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3" r:id="rId9"/>
    <p:sldId id="264" r:id="rId10"/>
    <p:sldId id="267" r:id="rId11"/>
    <p:sldId id="266" r:id="rId12"/>
    <p:sldId id="270"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half" idx="3"/>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DC619B5-23C8-4466-B9FC-86AF6392C3DC}" type="datetimeFigureOut">
              <a:rPr lang="en-US" smtClean="0"/>
              <a:t>2/21/2017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5E9F665-5225-409C-9EFD-6C8355022954}"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619B5-23C8-4466-B9FC-86AF6392C3DC}" type="datetimeFigureOut">
              <a:rPr lang="en-US" smtClean="0"/>
              <a:t>2/21/2017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9F665-5225-409C-9EFD-6C8355022954}" type="slidenum">
              <a:rPr lang="en-US" smtClean="0"/>
              <a:t>‹#›</a:t>
            </a:fld>
            <a:endParaRPr lang="en-US"/>
          </a:p>
        </p:txBody>
      </p:sp>
      <p:pic>
        <p:nvPicPr>
          <p:cNvPr id="5126" name="Picture 8" descr="2.jpg"/>
          <p:cNvPicPr>
            <a:picLocks noChangeAspect="1"/>
          </p:cNvPicPr>
          <p:nvPr/>
        </p:nvPicPr>
        <p:blipFill>
          <a:blip r:embed="rId15"/>
          <a:srcRect/>
          <a:stretch>
            <a:fillRect/>
          </a:stretch>
        </p:blipFill>
        <p:spPr bwMode="auto">
          <a:xfrm>
            <a:off x="3048000" y="1752600"/>
            <a:ext cx="3067050" cy="4038600"/>
          </a:xfrm>
          <a:prstGeom prst="rect">
            <a:avLst/>
          </a:prstGeom>
          <a:noFill/>
          <a:ln w="9525">
            <a:noFill/>
            <a:miter lim="800000"/>
            <a:headEnd/>
            <a:tailEnd/>
          </a:ln>
        </p:spPr>
      </p:pic>
      <p:pic>
        <p:nvPicPr>
          <p:cNvPr id="5127" name="Picture 9" descr="3.jpg"/>
          <p:cNvPicPr>
            <a:picLocks noChangeAspect="1"/>
          </p:cNvPicPr>
          <p:nvPr/>
        </p:nvPicPr>
        <p:blipFill>
          <a:blip r:embed="rId16"/>
          <a:srcRect/>
          <a:stretch>
            <a:fillRect/>
          </a:stretch>
        </p:blipFill>
        <p:spPr bwMode="auto">
          <a:xfrm>
            <a:off x="3200400" y="6400800"/>
            <a:ext cx="2733675" cy="257175"/>
          </a:xfrm>
          <a:prstGeom prst="rect">
            <a:avLst/>
          </a:prstGeom>
          <a:noFill/>
          <a:ln w="9525">
            <a:noFill/>
            <a:miter lim="800000"/>
            <a:headEnd/>
            <a:tailEnd/>
          </a:ln>
        </p:spPr>
      </p:pic>
      <p:pic>
        <p:nvPicPr>
          <p:cNvPr id="5128" name="Picture 10" descr="logo.jpg"/>
          <p:cNvPicPr>
            <a:picLocks noChangeAspect="1"/>
          </p:cNvPicPr>
          <p:nvPr/>
        </p:nvPicPr>
        <p:blipFill>
          <a:blip r:embed="rId17"/>
          <a:srcRect/>
          <a:stretch>
            <a:fillRect/>
          </a:stretch>
        </p:blipFill>
        <p:spPr bwMode="auto">
          <a:xfrm>
            <a:off x="0" y="6184900"/>
            <a:ext cx="1828800" cy="673100"/>
          </a:xfrm>
          <a:prstGeom prst="rect">
            <a:avLst/>
          </a:prstGeom>
          <a:noFill/>
          <a:ln w="9525">
            <a:noFill/>
            <a:miter lim="800000"/>
            <a:headEnd/>
            <a:tailEnd/>
          </a:ln>
        </p:spPr>
      </p:pic>
      <p:sp>
        <p:nvSpPr>
          <p:cNvPr id="14" name="Rectangle 13"/>
          <p:cNvSpPr/>
          <p:nvPr/>
        </p:nvSpPr>
        <p:spPr>
          <a:xfrm>
            <a:off x="0" y="0"/>
            <a:ext cx="9144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2">
                                            <p:txEl>
                                              <p:pRg st="1" end="1"/>
                                            </p:txEl>
                                          </p:spTgt>
                                        </p:tgtEl>
                                        <p:attrNameLst>
                                          <p:attrName>style.visibility</p:attrName>
                                        </p:attrNameLst>
                                      </p:cBhvr>
                                      <p:to>
                                        <p:strVal val="visible"/>
                                      </p:to>
                                    </p:set>
                                    <p:animEffect transition="in" filter="fade">
                                      <p:cBhvr>
                                        <p:cTn id="10" dur="2000"/>
                                        <p:tgtEl>
                                          <p:spTgt spid="51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2">
                                            <p:txEl>
                                              <p:pRg st="2" end="2"/>
                                            </p:txEl>
                                          </p:spTgt>
                                        </p:tgtEl>
                                        <p:attrNameLst>
                                          <p:attrName>style.visibility</p:attrName>
                                        </p:attrNameLst>
                                      </p:cBhvr>
                                      <p:to>
                                        <p:strVal val="visible"/>
                                      </p:to>
                                    </p:set>
                                    <p:animEffect transition="in" filter="fade">
                                      <p:cBhvr>
                                        <p:cTn id="13" dur="2000"/>
                                        <p:tgtEl>
                                          <p:spTgt spid="51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2">
                                            <p:txEl>
                                              <p:pRg st="3" end="3"/>
                                            </p:txEl>
                                          </p:spTgt>
                                        </p:tgtEl>
                                        <p:attrNameLst>
                                          <p:attrName>style.visibility</p:attrName>
                                        </p:attrNameLst>
                                      </p:cBhvr>
                                      <p:to>
                                        <p:strVal val="visible"/>
                                      </p:to>
                                    </p:set>
                                    <p:animEffect transition="in" filter="fade">
                                      <p:cBhvr>
                                        <p:cTn id="16" dur="2000"/>
                                        <p:tgtEl>
                                          <p:spTgt spid="512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2">
                                            <p:txEl>
                                              <p:pRg st="4" end="4"/>
                                            </p:txEl>
                                          </p:spTgt>
                                        </p:tgtEl>
                                        <p:attrNameLst>
                                          <p:attrName>style.visibility</p:attrName>
                                        </p:attrNameLst>
                                      </p:cBhvr>
                                      <p:to>
                                        <p:strVal val="visible"/>
                                      </p:to>
                                    </p:set>
                                    <p:animEffect transition="in" filter="fade">
                                      <p:cBhvr>
                                        <p:cTn id="19" dur="2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Internet Protocols</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61057609"/>
      </p:ext>
    </p:extLst>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0"/>
            <a:ext cx="8229600" cy="1143000"/>
          </a:xfrm>
        </p:spPr>
        <p:txBody>
          <a:bodyPr/>
          <a:lstStyle/>
          <a:p>
            <a:r>
              <a:rPr lang="en-US" dirty="0"/>
              <a:t>File Transfer Protocol (FTP)</a:t>
            </a:r>
          </a:p>
        </p:txBody>
      </p:sp>
      <p:pic>
        <p:nvPicPr>
          <p:cNvPr id="3074" name="Picture 2"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42109"/>
            <a:ext cx="7646297"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533142"/>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Telnet</a:t>
            </a:r>
            <a:br>
              <a:rPr lang="en-US" dirty="0"/>
            </a:br>
            <a:endParaRPr lang="en-US" dirty="0"/>
          </a:p>
        </p:txBody>
      </p:sp>
      <p:sp>
        <p:nvSpPr>
          <p:cNvPr id="3" name="Content Placeholder 2"/>
          <p:cNvSpPr>
            <a:spLocks noGrp="1"/>
          </p:cNvSpPr>
          <p:nvPr>
            <p:ph idx="1"/>
          </p:nvPr>
        </p:nvSpPr>
        <p:spPr>
          <a:xfrm>
            <a:off x="304800" y="838200"/>
            <a:ext cx="8229600" cy="4525963"/>
          </a:xfrm>
        </p:spPr>
        <p:txBody>
          <a:bodyPr/>
          <a:lstStyle/>
          <a:p>
            <a:r>
              <a:rPr lang="en-US" sz="2800" dirty="0"/>
              <a:t>Telnet is a protocol used to log in to remote computer on the internet. There are a number of Telnet clients having user friendly user interface. The following diagram shows a person is logged in to computer A, and from there, he remote logged into computer B.</a:t>
            </a:r>
          </a:p>
        </p:txBody>
      </p:sp>
      <p:pic>
        <p:nvPicPr>
          <p:cNvPr id="4098" name="Picture 2"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713018"/>
            <a:ext cx="6866754"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700147"/>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z="4000" dirty="0"/>
              <a:t>Hyper Text Transfer Protocol (HTTP)</a:t>
            </a:r>
            <a:br>
              <a:rPr lang="en-US" sz="4000" dirty="0"/>
            </a:br>
            <a:endParaRPr lang="en-US" sz="4000" dirty="0"/>
          </a:p>
        </p:txBody>
      </p:sp>
      <p:sp>
        <p:nvSpPr>
          <p:cNvPr id="3" name="Content Placeholder 2"/>
          <p:cNvSpPr>
            <a:spLocks noGrp="1"/>
          </p:cNvSpPr>
          <p:nvPr>
            <p:ph idx="1"/>
          </p:nvPr>
        </p:nvSpPr>
        <p:spPr>
          <a:xfrm>
            <a:off x="304800" y="838200"/>
            <a:ext cx="8229600" cy="4525963"/>
          </a:xfrm>
        </p:spPr>
        <p:txBody>
          <a:bodyPr/>
          <a:lstStyle/>
          <a:p>
            <a:r>
              <a:rPr lang="en-US" sz="2400" dirty="0"/>
              <a:t>HTTP is a communication protocol. It defines mechanism for communication between browser and the web server. It is also called request and response protocol because the communication between browser and server takes place in request and response pairs.</a:t>
            </a:r>
          </a:p>
          <a:p>
            <a:r>
              <a:rPr lang="en-US" sz="2400" dirty="0"/>
              <a:t>HTTP Request</a:t>
            </a:r>
          </a:p>
          <a:p>
            <a:pPr lvl="1"/>
            <a:r>
              <a:rPr lang="en-US" sz="2000" dirty="0"/>
              <a:t>HTTP request comprises of lines which contains:</a:t>
            </a:r>
          </a:p>
          <a:p>
            <a:pPr lvl="2"/>
            <a:r>
              <a:rPr lang="en-US" sz="1600" dirty="0"/>
              <a:t>Request line</a:t>
            </a:r>
          </a:p>
          <a:p>
            <a:pPr lvl="2"/>
            <a:r>
              <a:rPr lang="en-US" sz="1600" dirty="0"/>
              <a:t>Header Fields</a:t>
            </a:r>
          </a:p>
          <a:p>
            <a:pPr lvl="2"/>
            <a:r>
              <a:rPr lang="en-US" sz="1600" dirty="0"/>
              <a:t>Message body</a:t>
            </a:r>
          </a:p>
          <a:p>
            <a:r>
              <a:rPr lang="en-US" sz="2400" b="1" dirty="0"/>
              <a:t>Key Points</a:t>
            </a:r>
            <a:endParaRPr lang="en-US" sz="2400" dirty="0"/>
          </a:p>
          <a:p>
            <a:pPr lvl="1"/>
            <a:r>
              <a:rPr lang="en-US" sz="2000" dirty="0"/>
              <a:t>The first line i.e. the </a:t>
            </a:r>
            <a:r>
              <a:rPr lang="en-US" sz="2000" b="1" dirty="0"/>
              <a:t>Request line</a:t>
            </a:r>
            <a:r>
              <a:rPr lang="en-US" sz="2000" dirty="0"/>
              <a:t> specifies the request method i.e. </a:t>
            </a:r>
            <a:r>
              <a:rPr lang="en-US" sz="2000" b="1" dirty="0"/>
              <a:t>Get</a:t>
            </a:r>
            <a:r>
              <a:rPr lang="en-US" sz="2000" dirty="0"/>
              <a:t> or </a:t>
            </a:r>
            <a:r>
              <a:rPr lang="en-US" sz="2000" b="1" dirty="0"/>
              <a:t>Post.</a:t>
            </a:r>
            <a:endParaRPr lang="en-US" sz="2000" dirty="0"/>
          </a:p>
          <a:p>
            <a:pPr lvl="1"/>
            <a:r>
              <a:rPr lang="en-US" sz="2000" dirty="0"/>
              <a:t>The second line specifies the header which indicates the domain name of the server from where </a:t>
            </a:r>
            <a:r>
              <a:rPr lang="en-US" sz="2000" dirty="0" err="1"/>
              <a:t>index.htm</a:t>
            </a:r>
            <a:r>
              <a:rPr lang="en-US" sz="2000" dirty="0"/>
              <a:t> is retrieved.</a:t>
            </a:r>
          </a:p>
          <a:p>
            <a:endParaRPr lang="en-US" sz="2400" dirty="0"/>
          </a:p>
        </p:txBody>
      </p:sp>
    </p:spTree>
    <p:extLst>
      <p:ext uri="{BB962C8B-B14F-4D97-AF65-F5344CB8AC3E}">
        <p14:creationId xmlns:p14="http://schemas.microsoft.com/office/powerpoint/2010/main" val="2526635675"/>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r>
              <a:rPr lang="en-US" dirty="0"/>
              <a:t>HTTP Response</a:t>
            </a:r>
          </a:p>
          <a:p>
            <a:pPr lvl="1"/>
            <a:r>
              <a:rPr lang="en-US" dirty="0"/>
              <a:t>Like HTTP request, HTTP response also has certain structure. HTTP response contains:</a:t>
            </a:r>
          </a:p>
          <a:p>
            <a:pPr lvl="1"/>
            <a:r>
              <a:rPr lang="en-US" dirty="0"/>
              <a:t>Status line</a:t>
            </a:r>
          </a:p>
          <a:p>
            <a:pPr lvl="1"/>
            <a:r>
              <a:rPr lang="en-US" dirty="0"/>
              <a:t>Headers</a:t>
            </a:r>
          </a:p>
          <a:p>
            <a:pPr lvl="1"/>
            <a:r>
              <a:rPr lang="en-US" dirty="0"/>
              <a:t>Message body</a:t>
            </a:r>
          </a:p>
          <a:p>
            <a:endParaRPr lang="en-US" dirty="0"/>
          </a:p>
        </p:txBody>
      </p:sp>
    </p:spTree>
    <p:extLst>
      <p:ext uri="{BB962C8B-B14F-4D97-AF65-F5344CB8AC3E}">
        <p14:creationId xmlns:p14="http://schemas.microsoft.com/office/powerpoint/2010/main" val="2612931261"/>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dirty="0"/>
              <a:t>Transmission Control Protocol (TCP)</a:t>
            </a:r>
            <a:br>
              <a:rPr lang="en-US" sz="4000" dirty="0"/>
            </a:br>
            <a:endParaRPr lang="en-US" sz="4000" dirty="0"/>
          </a:p>
        </p:txBody>
      </p:sp>
      <p:sp>
        <p:nvSpPr>
          <p:cNvPr id="3" name="Content Placeholder 2"/>
          <p:cNvSpPr>
            <a:spLocks noGrp="1"/>
          </p:cNvSpPr>
          <p:nvPr>
            <p:ph idx="1"/>
          </p:nvPr>
        </p:nvSpPr>
        <p:spPr>
          <a:xfrm>
            <a:off x="228600" y="762000"/>
            <a:ext cx="8229600" cy="4525963"/>
          </a:xfrm>
        </p:spPr>
        <p:txBody>
          <a:bodyPr/>
          <a:lstStyle/>
          <a:p>
            <a:r>
              <a:rPr lang="en-US" sz="2400" dirty="0"/>
              <a:t>TCP is a connection oriented protocol and offers end-to-end packet delivery. It acts as back bone for connection</a:t>
            </a:r>
            <a:r>
              <a:rPr lang="en-US" sz="2400" dirty="0" smtClean="0"/>
              <a:t>. It </a:t>
            </a:r>
            <a:r>
              <a:rPr lang="en-US" sz="2400" dirty="0"/>
              <a:t>exhibits the following key features:</a:t>
            </a:r>
          </a:p>
          <a:p>
            <a:pPr lvl="1"/>
            <a:r>
              <a:rPr lang="en-US" sz="1800" dirty="0"/>
              <a:t>Transmission Control Protocol (TCP) corresponds to the Transport Layer of </a:t>
            </a:r>
            <a:r>
              <a:rPr lang="en-US" sz="1800" dirty="0" err="1"/>
              <a:t>OSI</a:t>
            </a:r>
            <a:r>
              <a:rPr lang="en-US" sz="1800" dirty="0"/>
              <a:t> Model.</a:t>
            </a:r>
          </a:p>
          <a:p>
            <a:pPr lvl="1"/>
            <a:r>
              <a:rPr lang="en-US" sz="1800" dirty="0"/>
              <a:t>TCP is a reliable and connection oriented protocol.</a:t>
            </a:r>
          </a:p>
          <a:p>
            <a:pPr lvl="1"/>
            <a:r>
              <a:rPr lang="en-US" sz="1800" dirty="0"/>
              <a:t>TCP offers:</a:t>
            </a:r>
          </a:p>
          <a:p>
            <a:pPr lvl="2"/>
            <a:r>
              <a:rPr lang="en-US" sz="1600" dirty="0"/>
              <a:t>Stream Data Transfer.</a:t>
            </a:r>
          </a:p>
          <a:p>
            <a:pPr lvl="2"/>
            <a:r>
              <a:rPr lang="en-US" sz="1600" dirty="0"/>
              <a:t>Reliability.</a:t>
            </a:r>
          </a:p>
          <a:p>
            <a:pPr lvl="2"/>
            <a:r>
              <a:rPr lang="en-US" sz="1600" dirty="0"/>
              <a:t>Efficient Flow Control</a:t>
            </a:r>
          </a:p>
          <a:p>
            <a:pPr lvl="2"/>
            <a:r>
              <a:rPr lang="en-US" sz="1600" dirty="0"/>
              <a:t>Full-duplex operation.</a:t>
            </a:r>
          </a:p>
          <a:p>
            <a:pPr lvl="2"/>
            <a:r>
              <a:rPr lang="en-US" sz="1600" dirty="0"/>
              <a:t>Multiplexing.</a:t>
            </a:r>
          </a:p>
          <a:p>
            <a:pPr lvl="1"/>
            <a:r>
              <a:rPr lang="en-US" sz="1800" dirty="0"/>
              <a:t>TCP offers connection oriented end-to-end packet delivery.</a:t>
            </a:r>
          </a:p>
          <a:p>
            <a:pPr lvl="1"/>
            <a:r>
              <a:rPr lang="en-US" sz="1800" dirty="0"/>
              <a:t>TCP ensures reliability by sequencing bytes with a forwarding acknowledgement number that indicates to the destination the next byte the source expect to receive.</a:t>
            </a:r>
          </a:p>
          <a:p>
            <a:pPr lvl="1"/>
            <a:r>
              <a:rPr lang="en-US" sz="1800" dirty="0"/>
              <a:t>It retransmits the bytes not acknowledged with in specified time period.</a:t>
            </a:r>
          </a:p>
          <a:p>
            <a:pPr lvl="1"/>
            <a:endParaRPr lang="en-US" sz="1800" dirty="0"/>
          </a:p>
        </p:txBody>
      </p:sp>
    </p:spTree>
    <p:extLst>
      <p:ext uri="{BB962C8B-B14F-4D97-AF65-F5344CB8AC3E}">
        <p14:creationId xmlns:p14="http://schemas.microsoft.com/office/powerpoint/2010/main" val="674997734"/>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TCP Services</a:t>
            </a:r>
            <a:br>
              <a:rPr lang="en-US" dirty="0"/>
            </a:br>
            <a:endParaRPr lang="en-US" dirty="0"/>
          </a:p>
        </p:txBody>
      </p:sp>
      <p:sp>
        <p:nvSpPr>
          <p:cNvPr id="3" name="Content Placeholder 2"/>
          <p:cNvSpPr>
            <a:spLocks noGrp="1"/>
          </p:cNvSpPr>
          <p:nvPr>
            <p:ph idx="1"/>
          </p:nvPr>
        </p:nvSpPr>
        <p:spPr>
          <a:xfrm>
            <a:off x="381000" y="762000"/>
            <a:ext cx="8229600" cy="4525963"/>
          </a:xfrm>
        </p:spPr>
        <p:txBody>
          <a:bodyPr/>
          <a:lstStyle/>
          <a:p>
            <a:r>
              <a:rPr lang="en-US" dirty="0"/>
              <a:t>TCP offers following services to the processes at the application layer:</a:t>
            </a:r>
          </a:p>
          <a:p>
            <a:pPr lvl="1"/>
            <a:r>
              <a:rPr lang="en-US" dirty="0"/>
              <a:t>Stream Delivery Service</a:t>
            </a:r>
          </a:p>
          <a:p>
            <a:pPr lvl="1"/>
            <a:r>
              <a:rPr lang="en-US" dirty="0"/>
              <a:t>Sending and Receiving Buffers</a:t>
            </a:r>
          </a:p>
          <a:p>
            <a:pPr lvl="1"/>
            <a:r>
              <a:rPr lang="en-US" dirty="0"/>
              <a:t>Bytes and Segments</a:t>
            </a:r>
          </a:p>
          <a:p>
            <a:pPr lvl="1"/>
            <a:r>
              <a:rPr lang="en-US" dirty="0"/>
              <a:t>Full Duplex Service</a:t>
            </a:r>
          </a:p>
          <a:p>
            <a:pPr lvl="1"/>
            <a:r>
              <a:rPr lang="en-US" dirty="0"/>
              <a:t>Connection Oriented Service</a:t>
            </a:r>
          </a:p>
          <a:p>
            <a:pPr lvl="1"/>
            <a:r>
              <a:rPr lang="en-US" dirty="0"/>
              <a:t>Reliable Service</a:t>
            </a:r>
          </a:p>
          <a:p>
            <a:endParaRPr lang="en-US" dirty="0"/>
          </a:p>
        </p:txBody>
      </p:sp>
    </p:spTree>
    <p:extLst>
      <p:ext uri="{BB962C8B-B14F-4D97-AF65-F5344CB8AC3E}">
        <p14:creationId xmlns:p14="http://schemas.microsoft.com/office/powerpoint/2010/main" val="4112037841"/>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lstStyle/>
          <a:p>
            <a:r>
              <a:rPr lang="en-US" sz="2400" b="1" cap="all" dirty="0"/>
              <a:t>STREAM DELIVER SERVICE</a:t>
            </a:r>
          </a:p>
          <a:p>
            <a:pPr lvl="1"/>
            <a:r>
              <a:rPr lang="en-US" sz="2000" dirty="0"/>
              <a:t>TCP protocol is stream oriented because it allows the sending process to send data as stream of bytes and the receiving process to obtain data as stream of bytes.</a:t>
            </a:r>
          </a:p>
          <a:p>
            <a:r>
              <a:rPr lang="en-US" sz="2400" b="1" cap="all" dirty="0"/>
              <a:t>SENDING AND RECEIVING BUFFERS</a:t>
            </a:r>
          </a:p>
          <a:p>
            <a:pPr lvl="1"/>
            <a:r>
              <a:rPr lang="en-US" sz="2000" dirty="0"/>
              <a:t>It may not be possible for sending and receiving process to produce and obtain data at same speed, therefore, TCP needs buffers for storage at sending and receiving ends.</a:t>
            </a:r>
          </a:p>
          <a:p>
            <a:r>
              <a:rPr lang="en-US" sz="2400" b="1" cap="all" dirty="0"/>
              <a:t>BYTES AND SEGMENTS</a:t>
            </a:r>
          </a:p>
          <a:p>
            <a:pPr lvl="1"/>
            <a:r>
              <a:rPr lang="en-US" sz="2000" dirty="0"/>
              <a:t>The Transmission Control Protocol (TCP), at transport layer groups the bytes into a packet. This packet is called segment. Before transmission of these packets, these segments are encapsulated into an IP datagram.</a:t>
            </a:r>
          </a:p>
          <a:p>
            <a:r>
              <a:rPr lang="en-US" sz="2400" b="1" cap="all" dirty="0"/>
              <a:t>FULL DUPLEX SERVICE</a:t>
            </a:r>
          </a:p>
          <a:p>
            <a:pPr lvl="1"/>
            <a:r>
              <a:rPr lang="en-US" sz="2000" dirty="0"/>
              <a:t>Transmitting the data in duplex mode means flow of data in </a:t>
            </a:r>
            <a:r>
              <a:rPr lang="en-US" sz="2000" dirty="0" smtClean="0"/>
              <a:t>both </a:t>
            </a:r>
            <a:r>
              <a:rPr lang="en-US" sz="2000" dirty="0"/>
              <a:t>the directions at the same time.</a:t>
            </a:r>
          </a:p>
          <a:p>
            <a:endParaRPr lang="en-US" sz="2400" dirty="0"/>
          </a:p>
        </p:txBody>
      </p:sp>
    </p:spTree>
    <p:extLst>
      <p:ext uri="{BB962C8B-B14F-4D97-AF65-F5344CB8AC3E}">
        <p14:creationId xmlns:p14="http://schemas.microsoft.com/office/powerpoint/2010/main" val="2535917038"/>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lstStyle/>
          <a:p>
            <a:r>
              <a:rPr lang="en-US" sz="2400" b="1" cap="all" dirty="0"/>
              <a:t>CONNECTION ORIENTED SERVICE</a:t>
            </a:r>
          </a:p>
          <a:p>
            <a:pPr lvl="1"/>
            <a:r>
              <a:rPr lang="en-US" sz="2000" dirty="0"/>
              <a:t>TCP offers connection oriented service in the following manner:</a:t>
            </a:r>
          </a:p>
          <a:p>
            <a:pPr lvl="1"/>
            <a:r>
              <a:rPr lang="en-US" sz="2000" dirty="0"/>
              <a:t>TCP of process-1 informs TCP of process – 2 and gets its approval.</a:t>
            </a:r>
          </a:p>
          <a:p>
            <a:pPr lvl="1"/>
            <a:r>
              <a:rPr lang="en-US" sz="2000" dirty="0"/>
              <a:t>TCP of process – 1 and TCP of process – 2 and exchange data in both the two directions.</a:t>
            </a:r>
          </a:p>
          <a:p>
            <a:pPr lvl="1"/>
            <a:r>
              <a:rPr lang="en-US" sz="2000" dirty="0"/>
              <a:t>After completing the data exchange, when buffers on both sides are empty, the two TCP’s destroy their buffers.</a:t>
            </a:r>
          </a:p>
          <a:p>
            <a:r>
              <a:rPr lang="en-US" sz="2400" b="1" cap="all" dirty="0"/>
              <a:t>RELIABLE SERVICE</a:t>
            </a:r>
          </a:p>
          <a:p>
            <a:pPr lvl="1"/>
            <a:r>
              <a:rPr lang="en-US" sz="2000" dirty="0"/>
              <a:t>For sake of reliability, TCP uses acknowledgement mechanism.</a:t>
            </a:r>
          </a:p>
          <a:p>
            <a:endParaRPr lang="en-US" sz="2400" dirty="0"/>
          </a:p>
        </p:txBody>
      </p:sp>
    </p:spTree>
    <p:extLst>
      <p:ext uri="{BB962C8B-B14F-4D97-AF65-F5344CB8AC3E}">
        <p14:creationId xmlns:p14="http://schemas.microsoft.com/office/powerpoint/2010/main" val="668352888"/>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a:t>Internet Protocol (IP)</a:t>
            </a:r>
            <a:br>
              <a:rPr lang="en-US" dirty="0"/>
            </a:br>
            <a:endParaRPr lang="en-US" dirty="0"/>
          </a:p>
        </p:txBody>
      </p:sp>
      <p:sp>
        <p:nvSpPr>
          <p:cNvPr id="3" name="Content Placeholder 2"/>
          <p:cNvSpPr>
            <a:spLocks noGrp="1"/>
          </p:cNvSpPr>
          <p:nvPr>
            <p:ph idx="1"/>
          </p:nvPr>
        </p:nvSpPr>
        <p:spPr>
          <a:xfrm>
            <a:off x="381000" y="838200"/>
            <a:ext cx="8229600" cy="4525963"/>
          </a:xfrm>
        </p:spPr>
        <p:txBody>
          <a:bodyPr/>
          <a:lstStyle/>
          <a:p>
            <a:r>
              <a:rPr lang="en-US" sz="2400" dirty="0"/>
              <a:t>Internet Protocol is </a:t>
            </a:r>
            <a:r>
              <a:rPr lang="en-US" sz="2400" b="1" dirty="0"/>
              <a:t>connectionless</a:t>
            </a:r>
            <a:r>
              <a:rPr lang="en-US" sz="2400" dirty="0"/>
              <a:t> and </a:t>
            </a:r>
            <a:r>
              <a:rPr lang="en-US" sz="2400" b="1" dirty="0"/>
              <a:t>unreliable</a:t>
            </a:r>
            <a:r>
              <a:rPr lang="en-US" sz="2400" dirty="0"/>
              <a:t> protocol. It ensures no guarantee of successfully transmission of data.</a:t>
            </a:r>
          </a:p>
          <a:p>
            <a:r>
              <a:rPr lang="en-US" sz="2400" dirty="0"/>
              <a:t>In order to make it reliable, it must be paired with reliable protocol such as TCP at the transport layer.</a:t>
            </a:r>
          </a:p>
          <a:p>
            <a:endParaRPr lang="en-US" sz="2400" dirty="0"/>
          </a:p>
        </p:txBody>
      </p:sp>
    </p:spTree>
    <p:extLst>
      <p:ext uri="{BB962C8B-B14F-4D97-AF65-F5344CB8AC3E}">
        <p14:creationId xmlns:p14="http://schemas.microsoft.com/office/powerpoint/2010/main" val="4239278852"/>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09" y="609600"/>
            <a:ext cx="8229600" cy="4525963"/>
          </a:xfrm>
        </p:spPr>
        <p:txBody>
          <a:bodyPr/>
          <a:lstStyle/>
          <a:p>
            <a:r>
              <a:rPr lang="en-US" dirty="0"/>
              <a:t>Internet protocol transmits the data in form of a </a:t>
            </a:r>
            <a:r>
              <a:rPr lang="en-US" dirty="0" smtClean="0"/>
              <a:t>datagram </a:t>
            </a:r>
            <a:r>
              <a:rPr lang="en-US" dirty="0"/>
              <a:t>as shown in the following diagram</a:t>
            </a:r>
            <a:r>
              <a:rPr lang="en-US" dirty="0" smtClean="0"/>
              <a:t>:</a:t>
            </a:r>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r>
              <a:rPr lang="en-US" sz="2000" b="1" dirty="0" smtClean="0"/>
              <a:t>Points </a:t>
            </a:r>
            <a:r>
              <a:rPr lang="en-US" sz="2000" b="1" dirty="0"/>
              <a:t>to remember:</a:t>
            </a:r>
            <a:endParaRPr lang="en-US" sz="2000" dirty="0"/>
          </a:p>
          <a:p>
            <a:pPr lvl="1"/>
            <a:r>
              <a:rPr lang="en-US" sz="1600" dirty="0"/>
              <a:t>The length of datagram is variable.</a:t>
            </a:r>
          </a:p>
          <a:p>
            <a:pPr lvl="1"/>
            <a:r>
              <a:rPr lang="en-US" sz="1600" dirty="0"/>
              <a:t>The Datagram is divided into two parts: </a:t>
            </a:r>
            <a:r>
              <a:rPr lang="en-US" sz="1600" b="1" dirty="0"/>
              <a:t>header</a:t>
            </a:r>
            <a:r>
              <a:rPr lang="en-US" sz="1600" dirty="0"/>
              <a:t> and </a:t>
            </a:r>
            <a:r>
              <a:rPr lang="en-US" sz="1600" b="1" dirty="0"/>
              <a:t>data.</a:t>
            </a:r>
            <a:endParaRPr lang="en-US" sz="1600" dirty="0"/>
          </a:p>
          <a:p>
            <a:pPr lvl="1"/>
            <a:r>
              <a:rPr lang="en-US" sz="1600" dirty="0"/>
              <a:t>The length of header is 20 to 60 bytes.</a:t>
            </a:r>
          </a:p>
          <a:p>
            <a:pPr lvl="1"/>
            <a:r>
              <a:rPr lang="en-US" sz="1600" dirty="0"/>
              <a:t>The header contains information for routing and delivery of the packet.</a:t>
            </a:r>
          </a:p>
          <a:p>
            <a:pPr lvl="1"/>
            <a:endParaRPr lang="en-US" dirty="0"/>
          </a:p>
        </p:txBody>
      </p:sp>
      <p:pic>
        <p:nvPicPr>
          <p:cNvPr id="1026" name="Picture 2"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772400" cy="300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343751"/>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855"/>
            <a:ext cx="8229600" cy="1143000"/>
          </a:xfrm>
        </p:spPr>
        <p:txBody>
          <a:bodyPr/>
          <a:lstStyle/>
          <a:p>
            <a:r>
              <a:rPr lang="en-US" dirty="0"/>
              <a:t>User Datagram Protocol (</a:t>
            </a:r>
            <a:r>
              <a:rPr lang="en-US" dirty="0" err="1"/>
              <a:t>UDP</a:t>
            </a:r>
            <a:r>
              <a:rPr lang="en-US" dirty="0"/>
              <a:t>)</a:t>
            </a:r>
            <a:br>
              <a:rPr lang="en-US" dirty="0"/>
            </a:br>
            <a:endParaRPr lang="en-US" dirty="0"/>
          </a:p>
        </p:txBody>
      </p:sp>
      <p:sp>
        <p:nvSpPr>
          <p:cNvPr id="3" name="Content Placeholder 2"/>
          <p:cNvSpPr>
            <a:spLocks noGrp="1"/>
          </p:cNvSpPr>
          <p:nvPr>
            <p:ph idx="1"/>
          </p:nvPr>
        </p:nvSpPr>
        <p:spPr>
          <a:xfrm>
            <a:off x="228600" y="762000"/>
            <a:ext cx="8229600" cy="4525963"/>
          </a:xfrm>
        </p:spPr>
        <p:txBody>
          <a:bodyPr/>
          <a:lstStyle/>
          <a:p>
            <a:r>
              <a:rPr lang="en-US" sz="2000" dirty="0"/>
              <a:t>Like IP, </a:t>
            </a:r>
            <a:r>
              <a:rPr lang="en-US" sz="2000" dirty="0" err="1"/>
              <a:t>UDP</a:t>
            </a:r>
            <a:r>
              <a:rPr lang="en-US" sz="2000" dirty="0"/>
              <a:t> is connectionless and unreliable protocol. It doesn’t require making a connection with the host to exchange data. Since </a:t>
            </a:r>
            <a:r>
              <a:rPr lang="en-US" sz="2000" dirty="0" err="1"/>
              <a:t>UDP</a:t>
            </a:r>
            <a:r>
              <a:rPr lang="en-US" sz="2000" dirty="0"/>
              <a:t> is unreliable protocol, there is no mechanism for ensuring that data sent is received.</a:t>
            </a:r>
          </a:p>
          <a:p>
            <a:r>
              <a:rPr lang="en-US" sz="2000" dirty="0" err="1"/>
              <a:t>UDP</a:t>
            </a:r>
            <a:r>
              <a:rPr lang="en-US" sz="2000" dirty="0"/>
              <a:t> transmits the data in form of a datagram. The </a:t>
            </a:r>
            <a:r>
              <a:rPr lang="en-US" sz="2000" dirty="0" err="1"/>
              <a:t>UDP</a:t>
            </a:r>
            <a:r>
              <a:rPr lang="en-US" sz="2000" dirty="0"/>
              <a:t> datagram consists of five parts as shown in the following diagram</a:t>
            </a:r>
            <a:r>
              <a:rPr lang="en-US" sz="2000" dirty="0" smtClean="0"/>
              <a:t>:</a:t>
            </a:r>
          </a:p>
          <a:p>
            <a:endParaRPr lang="en-US" sz="2000" b="1" dirty="0" smtClean="0"/>
          </a:p>
          <a:p>
            <a:endParaRPr lang="en-US" sz="2000" b="1" dirty="0"/>
          </a:p>
          <a:p>
            <a:endParaRPr lang="en-US" sz="2000" b="1" dirty="0" smtClean="0"/>
          </a:p>
          <a:p>
            <a:endParaRPr lang="en-US" sz="2000" b="1" dirty="0"/>
          </a:p>
          <a:p>
            <a:r>
              <a:rPr lang="en-US" sz="2000" b="1" dirty="0" smtClean="0"/>
              <a:t>Points </a:t>
            </a:r>
            <a:r>
              <a:rPr lang="en-US" sz="2000" b="1" dirty="0"/>
              <a:t>to remember:</a:t>
            </a:r>
            <a:endParaRPr lang="en-US" sz="2000" dirty="0"/>
          </a:p>
          <a:p>
            <a:r>
              <a:rPr lang="en-US" sz="2000" dirty="0" err="1"/>
              <a:t>UDP</a:t>
            </a:r>
            <a:r>
              <a:rPr lang="en-US" sz="2000" dirty="0"/>
              <a:t> is used by the application that typically transmit small amount of data at one time.</a:t>
            </a:r>
          </a:p>
          <a:p>
            <a:r>
              <a:rPr lang="en-US" sz="2000" dirty="0" err="1"/>
              <a:t>UDP</a:t>
            </a:r>
            <a:r>
              <a:rPr lang="en-US" sz="2000" dirty="0"/>
              <a:t> provides protocol port used i.e. </a:t>
            </a:r>
            <a:r>
              <a:rPr lang="en-US" sz="2000" dirty="0" err="1"/>
              <a:t>UDP</a:t>
            </a:r>
            <a:r>
              <a:rPr lang="en-US" sz="2000" dirty="0"/>
              <a:t> message contains both source and destination port number, that makes it possible for </a:t>
            </a:r>
            <a:r>
              <a:rPr lang="en-US" sz="2000" dirty="0" err="1"/>
              <a:t>UDP</a:t>
            </a:r>
            <a:r>
              <a:rPr lang="en-US" sz="2000" dirty="0"/>
              <a:t> software at the destination to deliver the message to correct application program.</a:t>
            </a:r>
          </a:p>
          <a:p>
            <a:endParaRPr lang="en-US" sz="2000" dirty="0"/>
          </a:p>
          <a:p>
            <a:endParaRPr lang="en-US" sz="2000" dirty="0"/>
          </a:p>
        </p:txBody>
      </p:sp>
      <p:pic>
        <p:nvPicPr>
          <p:cNvPr id="2050" name="Picture 2"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743200"/>
            <a:ext cx="3476625"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405080"/>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1143000"/>
          </a:xfrm>
        </p:spPr>
        <p:txBody>
          <a:bodyPr/>
          <a:lstStyle/>
          <a:p>
            <a:r>
              <a:rPr lang="en-US" dirty="0"/>
              <a:t>File Transfer Protocol (FTP)</a:t>
            </a:r>
            <a:br>
              <a:rPr lang="en-US" dirty="0"/>
            </a:br>
            <a:endParaRPr lang="en-US" dirty="0"/>
          </a:p>
        </p:txBody>
      </p:sp>
      <p:sp>
        <p:nvSpPr>
          <p:cNvPr id="3" name="Content Placeholder 2"/>
          <p:cNvSpPr>
            <a:spLocks noGrp="1"/>
          </p:cNvSpPr>
          <p:nvPr>
            <p:ph idx="1"/>
          </p:nvPr>
        </p:nvSpPr>
        <p:spPr>
          <a:xfrm>
            <a:off x="304800" y="838200"/>
            <a:ext cx="8229600" cy="4525963"/>
          </a:xfrm>
        </p:spPr>
        <p:txBody>
          <a:bodyPr/>
          <a:lstStyle/>
          <a:p>
            <a:r>
              <a:rPr lang="en-US" sz="2400" dirty="0"/>
              <a:t>FTP is used to copy files from one host to another. FTP offers the mechanism for the same in following manner:</a:t>
            </a:r>
          </a:p>
          <a:p>
            <a:pPr lvl="1"/>
            <a:r>
              <a:rPr lang="en-US" sz="2000" dirty="0"/>
              <a:t>FTP creates two processes such as Control Process and Data Transfer Process at both ends i.e. at client as well as at server.</a:t>
            </a:r>
          </a:p>
          <a:p>
            <a:pPr lvl="1"/>
            <a:r>
              <a:rPr lang="en-US" sz="2000" dirty="0"/>
              <a:t>FTP establishes two different connections: one is for data transfer and other is for control information.</a:t>
            </a:r>
          </a:p>
          <a:p>
            <a:pPr lvl="1"/>
            <a:r>
              <a:rPr lang="en-US" sz="2000" b="1" dirty="0"/>
              <a:t>Control connection</a:t>
            </a:r>
            <a:r>
              <a:rPr lang="en-US" sz="2000" dirty="0"/>
              <a:t> is made between </a:t>
            </a:r>
            <a:r>
              <a:rPr lang="en-US" sz="2000" b="1" dirty="0"/>
              <a:t>control processes</a:t>
            </a:r>
            <a:r>
              <a:rPr lang="en-US" sz="2000" dirty="0"/>
              <a:t> while </a:t>
            </a:r>
            <a:r>
              <a:rPr lang="en-US" sz="2000" b="1" dirty="0"/>
              <a:t>Data Connection</a:t>
            </a:r>
            <a:r>
              <a:rPr lang="en-US" sz="2000" dirty="0"/>
              <a:t> is made between&lt;="" b="" style="box-sizing: border-box;"&gt;</a:t>
            </a:r>
          </a:p>
          <a:p>
            <a:pPr lvl="1"/>
            <a:r>
              <a:rPr lang="en-US" sz="2000" dirty="0"/>
              <a:t>FTP uses </a:t>
            </a:r>
            <a:r>
              <a:rPr lang="en-US" sz="2000" b="1" dirty="0"/>
              <a:t>port 21</a:t>
            </a:r>
            <a:r>
              <a:rPr lang="en-US" sz="2000" dirty="0"/>
              <a:t> for the control connection and </a:t>
            </a:r>
            <a:r>
              <a:rPr lang="en-US" sz="2000" b="1" dirty="0"/>
              <a:t>Port 20</a:t>
            </a:r>
            <a:r>
              <a:rPr lang="en-US" sz="2000" dirty="0"/>
              <a:t> for the data connection.</a:t>
            </a:r>
          </a:p>
          <a:p>
            <a:endParaRPr lang="en-US" sz="2400" dirty="0"/>
          </a:p>
        </p:txBody>
      </p:sp>
    </p:spTree>
    <p:extLst>
      <p:ext uri="{BB962C8B-B14F-4D97-AF65-F5344CB8AC3E}">
        <p14:creationId xmlns:p14="http://schemas.microsoft.com/office/powerpoint/2010/main" val="1013397233"/>
      </p:ext>
    </p:extLst>
  </p:cSld>
  <p:clrMapOvr>
    <a:masterClrMapping/>
  </p:clrMapOvr>
  <p:transition spd="med">
    <p:fade thruBlk="1"/>
  </p:transition>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ACTIONSCRIPT 3.0 l</Template>
  <TotalTime>22</TotalTime>
  <Words>764</Words>
  <Application>Microsoft Office PowerPoint</Application>
  <PresentationFormat>On-screen Show (4:3)</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New Microsoft Office PowerPoint Presentation</vt:lpstr>
      <vt:lpstr>Internet Protocols </vt:lpstr>
      <vt:lpstr>Transmission Control Protocol (TCP) </vt:lpstr>
      <vt:lpstr>TCP Services </vt:lpstr>
      <vt:lpstr>PowerPoint Presentation</vt:lpstr>
      <vt:lpstr>PowerPoint Presentation</vt:lpstr>
      <vt:lpstr>Internet Protocol (IP) </vt:lpstr>
      <vt:lpstr>PowerPoint Presentation</vt:lpstr>
      <vt:lpstr>User Datagram Protocol (UDP) </vt:lpstr>
      <vt:lpstr>File Transfer Protocol (FTP) </vt:lpstr>
      <vt:lpstr>File Transfer Protocol (FTP)</vt:lpstr>
      <vt:lpstr>Telnet </vt:lpstr>
      <vt:lpstr>Hyper Text Transfer Protocol (HTTP)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Protocols</dc:title>
  <dc:creator>Lincoln</dc:creator>
  <cp:lastModifiedBy>Lincoln</cp:lastModifiedBy>
  <cp:revision>2</cp:revision>
  <dcterms:created xsi:type="dcterms:W3CDTF">2017-02-20T08:28:04Z</dcterms:created>
  <dcterms:modified xsi:type="dcterms:W3CDTF">2017-02-21T00:50:01Z</dcterms:modified>
</cp:coreProperties>
</file>