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98B2BDE9-3D71-48D9-9B26-8CBF2594E6C9}" type="datetimeFigureOut">
              <a:rPr lang="en-US" smtClean="0"/>
              <a:t>3/7/2017</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FC6B135B-D3FD-4485-93DA-325FAC974ACC}" type="slidenum">
              <a:rPr lang="en-US" smtClean="0"/>
              <a:t>‹#›</a:t>
            </a:fld>
            <a:endParaRPr lang="en-US" dirty="0"/>
          </a:p>
        </p:txBody>
      </p:sp>
    </p:spTree>
  </p:cSld>
  <p:clrMapOvr>
    <a:masterClrMapping/>
  </p:clrMapOvr>
  <p:transition spd="med">
    <p:fade thruBlk="1"/>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8B2BDE9-3D71-48D9-9B26-8CBF2594E6C9}" type="datetimeFigureOut">
              <a:rPr lang="en-US" smtClean="0"/>
              <a:t>3/7/2017</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FC6B135B-D3FD-4485-93DA-325FAC974ACC}" type="slidenum">
              <a:rPr lang="en-US" smtClean="0"/>
              <a:t>‹#›</a:t>
            </a:fld>
            <a:endParaRPr lang="en-US" dirty="0"/>
          </a:p>
        </p:txBody>
      </p:sp>
    </p:spTree>
  </p:cSld>
  <p:clrMapOvr>
    <a:masterClrMapping/>
  </p:clrMapOvr>
  <p:transition spd="med">
    <p:fade thruBlk="1"/>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8B2BDE9-3D71-48D9-9B26-8CBF2594E6C9}" type="datetimeFigureOut">
              <a:rPr lang="en-US" smtClean="0"/>
              <a:t>3/7/2017</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FC6B135B-D3FD-4485-93DA-325FAC974ACC}" type="slidenum">
              <a:rPr lang="en-US" smtClean="0"/>
              <a:t>‹#›</a:t>
            </a:fld>
            <a:endParaRPr lang="en-US" dirty="0"/>
          </a:p>
        </p:txBody>
      </p:sp>
    </p:spTree>
  </p:cSld>
  <p:clrMapOvr>
    <a:masterClrMapping/>
  </p:clrMapOvr>
  <p:transition spd="med">
    <p:fade thruBlk="1"/>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AndObj">
  <p:cSld name="Title, 2 Conten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CA"/>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quarter" idx="2"/>
          </p:nvPr>
        </p:nvSpPr>
        <p:spPr>
          <a:xfrm>
            <a:off x="457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Content Placeholder 4"/>
          <p:cNvSpPr>
            <a:spLocks noGrp="1"/>
          </p:cNvSpPr>
          <p:nvPr>
            <p:ph sz="half" idx="3"/>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Rectangle 4"/>
          <p:cNvSpPr>
            <a:spLocks noGrp="1" noChangeArrowheads="1"/>
          </p:cNvSpPr>
          <p:nvPr>
            <p:ph type="dt" sz="half" idx="10"/>
          </p:nvPr>
        </p:nvSpPr>
        <p:spPr/>
        <p:txBody>
          <a:bodyPr/>
          <a:lstStyle>
            <a:lvl1pPr>
              <a:defRPr/>
            </a:lvl1pPr>
          </a:lstStyle>
          <a:p>
            <a:fld id="{98B2BDE9-3D71-48D9-9B26-8CBF2594E6C9}" type="datetimeFigureOut">
              <a:rPr lang="en-US" smtClean="0"/>
              <a:t>3/7/2017</a:t>
            </a:fld>
            <a:endParaRPr lang="en-US" dirty="0"/>
          </a:p>
        </p:txBody>
      </p:sp>
      <p:sp>
        <p:nvSpPr>
          <p:cNvPr id="7" name="Rectangle 5"/>
          <p:cNvSpPr>
            <a:spLocks noGrp="1" noChangeArrowheads="1"/>
          </p:cNvSpPr>
          <p:nvPr>
            <p:ph type="ftr" sz="quarter" idx="11"/>
          </p:nvPr>
        </p:nvSpPr>
        <p:spPr/>
        <p:txBody>
          <a:bodyPr/>
          <a:lstStyle>
            <a:lvl1pPr>
              <a:defRPr/>
            </a:lvl1pPr>
          </a:lstStyle>
          <a:p>
            <a:endParaRPr lang="en-US" dirty="0"/>
          </a:p>
        </p:txBody>
      </p:sp>
      <p:sp>
        <p:nvSpPr>
          <p:cNvPr id="8" name="Rectangle 6"/>
          <p:cNvSpPr>
            <a:spLocks noGrp="1" noChangeArrowheads="1"/>
          </p:cNvSpPr>
          <p:nvPr>
            <p:ph type="sldNum" sz="quarter" idx="12"/>
          </p:nvPr>
        </p:nvSpPr>
        <p:spPr/>
        <p:txBody>
          <a:bodyPr/>
          <a:lstStyle>
            <a:lvl1pPr>
              <a:defRPr/>
            </a:lvl1pPr>
          </a:lstStyle>
          <a:p>
            <a:fld id="{FC6B135B-D3FD-4485-93DA-325FAC974ACC}"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Rectangle 4"/>
          <p:cNvSpPr>
            <a:spLocks noGrp="1" noChangeArrowheads="1"/>
          </p:cNvSpPr>
          <p:nvPr>
            <p:ph type="dt" sz="half" idx="10"/>
          </p:nvPr>
        </p:nvSpPr>
        <p:spPr/>
        <p:txBody>
          <a:bodyPr/>
          <a:lstStyle>
            <a:lvl1pPr>
              <a:defRPr/>
            </a:lvl1pPr>
          </a:lstStyle>
          <a:p>
            <a:fld id="{98B2BDE9-3D71-48D9-9B26-8CBF2594E6C9}" type="datetimeFigureOut">
              <a:rPr lang="en-US" smtClean="0"/>
              <a:t>3/7/2017</a:t>
            </a:fld>
            <a:endParaRPr lang="en-US" dirty="0"/>
          </a:p>
        </p:txBody>
      </p:sp>
      <p:sp>
        <p:nvSpPr>
          <p:cNvPr id="7" name="Rectangle 5"/>
          <p:cNvSpPr>
            <a:spLocks noGrp="1" noChangeArrowheads="1"/>
          </p:cNvSpPr>
          <p:nvPr>
            <p:ph type="ftr" sz="quarter" idx="11"/>
          </p:nvPr>
        </p:nvSpPr>
        <p:spPr/>
        <p:txBody>
          <a:bodyPr/>
          <a:lstStyle>
            <a:lvl1pPr>
              <a:defRPr/>
            </a:lvl1pPr>
          </a:lstStyle>
          <a:p>
            <a:endParaRPr lang="en-US" dirty="0"/>
          </a:p>
        </p:txBody>
      </p:sp>
      <p:sp>
        <p:nvSpPr>
          <p:cNvPr id="8" name="Rectangle 6"/>
          <p:cNvSpPr>
            <a:spLocks noGrp="1" noChangeArrowheads="1"/>
          </p:cNvSpPr>
          <p:nvPr>
            <p:ph type="sldNum" sz="quarter" idx="12"/>
          </p:nvPr>
        </p:nvSpPr>
        <p:spPr/>
        <p:txBody>
          <a:bodyPr/>
          <a:lstStyle>
            <a:lvl1pPr>
              <a:defRPr/>
            </a:lvl1pPr>
          </a:lstStyle>
          <a:p>
            <a:fld id="{FC6B135B-D3FD-4485-93DA-325FAC974ACC}"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8B2BDE9-3D71-48D9-9B26-8CBF2594E6C9}" type="datetimeFigureOut">
              <a:rPr lang="en-US" smtClean="0"/>
              <a:t>3/7/2017</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FC6B135B-D3FD-4485-93DA-325FAC974ACC}" type="slidenum">
              <a:rPr lang="en-US" smtClean="0"/>
              <a:t>‹#›</a:t>
            </a:fld>
            <a:endParaRPr lang="en-US" dirty="0"/>
          </a:p>
        </p:txBody>
      </p:sp>
    </p:spTree>
  </p:cSld>
  <p:clrMapOvr>
    <a:masterClrMapping/>
  </p:clrMapOvr>
  <p:transition spd="med">
    <p:fade thruBlk="1"/>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98B2BDE9-3D71-48D9-9B26-8CBF2594E6C9}" type="datetimeFigureOut">
              <a:rPr lang="en-US" smtClean="0"/>
              <a:t>3/7/2017</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FC6B135B-D3FD-4485-93DA-325FAC974ACC}" type="slidenum">
              <a:rPr lang="en-US" smtClean="0"/>
              <a:t>‹#›</a:t>
            </a:fld>
            <a:endParaRPr lang="en-US" dirty="0"/>
          </a:p>
        </p:txBody>
      </p:sp>
    </p:spTree>
  </p:cSld>
  <p:clrMapOvr>
    <a:masterClrMapping/>
  </p:clrMapOvr>
  <p:transition spd="med">
    <p:fade thruBlk="1"/>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98B2BDE9-3D71-48D9-9B26-8CBF2594E6C9}" type="datetimeFigureOut">
              <a:rPr lang="en-US" smtClean="0"/>
              <a:t>3/7/2017</a:t>
            </a:fld>
            <a:endParaRPr lang="en-US" dirty="0"/>
          </a:p>
        </p:txBody>
      </p:sp>
      <p:sp>
        <p:nvSpPr>
          <p:cNvPr id="6" name="Footer Placeholder 4"/>
          <p:cNvSpPr>
            <a:spLocks noGrp="1"/>
          </p:cNvSpPr>
          <p:nvPr>
            <p:ph type="ftr" sz="quarter" idx="11"/>
          </p:nvPr>
        </p:nvSpPr>
        <p:spPr/>
        <p:txBody>
          <a:bodyPr/>
          <a:lstStyle>
            <a:lvl1pPr>
              <a:defRPr/>
            </a:lvl1pPr>
          </a:lstStyle>
          <a:p>
            <a:endParaRPr lang="en-US" dirty="0"/>
          </a:p>
        </p:txBody>
      </p:sp>
      <p:sp>
        <p:nvSpPr>
          <p:cNvPr id="7" name="Slide Number Placeholder 5"/>
          <p:cNvSpPr>
            <a:spLocks noGrp="1"/>
          </p:cNvSpPr>
          <p:nvPr>
            <p:ph type="sldNum" sz="quarter" idx="12"/>
          </p:nvPr>
        </p:nvSpPr>
        <p:spPr/>
        <p:txBody>
          <a:bodyPr/>
          <a:lstStyle>
            <a:lvl1pPr>
              <a:defRPr/>
            </a:lvl1pPr>
          </a:lstStyle>
          <a:p>
            <a:fld id="{FC6B135B-D3FD-4485-93DA-325FAC974ACC}" type="slidenum">
              <a:rPr lang="en-US" smtClean="0"/>
              <a:t>‹#›</a:t>
            </a:fld>
            <a:endParaRPr lang="en-US" dirty="0"/>
          </a:p>
        </p:txBody>
      </p:sp>
    </p:spTree>
  </p:cSld>
  <p:clrMapOvr>
    <a:masterClrMapping/>
  </p:clrMapOvr>
  <p:transition spd="med">
    <p:fade thruBlk="1"/>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98B2BDE9-3D71-48D9-9B26-8CBF2594E6C9}" type="datetimeFigureOut">
              <a:rPr lang="en-US" smtClean="0"/>
              <a:t>3/7/2017</a:t>
            </a:fld>
            <a:endParaRPr lang="en-US" dirty="0"/>
          </a:p>
        </p:txBody>
      </p:sp>
      <p:sp>
        <p:nvSpPr>
          <p:cNvPr id="8" name="Footer Placeholder 4"/>
          <p:cNvSpPr>
            <a:spLocks noGrp="1"/>
          </p:cNvSpPr>
          <p:nvPr>
            <p:ph type="ftr" sz="quarter" idx="11"/>
          </p:nvPr>
        </p:nvSpPr>
        <p:spPr/>
        <p:txBody>
          <a:bodyPr/>
          <a:lstStyle>
            <a:lvl1pPr>
              <a:defRPr/>
            </a:lvl1pPr>
          </a:lstStyle>
          <a:p>
            <a:endParaRPr lang="en-US" dirty="0"/>
          </a:p>
        </p:txBody>
      </p:sp>
      <p:sp>
        <p:nvSpPr>
          <p:cNvPr id="9" name="Slide Number Placeholder 5"/>
          <p:cNvSpPr>
            <a:spLocks noGrp="1"/>
          </p:cNvSpPr>
          <p:nvPr>
            <p:ph type="sldNum" sz="quarter" idx="12"/>
          </p:nvPr>
        </p:nvSpPr>
        <p:spPr/>
        <p:txBody>
          <a:bodyPr/>
          <a:lstStyle>
            <a:lvl1pPr>
              <a:defRPr/>
            </a:lvl1pPr>
          </a:lstStyle>
          <a:p>
            <a:fld id="{FC6B135B-D3FD-4485-93DA-325FAC974ACC}" type="slidenum">
              <a:rPr lang="en-US" smtClean="0"/>
              <a:t>‹#›</a:t>
            </a:fld>
            <a:endParaRPr lang="en-US" dirty="0"/>
          </a:p>
        </p:txBody>
      </p:sp>
    </p:spTree>
  </p:cSld>
  <p:clrMapOvr>
    <a:masterClrMapping/>
  </p:clrMapOvr>
  <p:transition spd="med">
    <p:fade thruBlk="1"/>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98B2BDE9-3D71-48D9-9B26-8CBF2594E6C9}" type="datetimeFigureOut">
              <a:rPr lang="en-US" smtClean="0"/>
              <a:t>3/7/2017</a:t>
            </a:fld>
            <a:endParaRPr lang="en-US" dirty="0"/>
          </a:p>
        </p:txBody>
      </p:sp>
      <p:sp>
        <p:nvSpPr>
          <p:cNvPr id="4" name="Footer Placeholder 4"/>
          <p:cNvSpPr>
            <a:spLocks noGrp="1"/>
          </p:cNvSpPr>
          <p:nvPr>
            <p:ph type="ftr" sz="quarter" idx="11"/>
          </p:nvPr>
        </p:nvSpPr>
        <p:spPr/>
        <p:txBody>
          <a:bodyPr/>
          <a:lstStyle>
            <a:lvl1pPr>
              <a:defRPr/>
            </a:lvl1pPr>
          </a:lstStyle>
          <a:p>
            <a:endParaRPr lang="en-US" dirty="0"/>
          </a:p>
        </p:txBody>
      </p:sp>
      <p:sp>
        <p:nvSpPr>
          <p:cNvPr id="5" name="Slide Number Placeholder 5"/>
          <p:cNvSpPr>
            <a:spLocks noGrp="1"/>
          </p:cNvSpPr>
          <p:nvPr>
            <p:ph type="sldNum" sz="quarter" idx="12"/>
          </p:nvPr>
        </p:nvSpPr>
        <p:spPr/>
        <p:txBody>
          <a:bodyPr/>
          <a:lstStyle>
            <a:lvl1pPr>
              <a:defRPr/>
            </a:lvl1pPr>
          </a:lstStyle>
          <a:p>
            <a:fld id="{FC6B135B-D3FD-4485-93DA-325FAC974ACC}" type="slidenum">
              <a:rPr lang="en-US" smtClean="0"/>
              <a:t>‹#›</a:t>
            </a:fld>
            <a:endParaRPr lang="en-US" dirty="0"/>
          </a:p>
        </p:txBody>
      </p:sp>
    </p:spTree>
  </p:cSld>
  <p:clrMapOvr>
    <a:masterClrMapping/>
  </p:clrMapOvr>
  <p:transition spd="med">
    <p:fade thruBlk="1"/>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98B2BDE9-3D71-48D9-9B26-8CBF2594E6C9}" type="datetimeFigureOut">
              <a:rPr lang="en-US" smtClean="0"/>
              <a:t>3/7/2017</a:t>
            </a:fld>
            <a:endParaRPr lang="en-US" dirty="0"/>
          </a:p>
        </p:txBody>
      </p:sp>
      <p:sp>
        <p:nvSpPr>
          <p:cNvPr id="3" name="Footer Placeholder 4"/>
          <p:cNvSpPr>
            <a:spLocks noGrp="1"/>
          </p:cNvSpPr>
          <p:nvPr>
            <p:ph type="ftr" sz="quarter" idx="11"/>
          </p:nvPr>
        </p:nvSpPr>
        <p:spPr/>
        <p:txBody>
          <a:bodyPr/>
          <a:lstStyle>
            <a:lvl1pPr>
              <a:defRPr/>
            </a:lvl1pPr>
          </a:lstStyle>
          <a:p>
            <a:endParaRPr lang="en-US" dirty="0"/>
          </a:p>
        </p:txBody>
      </p:sp>
      <p:sp>
        <p:nvSpPr>
          <p:cNvPr id="4" name="Slide Number Placeholder 5"/>
          <p:cNvSpPr>
            <a:spLocks noGrp="1"/>
          </p:cNvSpPr>
          <p:nvPr>
            <p:ph type="sldNum" sz="quarter" idx="12"/>
          </p:nvPr>
        </p:nvSpPr>
        <p:spPr/>
        <p:txBody>
          <a:bodyPr/>
          <a:lstStyle>
            <a:lvl1pPr>
              <a:defRPr/>
            </a:lvl1pPr>
          </a:lstStyle>
          <a:p>
            <a:fld id="{FC6B135B-D3FD-4485-93DA-325FAC974ACC}" type="slidenum">
              <a:rPr lang="en-US" smtClean="0"/>
              <a:t>‹#›</a:t>
            </a:fld>
            <a:endParaRPr lang="en-US" dirty="0"/>
          </a:p>
        </p:txBody>
      </p:sp>
    </p:spTree>
  </p:cSld>
  <p:clrMapOvr>
    <a:masterClrMapping/>
  </p:clrMapOvr>
  <p:transition spd="med">
    <p:fade thruBlk="1"/>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98B2BDE9-3D71-48D9-9B26-8CBF2594E6C9}" type="datetimeFigureOut">
              <a:rPr lang="en-US" smtClean="0"/>
              <a:t>3/7/2017</a:t>
            </a:fld>
            <a:endParaRPr lang="en-US" dirty="0"/>
          </a:p>
        </p:txBody>
      </p:sp>
      <p:sp>
        <p:nvSpPr>
          <p:cNvPr id="6" name="Footer Placeholder 4"/>
          <p:cNvSpPr>
            <a:spLocks noGrp="1"/>
          </p:cNvSpPr>
          <p:nvPr>
            <p:ph type="ftr" sz="quarter" idx="11"/>
          </p:nvPr>
        </p:nvSpPr>
        <p:spPr/>
        <p:txBody>
          <a:bodyPr/>
          <a:lstStyle>
            <a:lvl1pPr>
              <a:defRPr/>
            </a:lvl1pPr>
          </a:lstStyle>
          <a:p>
            <a:endParaRPr lang="en-US" dirty="0"/>
          </a:p>
        </p:txBody>
      </p:sp>
      <p:sp>
        <p:nvSpPr>
          <p:cNvPr id="7" name="Slide Number Placeholder 5"/>
          <p:cNvSpPr>
            <a:spLocks noGrp="1"/>
          </p:cNvSpPr>
          <p:nvPr>
            <p:ph type="sldNum" sz="quarter" idx="12"/>
          </p:nvPr>
        </p:nvSpPr>
        <p:spPr/>
        <p:txBody>
          <a:bodyPr/>
          <a:lstStyle>
            <a:lvl1pPr>
              <a:defRPr/>
            </a:lvl1pPr>
          </a:lstStyle>
          <a:p>
            <a:fld id="{FC6B135B-D3FD-4485-93DA-325FAC974ACC}" type="slidenum">
              <a:rPr lang="en-US" smtClean="0"/>
              <a:t>‹#›</a:t>
            </a:fld>
            <a:endParaRPr lang="en-US" dirty="0"/>
          </a:p>
        </p:txBody>
      </p:sp>
    </p:spTree>
  </p:cSld>
  <p:clrMapOvr>
    <a:masterClrMapping/>
  </p:clrMapOvr>
  <p:transition spd="med">
    <p:fade thruBlk="1"/>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98B2BDE9-3D71-48D9-9B26-8CBF2594E6C9}" type="datetimeFigureOut">
              <a:rPr lang="en-US" smtClean="0"/>
              <a:t>3/7/2017</a:t>
            </a:fld>
            <a:endParaRPr lang="en-US" dirty="0"/>
          </a:p>
        </p:txBody>
      </p:sp>
      <p:sp>
        <p:nvSpPr>
          <p:cNvPr id="6" name="Footer Placeholder 4"/>
          <p:cNvSpPr>
            <a:spLocks noGrp="1"/>
          </p:cNvSpPr>
          <p:nvPr>
            <p:ph type="ftr" sz="quarter" idx="11"/>
          </p:nvPr>
        </p:nvSpPr>
        <p:spPr/>
        <p:txBody>
          <a:bodyPr/>
          <a:lstStyle>
            <a:lvl1pPr>
              <a:defRPr/>
            </a:lvl1pPr>
          </a:lstStyle>
          <a:p>
            <a:endParaRPr lang="en-US" dirty="0"/>
          </a:p>
        </p:txBody>
      </p:sp>
      <p:sp>
        <p:nvSpPr>
          <p:cNvPr id="7" name="Slide Number Placeholder 5"/>
          <p:cNvSpPr>
            <a:spLocks noGrp="1"/>
          </p:cNvSpPr>
          <p:nvPr>
            <p:ph type="sldNum" sz="quarter" idx="12"/>
          </p:nvPr>
        </p:nvSpPr>
        <p:spPr/>
        <p:txBody>
          <a:bodyPr/>
          <a:lstStyle>
            <a:lvl1pPr>
              <a:defRPr/>
            </a:lvl1pPr>
          </a:lstStyle>
          <a:p>
            <a:fld id="{FC6B135B-D3FD-4485-93DA-325FAC974ACC}" type="slidenum">
              <a:rPr lang="en-US" smtClean="0"/>
              <a:t>‹#›</a:t>
            </a:fld>
            <a:endParaRPr lang="en-US" dirty="0"/>
          </a:p>
        </p:txBody>
      </p:sp>
    </p:spTree>
  </p:cSld>
  <p:clrMapOvr>
    <a:masterClrMapping/>
  </p:clrMapOvr>
  <p:transition spd="med">
    <p:fade thruBlk="1"/>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122"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B2BDE9-3D71-48D9-9B26-8CBF2594E6C9}" type="datetimeFigureOut">
              <a:rPr lang="en-US" smtClean="0"/>
              <a:t>3/7/2017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6B135B-D3FD-4485-93DA-325FAC974ACC}" type="slidenum">
              <a:rPr lang="en-US" smtClean="0"/>
              <a:t>‹#›</a:t>
            </a:fld>
            <a:endParaRPr lang="en-US" dirty="0"/>
          </a:p>
        </p:txBody>
      </p:sp>
      <p:pic>
        <p:nvPicPr>
          <p:cNvPr id="5126" name="Picture 8" descr="2.jpg"/>
          <p:cNvPicPr>
            <a:picLocks noChangeAspect="1"/>
          </p:cNvPicPr>
          <p:nvPr/>
        </p:nvPicPr>
        <p:blipFill>
          <a:blip r:embed="rId15"/>
          <a:srcRect/>
          <a:stretch>
            <a:fillRect/>
          </a:stretch>
        </p:blipFill>
        <p:spPr bwMode="auto">
          <a:xfrm>
            <a:off x="3048000" y="1752600"/>
            <a:ext cx="3067050" cy="4038600"/>
          </a:xfrm>
          <a:prstGeom prst="rect">
            <a:avLst/>
          </a:prstGeom>
          <a:noFill/>
          <a:ln w="9525">
            <a:noFill/>
            <a:miter lim="800000"/>
            <a:headEnd/>
            <a:tailEnd/>
          </a:ln>
        </p:spPr>
      </p:pic>
      <p:pic>
        <p:nvPicPr>
          <p:cNvPr id="5127" name="Picture 9" descr="3.jpg"/>
          <p:cNvPicPr>
            <a:picLocks noChangeAspect="1"/>
          </p:cNvPicPr>
          <p:nvPr/>
        </p:nvPicPr>
        <p:blipFill>
          <a:blip r:embed="rId16"/>
          <a:srcRect/>
          <a:stretch>
            <a:fillRect/>
          </a:stretch>
        </p:blipFill>
        <p:spPr bwMode="auto">
          <a:xfrm>
            <a:off x="3200400" y="6400800"/>
            <a:ext cx="2733675" cy="257175"/>
          </a:xfrm>
          <a:prstGeom prst="rect">
            <a:avLst/>
          </a:prstGeom>
          <a:noFill/>
          <a:ln w="9525">
            <a:noFill/>
            <a:miter lim="800000"/>
            <a:headEnd/>
            <a:tailEnd/>
          </a:ln>
        </p:spPr>
      </p:pic>
      <p:pic>
        <p:nvPicPr>
          <p:cNvPr id="5128" name="Picture 10" descr="logo.jpg"/>
          <p:cNvPicPr>
            <a:picLocks noChangeAspect="1"/>
          </p:cNvPicPr>
          <p:nvPr/>
        </p:nvPicPr>
        <p:blipFill>
          <a:blip r:embed="rId17"/>
          <a:srcRect/>
          <a:stretch>
            <a:fillRect/>
          </a:stretch>
        </p:blipFill>
        <p:spPr bwMode="auto">
          <a:xfrm>
            <a:off x="0" y="6184900"/>
            <a:ext cx="1828800" cy="673100"/>
          </a:xfrm>
          <a:prstGeom prst="rect">
            <a:avLst/>
          </a:prstGeom>
          <a:noFill/>
          <a:ln w="9525">
            <a:noFill/>
            <a:miter lim="800000"/>
            <a:headEnd/>
            <a:tailEnd/>
          </a:ln>
        </p:spPr>
      </p:pic>
      <p:sp>
        <p:nvSpPr>
          <p:cNvPr id="14" name="Rectangle 13"/>
          <p:cNvSpPr/>
          <p:nvPr/>
        </p:nvSpPr>
        <p:spPr>
          <a:xfrm>
            <a:off x="0" y="0"/>
            <a:ext cx="9144000" cy="685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2">
                                            <p:txEl>
                                              <p:pRg st="0" end="0"/>
                                            </p:txEl>
                                          </p:spTgt>
                                        </p:tgtEl>
                                        <p:attrNameLst>
                                          <p:attrName>style.visibility</p:attrName>
                                        </p:attrNameLst>
                                      </p:cBhvr>
                                      <p:to>
                                        <p:strVal val="visible"/>
                                      </p:to>
                                    </p:set>
                                    <p:animEffect transition="in" filter="fade">
                                      <p:cBhvr>
                                        <p:cTn id="7" dur="2000"/>
                                        <p:tgtEl>
                                          <p:spTgt spid="512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122">
                                            <p:txEl>
                                              <p:pRg st="1" end="1"/>
                                            </p:txEl>
                                          </p:spTgt>
                                        </p:tgtEl>
                                        <p:attrNameLst>
                                          <p:attrName>style.visibility</p:attrName>
                                        </p:attrNameLst>
                                      </p:cBhvr>
                                      <p:to>
                                        <p:strVal val="visible"/>
                                      </p:to>
                                    </p:set>
                                    <p:animEffect transition="in" filter="fade">
                                      <p:cBhvr>
                                        <p:cTn id="10" dur="2000"/>
                                        <p:tgtEl>
                                          <p:spTgt spid="512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122">
                                            <p:txEl>
                                              <p:pRg st="2" end="2"/>
                                            </p:txEl>
                                          </p:spTgt>
                                        </p:tgtEl>
                                        <p:attrNameLst>
                                          <p:attrName>style.visibility</p:attrName>
                                        </p:attrNameLst>
                                      </p:cBhvr>
                                      <p:to>
                                        <p:strVal val="visible"/>
                                      </p:to>
                                    </p:set>
                                    <p:animEffect transition="in" filter="fade">
                                      <p:cBhvr>
                                        <p:cTn id="13" dur="2000"/>
                                        <p:tgtEl>
                                          <p:spTgt spid="512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122">
                                            <p:txEl>
                                              <p:pRg st="3" end="3"/>
                                            </p:txEl>
                                          </p:spTgt>
                                        </p:tgtEl>
                                        <p:attrNameLst>
                                          <p:attrName>style.visibility</p:attrName>
                                        </p:attrNameLst>
                                      </p:cBhvr>
                                      <p:to>
                                        <p:strVal val="visible"/>
                                      </p:to>
                                    </p:set>
                                    <p:animEffect transition="in" filter="fade">
                                      <p:cBhvr>
                                        <p:cTn id="16" dur="2000"/>
                                        <p:tgtEl>
                                          <p:spTgt spid="512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122">
                                            <p:txEl>
                                              <p:pRg st="4" end="4"/>
                                            </p:txEl>
                                          </p:spTgt>
                                        </p:tgtEl>
                                        <p:attrNameLst>
                                          <p:attrName>style.visibility</p:attrName>
                                        </p:attrNameLst>
                                      </p:cBhvr>
                                      <p:to>
                                        <p:strVal val="visible"/>
                                      </p:to>
                                    </p:set>
                                    <p:animEffect transition="in" filter="fade">
                                      <p:cBhvr>
                                        <p:cTn id="19" dur="2000"/>
                                        <p:tgtEl>
                                          <p:spTgt spid="51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uild="p"/>
    </p:bld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Websites Overview</a:t>
            </a:r>
            <a:br>
              <a:rPr lang="en-US" dirty="0" smtClean="0"/>
            </a:b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ransition spd="med">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dirty="0" smtClean="0"/>
              <a:t>What to Blog about</a:t>
            </a:r>
            <a:br>
              <a:rPr lang="en-US" dirty="0" smtClean="0"/>
            </a:br>
            <a:endParaRPr lang="en-US" dirty="0"/>
          </a:p>
        </p:txBody>
      </p:sp>
      <p:sp>
        <p:nvSpPr>
          <p:cNvPr id="3" name="Content Placeholder 2"/>
          <p:cNvSpPr>
            <a:spLocks noGrp="1"/>
          </p:cNvSpPr>
          <p:nvPr>
            <p:ph idx="1"/>
          </p:nvPr>
        </p:nvSpPr>
        <p:spPr>
          <a:xfrm>
            <a:off x="381000" y="685800"/>
            <a:ext cx="8229600" cy="4525963"/>
          </a:xfrm>
        </p:spPr>
        <p:txBody>
          <a:bodyPr/>
          <a:lstStyle/>
          <a:p>
            <a:r>
              <a:rPr lang="en-US" sz="2800" dirty="0" smtClean="0"/>
              <a:t>Following discussion will help you to figure out what to write about and as well as what to name your blog.</a:t>
            </a:r>
          </a:p>
          <a:p>
            <a:pPr lvl="1"/>
            <a:r>
              <a:rPr lang="en-US" sz="2400" dirty="0" smtClean="0"/>
              <a:t>Write what you know about. For example, if you have good computer knowledge. You can write what you know about the subject.</a:t>
            </a:r>
          </a:p>
          <a:p>
            <a:pPr lvl="1"/>
            <a:r>
              <a:rPr lang="en-US" sz="2400" dirty="0" smtClean="0"/>
              <a:t>You can share your experience. You can also write what you gained from that experience, what you learned.</a:t>
            </a:r>
          </a:p>
          <a:p>
            <a:pPr lvl="1"/>
            <a:r>
              <a:rPr lang="en-US" sz="2400" dirty="0" smtClean="0"/>
              <a:t>Detail your personal research.</a:t>
            </a:r>
          </a:p>
          <a:p>
            <a:pPr lvl="1"/>
            <a:r>
              <a:rPr lang="en-US" sz="2400" dirty="0" smtClean="0"/>
              <a:t>Share your memory of someone.</a:t>
            </a:r>
          </a:p>
          <a:p>
            <a:endParaRPr lang="en-US" sz="2800" dirty="0"/>
          </a:p>
        </p:txBody>
      </p:sp>
    </p:spTree>
  </p:cSld>
  <p:clrMapOvr>
    <a:masterClrMapping/>
  </p:clrMapOvr>
  <p:transition spd="med">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smtClean="0"/>
              <a:t>E-commerce</a:t>
            </a:r>
            <a:br>
              <a:rPr lang="en-US" dirty="0" smtClean="0"/>
            </a:br>
            <a:endParaRPr lang="en-US" dirty="0"/>
          </a:p>
        </p:txBody>
      </p:sp>
      <p:sp>
        <p:nvSpPr>
          <p:cNvPr id="3" name="Content Placeholder 2"/>
          <p:cNvSpPr>
            <a:spLocks noGrp="1"/>
          </p:cNvSpPr>
          <p:nvPr>
            <p:ph idx="1"/>
          </p:nvPr>
        </p:nvSpPr>
        <p:spPr>
          <a:xfrm>
            <a:off x="381000" y="838200"/>
            <a:ext cx="8229600" cy="4525963"/>
          </a:xfrm>
        </p:spPr>
        <p:txBody>
          <a:bodyPr/>
          <a:lstStyle/>
          <a:p>
            <a:r>
              <a:rPr lang="en-US" sz="2400" b="1" dirty="0" smtClean="0"/>
              <a:t>E-Commerce</a:t>
            </a:r>
            <a:r>
              <a:rPr lang="en-US" sz="2400" dirty="0" smtClean="0"/>
              <a:t> or </a:t>
            </a:r>
            <a:r>
              <a:rPr lang="en-US" sz="2400" b="1" dirty="0" smtClean="0"/>
              <a:t>Electronics Commerce</a:t>
            </a:r>
            <a:r>
              <a:rPr lang="en-US" sz="2400" dirty="0" smtClean="0"/>
              <a:t> is a methodology of modern business which addresses the need of business organizations, vendors and customers to reduce cost and improve the quality of goods and services while increasing the speed of delivery. E-commerce refers to paperless exchange of business information using following ways.</a:t>
            </a:r>
          </a:p>
          <a:p>
            <a:pPr lvl="1"/>
            <a:r>
              <a:rPr lang="en-US" sz="2000" dirty="0" smtClean="0"/>
              <a:t>Electronic Data Exchange (EDI)</a:t>
            </a:r>
          </a:p>
          <a:p>
            <a:pPr lvl="1"/>
            <a:r>
              <a:rPr lang="en-US" sz="2000" dirty="0" smtClean="0"/>
              <a:t>Electronic Mail (e-mail)</a:t>
            </a:r>
          </a:p>
          <a:p>
            <a:pPr lvl="1"/>
            <a:r>
              <a:rPr lang="en-US" sz="2000" dirty="0" smtClean="0"/>
              <a:t>Electronic Bulletin Boards</a:t>
            </a:r>
          </a:p>
          <a:p>
            <a:pPr lvl="1"/>
            <a:r>
              <a:rPr lang="en-US" sz="2000" dirty="0" smtClean="0"/>
              <a:t>Electronic Fund Transfer (EFT)</a:t>
            </a:r>
          </a:p>
          <a:p>
            <a:pPr lvl="1"/>
            <a:r>
              <a:rPr lang="en-US" sz="2000" dirty="0" smtClean="0"/>
              <a:t>Other Network-based technologies</a:t>
            </a:r>
            <a:endParaRPr lang="en-US" sz="2000" dirty="0"/>
          </a:p>
        </p:txBody>
      </p:sp>
    </p:spTree>
  </p:cSld>
  <p:clrMapOvr>
    <a:masterClrMapping/>
  </p:clrMapOvr>
  <p:transition spd="med">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descr="internet_technologies_tutorial"/>
          <p:cNvPicPr>
            <a:picLocks noChangeAspect="1" noChangeArrowheads="1"/>
          </p:cNvPicPr>
          <p:nvPr/>
        </p:nvPicPr>
        <p:blipFill>
          <a:blip r:embed="rId2"/>
          <a:srcRect/>
          <a:stretch>
            <a:fillRect/>
          </a:stretch>
        </p:blipFill>
        <p:spPr bwMode="auto">
          <a:xfrm>
            <a:off x="381000" y="609600"/>
            <a:ext cx="8382000" cy="5886996"/>
          </a:xfrm>
          <a:prstGeom prst="rect">
            <a:avLst/>
          </a:prstGeom>
          <a:noFill/>
        </p:spPr>
      </p:pic>
    </p:spTree>
  </p:cSld>
  <p:clrMapOvr>
    <a:masterClrMapping/>
  </p:clrMapOvr>
  <p:transition spd="med">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Features</a:t>
            </a:r>
            <a:br>
              <a:rPr lang="en-US" dirty="0" smtClean="0"/>
            </a:br>
            <a:endParaRPr lang="en-US" dirty="0"/>
          </a:p>
        </p:txBody>
      </p:sp>
      <p:sp>
        <p:nvSpPr>
          <p:cNvPr id="3" name="Content Placeholder 2"/>
          <p:cNvSpPr>
            <a:spLocks noGrp="1"/>
          </p:cNvSpPr>
          <p:nvPr>
            <p:ph idx="1"/>
          </p:nvPr>
        </p:nvSpPr>
        <p:spPr>
          <a:xfrm>
            <a:off x="304800" y="762000"/>
            <a:ext cx="8229600" cy="4525963"/>
          </a:xfrm>
        </p:spPr>
        <p:txBody>
          <a:bodyPr/>
          <a:lstStyle/>
          <a:p>
            <a:r>
              <a:rPr lang="en-US" sz="2000" dirty="0" smtClean="0"/>
              <a:t>E-Commerce </a:t>
            </a:r>
            <a:r>
              <a:rPr lang="en-US" sz="2000" dirty="0" smtClean="0"/>
              <a:t>provides following features:</a:t>
            </a:r>
          </a:p>
          <a:p>
            <a:r>
              <a:rPr lang="en-US" sz="2000" b="1" cap="all" dirty="0" smtClean="0"/>
              <a:t>NON-CASH PAYMENT</a:t>
            </a:r>
          </a:p>
          <a:p>
            <a:pPr lvl="1"/>
            <a:r>
              <a:rPr lang="en-US" sz="1800" dirty="0" smtClean="0"/>
              <a:t>E-Commerce enables use of credit cards, debit cards, smart cards, electronic fund transfer via bank's website and other modes of electronics payment.</a:t>
            </a:r>
          </a:p>
          <a:p>
            <a:r>
              <a:rPr lang="en-US" sz="2000" b="1" cap="all" dirty="0" smtClean="0"/>
              <a:t>24X7 SERVICE AVAILABILITY</a:t>
            </a:r>
          </a:p>
          <a:p>
            <a:pPr lvl="1"/>
            <a:r>
              <a:rPr lang="en-US" sz="1800" dirty="0" smtClean="0"/>
              <a:t>E-commerce automates business of enterprises and services provided by them to customers are available anytime, anywhere. Here 24x7 refers to 24 hours of each seven days of a week.</a:t>
            </a:r>
          </a:p>
          <a:p>
            <a:r>
              <a:rPr lang="en-US" sz="2000" b="1" cap="all" dirty="0" smtClean="0"/>
              <a:t>ADVERTISING / MARKETING</a:t>
            </a:r>
          </a:p>
          <a:p>
            <a:pPr lvl="1"/>
            <a:r>
              <a:rPr lang="en-US" sz="1800" dirty="0" smtClean="0"/>
              <a:t>E-commerce increases the reach of advertising of products and services of businesses. It helps in better marketing management of products / services.</a:t>
            </a:r>
          </a:p>
          <a:p>
            <a:r>
              <a:rPr lang="en-US" sz="2000" b="1" cap="all" dirty="0" smtClean="0"/>
              <a:t>IMPROVED SALES</a:t>
            </a:r>
          </a:p>
          <a:p>
            <a:pPr lvl="1"/>
            <a:r>
              <a:rPr lang="en-US" sz="1800" dirty="0" smtClean="0"/>
              <a:t>Using E-Commerce, orders for the products can be generated anytime, anywhere without any human intervention. By this way, dependencies to buy a product reduce at large and sales increases.</a:t>
            </a:r>
          </a:p>
          <a:p>
            <a:r>
              <a:rPr lang="en-US" sz="2000" b="1" cap="all" dirty="0" smtClean="0"/>
              <a:t>SUPPORT</a:t>
            </a:r>
          </a:p>
          <a:p>
            <a:pPr lvl="1"/>
            <a:r>
              <a:rPr lang="en-US" sz="1800" dirty="0" smtClean="0"/>
              <a:t>E-Commerce provides various ways to provide pre sales and </a:t>
            </a:r>
            <a:r>
              <a:rPr lang="en-US" sz="1800" dirty="0" smtClean="0"/>
              <a:t>post </a:t>
            </a:r>
            <a:r>
              <a:rPr lang="en-US" sz="1800" dirty="0" smtClean="0"/>
              <a:t>sales assistance to provide better services to customers.</a:t>
            </a:r>
          </a:p>
          <a:p>
            <a:endParaRPr lang="en-US" sz="2000" dirty="0"/>
          </a:p>
        </p:txBody>
      </p:sp>
    </p:spTree>
  </p:cSld>
  <p:clrMapOvr>
    <a:masterClrMapping/>
  </p:clrMapOvr>
  <p:transition spd="med">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smtClean="0"/>
              <a:t>Portfolio</a:t>
            </a:r>
            <a:br>
              <a:rPr lang="en-US" dirty="0" smtClean="0"/>
            </a:br>
            <a:endParaRPr lang="en-US" dirty="0"/>
          </a:p>
        </p:txBody>
      </p:sp>
      <p:sp>
        <p:nvSpPr>
          <p:cNvPr id="3" name="Content Placeholder 2"/>
          <p:cNvSpPr>
            <a:spLocks noGrp="1"/>
          </p:cNvSpPr>
          <p:nvPr>
            <p:ph idx="1"/>
          </p:nvPr>
        </p:nvSpPr>
        <p:spPr>
          <a:xfrm>
            <a:off x="0" y="685800"/>
            <a:ext cx="8915400" cy="4525963"/>
          </a:xfrm>
        </p:spPr>
        <p:txBody>
          <a:bodyPr/>
          <a:lstStyle/>
          <a:p>
            <a:r>
              <a:rPr lang="en-US" sz="2800" dirty="0" smtClean="0"/>
              <a:t>Online portfolio is collection of images, multimedia, emails, blog entries, and hyperlinks that are managed online. It can be seen as a kind of learning record that provides actual evidence of achievement.</a:t>
            </a:r>
          </a:p>
          <a:p>
            <a:pPr lvl="1"/>
            <a:r>
              <a:rPr lang="en-US" dirty="0" smtClean="0"/>
              <a:t>T</a:t>
            </a:r>
            <a:r>
              <a:rPr lang="en-US" sz="2400" dirty="0" smtClean="0"/>
              <a:t>ypes</a:t>
            </a:r>
          </a:p>
          <a:p>
            <a:pPr lvl="2"/>
            <a:r>
              <a:rPr lang="en-US" sz="2000" dirty="0" smtClean="0"/>
              <a:t>There are three types of online portfolio:</a:t>
            </a:r>
          </a:p>
          <a:p>
            <a:pPr lvl="3"/>
            <a:r>
              <a:rPr lang="en-US" dirty="0" smtClean="0"/>
              <a:t>Developmental (e.g. working)</a:t>
            </a:r>
          </a:p>
          <a:p>
            <a:pPr lvl="3"/>
            <a:r>
              <a:rPr lang="en-US" dirty="0" smtClean="0"/>
              <a:t>Reflective (e.g. learning)</a:t>
            </a:r>
          </a:p>
          <a:p>
            <a:pPr lvl="3"/>
            <a:r>
              <a:rPr lang="en-US" dirty="0" smtClean="0"/>
              <a:t>Representational (e.g. showcase)</a:t>
            </a:r>
          </a:p>
          <a:p>
            <a:pPr lvl="1"/>
            <a:r>
              <a:rPr lang="en-US" sz="2000" b="1" dirty="0" smtClean="0"/>
              <a:t>Developmental</a:t>
            </a:r>
            <a:r>
              <a:rPr lang="en-US" sz="2000" dirty="0" smtClean="0"/>
              <a:t> portfolio contains all the things that an individual has done over a period of time.</a:t>
            </a:r>
          </a:p>
          <a:p>
            <a:pPr lvl="1"/>
            <a:r>
              <a:rPr lang="en-US" sz="2000" b="1" dirty="0" smtClean="0"/>
              <a:t>Reflective</a:t>
            </a:r>
            <a:r>
              <a:rPr lang="en-US" sz="2000" dirty="0" smtClean="0"/>
              <a:t> portfolio contains personal reflection on the content.</a:t>
            </a:r>
          </a:p>
          <a:p>
            <a:pPr lvl="1"/>
            <a:r>
              <a:rPr lang="en-US" sz="2000" b="1" dirty="0" smtClean="0"/>
              <a:t>Representational</a:t>
            </a:r>
            <a:r>
              <a:rPr lang="en-US" sz="2000" dirty="0" smtClean="0"/>
              <a:t> online portfolio refers to learner’s achievement in a particular work.</a:t>
            </a:r>
          </a:p>
          <a:p>
            <a:endParaRPr lang="en-US" dirty="0"/>
          </a:p>
        </p:txBody>
      </p:sp>
    </p:spTree>
  </p:cSld>
  <p:clrMapOvr>
    <a:masterClrMapping/>
  </p:clrMapOvr>
  <p:transition spd="med">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Website Designing</a:t>
            </a:r>
            <a:br>
              <a:rPr lang="en-US" dirty="0" smtClean="0"/>
            </a:br>
            <a:endParaRPr lang="en-US" dirty="0"/>
          </a:p>
        </p:txBody>
      </p:sp>
      <p:sp>
        <p:nvSpPr>
          <p:cNvPr id="3" name="Content Placeholder 2"/>
          <p:cNvSpPr>
            <a:spLocks noGrp="1"/>
          </p:cNvSpPr>
          <p:nvPr>
            <p:ph idx="1"/>
          </p:nvPr>
        </p:nvSpPr>
        <p:spPr>
          <a:xfrm>
            <a:off x="381000" y="838200"/>
            <a:ext cx="8229600" cy="4525963"/>
          </a:xfrm>
        </p:spPr>
        <p:txBody>
          <a:bodyPr/>
          <a:lstStyle/>
          <a:p>
            <a:r>
              <a:rPr lang="en-US" sz="2400" dirty="0" smtClean="0"/>
              <a:t>Web designing has direct link to visual aspect of a web site. Effective web design is necessary to communicate ideas effectively</a:t>
            </a:r>
            <a:r>
              <a:rPr lang="en-US" sz="2400" dirty="0" smtClean="0"/>
              <a:t>.</a:t>
            </a:r>
          </a:p>
          <a:p>
            <a:r>
              <a:rPr lang="en-US" sz="2400" dirty="0" smtClean="0"/>
              <a:t>Web </a:t>
            </a:r>
            <a:r>
              <a:rPr lang="en-US" sz="2400" dirty="0" smtClean="0"/>
              <a:t>designing </a:t>
            </a:r>
            <a:r>
              <a:rPr lang="en-US" sz="2400" dirty="0" smtClean="0"/>
              <a:t>is subset of web development. However these </a:t>
            </a:r>
            <a:r>
              <a:rPr lang="en-US" sz="2400" dirty="0" smtClean="0"/>
              <a:t>terms </a:t>
            </a:r>
            <a:r>
              <a:rPr lang="en-US" sz="2400" dirty="0" smtClean="0"/>
              <a:t>are used interchangeably</a:t>
            </a:r>
            <a:r>
              <a:rPr lang="en-US" sz="2400" dirty="0" smtClean="0"/>
              <a:t>.</a:t>
            </a:r>
          </a:p>
          <a:p>
            <a:r>
              <a:rPr lang="en-US" sz="1400" dirty="0" smtClean="0"/>
              <a:t>Key Points</a:t>
            </a:r>
          </a:p>
          <a:p>
            <a:r>
              <a:rPr lang="en-US" sz="1400" dirty="0" smtClean="0"/>
              <a:t>Design Plan should include the </a:t>
            </a:r>
            <a:endParaRPr lang="en-US" sz="1400" dirty="0" smtClean="0"/>
          </a:p>
          <a:p>
            <a:pPr>
              <a:buNone/>
            </a:pPr>
            <a:r>
              <a:rPr lang="en-US" sz="1400" dirty="0" smtClean="0"/>
              <a:t> </a:t>
            </a:r>
            <a:r>
              <a:rPr lang="en-US" sz="1400" dirty="0" smtClean="0"/>
              <a:t>         following</a:t>
            </a:r>
            <a:r>
              <a:rPr lang="en-US" sz="1400" dirty="0" smtClean="0"/>
              <a:t>:</a:t>
            </a:r>
          </a:p>
          <a:p>
            <a:r>
              <a:rPr lang="en-US" sz="1400" dirty="0" smtClean="0"/>
              <a:t>Details about information architecture.</a:t>
            </a:r>
          </a:p>
          <a:p>
            <a:r>
              <a:rPr lang="en-US" sz="1400" dirty="0" smtClean="0"/>
              <a:t>Planned structure of site.</a:t>
            </a:r>
          </a:p>
          <a:p>
            <a:r>
              <a:rPr lang="en-US" sz="1400" dirty="0" smtClean="0"/>
              <a:t>A site map of pages</a:t>
            </a:r>
          </a:p>
          <a:p>
            <a:endParaRPr lang="en-US" sz="2400" dirty="0"/>
          </a:p>
        </p:txBody>
      </p:sp>
      <p:pic>
        <p:nvPicPr>
          <p:cNvPr id="53250" name="Picture 2" descr="internet_technologies_tutorial"/>
          <p:cNvPicPr>
            <a:picLocks noChangeAspect="1" noChangeArrowheads="1"/>
          </p:cNvPicPr>
          <p:nvPr/>
        </p:nvPicPr>
        <p:blipFill>
          <a:blip r:embed="rId2"/>
          <a:srcRect/>
          <a:stretch>
            <a:fillRect/>
          </a:stretch>
        </p:blipFill>
        <p:spPr bwMode="auto">
          <a:xfrm>
            <a:off x="3810000" y="2819400"/>
            <a:ext cx="5334000" cy="3400426"/>
          </a:xfrm>
          <a:prstGeom prst="rect">
            <a:avLst/>
          </a:prstGeom>
          <a:noFill/>
        </p:spPr>
      </p:pic>
    </p:spTree>
  </p:cSld>
  <p:clrMapOvr>
    <a:masterClrMapping/>
  </p:clrMapOvr>
  <p:transition spd="med">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smtClean="0"/>
              <a:t>Wireframe</a:t>
            </a:r>
            <a:br>
              <a:rPr lang="en-US" dirty="0" smtClean="0"/>
            </a:br>
            <a:endParaRPr lang="en-US" dirty="0"/>
          </a:p>
        </p:txBody>
      </p:sp>
      <p:sp>
        <p:nvSpPr>
          <p:cNvPr id="3" name="Content Placeholder 2"/>
          <p:cNvSpPr>
            <a:spLocks noGrp="1"/>
          </p:cNvSpPr>
          <p:nvPr>
            <p:ph idx="1"/>
          </p:nvPr>
        </p:nvSpPr>
        <p:spPr>
          <a:xfrm>
            <a:off x="304800" y="990600"/>
            <a:ext cx="8229600" cy="4525963"/>
          </a:xfrm>
        </p:spPr>
        <p:txBody>
          <a:bodyPr/>
          <a:lstStyle/>
          <a:p>
            <a:r>
              <a:rPr lang="en-US" b="1" dirty="0" smtClean="0"/>
              <a:t>Wireframe</a:t>
            </a:r>
            <a:r>
              <a:rPr lang="en-US" dirty="0" smtClean="0"/>
              <a:t> refers to a visual guide to </a:t>
            </a:r>
            <a:r>
              <a:rPr lang="en-US" dirty="0" smtClean="0"/>
              <a:t>appearance </a:t>
            </a:r>
            <a:r>
              <a:rPr lang="en-US" dirty="0" smtClean="0"/>
              <a:t>of web pages. It helps to define </a:t>
            </a:r>
            <a:r>
              <a:rPr lang="en-US" dirty="0" smtClean="0"/>
              <a:t>structure </a:t>
            </a:r>
            <a:r>
              <a:rPr lang="en-US" dirty="0" smtClean="0"/>
              <a:t>of web site, linking between web pages and layout of visual elements.</a:t>
            </a:r>
          </a:p>
          <a:p>
            <a:r>
              <a:rPr lang="en-US" dirty="0" smtClean="0"/>
              <a:t>Following things are included in a wireframe:</a:t>
            </a:r>
          </a:p>
          <a:p>
            <a:pPr lvl="1"/>
            <a:r>
              <a:rPr lang="en-US" dirty="0" smtClean="0"/>
              <a:t>Boxes of primary graphical elements</a:t>
            </a:r>
          </a:p>
          <a:p>
            <a:pPr lvl="1"/>
            <a:r>
              <a:rPr lang="en-US" dirty="0" smtClean="0"/>
              <a:t>Placement of headlines and sub headings</a:t>
            </a:r>
          </a:p>
          <a:p>
            <a:pPr lvl="1"/>
            <a:r>
              <a:rPr lang="en-US" dirty="0" smtClean="0"/>
              <a:t>Simple layout structure</a:t>
            </a:r>
          </a:p>
          <a:p>
            <a:pPr lvl="1"/>
            <a:r>
              <a:rPr lang="en-US" dirty="0" smtClean="0"/>
              <a:t>Calls to action</a:t>
            </a:r>
          </a:p>
          <a:p>
            <a:pPr lvl="1"/>
            <a:r>
              <a:rPr lang="en-US" dirty="0" smtClean="0"/>
              <a:t>Text blocks</a:t>
            </a:r>
          </a:p>
          <a:p>
            <a:endParaRPr lang="en-US" dirty="0"/>
          </a:p>
        </p:txBody>
      </p:sp>
    </p:spTree>
  </p:cSld>
  <p:clrMapOvr>
    <a:masterClrMapping/>
  </p:clrMapOvr>
  <p:transition spd="med">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229600" cy="1143000"/>
          </a:xfrm>
        </p:spPr>
        <p:txBody>
          <a:bodyPr/>
          <a:lstStyle/>
          <a:p>
            <a:r>
              <a:rPr lang="en-US" dirty="0" smtClean="0"/>
              <a:t>Web Designing Tools</a:t>
            </a:r>
            <a:br>
              <a:rPr lang="en-US" dirty="0" smtClean="0"/>
            </a:br>
            <a:endParaRPr lang="en-US" dirty="0"/>
          </a:p>
        </p:txBody>
      </p:sp>
      <p:sp>
        <p:nvSpPr>
          <p:cNvPr id="3" name="Content Placeholder 2"/>
          <p:cNvSpPr>
            <a:spLocks noGrp="1"/>
          </p:cNvSpPr>
          <p:nvPr>
            <p:ph idx="1"/>
          </p:nvPr>
        </p:nvSpPr>
        <p:spPr>
          <a:xfrm>
            <a:off x="304800" y="914400"/>
            <a:ext cx="8686800" cy="4525963"/>
          </a:xfrm>
        </p:spPr>
        <p:txBody>
          <a:bodyPr/>
          <a:lstStyle/>
          <a:p>
            <a:r>
              <a:rPr lang="en-US" sz="2400" dirty="0" smtClean="0"/>
              <a:t>Here is the list of tools that can be used to make effective web designs:</a:t>
            </a:r>
          </a:p>
          <a:p>
            <a:r>
              <a:rPr lang="en-US" sz="2400" b="1" dirty="0" smtClean="0"/>
              <a:t>Coda </a:t>
            </a:r>
            <a:r>
              <a:rPr lang="en-US" sz="2400" b="1" dirty="0" smtClean="0"/>
              <a:t>2</a:t>
            </a:r>
          </a:p>
          <a:p>
            <a:pPr lvl="1"/>
            <a:r>
              <a:rPr lang="en-US" sz="2000" dirty="0" smtClean="0"/>
              <a:t>Coda </a:t>
            </a:r>
            <a:r>
              <a:rPr lang="en-US" sz="2000" dirty="0" smtClean="0"/>
              <a:t>2 is a powerful web development &amp; designing tool, comes with better user interface, text editing, file management, clips, sites, design and better </a:t>
            </a:r>
            <a:r>
              <a:rPr lang="en-US" sz="2000" dirty="0" err="1" smtClean="0"/>
              <a:t>Mysql</a:t>
            </a:r>
            <a:r>
              <a:rPr lang="en-US" sz="2000" dirty="0" smtClean="0"/>
              <a:t> support</a:t>
            </a:r>
            <a:r>
              <a:rPr lang="en-US" sz="2000" dirty="0" smtClean="0"/>
              <a:t>.</a:t>
            </a:r>
          </a:p>
          <a:p>
            <a:r>
              <a:rPr lang="en-US" sz="2400" b="1" dirty="0" err="1" smtClean="0"/>
              <a:t>OmniGraffle</a:t>
            </a:r>
            <a:endParaRPr lang="en-US" sz="2400" b="1" dirty="0" smtClean="0"/>
          </a:p>
          <a:p>
            <a:pPr lvl="1"/>
            <a:r>
              <a:rPr lang="en-US" sz="2000" dirty="0" err="1" smtClean="0"/>
              <a:t>OmmniGraffle</a:t>
            </a:r>
            <a:r>
              <a:rPr lang="en-US" sz="2000" dirty="0" smtClean="0"/>
              <a:t> </a:t>
            </a:r>
            <a:r>
              <a:rPr lang="en-US" sz="2000" dirty="0" smtClean="0"/>
              <a:t>is mainly used for </a:t>
            </a:r>
            <a:r>
              <a:rPr lang="en-US" sz="2000" dirty="0" err="1" smtClean="0"/>
              <a:t>wireframing</a:t>
            </a:r>
            <a:r>
              <a:rPr lang="en-US" sz="2000" dirty="0" smtClean="0"/>
              <a:t>. The downside of this tool is that It </a:t>
            </a:r>
            <a:r>
              <a:rPr lang="en-US" sz="2000" dirty="0" err="1" smtClean="0"/>
              <a:t>doesnot</a:t>
            </a:r>
            <a:r>
              <a:rPr lang="en-US" sz="2000" dirty="0" smtClean="0"/>
              <a:t> have interactive prototyping and It is available only for Mac</a:t>
            </a:r>
            <a:r>
              <a:rPr lang="en-US" sz="2000" dirty="0" smtClean="0"/>
              <a:t>.</a:t>
            </a:r>
          </a:p>
          <a:p>
            <a:r>
              <a:rPr lang="en-US" sz="2400" b="1" dirty="0" smtClean="0"/>
              <a:t>Pen </a:t>
            </a:r>
            <a:r>
              <a:rPr lang="en-US" sz="2400" b="1" dirty="0" smtClean="0"/>
              <a:t>and </a:t>
            </a:r>
            <a:r>
              <a:rPr lang="en-US" sz="2400" b="1" dirty="0" smtClean="0"/>
              <a:t>Paper</a:t>
            </a:r>
          </a:p>
          <a:p>
            <a:pPr lvl="1"/>
            <a:r>
              <a:rPr lang="en-US" sz="2000" dirty="0" smtClean="0"/>
              <a:t>Pen </a:t>
            </a:r>
            <a:r>
              <a:rPr lang="en-US" sz="2000" dirty="0" smtClean="0"/>
              <a:t>and paper can be used to draw the </a:t>
            </a:r>
            <a:r>
              <a:rPr lang="en-US" sz="2000" dirty="0" err="1" smtClean="0"/>
              <a:t>appeance</a:t>
            </a:r>
            <a:r>
              <a:rPr lang="en-US" sz="2000" dirty="0" smtClean="0"/>
              <a:t> of the how the web site will look like</a:t>
            </a:r>
            <a:r>
              <a:rPr lang="en-US" sz="2000" dirty="0" smtClean="0"/>
              <a:t>.</a:t>
            </a:r>
          </a:p>
          <a:p>
            <a:r>
              <a:rPr lang="en-US" sz="2400" b="1" dirty="0" smtClean="0"/>
              <a:t>Vim</a:t>
            </a:r>
          </a:p>
          <a:p>
            <a:pPr lvl="1"/>
            <a:r>
              <a:rPr lang="en-US" sz="2000" dirty="0" smtClean="0"/>
              <a:t>Vim </a:t>
            </a:r>
            <a:r>
              <a:rPr lang="en-US" sz="2000" dirty="0" smtClean="0"/>
              <a:t>is great web </a:t>
            </a:r>
            <a:r>
              <a:rPr lang="en-US" sz="2000" dirty="0" err="1" smtClean="0"/>
              <a:t>desiging</a:t>
            </a:r>
            <a:r>
              <a:rPr lang="en-US" sz="2000" dirty="0" smtClean="0"/>
              <a:t> </a:t>
            </a:r>
            <a:r>
              <a:rPr lang="en-US" sz="2000" dirty="0" err="1" smtClean="0"/>
              <a:t>tool.It</a:t>
            </a:r>
            <a:r>
              <a:rPr lang="en-US" sz="2000" dirty="0" smtClean="0"/>
              <a:t> supports full customizable auto-intending of code, multiple buffers for storing cut/copied code, and recording of actions for automated repetition.</a:t>
            </a:r>
            <a:endParaRPr lang="en-US" sz="2000" dirty="0"/>
          </a:p>
        </p:txBody>
      </p:sp>
    </p:spTree>
  </p:cSld>
  <p:clrMapOvr>
    <a:masterClrMapping/>
  </p:clrMapOvr>
  <p:transition spd="med">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228600"/>
          <a:ext cx="8229600" cy="5784850"/>
        </p:xfrm>
        <a:graphic>
          <a:graphicData uri="http://schemas.openxmlformats.org/drawingml/2006/table">
            <a:tbl>
              <a:tblPr firstRow="1" bandRow="1">
                <a:tableStyleId>{5C22544A-7EE6-4342-B048-85BDC9FD1C3A}</a:tableStyleId>
              </a:tblPr>
              <a:tblGrid>
                <a:gridCol w="533400"/>
                <a:gridCol w="7696200"/>
              </a:tblGrid>
              <a:tr h="370840">
                <a:tc>
                  <a:txBody>
                    <a:bodyPr/>
                    <a:lstStyle/>
                    <a:p>
                      <a:pPr algn="l"/>
                      <a:r>
                        <a:rPr lang="en-US" dirty="0"/>
                        <a:t>S.N.</a:t>
                      </a:r>
                    </a:p>
                  </a:txBody>
                  <a:tcPr marL="47625" marR="47625" marT="47625" marB="47625"/>
                </a:tc>
                <a:tc>
                  <a:txBody>
                    <a:bodyPr/>
                    <a:lstStyle/>
                    <a:p>
                      <a:pPr algn="l"/>
                      <a:r>
                        <a:rPr lang="en-US" dirty="0"/>
                        <a:t>Tool Description</a:t>
                      </a:r>
                    </a:p>
                  </a:txBody>
                  <a:tcPr marL="47625" marR="47625" marT="47625" marB="47625"/>
                </a:tc>
              </a:tr>
              <a:tr h="370840">
                <a:tc>
                  <a:txBody>
                    <a:bodyPr/>
                    <a:lstStyle/>
                    <a:p>
                      <a:r>
                        <a:rPr lang="en-US"/>
                        <a:t>1.</a:t>
                      </a:r>
                    </a:p>
                  </a:txBody>
                  <a:tcPr marL="47625" marR="47625" marT="47625" marB="47625"/>
                </a:tc>
                <a:tc>
                  <a:txBody>
                    <a:bodyPr/>
                    <a:lstStyle/>
                    <a:p>
                      <a:r>
                        <a:rPr lang="en-US" b="1"/>
                        <a:t>Photoshop CC</a:t>
                      </a:r>
                      <a:r>
                        <a:rPr lang="en-US"/>
                        <a:t/>
                      </a:r>
                      <a:br>
                        <a:rPr lang="en-US"/>
                      </a:br>
                      <a:r>
                        <a:rPr lang="en-US"/>
                        <a:t>This is a great web designing tool provided by Adobe. The latest Photoshop CC 2014 supports many new features such as smart objects, layer comps, smart guides, Typekit integration, font search, and workflow enhancements.</a:t>
                      </a:r>
                    </a:p>
                  </a:txBody>
                  <a:tcPr marL="47625" marR="47625" marT="47625" marB="47625"/>
                </a:tc>
              </a:tr>
              <a:tr h="370840">
                <a:tc>
                  <a:txBody>
                    <a:bodyPr/>
                    <a:lstStyle/>
                    <a:p>
                      <a:r>
                        <a:rPr lang="en-US"/>
                        <a:t>2.</a:t>
                      </a:r>
                    </a:p>
                  </a:txBody>
                  <a:tcPr marL="47625" marR="47625" marT="47625" marB="47625"/>
                </a:tc>
                <a:tc>
                  <a:txBody>
                    <a:bodyPr/>
                    <a:lstStyle/>
                    <a:p>
                      <a:r>
                        <a:rPr lang="en-US" b="1"/>
                        <a:t>Illustrator CC</a:t>
                      </a:r>
                      <a:r>
                        <a:rPr lang="en-US"/>
                        <a:t/>
                      </a:r>
                      <a:br>
                        <a:rPr lang="en-US"/>
                      </a:br>
                      <a:r>
                        <a:rPr lang="en-US"/>
                        <a:t>Illustrator CC is also a web designing tool comes with powerful features like AutoCad libraries, white overprint, fill and stroke proxy swap for text, automatic corner generation, unembed images and touch type tools etc.</a:t>
                      </a:r>
                    </a:p>
                  </a:txBody>
                  <a:tcPr marL="47625" marR="47625" marT="47625" marB="47625"/>
                </a:tc>
              </a:tr>
              <a:tr h="370840">
                <a:tc>
                  <a:txBody>
                    <a:bodyPr/>
                    <a:lstStyle/>
                    <a:p>
                      <a:r>
                        <a:rPr lang="en-US" dirty="0" smtClean="0"/>
                        <a:t>3.</a:t>
                      </a:r>
                      <a:endParaRPr lang="en-US" dirty="0"/>
                    </a:p>
                  </a:txBody>
                  <a:tcPr marL="47625" marR="47625" marT="47625" marB="47625"/>
                </a:tc>
                <a:tc>
                  <a:txBody>
                    <a:bodyPr/>
                    <a:lstStyle/>
                    <a:p>
                      <a:r>
                        <a:rPr lang="en-US" b="1"/>
                        <a:t>Sublime Text</a:t>
                      </a:r>
                      <a:r>
                        <a:rPr lang="en-US"/>
                        <a:t/>
                      </a:r>
                      <a:br>
                        <a:rPr lang="en-US"/>
                      </a:br>
                      <a:r>
                        <a:rPr lang="en-US"/>
                        <a:t>Sublime Text is a source code editor with Python application programming interface. It's functionality can be extended using plugins.</a:t>
                      </a:r>
                    </a:p>
                  </a:txBody>
                  <a:tcPr marL="47625" marR="47625" marT="47625" marB="47625"/>
                </a:tc>
              </a:tr>
              <a:tr h="370840">
                <a:tc>
                  <a:txBody>
                    <a:bodyPr/>
                    <a:lstStyle/>
                    <a:p>
                      <a:r>
                        <a:rPr lang="en-US" dirty="0" smtClean="0"/>
                        <a:t>4.</a:t>
                      </a:r>
                      <a:endParaRPr lang="en-US" dirty="0"/>
                    </a:p>
                  </a:txBody>
                  <a:tcPr marL="47625" marR="47625" marT="47625" marB="47625"/>
                </a:tc>
                <a:tc>
                  <a:txBody>
                    <a:bodyPr/>
                    <a:lstStyle/>
                    <a:p>
                      <a:r>
                        <a:rPr lang="en-US" b="1"/>
                        <a:t>Imageoptim</a:t>
                      </a:r>
                      <a:r>
                        <a:rPr lang="en-US"/>
                        <a:t/>
                      </a:r>
                      <a:br>
                        <a:rPr lang="en-US"/>
                      </a:br>
                      <a:r>
                        <a:rPr lang="en-US"/>
                        <a:t>It is basically used for optimizing images on a website in order to load them faster by finding best compression parameters and by removing unnecessary comments.</a:t>
                      </a:r>
                    </a:p>
                  </a:txBody>
                  <a:tcPr marL="47625" marR="47625" marT="47625" marB="47625"/>
                </a:tc>
              </a:tr>
              <a:tr h="370840">
                <a:tc>
                  <a:txBody>
                    <a:bodyPr/>
                    <a:lstStyle/>
                    <a:p>
                      <a:r>
                        <a:rPr lang="en-US" dirty="0" smtClean="0"/>
                        <a:t>5.</a:t>
                      </a:r>
                      <a:endParaRPr lang="en-US" dirty="0"/>
                    </a:p>
                  </a:txBody>
                  <a:tcPr marL="47625" marR="47625" marT="47625" marB="47625"/>
                </a:tc>
                <a:tc>
                  <a:txBody>
                    <a:bodyPr/>
                    <a:lstStyle/>
                    <a:p>
                      <a:r>
                        <a:rPr lang="en-US" b="1" dirty="0"/>
                        <a:t>Sketch 3</a:t>
                      </a:r>
                      <a:r>
                        <a:rPr lang="en-US" dirty="0"/>
                        <a:t/>
                      </a:r>
                      <a:br>
                        <a:rPr lang="en-US" dirty="0"/>
                      </a:br>
                      <a:r>
                        <a:rPr lang="en-US" dirty="0"/>
                        <a:t>Sketch 3 is a web </a:t>
                      </a:r>
                      <a:r>
                        <a:rPr lang="en-US" dirty="0" err="1"/>
                        <a:t>desiging</a:t>
                      </a:r>
                      <a:r>
                        <a:rPr lang="en-US" dirty="0"/>
                        <a:t> tool developed specifically for designing interfaces, websites, icons etc.</a:t>
                      </a:r>
                    </a:p>
                  </a:txBody>
                  <a:tcPr marL="47625" marR="47625" marT="47625" marB="47625"/>
                </a:tc>
              </a:tr>
            </a:tbl>
          </a:graphicData>
        </a:graphic>
      </p:graphicFrame>
    </p:spTree>
  </p:cSld>
  <p:clrMapOvr>
    <a:masterClrMapping/>
  </p:clrMapOvr>
  <p:transition spd="med">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533400" y="152400"/>
          <a:ext cx="8229600" cy="6153150"/>
        </p:xfrm>
        <a:graphic>
          <a:graphicData uri="http://schemas.openxmlformats.org/drawingml/2006/table">
            <a:tbl>
              <a:tblPr firstRow="1" bandRow="1">
                <a:tableStyleId>{5C22544A-7EE6-4342-B048-85BDC9FD1C3A}</a:tableStyleId>
              </a:tblPr>
              <a:tblGrid>
                <a:gridCol w="533400"/>
                <a:gridCol w="7696200"/>
              </a:tblGrid>
              <a:tr h="370840">
                <a:tc>
                  <a:txBody>
                    <a:bodyPr/>
                    <a:lstStyle/>
                    <a:p>
                      <a:r>
                        <a:rPr lang="en-US" dirty="0" smtClean="0"/>
                        <a:t>6.</a:t>
                      </a:r>
                      <a:endParaRPr lang="en-US" dirty="0"/>
                    </a:p>
                  </a:txBody>
                  <a:tcPr marL="47625" marR="47625" marT="47625" marB="47625"/>
                </a:tc>
                <a:tc>
                  <a:txBody>
                    <a:bodyPr/>
                    <a:lstStyle/>
                    <a:p>
                      <a:r>
                        <a:rPr lang="en-US" b="1" dirty="0" err="1"/>
                        <a:t>Heroku</a:t>
                      </a:r>
                      <a:r>
                        <a:rPr lang="en-US" dirty="0"/>
                        <a:t/>
                      </a:r>
                      <a:br>
                        <a:rPr lang="en-US" dirty="0"/>
                      </a:br>
                      <a:r>
                        <a:rPr lang="en-US" dirty="0"/>
                        <a:t>It is also a great web development tool which supports Ruby, Node.js, Python, java and PHP.</a:t>
                      </a:r>
                    </a:p>
                  </a:txBody>
                  <a:tcPr marL="47625" marR="47625" marT="47625" marB="47625"/>
                </a:tc>
              </a:tr>
              <a:tr h="370840">
                <a:tc>
                  <a:txBody>
                    <a:bodyPr/>
                    <a:lstStyle/>
                    <a:p>
                      <a:r>
                        <a:rPr lang="en-US" dirty="0" smtClean="0"/>
                        <a:t>7.</a:t>
                      </a:r>
                      <a:endParaRPr lang="en-US" dirty="0"/>
                    </a:p>
                  </a:txBody>
                  <a:tcPr marL="47625" marR="47625" marT="47625" marB="47625"/>
                </a:tc>
                <a:tc>
                  <a:txBody>
                    <a:bodyPr/>
                    <a:lstStyle/>
                    <a:p>
                      <a:r>
                        <a:rPr lang="en-US" b="1" dirty="0" err="1"/>
                        <a:t>Axure</a:t>
                      </a:r>
                      <a:r>
                        <a:rPr lang="en-US" dirty="0"/>
                        <a:t/>
                      </a:r>
                      <a:br>
                        <a:rPr lang="en-US" dirty="0"/>
                      </a:br>
                      <a:r>
                        <a:rPr lang="en-US" dirty="0"/>
                        <a:t>It supports prototyping, documentation, and </a:t>
                      </a:r>
                      <a:r>
                        <a:rPr lang="en-US" dirty="0" err="1"/>
                        <a:t>wireframing</a:t>
                      </a:r>
                      <a:r>
                        <a:rPr lang="en-US" dirty="0"/>
                        <a:t> tools for making interactive website design.</a:t>
                      </a:r>
                    </a:p>
                  </a:txBody>
                  <a:tcPr marL="47625" marR="47625" marT="47625" marB="47625"/>
                </a:tc>
              </a:tr>
              <a:tr h="370840">
                <a:tc>
                  <a:txBody>
                    <a:bodyPr/>
                    <a:lstStyle/>
                    <a:p>
                      <a:r>
                        <a:rPr lang="en-US" dirty="0" smtClean="0"/>
                        <a:t>8.</a:t>
                      </a:r>
                      <a:endParaRPr lang="en-US" dirty="0"/>
                    </a:p>
                  </a:txBody>
                  <a:tcPr marL="47625" marR="47625" marT="47625" marB="47625"/>
                </a:tc>
                <a:tc>
                  <a:txBody>
                    <a:bodyPr/>
                    <a:lstStyle/>
                    <a:p>
                      <a:r>
                        <a:rPr lang="en-US" b="1" dirty="0"/>
                        <a:t>Hype 2</a:t>
                      </a:r>
                      <a:r>
                        <a:rPr lang="en-US" dirty="0"/>
                        <a:t/>
                      </a:r>
                      <a:br>
                        <a:rPr lang="en-US" dirty="0"/>
                      </a:br>
                      <a:r>
                        <a:rPr lang="en-US" dirty="0"/>
                        <a:t>The Hype 2 offers: Easiest way to Animate &amp; add interactivity, Hardness the power of HTML5, Mobile responsiveness, and WYSIWYG features.</a:t>
                      </a:r>
                    </a:p>
                  </a:txBody>
                  <a:tcPr marL="47625" marR="47625" marT="47625" marB="47625"/>
                </a:tc>
              </a:tr>
              <a:tr h="370840">
                <a:tc>
                  <a:txBody>
                    <a:bodyPr/>
                    <a:lstStyle/>
                    <a:p>
                      <a:r>
                        <a:rPr lang="en-US" dirty="0" smtClean="0"/>
                        <a:t>9.</a:t>
                      </a:r>
                      <a:endParaRPr lang="en-US" dirty="0"/>
                    </a:p>
                  </a:txBody>
                  <a:tcPr marL="47625" marR="47625" marT="47625" marB="47625"/>
                </a:tc>
                <a:tc>
                  <a:txBody>
                    <a:bodyPr/>
                    <a:lstStyle/>
                    <a:p>
                      <a:r>
                        <a:rPr lang="en-US" b="1" dirty="0"/>
                        <a:t>Image Alpha</a:t>
                      </a:r>
                      <a:r>
                        <a:rPr lang="en-US" dirty="0"/>
                        <a:t/>
                      </a:r>
                      <a:br>
                        <a:rPr lang="en-US" dirty="0"/>
                      </a:br>
                      <a:r>
                        <a:rPr lang="en-US" dirty="0"/>
                        <a:t>This tool helps to reduce file sizes of 24-bit PNG files. It does so by applying </a:t>
                      </a:r>
                      <a:r>
                        <a:rPr lang="en-US" dirty="0" err="1"/>
                        <a:t>lossy</a:t>
                      </a:r>
                      <a:r>
                        <a:rPr lang="en-US" dirty="0"/>
                        <a:t> compression and convert it to PNG8+alpha format which more efficient.</a:t>
                      </a:r>
                    </a:p>
                  </a:txBody>
                  <a:tcPr marL="47625" marR="47625" marT="47625" marB="47625"/>
                </a:tc>
              </a:tr>
              <a:tr h="370840">
                <a:tc>
                  <a:txBody>
                    <a:bodyPr/>
                    <a:lstStyle/>
                    <a:p>
                      <a:r>
                        <a:rPr lang="en-US" dirty="0" smtClean="0"/>
                        <a:t>10.</a:t>
                      </a:r>
                      <a:endParaRPr lang="en-US" dirty="0"/>
                    </a:p>
                  </a:txBody>
                  <a:tcPr marL="47625" marR="47625" marT="47625" marB="47625"/>
                </a:tc>
                <a:tc>
                  <a:txBody>
                    <a:bodyPr/>
                    <a:lstStyle/>
                    <a:p>
                      <a:r>
                        <a:rPr lang="en-US" b="1" dirty="0"/>
                        <a:t>Hammer</a:t>
                      </a:r>
                      <a:r>
                        <a:rPr lang="en-US" dirty="0"/>
                        <a:t/>
                      </a:r>
                      <a:br>
                        <a:rPr lang="en-US" dirty="0"/>
                      </a:br>
                      <a:r>
                        <a:rPr lang="en-US" dirty="0"/>
                        <a:t>This tool is suitable for non programmers and good only for small projects.</a:t>
                      </a:r>
                    </a:p>
                  </a:txBody>
                  <a:tcPr marL="47625" marR="47625" marT="47625" marB="47625"/>
                </a:tc>
              </a:tr>
              <a:tr h="370840">
                <a:tc>
                  <a:txBody>
                    <a:bodyPr/>
                    <a:lstStyle/>
                    <a:p>
                      <a:r>
                        <a:rPr lang="en-US" dirty="0" smtClean="0"/>
                        <a:t>11.</a:t>
                      </a:r>
                      <a:endParaRPr lang="en-US" dirty="0"/>
                    </a:p>
                  </a:txBody>
                  <a:tcPr marL="47625" marR="47625" marT="47625" marB="47625"/>
                </a:tc>
                <a:tc>
                  <a:txBody>
                    <a:bodyPr/>
                    <a:lstStyle/>
                    <a:p>
                      <a:r>
                        <a:rPr lang="en-US" b="1" dirty="0" err="1"/>
                        <a:t>JPEGmini</a:t>
                      </a:r>
                      <a:r>
                        <a:rPr lang="en-US" b="1" dirty="0"/>
                        <a:t> </a:t>
                      </a:r>
                      <a:r>
                        <a:rPr lang="en-US" b="1" dirty="0" err="1"/>
                        <a:t>Lite</a:t>
                      </a:r>
                      <a:r>
                        <a:rPr lang="en-US" dirty="0"/>
                        <a:t/>
                      </a:r>
                      <a:br>
                        <a:rPr lang="en-US" dirty="0"/>
                      </a:br>
                      <a:r>
                        <a:rPr lang="en-US" dirty="0"/>
                        <a:t>It is an image optimizing tool and supports photos in any resolution up to 28 Megapixels.</a:t>
                      </a:r>
                    </a:p>
                  </a:txBody>
                  <a:tcPr marL="47625" marR="47625" marT="47625" marB="47625"/>
                </a:tc>
              </a:tr>
              <a:tr h="370840">
                <a:tc>
                  <a:txBody>
                    <a:bodyPr/>
                    <a:lstStyle/>
                    <a:p>
                      <a:r>
                        <a:rPr lang="en-US" dirty="0" smtClean="0"/>
                        <a:t>12.</a:t>
                      </a:r>
                      <a:endParaRPr lang="en-US" dirty="0"/>
                    </a:p>
                  </a:txBody>
                  <a:tcPr marL="47625" marR="47625" marT="47625" marB="47625"/>
                </a:tc>
                <a:tc>
                  <a:txBody>
                    <a:bodyPr/>
                    <a:lstStyle/>
                    <a:p>
                      <a:r>
                        <a:rPr lang="en-US" b="1" dirty="0" err="1"/>
                        <a:t>BugHerd</a:t>
                      </a:r>
                      <a:r>
                        <a:rPr lang="en-US" dirty="0"/>
                        <a:t/>
                      </a:r>
                      <a:br>
                        <a:rPr lang="en-US" dirty="0"/>
                      </a:br>
                      <a:r>
                        <a:rPr lang="en-US" dirty="0"/>
                        <a:t>This tool helps to see how the projects is going and what everyone is working on. It also helps to identify issues in development.</a:t>
                      </a:r>
                    </a:p>
                  </a:txBody>
                  <a:tcPr marL="47625" marR="47625" marT="47625" marB="47625"/>
                </a:tc>
              </a:tr>
            </a:tbl>
          </a:graphicData>
        </a:graphic>
      </p:graphicFrame>
    </p:spTree>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dirty="0" smtClean="0"/>
              <a:t>Websites Overview</a:t>
            </a:r>
            <a:br>
              <a:rPr lang="en-US" dirty="0" smtClean="0"/>
            </a:br>
            <a:endParaRPr lang="en-US" dirty="0"/>
          </a:p>
        </p:txBody>
      </p:sp>
      <p:sp>
        <p:nvSpPr>
          <p:cNvPr id="3" name="Content Placeholder 2"/>
          <p:cNvSpPr>
            <a:spLocks noGrp="1"/>
          </p:cNvSpPr>
          <p:nvPr>
            <p:ph idx="1"/>
          </p:nvPr>
        </p:nvSpPr>
        <p:spPr>
          <a:xfrm>
            <a:off x="533400" y="838200"/>
            <a:ext cx="8229600" cy="4525963"/>
          </a:xfrm>
        </p:spPr>
        <p:txBody>
          <a:bodyPr/>
          <a:lstStyle/>
          <a:p>
            <a:r>
              <a:rPr lang="en-US" dirty="0" smtClean="0"/>
              <a:t>Website is a location on web and is hosted on a web server. It is a set of related web pages. It is accessed using Internet address known as Uniform Resource Locator</a:t>
            </a:r>
            <a:endParaRPr lang="en-US" dirty="0"/>
          </a:p>
        </p:txBody>
      </p:sp>
    </p:spTree>
  </p:cSld>
  <p:clrMapOvr>
    <a:masterClrMapping/>
  </p:clrMapOvr>
  <p:transition spd="med">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Web Page Anatomy</a:t>
            </a:r>
            <a:br>
              <a:rPr lang="en-US" dirty="0" smtClean="0"/>
            </a:br>
            <a:endParaRPr lang="en-US" dirty="0"/>
          </a:p>
        </p:txBody>
      </p:sp>
      <p:sp>
        <p:nvSpPr>
          <p:cNvPr id="3" name="Content Placeholder 2"/>
          <p:cNvSpPr>
            <a:spLocks noGrp="1"/>
          </p:cNvSpPr>
          <p:nvPr>
            <p:ph idx="1"/>
          </p:nvPr>
        </p:nvSpPr>
        <p:spPr>
          <a:xfrm>
            <a:off x="152400" y="762000"/>
            <a:ext cx="8686800" cy="4525963"/>
          </a:xfrm>
        </p:spPr>
        <p:txBody>
          <a:bodyPr/>
          <a:lstStyle/>
          <a:p>
            <a:r>
              <a:rPr lang="en-US" sz="2000" dirty="0" smtClean="0"/>
              <a:t>A web site includes the following components:</a:t>
            </a:r>
          </a:p>
          <a:p>
            <a:r>
              <a:rPr lang="en-US" sz="2000" dirty="0" smtClean="0"/>
              <a:t>Containing Block</a:t>
            </a:r>
          </a:p>
          <a:p>
            <a:r>
              <a:rPr lang="en-US" sz="2000" b="1" dirty="0" smtClean="0"/>
              <a:t>Container</a:t>
            </a:r>
            <a:r>
              <a:rPr lang="en-US" sz="2000" dirty="0" smtClean="0"/>
              <a:t> can be in the form of page’s body tag, an all containing div tag. Without container there would be no place to put the contents of a web page.</a:t>
            </a:r>
          </a:p>
          <a:p>
            <a:r>
              <a:rPr lang="en-US" sz="2000" dirty="0" smtClean="0"/>
              <a:t>Logo</a:t>
            </a:r>
          </a:p>
          <a:p>
            <a:pPr lvl="1"/>
            <a:r>
              <a:rPr lang="en-US" sz="1600" b="1" dirty="0" smtClean="0"/>
              <a:t>Logo</a:t>
            </a:r>
            <a:r>
              <a:rPr lang="en-US" sz="1600" dirty="0" smtClean="0"/>
              <a:t> refers to the identity of a website and is used across a company’s various forms of marketing such as business cards, letterhead, </a:t>
            </a:r>
            <a:r>
              <a:rPr lang="en-US" sz="1600" dirty="0" err="1" smtClean="0"/>
              <a:t>brouchers</a:t>
            </a:r>
            <a:r>
              <a:rPr lang="en-US" sz="1600" dirty="0" smtClean="0"/>
              <a:t> and so on.</a:t>
            </a:r>
          </a:p>
          <a:p>
            <a:r>
              <a:rPr lang="en-US" sz="2000" dirty="0" err="1" smtClean="0"/>
              <a:t>Naviagation</a:t>
            </a:r>
            <a:endParaRPr lang="en-US" sz="2000" dirty="0" smtClean="0"/>
          </a:p>
          <a:p>
            <a:pPr lvl="1"/>
            <a:r>
              <a:rPr lang="en-US" sz="1600" dirty="0" smtClean="0"/>
              <a:t>The site’s </a:t>
            </a:r>
            <a:r>
              <a:rPr lang="en-US" sz="1600" b="1" dirty="0" smtClean="0"/>
              <a:t>navigation system</a:t>
            </a:r>
            <a:r>
              <a:rPr lang="en-US" sz="1600" dirty="0" smtClean="0"/>
              <a:t> should be easy to find and use. </a:t>
            </a:r>
            <a:r>
              <a:rPr lang="en-US" sz="1600" dirty="0" err="1" smtClean="0"/>
              <a:t>Oftenly</a:t>
            </a:r>
            <a:r>
              <a:rPr lang="en-US" sz="1600" dirty="0" smtClean="0"/>
              <a:t> the </a:t>
            </a:r>
            <a:r>
              <a:rPr lang="en-US" sz="1600" dirty="0" err="1" smtClean="0"/>
              <a:t>anvigation</a:t>
            </a:r>
            <a:r>
              <a:rPr lang="en-US" sz="1600" dirty="0" smtClean="0"/>
              <a:t> is placed </a:t>
            </a:r>
            <a:r>
              <a:rPr lang="en-US" sz="1600" dirty="0" err="1" smtClean="0"/>
              <a:t>rigth</a:t>
            </a:r>
            <a:r>
              <a:rPr lang="en-US" sz="1600" dirty="0" smtClean="0"/>
              <a:t> at the top of the page.</a:t>
            </a:r>
          </a:p>
          <a:p>
            <a:r>
              <a:rPr lang="en-US" sz="2000" dirty="0" smtClean="0"/>
              <a:t>Content</a:t>
            </a:r>
          </a:p>
          <a:p>
            <a:pPr lvl="1"/>
            <a:r>
              <a:rPr lang="en-US" sz="1600" dirty="0" smtClean="0"/>
              <a:t>The content on a web site should be relevant to the purpose of the web site.</a:t>
            </a:r>
          </a:p>
          <a:p>
            <a:r>
              <a:rPr lang="en-US" sz="2000" dirty="0" smtClean="0"/>
              <a:t>Footer</a:t>
            </a:r>
          </a:p>
          <a:p>
            <a:pPr lvl="1"/>
            <a:r>
              <a:rPr lang="en-US" sz="1600" b="1" dirty="0" smtClean="0"/>
              <a:t>Footer</a:t>
            </a:r>
            <a:r>
              <a:rPr lang="en-US" sz="1600" dirty="0" smtClean="0"/>
              <a:t> is located at the bottom of the page. It usually contains copyright, contract and legal information as well as few links to the main sections of the site.</a:t>
            </a:r>
          </a:p>
          <a:p>
            <a:r>
              <a:rPr lang="en-US" sz="2000" dirty="0" smtClean="0"/>
              <a:t>Whitespace</a:t>
            </a:r>
          </a:p>
          <a:p>
            <a:pPr lvl="1"/>
            <a:r>
              <a:rPr lang="en-US" sz="1600" dirty="0" smtClean="0"/>
              <a:t>It is also called as </a:t>
            </a:r>
            <a:r>
              <a:rPr lang="en-US" sz="1600" b="1" dirty="0" smtClean="0"/>
              <a:t>negative space</a:t>
            </a:r>
            <a:r>
              <a:rPr lang="en-US" sz="1600" dirty="0" smtClean="0"/>
              <a:t> and refers to any area of page that is not covered by type or illustrations.</a:t>
            </a:r>
            <a:endParaRPr lang="en-US" sz="1600" dirty="0"/>
          </a:p>
        </p:txBody>
      </p:sp>
    </p:spTree>
  </p:cSld>
  <p:clrMapOvr>
    <a:masterClrMapping/>
  </p:clrMapOvr>
  <p:transition spd="med">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descr="internet_technologies_tutorial"/>
          <p:cNvPicPr>
            <a:picLocks noChangeAspect="1" noChangeArrowheads="1"/>
          </p:cNvPicPr>
          <p:nvPr/>
        </p:nvPicPr>
        <p:blipFill>
          <a:blip r:embed="rId2"/>
          <a:srcRect/>
          <a:stretch>
            <a:fillRect/>
          </a:stretch>
        </p:blipFill>
        <p:spPr bwMode="auto">
          <a:xfrm>
            <a:off x="533400" y="457200"/>
            <a:ext cx="8077200" cy="6109609"/>
          </a:xfrm>
          <a:prstGeom prst="rect">
            <a:avLst/>
          </a:prstGeom>
          <a:noFill/>
        </p:spPr>
      </p:pic>
    </p:spTree>
  </p:cSld>
  <p:clrMapOvr>
    <a:masterClrMapping/>
  </p:clrMapOvr>
  <p:transition spd="med">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14400"/>
            <a:ext cx="8229600" cy="4525963"/>
          </a:xfrm>
        </p:spPr>
        <p:txBody>
          <a:bodyPr/>
          <a:lstStyle/>
          <a:p>
            <a:r>
              <a:rPr lang="en-US" dirty="0" smtClean="0"/>
              <a:t>Web design Mistakes</a:t>
            </a:r>
          </a:p>
          <a:p>
            <a:pPr lvl="1"/>
            <a:r>
              <a:rPr lang="en-US" dirty="0" smtClean="0"/>
              <a:t>One should be aware of the following common mistakes should always keep in mind:</a:t>
            </a:r>
          </a:p>
          <a:p>
            <a:pPr lvl="1"/>
            <a:r>
              <a:rPr lang="en-US" dirty="0" smtClean="0"/>
              <a:t>Website not working in any other browser other internet explorer.</a:t>
            </a:r>
          </a:p>
          <a:p>
            <a:pPr lvl="1"/>
            <a:r>
              <a:rPr lang="en-US" dirty="0" smtClean="0"/>
              <a:t>Using cutting edge technology for no good reason</a:t>
            </a:r>
          </a:p>
          <a:p>
            <a:pPr lvl="1"/>
            <a:r>
              <a:rPr lang="en-US" dirty="0" smtClean="0"/>
              <a:t>Sound or video that starts automatically</a:t>
            </a:r>
          </a:p>
          <a:p>
            <a:pPr lvl="1"/>
            <a:r>
              <a:rPr lang="en-US" dirty="0" smtClean="0"/>
              <a:t>Hidden or disguised navigation</a:t>
            </a:r>
          </a:p>
          <a:p>
            <a:pPr lvl="1"/>
            <a:r>
              <a:rPr lang="en-US" dirty="0" smtClean="0"/>
              <a:t>100% flash content.</a:t>
            </a:r>
          </a:p>
          <a:p>
            <a:endParaRPr lang="en-US" dirty="0"/>
          </a:p>
        </p:txBody>
      </p:sp>
    </p:spTree>
  </p:cSld>
  <p:clrMapOvr>
    <a:masterClrMapping/>
  </p:clrMapOvr>
  <p:transition spd="med">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Web development</a:t>
            </a:r>
            <a:br>
              <a:rPr lang="en-US" dirty="0" smtClean="0"/>
            </a:br>
            <a:endParaRPr lang="en-US" dirty="0"/>
          </a:p>
        </p:txBody>
      </p:sp>
      <p:sp>
        <p:nvSpPr>
          <p:cNvPr id="3" name="Content Placeholder 2"/>
          <p:cNvSpPr>
            <a:spLocks noGrp="1"/>
          </p:cNvSpPr>
          <p:nvPr>
            <p:ph idx="1"/>
          </p:nvPr>
        </p:nvSpPr>
        <p:spPr>
          <a:xfrm>
            <a:off x="304800" y="838200"/>
            <a:ext cx="8229600" cy="4525963"/>
          </a:xfrm>
        </p:spPr>
        <p:txBody>
          <a:bodyPr/>
          <a:lstStyle/>
          <a:p>
            <a:r>
              <a:rPr lang="en-US" sz="2000" b="1" dirty="0" smtClean="0"/>
              <a:t>Web development</a:t>
            </a:r>
            <a:r>
              <a:rPr lang="en-US" sz="2000" dirty="0" smtClean="0"/>
              <a:t> refers to building website and deploying on the web. Web development requires use of scripting languages both at the server end as well as at client end.</a:t>
            </a:r>
            <a:endParaRPr lang="en-US" sz="2000" dirty="0"/>
          </a:p>
        </p:txBody>
      </p:sp>
      <p:pic>
        <p:nvPicPr>
          <p:cNvPr id="62466" name="Picture 2" descr="internet_technologies_tutorial"/>
          <p:cNvPicPr>
            <a:picLocks noChangeAspect="1" noChangeArrowheads="1"/>
          </p:cNvPicPr>
          <p:nvPr/>
        </p:nvPicPr>
        <p:blipFill>
          <a:blip r:embed="rId2"/>
          <a:srcRect/>
          <a:stretch>
            <a:fillRect/>
          </a:stretch>
        </p:blipFill>
        <p:spPr bwMode="auto">
          <a:xfrm>
            <a:off x="1371600" y="2209800"/>
            <a:ext cx="6477000" cy="3666445"/>
          </a:xfrm>
          <a:prstGeom prst="rect">
            <a:avLst/>
          </a:prstGeom>
          <a:noFill/>
        </p:spPr>
      </p:pic>
    </p:spTree>
  </p:cSld>
  <p:clrMapOvr>
    <a:masterClrMapping/>
  </p:clrMapOvr>
  <p:transition spd="med">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4525963"/>
          </a:xfrm>
        </p:spPr>
        <p:txBody>
          <a:bodyPr/>
          <a:lstStyle/>
          <a:p>
            <a:r>
              <a:rPr lang="en-US" sz="2200" dirty="0" smtClean="0"/>
              <a:t>Before developing a web site once should keep several aspects in mind like:</a:t>
            </a:r>
          </a:p>
          <a:p>
            <a:r>
              <a:rPr lang="en-US" sz="2200" dirty="0" smtClean="0"/>
              <a:t>What to put on the web site?</a:t>
            </a:r>
          </a:p>
          <a:p>
            <a:r>
              <a:rPr lang="en-US" sz="2200" dirty="0" smtClean="0"/>
              <a:t>Who will host it?</a:t>
            </a:r>
          </a:p>
          <a:p>
            <a:r>
              <a:rPr lang="en-US" sz="2200" dirty="0" smtClean="0"/>
              <a:t>How to make it interactive?</a:t>
            </a:r>
          </a:p>
          <a:p>
            <a:r>
              <a:rPr lang="en-US" sz="2200" dirty="0" smtClean="0"/>
              <a:t>How to code it?</a:t>
            </a:r>
          </a:p>
          <a:p>
            <a:r>
              <a:rPr lang="en-US" sz="2200" dirty="0" smtClean="0"/>
              <a:t>How to create search engine friendly web site?</a:t>
            </a:r>
          </a:p>
          <a:p>
            <a:r>
              <a:rPr lang="en-US" sz="2200" dirty="0" smtClean="0"/>
              <a:t>How to secure the source code frequently?</a:t>
            </a:r>
          </a:p>
          <a:p>
            <a:r>
              <a:rPr lang="en-US" sz="2200" dirty="0" smtClean="0"/>
              <a:t>Will the web site design display well in different browsers?</a:t>
            </a:r>
          </a:p>
          <a:p>
            <a:r>
              <a:rPr lang="en-US" sz="2200" dirty="0" smtClean="0"/>
              <a:t>Will the navigation menus be easy to use?</a:t>
            </a:r>
          </a:p>
          <a:p>
            <a:r>
              <a:rPr lang="en-US" sz="2200" dirty="0" smtClean="0"/>
              <a:t>Will the web site loads quickly?</a:t>
            </a:r>
          </a:p>
          <a:p>
            <a:r>
              <a:rPr lang="en-US" sz="2200" dirty="0" smtClean="0"/>
              <a:t>How easily will the site pages print?</a:t>
            </a:r>
          </a:p>
          <a:p>
            <a:r>
              <a:rPr lang="en-US" sz="2200" dirty="0" smtClean="0"/>
              <a:t>How easily will visitors find important details specific to the web site?</a:t>
            </a:r>
          </a:p>
          <a:p>
            <a:r>
              <a:rPr lang="en-US" sz="2200" dirty="0" smtClean="0"/>
              <a:t>How effectively the style sheets be used on your web sites?</a:t>
            </a:r>
          </a:p>
          <a:p>
            <a:endParaRPr lang="en-US" sz="2200" dirty="0"/>
          </a:p>
        </p:txBody>
      </p:sp>
    </p:spTree>
  </p:cSld>
  <p:clrMapOvr>
    <a:masterClrMapping/>
  </p:clrMapOvr>
  <p:transition spd="med">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smtClean="0"/>
              <a:t>Web Development Process</a:t>
            </a:r>
            <a:br>
              <a:rPr lang="en-US" dirty="0" smtClean="0"/>
            </a:br>
            <a:endParaRPr lang="en-US" dirty="0"/>
          </a:p>
        </p:txBody>
      </p:sp>
      <p:sp>
        <p:nvSpPr>
          <p:cNvPr id="3" name="Content Placeholder 2"/>
          <p:cNvSpPr>
            <a:spLocks noGrp="1"/>
          </p:cNvSpPr>
          <p:nvPr>
            <p:ph idx="1"/>
          </p:nvPr>
        </p:nvSpPr>
        <p:spPr>
          <a:xfrm>
            <a:off x="381000" y="762000"/>
            <a:ext cx="8229600" cy="4525963"/>
          </a:xfrm>
        </p:spPr>
        <p:txBody>
          <a:bodyPr/>
          <a:lstStyle/>
          <a:p>
            <a:r>
              <a:rPr lang="en-US" sz="2400" dirty="0" smtClean="0"/>
              <a:t>Web development process includes all the steps that are good to take to build an attractive, effective and responsive website. These steps are shown in the following diagram:</a:t>
            </a:r>
            <a:endParaRPr lang="en-US" sz="2400" dirty="0"/>
          </a:p>
        </p:txBody>
      </p:sp>
      <p:pic>
        <p:nvPicPr>
          <p:cNvPr id="64514" name="Picture 2" descr="internet_technologies_tutorial"/>
          <p:cNvPicPr>
            <a:picLocks noChangeAspect="1" noChangeArrowheads="1"/>
          </p:cNvPicPr>
          <p:nvPr/>
        </p:nvPicPr>
        <p:blipFill>
          <a:blip r:embed="rId2"/>
          <a:srcRect/>
          <a:stretch>
            <a:fillRect/>
          </a:stretch>
        </p:blipFill>
        <p:spPr bwMode="auto">
          <a:xfrm>
            <a:off x="3048000" y="2057400"/>
            <a:ext cx="3505200" cy="4495800"/>
          </a:xfrm>
          <a:prstGeom prst="rect">
            <a:avLst/>
          </a:prstGeom>
          <a:noFill/>
        </p:spPr>
      </p:pic>
    </p:spTree>
  </p:cSld>
  <p:clrMapOvr>
    <a:masterClrMapping/>
  </p:clrMapOvr>
  <p:transition spd="med">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Web development tools</a:t>
            </a:r>
            <a:br>
              <a:rPr lang="en-US" dirty="0" smtClean="0"/>
            </a:br>
            <a:endParaRPr lang="en-US" dirty="0"/>
          </a:p>
        </p:txBody>
      </p:sp>
      <p:sp>
        <p:nvSpPr>
          <p:cNvPr id="3" name="Content Placeholder 2"/>
          <p:cNvSpPr>
            <a:spLocks noGrp="1"/>
          </p:cNvSpPr>
          <p:nvPr>
            <p:ph idx="1"/>
          </p:nvPr>
        </p:nvSpPr>
        <p:spPr>
          <a:xfrm>
            <a:off x="457200" y="914400"/>
            <a:ext cx="8229600" cy="4525963"/>
          </a:xfrm>
        </p:spPr>
        <p:txBody>
          <a:bodyPr/>
          <a:lstStyle/>
          <a:p>
            <a:r>
              <a:rPr lang="en-US" dirty="0" smtClean="0"/>
              <a:t>Web development tools helps the developer to test and debug the web sites. Now a days the web development </a:t>
            </a:r>
            <a:r>
              <a:rPr lang="en-US" dirty="0" err="1" smtClean="0"/>
              <a:t>tooll</a:t>
            </a:r>
            <a:r>
              <a:rPr lang="en-US" dirty="0" smtClean="0"/>
              <a:t> come with the web browsers as add-ons. All web browsers have built in tools for this purpose.</a:t>
            </a:r>
          </a:p>
          <a:p>
            <a:r>
              <a:rPr lang="en-US" dirty="0" err="1" smtClean="0"/>
              <a:t>Thsese</a:t>
            </a:r>
            <a:r>
              <a:rPr lang="en-US" dirty="0" smtClean="0"/>
              <a:t> tools allow the web developer to use HTML, CSS and JavaScript etc.. These are accessed by hovering over an item on a web page and selecting the “Inspect Element” from the context menu.</a:t>
            </a:r>
          </a:p>
          <a:p>
            <a:endParaRPr lang="en-US" dirty="0"/>
          </a:p>
        </p:txBody>
      </p:sp>
    </p:spTree>
  </p:cSld>
  <p:clrMapOvr>
    <a:masterClrMapping/>
  </p:clrMapOvr>
  <p:transition spd="med">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4525963"/>
          </a:xfrm>
        </p:spPr>
        <p:txBody>
          <a:bodyPr/>
          <a:lstStyle/>
          <a:p>
            <a:r>
              <a:rPr lang="en-US" sz="2400" dirty="0" smtClean="0"/>
              <a:t>Features</a:t>
            </a:r>
            <a:endParaRPr lang="en-US" sz="2400" dirty="0" smtClean="0"/>
          </a:p>
          <a:p>
            <a:r>
              <a:rPr lang="en-US" sz="2400" dirty="0" smtClean="0"/>
              <a:t>Following are the common </a:t>
            </a:r>
            <a:r>
              <a:rPr lang="en-US" sz="2400" dirty="0" smtClean="0"/>
              <a:t>features </a:t>
            </a:r>
            <a:r>
              <a:rPr lang="en-US" sz="2400" dirty="0" smtClean="0"/>
              <a:t>that every web development tool exhibits:</a:t>
            </a:r>
          </a:p>
          <a:p>
            <a:r>
              <a:rPr lang="en-US" sz="2400" b="1" cap="all" dirty="0" smtClean="0"/>
              <a:t>HTML AND THE DOM</a:t>
            </a:r>
          </a:p>
          <a:p>
            <a:pPr lvl="1"/>
            <a:r>
              <a:rPr lang="en-US" sz="2000" dirty="0" smtClean="0"/>
              <a:t>HTML and DOM viewer allows you to see the DOM as it was rendered. It also allows to make changes to HTML and DOM and see the changes reflected in the page after the change is made.</a:t>
            </a:r>
          </a:p>
          <a:p>
            <a:r>
              <a:rPr lang="en-US" sz="2400" b="1" cap="all" dirty="0" smtClean="0"/>
              <a:t>WEB PAGE ASSESTS, RESOURCES, AND NETWORK INFORMATION</a:t>
            </a:r>
          </a:p>
          <a:p>
            <a:pPr lvl="1"/>
            <a:r>
              <a:rPr lang="en-US" sz="2000" dirty="0" smtClean="0"/>
              <a:t>Web development tools also helps to inspect the resources that are loaded and available on the web page.</a:t>
            </a:r>
          </a:p>
          <a:p>
            <a:r>
              <a:rPr lang="en-US" sz="2400" b="1" cap="all" dirty="0" smtClean="0"/>
              <a:t>PROFIING AND AUDITING</a:t>
            </a:r>
          </a:p>
          <a:p>
            <a:pPr lvl="1"/>
            <a:r>
              <a:rPr lang="en-US" sz="2000" b="1" dirty="0" smtClean="0"/>
              <a:t>Profiling</a:t>
            </a:r>
            <a:r>
              <a:rPr lang="en-US" sz="2000" dirty="0" smtClean="0"/>
              <a:t> refers to get information about the performance of a web page or web application and </a:t>
            </a:r>
            <a:r>
              <a:rPr lang="en-US" sz="2000" b="1" dirty="0" smtClean="0"/>
              <a:t>Auditing</a:t>
            </a:r>
            <a:r>
              <a:rPr lang="en-US" sz="2000" dirty="0" smtClean="0"/>
              <a:t> provides developers suggestions, after analyzing a page, for optimizations to </a:t>
            </a:r>
            <a:r>
              <a:rPr lang="en-US" sz="2000" dirty="0" err="1" smtClean="0"/>
              <a:t>decerease</a:t>
            </a:r>
            <a:r>
              <a:rPr lang="en-US" sz="2000" dirty="0" smtClean="0"/>
              <a:t> page load time and increase responsiveness.</a:t>
            </a:r>
          </a:p>
          <a:p>
            <a:endParaRPr lang="en-US" sz="2400" dirty="0"/>
          </a:p>
        </p:txBody>
      </p:sp>
    </p:spTree>
  </p:cSld>
  <p:clrMapOvr>
    <a:masterClrMapping/>
  </p:clrMapOvr>
  <p:transition spd="med">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dirty="0" smtClean="0"/>
              <a:t>Skills Required</a:t>
            </a:r>
            <a:br>
              <a:rPr lang="en-US" dirty="0" smtClean="0"/>
            </a:br>
            <a:endParaRPr lang="en-US" dirty="0"/>
          </a:p>
        </p:txBody>
      </p:sp>
      <p:sp>
        <p:nvSpPr>
          <p:cNvPr id="3" name="Content Placeholder 2"/>
          <p:cNvSpPr>
            <a:spLocks noGrp="1"/>
          </p:cNvSpPr>
          <p:nvPr>
            <p:ph idx="1"/>
          </p:nvPr>
        </p:nvSpPr>
        <p:spPr>
          <a:xfrm>
            <a:off x="304800" y="838200"/>
            <a:ext cx="8534400" cy="4525963"/>
          </a:xfrm>
        </p:spPr>
        <p:txBody>
          <a:bodyPr/>
          <a:lstStyle/>
          <a:p>
            <a:r>
              <a:rPr lang="en-US" sz="2800" dirty="0" smtClean="0"/>
              <a:t>For </a:t>
            </a:r>
            <a:r>
              <a:rPr lang="en-US" sz="2800" dirty="0" smtClean="0"/>
              <a:t>being a successful web developer, one should possess the following skills:</a:t>
            </a:r>
          </a:p>
          <a:p>
            <a:pPr lvl="1"/>
            <a:r>
              <a:rPr lang="en-US" sz="2400" dirty="0" smtClean="0"/>
              <a:t>Understanding of client and server side scripting.</a:t>
            </a:r>
          </a:p>
          <a:p>
            <a:pPr lvl="1"/>
            <a:r>
              <a:rPr lang="en-US" sz="2400" dirty="0" smtClean="0"/>
              <a:t>Creating, editing and modifying templates for a CMS or web development framework.</a:t>
            </a:r>
          </a:p>
          <a:p>
            <a:pPr lvl="1"/>
            <a:r>
              <a:rPr lang="en-US" sz="2400" dirty="0" smtClean="0"/>
              <a:t>Testing cross browser inconsistencies.</a:t>
            </a:r>
          </a:p>
          <a:p>
            <a:pPr lvl="1"/>
            <a:r>
              <a:rPr lang="en-US" sz="2400" dirty="0" smtClean="0"/>
              <a:t>Conducting observational user testing.</a:t>
            </a:r>
          </a:p>
          <a:p>
            <a:pPr lvl="1"/>
            <a:r>
              <a:rPr lang="en-US" sz="2400" dirty="0" smtClean="0"/>
              <a:t>Testing for compliance to specified standards such as accessibility standards in the client region.</a:t>
            </a:r>
          </a:p>
          <a:p>
            <a:pPr lvl="1"/>
            <a:r>
              <a:rPr lang="en-US" sz="2400" dirty="0" smtClean="0"/>
              <a:t>Programming interaction with </a:t>
            </a:r>
            <a:r>
              <a:rPr lang="en-US" sz="2400" dirty="0" err="1" smtClean="0"/>
              <a:t>javaScript</a:t>
            </a:r>
            <a:r>
              <a:rPr lang="en-US" sz="2400" dirty="0" smtClean="0"/>
              <a:t>, PHP, and </a:t>
            </a:r>
            <a:r>
              <a:rPr lang="en-US" sz="2400" dirty="0" err="1" smtClean="0"/>
              <a:t>Jquery</a:t>
            </a:r>
            <a:r>
              <a:rPr lang="en-US" sz="2400" dirty="0" smtClean="0"/>
              <a:t> etc.</a:t>
            </a:r>
          </a:p>
          <a:p>
            <a:endParaRPr lang="en-US" sz="2800" dirty="0"/>
          </a:p>
        </p:txBody>
      </p:sp>
    </p:spTree>
  </p:cSld>
  <p:clrMapOvr>
    <a:masterClrMapping/>
  </p:clrMapOvr>
  <p:transition spd="med">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dirty="0" smtClean="0"/>
              <a:t>Websites Publishing</a:t>
            </a:r>
            <a:br>
              <a:rPr lang="en-US" dirty="0" smtClean="0"/>
            </a:br>
            <a:endParaRPr lang="en-US" dirty="0"/>
          </a:p>
        </p:txBody>
      </p:sp>
      <p:sp>
        <p:nvSpPr>
          <p:cNvPr id="3" name="Content Placeholder 2"/>
          <p:cNvSpPr>
            <a:spLocks noGrp="1"/>
          </p:cNvSpPr>
          <p:nvPr>
            <p:ph idx="1"/>
          </p:nvPr>
        </p:nvSpPr>
        <p:spPr>
          <a:xfrm>
            <a:off x="381000" y="762000"/>
            <a:ext cx="8229600" cy="4525963"/>
          </a:xfrm>
        </p:spPr>
        <p:txBody>
          <a:bodyPr/>
          <a:lstStyle/>
          <a:p>
            <a:r>
              <a:rPr lang="en-US" dirty="0" smtClean="0"/>
              <a:t>Website publishing is the process of uploading content on the internet. It includes:</a:t>
            </a:r>
          </a:p>
          <a:p>
            <a:pPr lvl="1"/>
            <a:r>
              <a:rPr lang="en-US" dirty="0" smtClean="0"/>
              <a:t>uploading files</a:t>
            </a:r>
          </a:p>
          <a:p>
            <a:pPr lvl="1"/>
            <a:r>
              <a:rPr lang="en-US" dirty="0" smtClean="0"/>
              <a:t>updating web pages</a:t>
            </a:r>
          </a:p>
          <a:p>
            <a:pPr lvl="1"/>
            <a:r>
              <a:rPr lang="en-US" dirty="0" smtClean="0"/>
              <a:t>posting </a:t>
            </a:r>
            <a:r>
              <a:rPr lang="en-US" dirty="0" smtClean="0"/>
              <a:t>blogs</a:t>
            </a:r>
          </a:p>
          <a:p>
            <a:pPr lvl="2"/>
            <a:r>
              <a:rPr lang="en-US" i="1" dirty="0" smtClean="0"/>
              <a:t>Website is published by uploading files on the remote server which is provided by the hosting company.</a:t>
            </a:r>
            <a:endParaRPr lang="en-US" i="1" dirty="0"/>
          </a:p>
        </p:txBody>
      </p:sp>
    </p:spTree>
  </p:cSld>
  <p:clrMapOvr>
    <a:masterClrMapping/>
  </p:clrMapOvr>
  <p:transition spd="med">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Static Websites</a:t>
            </a:r>
            <a:br>
              <a:rPr lang="en-US" dirty="0" smtClean="0"/>
            </a:br>
            <a:endParaRPr lang="en-US" dirty="0"/>
          </a:p>
        </p:txBody>
      </p:sp>
      <p:sp>
        <p:nvSpPr>
          <p:cNvPr id="3" name="Content Placeholder 2"/>
          <p:cNvSpPr>
            <a:spLocks noGrp="1"/>
          </p:cNvSpPr>
          <p:nvPr>
            <p:ph idx="1"/>
          </p:nvPr>
        </p:nvSpPr>
        <p:spPr>
          <a:xfrm>
            <a:off x="457200" y="762000"/>
            <a:ext cx="8229600" cy="4525963"/>
          </a:xfrm>
        </p:spPr>
        <p:txBody>
          <a:bodyPr/>
          <a:lstStyle/>
          <a:p>
            <a:r>
              <a:rPr lang="en-US" sz="2400" b="1" dirty="0" smtClean="0"/>
              <a:t>Static websites</a:t>
            </a:r>
            <a:r>
              <a:rPr lang="en-US" sz="2400" dirty="0" smtClean="0"/>
              <a:t> are also known as flat or stationary websites. They are loaded on the client’s browser as exactly they are stored on the web server. Such websites contain only static information. User can only read the information but can’t do any modification or interact with the information.</a:t>
            </a:r>
          </a:p>
          <a:p>
            <a:r>
              <a:rPr lang="en-US" sz="2400" dirty="0" smtClean="0"/>
              <a:t>Static websites are created using only HTML. Static websites are only used when the information is no more required to be modified.</a:t>
            </a:r>
          </a:p>
          <a:p>
            <a:endParaRPr lang="en-US" sz="2400" dirty="0"/>
          </a:p>
        </p:txBody>
      </p:sp>
      <p:pic>
        <p:nvPicPr>
          <p:cNvPr id="1026" name="Picture 2" descr="internet_technologies_tutorial"/>
          <p:cNvPicPr>
            <a:picLocks noChangeAspect="1" noChangeArrowheads="1"/>
          </p:cNvPicPr>
          <p:nvPr/>
        </p:nvPicPr>
        <p:blipFill>
          <a:blip r:embed="rId2"/>
          <a:srcRect/>
          <a:stretch>
            <a:fillRect/>
          </a:stretch>
        </p:blipFill>
        <p:spPr bwMode="auto">
          <a:xfrm>
            <a:off x="762000" y="3886200"/>
            <a:ext cx="7620000" cy="2775859"/>
          </a:xfrm>
          <a:prstGeom prst="rect">
            <a:avLst/>
          </a:prstGeom>
          <a:noFill/>
        </p:spPr>
      </p:pic>
    </p:spTree>
  </p:cSld>
  <p:clrMapOvr>
    <a:masterClrMapping/>
  </p:clrMapOvr>
  <p:transition spd="med">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143000"/>
          </a:xfrm>
        </p:spPr>
        <p:txBody>
          <a:bodyPr/>
          <a:lstStyle/>
          <a:p>
            <a:r>
              <a:rPr lang="en-US" dirty="0" smtClean="0"/>
              <a:t>Prerequisites for Website Publishing</a:t>
            </a:r>
            <a:br>
              <a:rPr lang="en-US" dirty="0" smtClean="0"/>
            </a:br>
            <a:endParaRPr lang="en-US" dirty="0"/>
          </a:p>
        </p:txBody>
      </p:sp>
      <p:sp>
        <p:nvSpPr>
          <p:cNvPr id="3" name="Content Placeholder 2"/>
          <p:cNvSpPr>
            <a:spLocks noGrp="1"/>
          </p:cNvSpPr>
          <p:nvPr>
            <p:ph idx="1"/>
          </p:nvPr>
        </p:nvSpPr>
        <p:spPr>
          <a:xfrm>
            <a:off x="304800" y="838200"/>
            <a:ext cx="8229600" cy="4525963"/>
          </a:xfrm>
        </p:spPr>
        <p:txBody>
          <a:bodyPr/>
          <a:lstStyle/>
          <a:p>
            <a:r>
              <a:rPr lang="en-US" sz="2100" dirty="0" smtClean="0"/>
              <a:t>In order to publish your site, you need the following things:</a:t>
            </a:r>
          </a:p>
          <a:p>
            <a:pPr lvl="1"/>
            <a:r>
              <a:rPr lang="en-US" sz="2100" dirty="0" smtClean="0"/>
              <a:t>Web development software</a:t>
            </a:r>
          </a:p>
          <a:p>
            <a:pPr lvl="1"/>
            <a:r>
              <a:rPr lang="en-US" sz="2100" dirty="0" smtClean="0"/>
              <a:t>Internet Connection</a:t>
            </a:r>
          </a:p>
          <a:p>
            <a:pPr lvl="1"/>
            <a:r>
              <a:rPr lang="en-US" sz="2100" dirty="0" smtClean="0"/>
              <a:t>Web Server</a:t>
            </a:r>
          </a:p>
          <a:p>
            <a:r>
              <a:rPr lang="en-US" sz="2100" dirty="0" smtClean="0"/>
              <a:t>Web development software</a:t>
            </a:r>
          </a:p>
          <a:p>
            <a:pPr lvl="1"/>
            <a:r>
              <a:rPr lang="en-US" sz="2100" dirty="0" smtClean="0"/>
              <a:t>It is used for building web pages for your web site. Dreamweaver and </a:t>
            </a:r>
            <a:r>
              <a:rPr lang="en-US" sz="2100" dirty="0" err="1" smtClean="0"/>
              <a:t>WordPress</a:t>
            </a:r>
            <a:r>
              <a:rPr lang="en-US" sz="2100" dirty="0" smtClean="0"/>
              <a:t> are example of web development </a:t>
            </a:r>
            <a:r>
              <a:rPr lang="en-US" sz="2100" dirty="0" err="1" smtClean="0"/>
              <a:t>softwares</a:t>
            </a:r>
            <a:r>
              <a:rPr lang="en-US" sz="2100" dirty="0" smtClean="0"/>
              <a:t>.</a:t>
            </a:r>
          </a:p>
          <a:p>
            <a:r>
              <a:rPr lang="en-US" sz="2100" dirty="0" smtClean="0"/>
              <a:t>Internet Connection</a:t>
            </a:r>
          </a:p>
          <a:p>
            <a:pPr lvl="1"/>
            <a:r>
              <a:rPr lang="en-US" sz="2100" dirty="0" smtClean="0"/>
              <a:t>Internet connection is required to connect to a remotely located web server.</a:t>
            </a:r>
          </a:p>
          <a:p>
            <a:r>
              <a:rPr lang="en-US" sz="2100" dirty="0" smtClean="0"/>
              <a:t>Web Server</a:t>
            </a:r>
          </a:p>
          <a:p>
            <a:pPr lvl="1"/>
            <a:r>
              <a:rPr lang="en-US" sz="2100" dirty="0" smtClean="0"/>
              <a:t>Web server is the actual location where your website resides on. A web server may host single or multiple sites depending on what hosting service you have paid for.</a:t>
            </a:r>
          </a:p>
          <a:p>
            <a:endParaRPr lang="en-US" sz="2100" dirty="0"/>
          </a:p>
        </p:txBody>
      </p:sp>
    </p:spTree>
  </p:cSld>
  <p:clrMapOvr>
    <a:masterClrMapping/>
  </p:clrMapOvr>
  <p:transition spd="med">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smtClean="0"/>
              <a:t>Websites URL Registration</a:t>
            </a:r>
            <a:br>
              <a:rPr lang="en-US" dirty="0" smtClean="0"/>
            </a:br>
            <a:endParaRPr lang="en-US" dirty="0"/>
          </a:p>
        </p:txBody>
      </p:sp>
      <p:sp>
        <p:nvSpPr>
          <p:cNvPr id="3" name="Content Placeholder 2"/>
          <p:cNvSpPr>
            <a:spLocks noGrp="1"/>
          </p:cNvSpPr>
          <p:nvPr>
            <p:ph idx="1"/>
          </p:nvPr>
        </p:nvSpPr>
        <p:spPr>
          <a:xfrm>
            <a:off x="381000" y="990600"/>
            <a:ext cx="8229600" cy="4525963"/>
          </a:xfrm>
        </p:spPr>
        <p:txBody>
          <a:bodyPr/>
          <a:lstStyle/>
          <a:p>
            <a:r>
              <a:rPr lang="en-US" dirty="0" smtClean="0"/>
              <a:t>A domain name is the part of your Internet address that comes after </a:t>
            </a:r>
            <a:r>
              <a:rPr lang="en-US" b="1" dirty="0" smtClean="0"/>
              <a:t>"www".</a:t>
            </a:r>
            <a:r>
              <a:rPr lang="en-US" dirty="0" smtClean="0"/>
              <a:t> For example, in </a:t>
            </a:r>
            <a:r>
              <a:rPr lang="en-US" b="1" dirty="0" smtClean="0"/>
              <a:t>www.lincoln.com</a:t>
            </a:r>
            <a:r>
              <a:rPr lang="en-US" dirty="0" smtClean="0"/>
              <a:t> the domain name is </a:t>
            </a:r>
            <a:r>
              <a:rPr lang="en-US" dirty="0" smtClean="0"/>
              <a:t>l</a:t>
            </a:r>
            <a:r>
              <a:rPr lang="en-US" b="1" dirty="0" smtClean="0"/>
              <a:t>incoln.com</a:t>
            </a:r>
            <a:r>
              <a:rPr lang="en-US" b="1" dirty="0" smtClean="0"/>
              <a:t>.</a:t>
            </a:r>
            <a:endParaRPr lang="en-US" dirty="0" smtClean="0"/>
          </a:p>
          <a:p>
            <a:r>
              <a:rPr lang="en-US" dirty="0" smtClean="0"/>
              <a:t>A domain name becomes your Business Address so care should be taken to select a domain name. Your domain name should be easy to remember and easy to type.</a:t>
            </a:r>
          </a:p>
          <a:p>
            <a:endParaRPr lang="en-US" dirty="0"/>
          </a:p>
        </p:txBody>
      </p:sp>
    </p:spTree>
  </p:cSld>
  <p:clrMapOvr>
    <a:masterClrMapping/>
  </p:clrMapOvr>
  <p:transition spd="med">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dirty="0" smtClean="0"/>
              <a:t>Domain Extensions</a:t>
            </a:r>
            <a:br>
              <a:rPr lang="en-US" dirty="0" smtClean="0"/>
            </a:br>
            <a:endParaRPr lang="en-US" dirty="0"/>
          </a:p>
        </p:txBody>
      </p:sp>
      <p:sp>
        <p:nvSpPr>
          <p:cNvPr id="3" name="Content Placeholder 2"/>
          <p:cNvSpPr>
            <a:spLocks noGrp="1"/>
          </p:cNvSpPr>
          <p:nvPr>
            <p:ph idx="1"/>
          </p:nvPr>
        </p:nvSpPr>
        <p:spPr>
          <a:xfrm>
            <a:off x="381000" y="838200"/>
            <a:ext cx="8229600" cy="4525963"/>
          </a:xfrm>
        </p:spPr>
        <p:txBody>
          <a:bodyPr/>
          <a:lstStyle/>
          <a:p>
            <a:r>
              <a:rPr lang="en-US" sz="2400" dirty="0" smtClean="0"/>
              <a:t>The </a:t>
            </a:r>
            <a:r>
              <a:rPr lang="en-US" sz="2400" dirty="0" smtClean="0"/>
              <a:t>final letter at end of internet address is known as top level domain names. They are called top level because they are read from right to left, and the part after the dot is the highest in a hierarchy</a:t>
            </a:r>
            <a:r>
              <a:rPr lang="en-US" sz="2400" dirty="0" smtClean="0"/>
              <a:t>.</a:t>
            </a:r>
          </a:p>
          <a:p>
            <a:r>
              <a:rPr lang="en-US" sz="2400" dirty="0" smtClean="0"/>
              <a:t>The following table shows the </a:t>
            </a:r>
            <a:r>
              <a:rPr lang="en-US" sz="2400" b="1" dirty="0" smtClean="0"/>
              <a:t>Generic</a:t>
            </a:r>
            <a:r>
              <a:rPr lang="en-US" sz="2400" dirty="0" smtClean="0"/>
              <a:t> Top-Level Domain names:</a:t>
            </a:r>
          </a:p>
          <a:p>
            <a:endParaRPr lang="en-US" sz="2400" dirty="0"/>
          </a:p>
        </p:txBody>
      </p:sp>
      <p:graphicFrame>
        <p:nvGraphicFramePr>
          <p:cNvPr id="4" name="Table 3"/>
          <p:cNvGraphicFramePr>
            <a:graphicFrameLocks noGrp="1"/>
          </p:cNvGraphicFramePr>
          <p:nvPr/>
        </p:nvGraphicFramePr>
        <p:xfrm>
          <a:off x="1524000" y="3200400"/>
          <a:ext cx="6096000" cy="2965450"/>
        </p:xfrm>
        <a:graphic>
          <a:graphicData uri="http://schemas.openxmlformats.org/drawingml/2006/table">
            <a:tbl>
              <a:tblPr firstRow="1" bandRow="1">
                <a:tableStyleId>{5C22544A-7EE6-4342-B048-85BDC9FD1C3A}</a:tableStyleId>
              </a:tblPr>
              <a:tblGrid>
                <a:gridCol w="1905000"/>
                <a:gridCol w="4191000"/>
              </a:tblGrid>
              <a:tr h="0">
                <a:tc>
                  <a:txBody>
                    <a:bodyPr/>
                    <a:lstStyle/>
                    <a:p>
                      <a:pPr algn="l"/>
                      <a:r>
                        <a:rPr lang="en-US"/>
                        <a:t>Domain</a:t>
                      </a:r>
                    </a:p>
                  </a:txBody>
                  <a:tcPr marL="47625" marR="47625" marT="47625" marB="47625"/>
                </a:tc>
                <a:tc>
                  <a:txBody>
                    <a:bodyPr/>
                    <a:lstStyle/>
                    <a:p>
                      <a:pPr algn="l"/>
                      <a:r>
                        <a:rPr lang="en-US"/>
                        <a:t>Meaning</a:t>
                      </a:r>
                    </a:p>
                  </a:txBody>
                  <a:tcPr marL="47625" marR="47625" marT="47625" marB="47625"/>
                </a:tc>
              </a:tr>
              <a:tr h="370840">
                <a:tc>
                  <a:txBody>
                    <a:bodyPr/>
                    <a:lstStyle/>
                    <a:p>
                      <a:r>
                        <a:rPr lang="en-US"/>
                        <a:t>.com</a:t>
                      </a:r>
                    </a:p>
                  </a:txBody>
                  <a:tcPr marL="47625" marR="47625" marT="47625" marB="47625"/>
                </a:tc>
                <a:tc>
                  <a:txBody>
                    <a:bodyPr/>
                    <a:lstStyle/>
                    <a:p>
                      <a:r>
                        <a:rPr lang="en-US"/>
                        <a:t>Commercial Busness</a:t>
                      </a:r>
                    </a:p>
                  </a:txBody>
                  <a:tcPr marL="47625" marR="47625" marT="47625" marB="47625"/>
                </a:tc>
              </a:tr>
              <a:tr h="370840">
                <a:tc>
                  <a:txBody>
                    <a:bodyPr/>
                    <a:lstStyle/>
                    <a:p>
                      <a:r>
                        <a:rPr lang="en-US"/>
                        <a:t>.edu</a:t>
                      </a:r>
                    </a:p>
                  </a:txBody>
                  <a:tcPr marL="47625" marR="47625" marT="47625" marB="47625"/>
                </a:tc>
                <a:tc>
                  <a:txBody>
                    <a:bodyPr/>
                    <a:lstStyle/>
                    <a:p>
                      <a:r>
                        <a:rPr lang="en-US"/>
                        <a:t>Education</a:t>
                      </a:r>
                    </a:p>
                  </a:txBody>
                  <a:tcPr marL="47625" marR="47625" marT="47625" marB="47625"/>
                </a:tc>
              </a:tr>
              <a:tr h="370840">
                <a:tc>
                  <a:txBody>
                    <a:bodyPr/>
                    <a:lstStyle/>
                    <a:p>
                      <a:r>
                        <a:rPr lang="en-US"/>
                        <a:t>.gov</a:t>
                      </a:r>
                    </a:p>
                  </a:txBody>
                  <a:tcPr marL="47625" marR="47625" marT="47625" marB="47625"/>
                </a:tc>
                <a:tc>
                  <a:txBody>
                    <a:bodyPr/>
                    <a:lstStyle/>
                    <a:p>
                      <a:r>
                        <a:rPr lang="en-US"/>
                        <a:t>U.S. government agency</a:t>
                      </a:r>
                    </a:p>
                  </a:txBody>
                  <a:tcPr marL="47625" marR="47625" marT="47625" marB="47625"/>
                </a:tc>
              </a:tr>
              <a:tr h="370840">
                <a:tc>
                  <a:txBody>
                    <a:bodyPr/>
                    <a:lstStyle/>
                    <a:p>
                      <a:r>
                        <a:rPr lang="en-US"/>
                        <a:t>.int</a:t>
                      </a:r>
                    </a:p>
                  </a:txBody>
                  <a:tcPr marL="47625" marR="47625" marT="47625" marB="47625"/>
                </a:tc>
                <a:tc>
                  <a:txBody>
                    <a:bodyPr/>
                    <a:lstStyle/>
                    <a:p>
                      <a:r>
                        <a:rPr lang="en-US"/>
                        <a:t>International Entity</a:t>
                      </a:r>
                    </a:p>
                  </a:txBody>
                  <a:tcPr marL="47625" marR="47625" marT="47625" marB="47625"/>
                </a:tc>
              </a:tr>
              <a:tr h="370840">
                <a:tc>
                  <a:txBody>
                    <a:bodyPr/>
                    <a:lstStyle/>
                    <a:p>
                      <a:r>
                        <a:rPr lang="en-US"/>
                        <a:t>.mil</a:t>
                      </a:r>
                    </a:p>
                  </a:txBody>
                  <a:tcPr marL="47625" marR="47625" marT="47625" marB="47625"/>
                </a:tc>
                <a:tc>
                  <a:txBody>
                    <a:bodyPr/>
                    <a:lstStyle/>
                    <a:p>
                      <a:r>
                        <a:rPr lang="en-US"/>
                        <a:t>U.S. military</a:t>
                      </a:r>
                    </a:p>
                  </a:txBody>
                  <a:tcPr marL="47625" marR="47625" marT="47625" marB="47625"/>
                </a:tc>
              </a:tr>
              <a:tr h="370840">
                <a:tc>
                  <a:txBody>
                    <a:bodyPr/>
                    <a:lstStyle/>
                    <a:p>
                      <a:r>
                        <a:rPr lang="en-US"/>
                        <a:t>.net</a:t>
                      </a:r>
                    </a:p>
                  </a:txBody>
                  <a:tcPr marL="47625" marR="47625" marT="47625" marB="47625"/>
                </a:tc>
                <a:tc>
                  <a:txBody>
                    <a:bodyPr/>
                    <a:lstStyle/>
                    <a:p>
                      <a:r>
                        <a:rPr lang="en-US"/>
                        <a:t>Networking organization</a:t>
                      </a:r>
                    </a:p>
                  </a:txBody>
                  <a:tcPr marL="47625" marR="47625" marT="47625" marB="47625"/>
                </a:tc>
              </a:tr>
              <a:tr h="370840">
                <a:tc>
                  <a:txBody>
                    <a:bodyPr/>
                    <a:lstStyle/>
                    <a:p>
                      <a:r>
                        <a:rPr lang="en-US"/>
                        <a:t>.org</a:t>
                      </a:r>
                    </a:p>
                  </a:txBody>
                  <a:tcPr marL="47625" marR="47625" marT="47625" marB="47625"/>
                </a:tc>
                <a:tc>
                  <a:txBody>
                    <a:bodyPr/>
                    <a:lstStyle/>
                    <a:p>
                      <a:r>
                        <a:rPr lang="en-US" dirty="0"/>
                        <a:t>Non profit organization</a:t>
                      </a:r>
                    </a:p>
                  </a:txBody>
                  <a:tcPr marL="47625" marR="47625" marT="47625" marB="47625"/>
                </a:tc>
              </a:tr>
            </a:tbl>
          </a:graphicData>
        </a:graphic>
      </p:graphicFrame>
    </p:spTree>
  </p:cSld>
  <p:clrMapOvr>
    <a:masterClrMapping/>
  </p:clrMapOvr>
  <p:transition spd="med">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dirty="0" smtClean="0"/>
              <a:t>Registering Domain Name</a:t>
            </a:r>
            <a:br>
              <a:rPr lang="en-US" dirty="0" smtClean="0"/>
            </a:br>
            <a:endParaRPr lang="en-US" dirty="0"/>
          </a:p>
        </p:txBody>
      </p:sp>
      <p:sp>
        <p:nvSpPr>
          <p:cNvPr id="3" name="Content Placeholder 2"/>
          <p:cNvSpPr>
            <a:spLocks noGrp="1"/>
          </p:cNvSpPr>
          <p:nvPr>
            <p:ph idx="1"/>
          </p:nvPr>
        </p:nvSpPr>
        <p:spPr>
          <a:xfrm>
            <a:off x="533400" y="762000"/>
            <a:ext cx="8229600" cy="4525963"/>
          </a:xfrm>
        </p:spPr>
        <p:txBody>
          <a:bodyPr/>
          <a:lstStyle/>
          <a:p>
            <a:r>
              <a:rPr lang="en-US" sz="2400" dirty="0" smtClean="0"/>
              <a:t>Registering a Domain Name is very simple. You can take following step to get your desired domain name registered:</a:t>
            </a:r>
          </a:p>
          <a:p>
            <a:pPr lvl="1"/>
            <a:r>
              <a:rPr lang="en-US" sz="2000" dirty="0" smtClean="0"/>
              <a:t>Think of a name that justifies your business need. To find out the available names you can enter a name at commercial domain name registrar such as </a:t>
            </a:r>
            <a:r>
              <a:rPr lang="en-US" sz="2000" dirty="0" err="1" smtClean="0"/>
              <a:t>GoDaddy</a:t>
            </a:r>
            <a:r>
              <a:rPr lang="en-US" sz="2000" dirty="0" smtClean="0"/>
              <a:t>.</a:t>
            </a:r>
          </a:p>
          <a:p>
            <a:pPr lvl="1"/>
            <a:r>
              <a:rPr lang="en-US" sz="2000" dirty="0" smtClean="0"/>
              <a:t>If the domain name entered by you is available, then select that particular domain name.</a:t>
            </a:r>
          </a:p>
          <a:p>
            <a:pPr lvl="1"/>
            <a:r>
              <a:rPr lang="en-US" sz="2000" dirty="0" smtClean="0"/>
              <a:t>Now it will ask you for other additional services such as Email inbox, hosting etc. that host also provides. You may choose what’s best for you.</a:t>
            </a:r>
          </a:p>
          <a:p>
            <a:pPr lvl="1"/>
            <a:r>
              <a:rPr lang="en-US" sz="2000" dirty="0" smtClean="0"/>
              <a:t>Now they will ask you for your personal information which is stored in WHOIS database.</a:t>
            </a:r>
          </a:p>
          <a:p>
            <a:pPr lvl="1"/>
            <a:r>
              <a:rPr lang="en-US" sz="2000" dirty="0" smtClean="0"/>
              <a:t>It will then ask for payment information. Pay for the purchase you have made. Make sure you enter the correct payment information.</a:t>
            </a:r>
          </a:p>
          <a:p>
            <a:pPr lvl="1"/>
            <a:r>
              <a:rPr lang="en-US" sz="2000" dirty="0" smtClean="0"/>
              <a:t>Once you are done with all above steps, you are ready to use their tools to upload your stuff to your site.</a:t>
            </a:r>
          </a:p>
          <a:p>
            <a:endParaRPr lang="en-US" sz="2400" dirty="0"/>
          </a:p>
        </p:txBody>
      </p:sp>
    </p:spTree>
  </p:cSld>
  <p:clrMapOvr>
    <a:masterClrMapping/>
  </p:clrMapOvr>
  <p:transition spd="med">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Domain Name Registrar</a:t>
            </a:r>
            <a:br>
              <a:rPr lang="en-US" dirty="0" smtClean="0"/>
            </a:br>
            <a:endParaRPr lang="en-US" dirty="0"/>
          </a:p>
        </p:txBody>
      </p:sp>
      <p:sp>
        <p:nvSpPr>
          <p:cNvPr id="3" name="Content Placeholder 2"/>
          <p:cNvSpPr>
            <a:spLocks noGrp="1"/>
          </p:cNvSpPr>
          <p:nvPr>
            <p:ph idx="1"/>
          </p:nvPr>
        </p:nvSpPr>
        <p:spPr>
          <a:xfrm>
            <a:off x="304800" y="762000"/>
            <a:ext cx="8229600" cy="4525963"/>
          </a:xfrm>
        </p:spPr>
        <p:txBody>
          <a:bodyPr/>
          <a:lstStyle/>
          <a:p>
            <a:pPr>
              <a:buNone/>
            </a:pPr>
            <a:r>
              <a:rPr lang="en-US" sz="2000" dirty="0" smtClean="0"/>
              <a:t>There are a number of domain </a:t>
            </a:r>
            <a:endParaRPr lang="en-US" sz="2000" dirty="0" smtClean="0"/>
          </a:p>
          <a:p>
            <a:pPr>
              <a:buNone/>
            </a:pPr>
            <a:r>
              <a:rPr lang="en-US" sz="2000" dirty="0" smtClean="0"/>
              <a:t>name </a:t>
            </a:r>
            <a:r>
              <a:rPr lang="en-US" sz="2000" dirty="0" smtClean="0"/>
              <a:t>registrars available in the market</a:t>
            </a:r>
            <a:r>
              <a:rPr lang="en-US" sz="2000" dirty="0" smtClean="0"/>
              <a:t>.</a:t>
            </a:r>
          </a:p>
          <a:p>
            <a:pPr>
              <a:buNone/>
            </a:pPr>
            <a:r>
              <a:rPr lang="en-US" sz="2000" dirty="0" smtClean="0"/>
              <a:t> The </a:t>
            </a:r>
            <a:r>
              <a:rPr lang="en-US" sz="2000" dirty="0" smtClean="0"/>
              <a:t>following table contains </a:t>
            </a:r>
            <a:endParaRPr lang="en-US" sz="2000" dirty="0" smtClean="0"/>
          </a:p>
          <a:p>
            <a:pPr>
              <a:buNone/>
            </a:pPr>
            <a:r>
              <a:rPr lang="en-US" sz="2000" dirty="0" smtClean="0"/>
              <a:t>some </a:t>
            </a:r>
            <a:r>
              <a:rPr lang="en-US" sz="2000" dirty="0" smtClean="0"/>
              <a:t>of popular domain name registrars:</a:t>
            </a:r>
            <a:endParaRPr lang="en-US" sz="2000" dirty="0"/>
          </a:p>
        </p:txBody>
      </p:sp>
      <p:graphicFrame>
        <p:nvGraphicFramePr>
          <p:cNvPr id="4" name="Table 3"/>
          <p:cNvGraphicFramePr>
            <a:graphicFrameLocks noGrp="1"/>
          </p:cNvGraphicFramePr>
          <p:nvPr/>
        </p:nvGraphicFramePr>
        <p:xfrm>
          <a:off x="4876800" y="914400"/>
          <a:ext cx="4038600" cy="5760720"/>
        </p:xfrm>
        <a:graphic>
          <a:graphicData uri="http://schemas.openxmlformats.org/drawingml/2006/table">
            <a:tbl>
              <a:tblPr firstRow="1" bandRow="1">
                <a:tableStyleId>{5C22544A-7EE6-4342-B048-85BDC9FD1C3A}</a:tableStyleId>
              </a:tblPr>
              <a:tblGrid>
                <a:gridCol w="4038600"/>
              </a:tblGrid>
              <a:tr h="30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Domain Name Registrar</a:t>
                      </a:r>
                    </a:p>
                  </a:txBody>
                  <a:tcPr/>
                </a:tc>
              </a:tr>
              <a:tr h="285376">
                <a:tc>
                  <a:txBody>
                    <a:bodyPr/>
                    <a:lstStyle/>
                    <a:p>
                      <a:r>
                        <a:rPr lang="en-US" sz="1600" dirty="0"/>
                        <a:t>Address Creation, LLC</a:t>
                      </a:r>
                    </a:p>
                  </a:txBody>
                  <a:tcPr marL="47625" marR="47625" marT="47625" marB="47625"/>
                </a:tc>
              </a:tr>
              <a:tr h="285376">
                <a:tc>
                  <a:txBody>
                    <a:bodyPr/>
                    <a:lstStyle/>
                    <a:p>
                      <a:r>
                        <a:rPr lang="en-US" sz="1600" dirty="0" err="1"/>
                        <a:t>Addressonthe</a:t>
                      </a:r>
                      <a:r>
                        <a:rPr lang="en-US" sz="1600" dirty="0"/>
                        <a:t> web, LLC</a:t>
                      </a:r>
                    </a:p>
                  </a:txBody>
                  <a:tcPr marL="47625" marR="47625" marT="47625" marB="47625"/>
                </a:tc>
              </a:tr>
              <a:tr h="285376">
                <a:tc>
                  <a:txBody>
                    <a:bodyPr/>
                    <a:lstStyle/>
                    <a:p>
                      <a:r>
                        <a:rPr lang="en-US" sz="1600" dirty="0"/>
                        <a:t>101domains, INC</a:t>
                      </a:r>
                    </a:p>
                  </a:txBody>
                  <a:tcPr marL="47625" marR="47625" marT="47625" marB="47625"/>
                </a:tc>
              </a:tr>
              <a:tr h="285376">
                <a:tc>
                  <a:txBody>
                    <a:bodyPr/>
                    <a:lstStyle/>
                    <a:p>
                      <a:r>
                        <a:rPr lang="en-US" sz="1600" dirty="0" err="1"/>
                        <a:t>Atomicdomainnames</a:t>
                      </a:r>
                      <a:r>
                        <a:rPr lang="en-US" sz="1600" dirty="0"/>
                        <a:t>, LLC</a:t>
                      </a:r>
                    </a:p>
                  </a:txBody>
                  <a:tcPr marL="47625" marR="47625" marT="47625" marB="47625"/>
                </a:tc>
              </a:tr>
              <a:tr h="285376">
                <a:tc>
                  <a:txBody>
                    <a:bodyPr/>
                    <a:lstStyle/>
                    <a:p>
                      <a:r>
                        <a:rPr lang="en-US" sz="1600" dirty="0" err="1"/>
                        <a:t>BigRock</a:t>
                      </a:r>
                      <a:r>
                        <a:rPr lang="en-US" sz="1600" dirty="0"/>
                        <a:t> Solutions Ltd</a:t>
                      </a:r>
                    </a:p>
                  </a:txBody>
                  <a:tcPr marL="47625" marR="47625" marT="47625" marB="47625"/>
                </a:tc>
              </a:tr>
              <a:tr h="285376">
                <a:tc>
                  <a:txBody>
                    <a:bodyPr/>
                    <a:lstStyle/>
                    <a:p>
                      <a:r>
                        <a:rPr lang="en-US" sz="1600" dirty="0"/>
                        <a:t>Black Ice Domain, Inc</a:t>
                      </a:r>
                    </a:p>
                  </a:txBody>
                  <a:tcPr marL="47625" marR="47625" marT="47625" marB="47625"/>
                </a:tc>
              </a:tr>
              <a:tr h="285376">
                <a:tc>
                  <a:txBody>
                    <a:bodyPr/>
                    <a:lstStyle/>
                    <a:p>
                      <a:r>
                        <a:rPr lang="en-US" sz="1600" dirty="0"/>
                        <a:t>Block Host LLC</a:t>
                      </a:r>
                    </a:p>
                  </a:txBody>
                  <a:tcPr marL="47625" marR="47625" marT="47625" marB="47625"/>
                </a:tc>
              </a:tr>
              <a:tr h="285376">
                <a:tc>
                  <a:txBody>
                    <a:bodyPr/>
                    <a:lstStyle/>
                    <a:p>
                      <a:r>
                        <a:rPr lang="en-US" sz="1600" dirty="0"/>
                        <a:t>Domain Monkeys, LLC</a:t>
                      </a:r>
                    </a:p>
                  </a:txBody>
                  <a:tcPr marL="47625" marR="47625" marT="47625" marB="47625"/>
                </a:tc>
              </a:tr>
              <a:tr h="285376">
                <a:tc>
                  <a:txBody>
                    <a:bodyPr/>
                    <a:lstStyle/>
                    <a:p>
                      <a:r>
                        <a:rPr lang="en-US" sz="1600" dirty="0"/>
                        <a:t>Domain Mantra, Inc.</a:t>
                      </a:r>
                    </a:p>
                  </a:txBody>
                  <a:tcPr marL="47625" marR="47625" marT="47625" marB="47625"/>
                </a:tc>
              </a:tr>
              <a:tr h="285376">
                <a:tc>
                  <a:txBody>
                    <a:bodyPr/>
                    <a:lstStyle/>
                    <a:p>
                      <a:r>
                        <a:rPr lang="en-US" sz="1600" dirty="0" err="1"/>
                        <a:t>DomainName</a:t>
                      </a:r>
                      <a:r>
                        <a:rPr lang="en-US" sz="1600" dirty="0"/>
                        <a:t>, Inc.</a:t>
                      </a:r>
                    </a:p>
                  </a:txBody>
                  <a:tcPr marL="47625" marR="47625" marT="47625" marB="47625"/>
                </a:tc>
              </a:tr>
              <a:tr h="285376">
                <a:tc>
                  <a:txBody>
                    <a:bodyPr/>
                    <a:lstStyle/>
                    <a:p>
                      <a:r>
                        <a:rPr lang="en-US" sz="1600" dirty="0"/>
                        <a:t>Dot Holding Inc.</a:t>
                      </a:r>
                    </a:p>
                  </a:txBody>
                  <a:tcPr marL="47625" marR="47625" marT="47625" marB="47625"/>
                </a:tc>
              </a:tr>
              <a:tr h="285376">
                <a:tc>
                  <a:txBody>
                    <a:bodyPr/>
                    <a:lstStyle/>
                    <a:p>
                      <a:r>
                        <a:rPr lang="en-US" sz="1600" dirty="0" err="1"/>
                        <a:t>DotMedia</a:t>
                      </a:r>
                      <a:r>
                        <a:rPr lang="en-US" sz="1600" dirty="0"/>
                        <a:t> Ltd</a:t>
                      </a:r>
                    </a:p>
                  </a:txBody>
                  <a:tcPr marL="47625" marR="47625" marT="47625" marB="47625"/>
                </a:tc>
              </a:tr>
              <a:tr h="285376">
                <a:tc>
                  <a:txBody>
                    <a:bodyPr/>
                    <a:lstStyle/>
                    <a:p>
                      <a:r>
                        <a:rPr lang="en-US" sz="1600" dirty="0"/>
                        <a:t>Extend Names, Inc.</a:t>
                      </a:r>
                    </a:p>
                  </a:txBody>
                  <a:tcPr marL="47625" marR="47625" marT="47625" marB="47625"/>
                </a:tc>
              </a:tr>
              <a:tr h="285376">
                <a:tc>
                  <a:txBody>
                    <a:bodyPr/>
                    <a:lstStyle/>
                    <a:p>
                      <a:r>
                        <a:rPr lang="en-US" sz="1600" dirty="0"/>
                        <a:t>Extremely Wild</a:t>
                      </a:r>
                    </a:p>
                  </a:txBody>
                  <a:tcPr marL="47625" marR="47625" marT="47625" marB="47625"/>
                </a:tc>
              </a:tr>
              <a:tr h="285376">
                <a:tc>
                  <a:txBody>
                    <a:bodyPr/>
                    <a:lstStyle/>
                    <a:p>
                      <a:r>
                        <a:rPr lang="en-US" sz="1600" dirty="0"/>
                        <a:t>Fast Domain Inc.</a:t>
                      </a:r>
                    </a:p>
                  </a:txBody>
                  <a:tcPr marL="47625" marR="47625" marT="47625" marB="47625"/>
                </a:tc>
              </a:tr>
              <a:tr h="285376">
                <a:tc>
                  <a:txBody>
                    <a:bodyPr/>
                    <a:lstStyle/>
                    <a:p>
                      <a:r>
                        <a:rPr lang="en-US" sz="1600" dirty="0"/>
                        <a:t>Google Inc</a:t>
                      </a:r>
                    </a:p>
                  </a:txBody>
                  <a:tcPr marL="47625" marR="47625" marT="47625" marB="47625"/>
                </a:tc>
              </a:tr>
            </a:tbl>
          </a:graphicData>
        </a:graphic>
      </p:graphicFrame>
    </p:spTree>
  </p:cSld>
  <p:clrMapOvr>
    <a:masterClrMapping/>
  </p:clrMapOvr>
  <p:transition spd="med">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dirty="0" smtClean="0"/>
              <a:t>Websites Hosting</a:t>
            </a:r>
            <a:endParaRPr lang="en-US" dirty="0"/>
          </a:p>
        </p:txBody>
      </p:sp>
      <p:sp>
        <p:nvSpPr>
          <p:cNvPr id="3" name="Content Placeholder 2"/>
          <p:cNvSpPr>
            <a:spLocks noGrp="1"/>
          </p:cNvSpPr>
          <p:nvPr>
            <p:ph idx="1"/>
          </p:nvPr>
        </p:nvSpPr>
        <p:spPr>
          <a:xfrm>
            <a:off x="304800" y="762000"/>
            <a:ext cx="8458200" cy="4525963"/>
          </a:xfrm>
        </p:spPr>
        <p:txBody>
          <a:bodyPr/>
          <a:lstStyle/>
          <a:p>
            <a:r>
              <a:rPr lang="en-US" sz="2800" dirty="0" smtClean="0"/>
              <a:t>Overview</a:t>
            </a:r>
          </a:p>
          <a:p>
            <a:pPr lvl="1"/>
            <a:r>
              <a:rPr lang="en-US" sz="2400" b="1" dirty="0" smtClean="0"/>
              <a:t>Web hosting</a:t>
            </a:r>
            <a:r>
              <a:rPr lang="en-US" sz="2400" dirty="0" smtClean="0"/>
              <a:t> is a service of providing online space for storage of web pages. These web pages are made available via </a:t>
            </a:r>
            <a:r>
              <a:rPr lang="en-US" sz="2400" b="1" dirty="0" smtClean="0"/>
              <a:t>World Wide Web.</a:t>
            </a:r>
            <a:r>
              <a:rPr lang="en-US" sz="2400" dirty="0" smtClean="0"/>
              <a:t> The companies which offer website hosting are known as </a:t>
            </a:r>
            <a:r>
              <a:rPr lang="en-US" sz="2400" b="1" dirty="0" smtClean="0"/>
              <a:t>Web hosts.</a:t>
            </a:r>
            <a:endParaRPr lang="en-US" sz="2400" dirty="0" smtClean="0"/>
          </a:p>
          <a:p>
            <a:pPr lvl="1"/>
            <a:r>
              <a:rPr lang="en-US" sz="2400" dirty="0" smtClean="0"/>
              <a:t>The servers on which web site is hosted remain switched on 24 x7. These servers are run by web hosting companies. Each server has its own IP address. Since IP addresses are difficult to remember therefore, webmaster points their domain name to the IP address of the server their website is stored on.</a:t>
            </a:r>
          </a:p>
          <a:p>
            <a:pPr lvl="1"/>
            <a:r>
              <a:rPr lang="en-US" sz="2400" dirty="0" smtClean="0"/>
              <a:t>It is not possible to host your website on your local computer, to do so you would have to leave your computer on 24 hours a day. This is not practical and cheaper as well. This is where web hosting companies comes in.</a:t>
            </a:r>
          </a:p>
          <a:p>
            <a:endParaRPr lang="en-US" sz="2800" dirty="0"/>
          </a:p>
        </p:txBody>
      </p:sp>
    </p:spTree>
  </p:cSld>
  <p:clrMapOvr>
    <a:masterClrMapping/>
  </p:clrMapOvr>
  <p:transition spd="med">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Types of Hosting</a:t>
            </a:r>
            <a:endParaRPr lang="en-US" dirty="0"/>
          </a:p>
        </p:txBody>
      </p:sp>
      <p:graphicFrame>
        <p:nvGraphicFramePr>
          <p:cNvPr id="4" name="Content Placeholder 3"/>
          <p:cNvGraphicFramePr>
            <a:graphicFrameLocks noGrp="1"/>
          </p:cNvGraphicFramePr>
          <p:nvPr>
            <p:ph idx="1"/>
          </p:nvPr>
        </p:nvGraphicFramePr>
        <p:xfrm>
          <a:off x="304800" y="838200"/>
          <a:ext cx="8534400" cy="5723890"/>
        </p:xfrm>
        <a:graphic>
          <a:graphicData uri="http://schemas.openxmlformats.org/drawingml/2006/table">
            <a:tbl>
              <a:tblPr firstRow="1" bandRow="1">
                <a:tableStyleId>{5C22544A-7EE6-4342-B048-85BDC9FD1C3A}</a:tableStyleId>
              </a:tblPr>
              <a:tblGrid>
                <a:gridCol w="553156"/>
                <a:gridCol w="7981244"/>
              </a:tblGrid>
              <a:tr h="370840">
                <a:tc>
                  <a:txBody>
                    <a:bodyPr/>
                    <a:lstStyle/>
                    <a:p>
                      <a:pPr algn="l"/>
                      <a:r>
                        <a:rPr lang="en-US" sz="1600" dirty="0"/>
                        <a:t>S.N.</a:t>
                      </a:r>
                    </a:p>
                  </a:txBody>
                  <a:tcPr marL="47625" marR="47625" marT="47625" marB="47625"/>
                </a:tc>
                <a:tc>
                  <a:txBody>
                    <a:bodyPr/>
                    <a:lstStyle/>
                    <a:p>
                      <a:pPr algn="l"/>
                      <a:r>
                        <a:rPr lang="en-US" sz="1600"/>
                        <a:t>Hosting Description</a:t>
                      </a:r>
                    </a:p>
                  </a:txBody>
                  <a:tcPr marL="47625" marR="47625" marT="47625" marB="47625"/>
                </a:tc>
              </a:tr>
              <a:tr h="370840">
                <a:tc>
                  <a:txBody>
                    <a:bodyPr/>
                    <a:lstStyle/>
                    <a:p>
                      <a:r>
                        <a:rPr lang="en-US" sz="1600"/>
                        <a:t>1.</a:t>
                      </a:r>
                    </a:p>
                  </a:txBody>
                  <a:tcPr marL="47625" marR="47625" marT="47625" marB="47625"/>
                </a:tc>
                <a:tc>
                  <a:txBody>
                    <a:bodyPr/>
                    <a:lstStyle/>
                    <a:p>
                      <a:r>
                        <a:rPr lang="en-US" sz="1600" b="1"/>
                        <a:t>Shared Hosting</a:t>
                      </a:r>
                      <a:r>
                        <a:rPr lang="en-US" sz="1600"/>
                        <a:t/>
                      </a:r>
                      <a:br>
                        <a:rPr lang="en-US" sz="1600"/>
                      </a:br>
                      <a:r>
                        <a:rPr lang="en-US" sz="1600"/>
                        <a:t>In shared hosting, the hosting company puts thousand of website on the same physical server. Each customer has their own allocation of physical web space and a set of bandwidth limit. As all websites share same physical memory, MYSQL server and Apache server, one website on the server experiencing high traffic load will affect performance of all websites on the server.</a:t>
                      </a:r>
                    </a:p>
                  </a:txBody>
                  <a:tcPr marL="47625" marR="47625" marT="47625" marB="47625"/>
                </a:tc>
              </a:tr>
              <a:tr h="370840">
                <a:tc>
                  <a:txBody>
                    <a:bodyPr/>
                    <a:lstStyle/>
                    <a:p>
                      <a:r>
                        <a:rPr lang="en-US" sz="1600"/>
                        <a:t>2.</a:t>
                      </a:r>
                    </a:p>
                  </a:txBody>
                  <a:tcPr marL="47625" marR="47625" marT="47625" marB="47625"/>
                </a:tc>
                <a:tc>
                  <a:txBody>
                    <a:bodyPr/>
                    <a:lstStyle/>
                    <a:p>
                      <a:r>
                        <a:rPr lang="en-US" sz="1600" b="1" dirty="0"/>
                        <a:t>Virtual Private Server (VPS)</a:t>
                      </a:r>
                      <a:r>
                        <a:rPr lang="en-US" sz="1600" dirty="0"/>
                        <a:t/>
                      </a:r>
                      <a:br>
                        <a:rPr lang="en-US" sz="1600" dirty="0"/>
                      </a:br>
                      <a:r>
                        <a:rPr lang="en-US" sz="1600" dirty="0"/>
                        <a:t>It is also known as Virtual Dedicated Server. It is a server which is partitioned into smaller servers. In this customer is given their own partition, which is installed with its own operating system. Unlike shared hosting, VPS doesn’t share memory or processor time rather it allocates certain amount of memory and CPU to use which means that any problem on a VPS partition on the same drive will not affect other VPS customers.</a:t>
                      </a:r>
                    </a:p>
                  </a:txBody>
                  <a:tcPr marL="47625" marR="47625" marT="47625" marB="47625"/>
                </a:tc>
              </a:tr>
              <a:tr h="370840">
                <a:tc>
                  <a:txBody>
                    <a:bodyPr/>
                    <a:lstStyle/>
                    <a:p>
                      <a:r>
                        <a:rPr lang="en-US" sz="1600"/>
                        <a:t>3.</a:t>
                      </a:r>
                    </a:p>
                  </a:txBody>
                  <a:tcPr marL="47625" marR="47625" marT="47625" marB="47625"/>
                </a:tc>
                <a:tc>
                  <a:txBody>
                    <a:bodyPr/>
                    <a:lstStyle/>
                    <a:p>
                      <a:r>
                        <a:rPr lang="en-US" sz="1600" b="1"/>
                        <a:t>Dedicated Server</a:t>
                      </a:r>
                      <a:r>
                        <a:rPr lang="en-US" sz="1600"/>
                        <a:t/>
                      </a:r>
                      <a:br>
                        <a:rPr lang="en-US" sz="1600"/>
                      </a:br>
                      <a:r>
                        <a:rPr lang="en-US" sz="1600"/>
                        <a:t>In this kind of hosting, single dedicated server is setup for just one customer. It is commonly used by the businesses that need the power, control and security that a dedicated server offers.</a:t>
                      </a:r>
                    </a:p>
                  </a:txBody>
                  <a:tcPr marL="47625" marR="47625" marT="47625" marB="47625"/>
                </a:tc>
              </a:tr>
              <a:tr h="370840">
                <a:tc>
                  <a:txBody>
                    <a:bodyPr/>
                    <a:lstStyle/>
                    <a:p>
                      <a:r>
                        <a:rPr lang="en-US" sz="1600"/>
                        <a:t>4.</a:t>
                      </a:r>
                    </a:p>
                  </a:txBody>
                  <a:tcPr marL="47625" marR="47625" marT="47625" marB="47625"/>
                </a:tc>
                <a:tc>
                  <a:txBody>
                    <a:bodyPr/>
                    <a:lstStyle/>
                    <a:p>
                      <a:r>
                        <a:rPr lang="en-US" sz="1600" b="1"/>
                        <a:t>Reseller Hosting</a:t>
                      </a:r>
                      <a:r>
                        <a:rPr lang="en-US" sz="1600"/>
                        <a:t/>
                      </a:r>
                      <a:br>
                        <a:rPr lang="en-US" sz="1600"/>
                      </a:br>
                      <a:r>
                        <a:rPr lang="en-US" sz="1600"/>
                        <a:t>A reseller acts as a middle man and sells hosting space of someone else’s server.</a:t>
                      </a:r>
                    </a:p>
                  </a:txBody>
                  <a:tcPr marL="47625" marR="47625" marT="47625" marB="47625"/>
                </a:tc>
              </a:tr>
              <a:tr h="370840">
                <a:tc>
                  <a:txBody>
                    <a:bodyPr/>
                    <a:lstStyle/>
                    <a:p>
                      <a:r>
                        <a:rPr lang="en-US" sz="1600"/>
                        <a:t>5.</a:t>
                      </a:r>
                    </a:p>
                  </a:txBody>
                  <a:tcPr marL="47625" marR="47625" marT="47625" marB="47625"/>
                </a:tc>
                <a:tc>
                  <a:txBody>
                    <a:bodyPr/>
                    <a:lstStyle/>
                    <a:p>
                      <a:r>
                        <a:rPr lang="en-US" sz="1600" b="1" dirty="0"/>
                        <a:t>Grid Hosting</a:t>
                      </a:r>
                      <a:r>
                        <a:rPr lang="en-US" sz="1600" dirty="0"/>
                        <a:t/>
                      </a:r>
                      <a:br>
                        <a:rPr lang="en-US" sz="1600" dirty="0"/>
                      </a:br>
                      <a:r>
                        <a:rPr lang="en-US" sz="1600" dirty="0"/>
                        <a:t>Instead of utilizing one server, Grid Hosting spreads resources over a large number of servers. It is quite stable and flexible. The servers can be added or taken away from the grid without crashing the system.</a:t>
                      </a:r>
                    </a:p>
                  </a:txBody>
                  <a:tcPr marL="47625" marR="47625" marT="47625" marB="47625"/>
                </a:tc>
              </a:tr>
            </a:tbl>
          </a:graphicData>
        </a:graphic>
      </p:graphicFrame>
    </p:spTree>
  </p:cSld>
  <p:clrMapOvr>
    <a:masterClrMapping/>
  </p:clrMapOvr>
  <p:transition spd="med">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Web Hosting Companies</a:t>
            </a:r>
            <a:br>
              <a:rPr lang="en-US" dirty="0" smtClean="0"/>
            </a:br>
            <a:endParaRPr lang="en-US" dirty="0"/>
          </a:p>
        </p:txBody>
      </p:sp>
      <p:graphicFrame>
        <p:nvGraphicFramePr>
          <p:cNvPr id="4" name="Content Placeholder 3"/>
          <p:cNvGraphicFramePr>
            <a:graphicFrameLocks noGrp="1"/>
          </p:cNvGraphicFramePr>
          <p:nvPr>
            <p:ph idx="1"/>
          </p:nvPr>
        </p:nvGraphicFramePr>
        <p:xfrm>
          <a:off x="1524000" y="914400"/>
          <a:ext cx="4495800" cy="5191760"/>
        </p:xfrm>
        <a:graphic>
          <a:graphicData uri="http://schemas.openxmlformats.org/drawingml/2006/table">
            <a:tbl>
              <a:tblPr firstRow="1" bandRow="1">
                <a:tableStyleId>{5C22544A-7EE6-4342-B048-85BDC9FD1C3A}</a:tableStyleId>
              </a:tblPr>
              <a:tblGrid>
                <a:gridCol w="957439"/>
                <a:gridCol w="3538361"/>
              </a:tblGrid>
              <a:tr h="370840">
                <a:tc>
                  <a:txBody>
                    <a:bodyPr/>
                    <a:lstStyle/>
                    <a:p>
                      <a:pPr algn="l"/>
                      <a:r>
                        <a:rPr lang="en-US"/>
                        <a:t>S.N.</a:t>
                      </a:r>
                    </a:p>
                  </a:txBody>
                  <a:tcPr marL="47625" marR="47625" marT="47625" marB="47625"/>
                </a:tc>
                <a:tc>
                  <a:txBody>
                    <a:bodyPr/>
                    <a:lstStyle/>
                    <a:p>
                      <a:pPr algn="l"/>
                      <a:r>
                        <a:rPr lang="en-US"/>
                        <a:t>Hosting Company</a:t>
                      </a:r>
                    </a:p>
                  </a:txBody>
                  <a:tcPr marL="47625" marR="47625" marT="47625" marB="47625"/>
                </a:tc>
              </a:tr>
              <a:tr h="370840">
                <a:tc>
                  <a:txBody>
                    <a:bodyPr/>
                    <a:lstStyle/>
                    <a:p>
                      <a:r>
                        <a:rPr lang="en-US"/>
                        <a:t>1.</a:t>
                      </a:r>
                    </a:p>
                  </a:txBody>
                  <a:tcPr marL="47625" marR="47625" marT="47625" marB="47625"/>
                </a:tc>
                <a:tc>
                  <a:txBody>
                    <a:bodyPr/>
                    <a:lstStyle/>
                    <a:p>
                      <a:r>
                        <a:rPr lang="en-US"/>
                        <a:t>Blue Host</a:t>
                      </a:r>
                    </a:p>
                  </a:txBody>
                  <a:tcPr marL="47625" marR="47625" marT="47625" marB="47625"/>
                </a:tc>
              </a:tr>
              <a:tr h="370840">
                <a:tc>
                  <a:txBody>
                    <a:bodyPr/>
                    <a:lstStyle/>
                    <a:p>
                      <a:r>
                        <a:rPr lang="en-US"/>
                        <a:t>2.</a:t>
                      </a:r>
                    </a:p>
                  </a:txBody>
                  <a:tcPr marL="47625" marR="47625" marT="47625" marB="47625"/>
                </a:tc>
                <a:tc>
                  <a:txBody>
                    <a:bodyPr/>
                    <a:lstStyle/>
                    <a:p>
                      <a:r>
                        <a:rPr lang="en-US"/>
                        <a:t>Go Daddy</a:t>
                      </a:r>
                    </a:p>
                  </a:txBody>
                  <a:tcPr marL="47625" marR="47625" marT="47625" marB="47625"/>
                </a:tc>
              </a:tr>
              <a:tr h="370840">
                <a:tc>
                  <a:txBody>
                    <a:bodyPr/>
                    <a:lstStyle/>
                    <a:p>
                      <a:r>
                        <a:rPr lang="en-US"/>
                        <a:t>3.</a:t>
                      </a:r>
                    </a:p>
                  </a:txBody>
                  <a:tcPr marL="47625" marR="47625" marT="47625" marB="47625"/>
                </a:tc>
                <a:tc>
                  <a:txBody>
                    <a:bodyPr/>
                    <a:lstStyle/>
                    <a:p>
                      <a:r>
                        <a:rPr lang="en-US"/>
                        <a:t>Host Gator</a:t>
                      </a:r>
                    </a:p>
                  </a:txBody>
                  <a:tcPr marL="47625" marR="47625" marT="47625" marB="47625"/>
                </a:tc>
              </a:tr>
              <a:tr h="370840">
                <a:tc>
                  <a:txBody>
                    <a:bodyPr/>
                    <a:lstStyle/>
                    <a:p>
                      <a:r>
                        <a:rPr lang="en-US"/>
                        <a:t>4.</a:t>
                      </a:r>
                    </a:p>
                  </a:txBody>
                  <a:tcPr marL="47625" marR="47625" marT="47625" marB="47625"/>
                </a:tc>
                <a:tc>
                  <a:txBody>
                    <a:bodyPr/>
                    <a:lstStyle/>
                    <a:p>
                      <a:r>
                        <a:rPr lang="en-US"/>
                        <a:t>just Host</a:t>
                      </a:r>
                    </a:p>
                  </a:txBody>
                  <a:tcPr marL="47625" marR="47625" marT="47625" marB="47625"/>
                </a:tc>
              </a:tr>
              <a:tr h="370840">
                <a:tc>
                  <a:txBody>
                    <a:bodyPr/>
                    <a:lstStyle/>
                    <a:p>
                      <a:r>
                        <a:rPr lang="en-US"/>
                        <a:t>5.</a:t>
                      </a:r>
                    </a:p>
                  </a:txBody>
                  <a:tcPr marL="47625" marR="47625" marT="47625" marB="47625"/>
                </a:tc>
                <a:tc>
                  <a:txBody>
                    <a:bodyPr/>
                    <a:lstStyle/>
                    <a:p>
                      <a:r>
                        <a:rPr lang="en-US"/>
                        <a:t>Laughing Squid</a:t>
                      </a:r>
                    </a:p>
                  </a:txBody>
                  <a:tcPr marL="47625" marR="47625" marT="47625" marB="47625"/>
                </a:tc>
              </a:tr>
              <a:tr h="370840">
                <a:tc>
                  <a:txBody>
                    <a:bodyPr/>
                    <a:lstStyle/>
                    <a:p>
                      <a:r>
                        <a:rPr lang="en-US"/>
                        <a:t>6.</a:t>
                      </a:r>
                    </a:p>
                  </a:txBody>
                  <a:tcPr marL="47625" marR="47625" marT="47625" marB="47625"/>
                </a:tc>
                <a:tc>
                  <a:txBody>
                    <a:bodyPr/>
                    <a:lstStyle/>
                    <a:p>
                      <a:r>
                        <a:rPr lang="en-US"/>
                        <a:t>Hivelocity</a:t>
                      </a:r>
                    </a:p>
                  </a:txBody>
                  <a:tcPr marL="47625" marR="47625" marT="47625" marB="47625"/>
                </a:tc>
              </a:tr>
              <a:tr h="370840">
                <a:tc>
                  <a:txBody>
                    <a:bodyPr/>
                    <a:lstStyle/>
                    <a:p>
                      <a:r>
                        <a:rPr lang="en-US"/>
                        <a:t>7.</a:t>
                      </a:r>
                    </a:p>
                  </a:txBody>
                  <a:tcPr marL="47625" marR="47625" marT="47625" marB="47625"/>
                </a:tc>
                <a:tc>
                  <a:txBody>
                    <a:bodyPr/>
                    <a:lstStyle/>
                    <a:p>
                      <a:r>
                        <a:rPr lang="en-US"/>
                        <a:t>liquid Web</a:t>
                      </a:r>
                    </a:p>
                  </a:txBody>
                  <a:tcPr marL="47625" marR="47625" marT="47625" marB="47625"/>
                </a:tc>
              </a:tr>
              <a:tr h="370840">
                <a:tc>
                  <a:txBody>
                    <a:bodyPr/>
                    <a:lstStyle/>
                    <a:p>
                      <a:r>
                        <a:rPr lang="en-US"/>
                        <a:t>8.</a:t>
                      </a:r>
                    </a:p>
                  </a:txBody>
                  <a:tcPr marL="47625" marR="47625" marT="47625" marB="47625"/>
                </a:tc>
                <a:tc>
                  <a:txBody>
                    <a:bodyPr/>
                    <a:lstStyle/>
                    <a:p>
                      <a:r>
                        <a:rPr lang="en-US"/>
                        <a:t>Media TempleServInt</a:t>
                      </a:r>
                    </a:p>
                  </a:txBody>
                  <a:tcPr marL="47625" marR="47625" marT="47625" marB="47625"/>
                </a:tc>
              </a:tr>
              <a:tr h="370840">
                <a:tc>
                  <a:txBody>
                    <a:bodyPr/>
                    <a:lstStyle/>
                    <a:p>
                      <a:r>
                        <a:rPr lang="en-US"/>
                        <a:t>9.</a:t>
                      </a:r>
                    </a:p>
                  </a:txBody>
                  <a:tcPr marL="47625" marR="47625" marT="47625" marB="47625"/>
                </a:tc>
                <a:tc>
                  <a:txBody>
                    <a:bodyPr/>
                    <a:lstStyle/>
                    <a:p>
                      <a:r>
                        <a:rPr lang="en-US"/>
                        <a:t>Wired Tree</a:t>
                      </a:r>
                    </a:p>
                  </a:txBody>
                  <a:tcPr marL="47625" marR="47625" marT="47625" marB="47625"/>
                </a:tc>
              </a:tr>
              <a:tr h="370840">
                <a:tc>
                  <a:txBody>
                    <a:bodyPr/>
                    <a:lstStyle/>
                    <a:p>
                      <a:r>
                        <a:rPr lang="en-US"/>
                        <a:t>10.</a:t>
                      </a:r>
                    </a:p>
                  </a:txBody>
                  <a:tcPr marL="47625" marR="47625" marT="47625" marB="47625"/>
                </a:tc>
                <a:tc>
                  <a:txBody>
                    <a:bodyPr/>
                    <a:lstStyle/>
                    <a:p>
                      <a:r>
                        <a:rPr lang="en-US"/>
                        <a:t>Wild West Domains</a:t>
                      </a:r>
                    </a:p>
                  </a:txBody>
                  <a:tcPr marL="47625" marR="47625" marT="47625" marB="47625"/>
                </a:tc>
              </a:tr>
              <a:tr h="370840">
                <a:tc>
                  <a:txBody>
                    <a:bodyPr/>
                    <a:lstStyle/>
                    <a:p>
                      <a:r>
                        <a:rPr lang="en-US"/>
                        <a:t>11.</a:t>
                      </a:r>
                    </a:p>
                  </a:txBody>
                  <a:tcPr marL="47625" marR="47625" marT="47625" marB="47625"/>
                </a:tc>
                <a:tc>
                  <a:txBody>
                    <a:bodyPr/>
                    <a:lstStyle/>
                    <a:p>
                      <a:r>
                        <a:rPr lang="en-US"/>
                        <a:t>Wix</a:t>
                      </a:r>
                    </a:p>
                  </a:txBody>
                  <a:tcPr marL="47625" marR="47625" marT="47625" marB="47625"/>
                </a:tc>
              </a:tr>
              <a:tr h="370840">
                <a:tc>
                  <a:txBody>
                    <a:bodyPr/>
                    <a:lstStyle/>
                    <a:p>
                      <a:r>
                        <a:rPr lang="en-US"/>
                        <a:t>12.</a:t>
                      </a:r>
                    </a:p>
                  </a:txBody>
                  <a:tcPr marL="47625" marR="47625" marT="47625" marB="47625"/>
                </a:tc>
                <a:tc>
                  <a:txBody>
                    <a:bodyPr/>
                    <a:lstStyle/>
                    <a:p>
                      <a:r>
                        <a:rPr lang="en-US"/>
                        <a:t>WIPL</a:t>
                      </a:r>
                    </a:p>
                  </a:txBody>
                  <a:tcPr marL="47625" marR="47625" marT="47625" marB="47625"/>
                </a:tc>
              </a:tr>
              <a:tr h="370840">
                <a:tc>
                  <a:txBody>
                    <a:bodyPr/>
                    <a:lstStyle/>
                    <a:p>
                      <a:r>
                        <a:rPr lang="en-US"/>
                        <a:t>13.</a:t>
                      </a:r>
                    </a:p>
                  </a:txBody>
                  <a:tcPr marL="47625" marR="47625" marT="47625" marB="47625"/>
                </a:tc>
                <a:tc>
                  <a:txBody>
                    <a:bodyPr/>
                    <a:lstStyle/>
                    <a:p>
                      <a:r>
                        <a:rPr lang="en-US" dirty="0"/>
                        <a:t>Big Rock</a:t>
                      </a:r>
                    </a:p>
                  </a:txBody>
                  <a:tcPr marL="47625" marR="47625" marT="47625" marB="47625"/>
                </a:tc>
              </a:tr>
            </a:tbl>
          </a:graphicData>
        </a:graphic>
      </p:graphicFrame>
    </p:spTree>
  </p:cSld>
  <p:clrMapOvr>
    <a:masterClrMapping/>
  </p:clrMapOvr>
  <p:transition spd="med">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229600" cy="1143000"/>
          </a:xfrm>
        </p:spPr>
        <p:txBody>
          <a:bodyPr/>
          <a:lstStyle/>
          <a:p>
            <a:r>
              <a:rPr lang="en-US" dirty="0" smtClean="0"/>
              <a:t>Dynamic Websites</a:t>
            </a:r>
            <a:br>
              <a:rPr lang="en-US" dirty="0" smtClean="0"/>
            </a:br>
            <a:endParaRPr lang="en-US" dirty="0"/>
          </a:p>
        </p:txBody>
      </p:sp>
      <p:sp>
        <p:nvSpPr>
          <p:cNvPr id="3" name="Content Placeholder 2"/>
          <p:cNvSpPr>
            <a:spLocks noGrp="1"/>
          </p:cNvSpPr>
          <p:nvPr>
            <p:ph idx="1"/>
          </p:nvPr>
        </p:nvSpPr>
        <p:spPr>
          <a:xfrm>
            <a:off x="381000" y="838200"/>
            <a:ext cx="8534400" cy="4525963"/>
          </a:xfrm>
        </p:spPr>
        <p:txBody>
          <a:bodyPr/>
          <a:lstStyle/>
          <a:p>
            <a:r>
              <a:rPr lang="en-US" sz="2000" b="1" dirty="0" smtClean="0"/>
              <a:t>Dynamic websites</a:t>
            </a:r>
            <a:r>
              <a:rPr lang="en-US" sz="2000" dirty="0" smtClean="0"/>
              <a:t> shows different information at different point of time. It is possible to change a portion of a web page without loading the entire web page. It has been made possible using </a:t>
            </a:r>
            <a:r>
              <a:rPr lang="en-US" sz="2000" b="1" dirty="0" smtClean="0"/>
              <a:t>Ajax</a:t>
            </a:r>
            <a:r>
              <a:rPr lang="en-US" sz="2000" dirty="0" smtClean="0"/>
              <a:t> technology.</a:t>
            </a:r>
          </a:p>
          <a:p>
            <a:r>
              <a:rPr lang="en-US" sz="2000" dirty="0" smtClean="0"/>
              <a:t>Server-side dynamic web page</a:t>
            </a:r>
          </a:p>
          <a:p>
            <a:r>
              <a:rPr lang="en-US" sz="2000" dirty="0" smtClean="0"/>
              <a:t>It is created by using server-side scripting. There are server-side scripting parameters that determine how to assemble a new web page which also include setting up of more client-side processing.</a:t>
            </a:r>
          </a:p>
          <a:p>
            <a:r>
              <a:rPr lang="en-US" sz="2000" dirty="0" smtClean="0"/>
              <a:t>Client-side dynamic web page</a:t>
            </a:r>
          </a:p>
          <a:p>
            <a:r>
              <a:rPr lang="en-US" sz="2000" dirty="0" smtClean="0"/>
              <a:t>It is processed using client side scripting such as </a:t>
            </a:r>
            <a:r>
              <a:rPr lang="en-US" sz="2000" dirty="0" err="1" smtClean="0"/>
              <a:t>javascript</a:t>
            </a:r>
            <a:r>
              <a:rPr lang="en-US" sz="2000" dirty="0" smtClean="0"/>
              <a:t>. And then passed in to </a:t>
            </a:r>
            <a:r>
              <a:rPr lang="en-US" sz="2000" b="1" dirty="0" smtClean="0"/>
              <a:t>Document Object Model (DOM).</a:t>
            </a:r>
            <a:endParaRPr lang="en-US" sz="2000" dirty="0" smtClean="0"/>
          </a:p>
          <a:p>
            <a:endParaRPr lang="en-US" sz="2000" dirty="0"/>
          </a:p>
        </p:txBody>
      </p:sp>
      <p:pic>
        <p:nvPicPr>
          <p:cNvPr id="44034" name="Picture 2" descr="internet_technologies_tutorial"/>
          <p:cNvPicPr>
            <a:picLocks noChangeAspect="1" noChangeArrowheads="1"/>
          </p:cNvPicPr>
          <p:nvPr/>
        </p:nvPicPr>
        <p:blipFill>
          <a:blip r:embed="rId2"/>
          <a:srcRect/>
          <a:stretch>
            <a:fillRect/>
          </a:stretch>
        </p:blipFill>
        <p:spPr bwMode="auto">
          <a:xfrm>
            <a:off x="685800" y="4229100"/>
            <a:ext cx="8001000" cy="2628900"/>
          </a:xfrm>
          <a:prstGeom prst="rect">
            <a:avLst/>
          </a:prstGeom>
          <a:noFill/>
        </p:spPr>
      </p:pic>
    </p:spTree>
  </p:cSld>
  <p:clrMapOvr>
    <a:masterClrMapping/>
  </p:clrMapOvr>
  <p:transition spd="med">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lstStyle/>
          <a:p>
            <a:r>
              <a:rPr lang="en-US" sz="6600" dirty="0" smtClean="0"/>
              <a:t>Websites Types</a:t>
            </a:r>
            <a:r>
              <a:rPr lang="en-US" dirty="0" smtClean="0"/>
              <a:t/>
            </a:r>
            <a:br>
              <a:rPr lang="en-US" dirty="0" smtClean="0"/>
            </a:br>
            <a:endParaRPr lang="en-US" dirty="0"/>
          </a:p>
        </p:txBody>
      </p:sp>
    </p:spTree>
  </p:cSld>
  <p:clrMapOvr>
    <a:masterClrMapping/>
  </p:clrMapOvr>
  <p:transition spd="med">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dirty="0" smtClean="0"/>
              <a:t>Internet Forums</a:t>
            </a:r>
            <a:br>
              <a:rPr lang="en-US" dirty="0" smtClean="0"/>
            </a:br>
            <a:endParaRPr lang="en-US" dirty="0"/>
          </a:p>
        </p:txBody>
      </p:sp>
      <p:sp>
        <p:nvSpPr>
          <p:cNvPr id="3" name="Content Placeholder 2"/>
          <p:cNvSpPr>
            <a:spLocks noGrp="1"/>
          </p:cNvSpPr>
          <p:nvPr>
            <p:ph idx="1"/>
          </p:nvPr>
        </p:nvSpPr>
        <p:spPr>
          <a:xfrm>
            <a:off x="381000" y="838200"/>
            <a:ext cx="8229600" cy="4525963"/>
          </a:xfrm>
        </p:spPr>
        <p:txBody>
          <a:bodyPr/>
          <a:lstStyle/>
          <a:p>
            <a:r>
              <a:rPr lang="en-US" sz="2400" dirty="0" smtClean="0"/>
              <a:t>An internet forum is message board where people can hold conversation by posting messages.</a:t>
            </a:r>
            <a:endParaRPr lang="en-US" sz="2400" dirty="0"/>
          </a:p>
        </p:txBody>
      </p:sp>
      <p:pic>
        <p:nvPicPr>
          <p:cNvPr id="45058" name="Picture 2" descr="internet_technologies_tutorial"/>
          <p:cNvPicPr>
            <a:picLocks noChangeAspect="1" noChangeArrowheads="1"/>
          </p:cNvPicPr>
          <p:nvPr/>
        </p:nvPicPr>
        <p:blipFill>
          <a:blip r:embed="rId2"/>
          <a:srcRect/>
          <a:stretch>
            <a:fillRect/>
          </a:stretch>
        </p:blipFill>
        <p:spPr bwMode="auto">
          <a:xfrm>
            <a:off x="1600200" y="1676400"/>
            <a:ext cx="5334000" cy="4448175"/>
          </a:xfrm>
          <a:prstGeom prst="rect">
            <a:avLst/>
          </a:prstGeom>
          <a:noFill/>
        </p:spPr>
      </p:pic>
    </p:spTree>
  </p:cSld>
  <p:clrMapOvr>
    <a:masterClrMapping/>
  </p:clrMapOvr>
  <p:transition spd="med">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lstStyle/>
          <a:p>
            <a:r>
              <a:rPr lang="en-US" b="1" dirty="0" smtClean="0"/>
              <a:t>Key Points</a:t>
            </a:r>
            <a:endParaRPr lang="en-US" dirty="0"/>
          </a:p>
        </p:txBody>
      </p:sp>
      <p:sp>
        <p:nvSpPr>
          <p:cNvPr id="3" name="Content Placeholder 2"/>
          <p:cNvSpPr>
            <a:spLocks noGrp="1"/>
          </p:cNvSpPr>
          <p:nvPr>
            <p:ph idx="1"/>
          </p:nvPr>
        </p:nvSpPr>
        <p:spPr>
          <a:xfrm>
            <a:off x="381000" y="838200"/>
            <a:ext cx="8229600" cy="4525963"/>
          </a:xfrm>
        </p:spPr>
        <p:txBody>
          <a:bodyPr/>
          <a:lstStyle/>
          <a:p>
            <a:pPr lvl="1"/>
            <a:r>
              <a:rPr lang="en-US" dirty="0" smtClean="0"/>
              <a:t>A forum can contain several sub forums.</a:t>
            </a:r>
          </a:p>
          <a:p>
            <a:pPr lvl="1"/>
            <a:r>
              <a:rPr lang="en-US" dirty="0" smtClean="0"/>
              <a:t>Each of sub forums may contain a number of topics.</a:t>
            </a:r>
          </a:p>
          <a:p>
            <a:pPr lvl="1"/>
            <a:r>
              <a:rPr lang="en-US" dirty="0" smtClean="0"/>
              <a:t>Within a forum’s topic, each new discussion started is called a thread.</a:t>
            </a:r>
          </a:p>
          <a:p>
            <a:pPr lvl="1"/>
            <a:r>
              <a:rPr lang="en-US" dirty="0" smtClean="0"/>
              <a:t>This thread can be replied by as many people as so wish.</a:t>
            </a:r>
          </a:p>
          <a:p>
            <a:endParaRPr lang="en-US" dirty="0"/>
          </a:p>
        </p:txBody>
      </p:sp>
    </p:spTree>
  </p:cSld>
  <p:clrMapOvr>
    <a:masterClrMapping/>
  </p:clrMapOvr>
  <p:transition spd="med">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Blog</a:t>
            </a:r>
            <a:br>
              <a:rPr lang="en-US" dirty="0" smtClean="0"/>
            </a:br>
            <a:endParaRPr lang="en-US" dirty="0"/>
          </a:p>
        </p:txBody>
      </p:sp>
      <p:sp>
        <p:nvSpPr>
          <p:cNvPr id="3" name="Content Placeholder 2"/>
          <p:cNvSpPr>
            <a:spLocks noGrp="1"/>
          </p:cNvSpPr>
          <p:nvPr>
            <p:ph idx="1"/>
          </p:nvPr>
        </p:nvSpPr>
        <p:spPr>
          <a:xfrm>
            <a:off x="381000" y="685800"/>
            <a:ext cx="8229600" cy="4525963"/>
          </a:xfrm>
        </p:spPr>
        <p:txBody>
          <a:bodyPr/>
          <a:lstStyle/>
          <a:p>
            <a:r>
              <a:rPr lang="en-US" sz="2400" dirty="0" smtClean="0"/>
              <a:t>The term </a:t>
            </a:r>
            <a:r>
              <a:rPr lang="en-US" sz="2400" b="1" dirty="0" smtClean="0"/>
              <a:t>Blog</a:t>
            </a:r>
            <a:r>
              <a:rPr lang="en-US" sz="2400" dirty="0" smtClean="0"/>
              <a:t> is taken from we</a:t>
            </a:r>
            <a:r>
              <a:rPr lang="en-US" sz="2400" b="1" dirty="0" smtClean="0"/>
              <a:t>b</a:t>
            </a:r>
            <a:r>
              <a:rPr lang="en-US" sz="2400" dirty="0" smtClean="0"/>
              <a:t> </a:t>
            </a:r>
            <a:r>
              <a:rPr lang="en-US" sz="2400" b="1" dirty="0" smtClean="0"/>
              <a:t>log.</a:t>
            </a:r>
            <a:r>
              <a:rPr lang="en-US" sz="2400" dirty="0" smtClean="0"/>
              <a:t> It is a kind of web site that is updated regularly, with content about almost anything. In other words, blog is a </a:t>
            </a:r>
            <a:r>
              <a:rPr lang="en-US" sz="2400" b="1" dirty="0" smtClean="0"/>
              <a:t>Content Management System (CMS)</a:t>
            </a:r>
            <a:r>
              <a:rPr lang="en-US" sz="2400" dirty="0" smtClean="0"/>
              <a:t>, an easy way of publishing articles on the internet.</a:t>
            </a:r>
            <a:endParaRPr lang="en-US" sz="2400" dirty="0"/>
          </a:p>
        </p:txBody>
      </p:sp>
      <p:pic>
        <p:nvPicPr>
          <p:cNvPr id="47106" name="Picture 2" descr="internet_technologies_tutorial"/>
          <p:cNvPicPr>
            <a:picLocks noChangeAspect="1" noChangeArrowheads="1"/>
          </p:cNvPicPr>
          <p:nvPr/>
        </p:nvPicPr>
        <p:blipFill>
          <a:blip r:embed="rId2"/>
          <a:srcRect/>
          <a:stretch>
            <a:fillRect/>
          </a:stretch>
        </p:blipFill>
        <p:spPr bwMode="auto">
          <a:xfrm>
            <a:off x="990600" y="2209800"/>
            <a:ext cx="7162800" cy="4219576"/>
          </a:xfrm>
          <a:prstGeom prst="rect">
            <a:avLst/>
          </a:prstGeom>
          <a:noFill/>
        </p:spPr>
      </p:pic>
    </p:spTree>
  </p:cSld>
  <p:clrMapOvr>
    <a:masterClrMapping/>
  </p:clrMapOvr>
  <p:transition spd="med">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lstStyle/>
          <a:p>
            <a:r>
              <a:rPr lang="en-US" dirty="0" smtClean="0"/>
              <a:t>Blogging Terminologies</a:t>
            </a:r>
            <a:br>
              <a:rPr lang="en-US" dirty="0" smtClean="0"/>
            </a:br>
            <a:endParaRPr lang="en-US" dirty="0"/>
          </a:p>
        </p:txBody>
      </p:sp>
      <p:sp>
        <p:nvSpPr>
          <p:cNvPr id="3" name="Content Placeholder 2"/>
          <p:cNvSpPr>
            <a:spLocks noGrp="1"/>
          </p:cNvSpPr>
          <p:nvPr>
            <p:ph idx="1"/>
          </p:nvPr>
        </p:nvSpPr>
        <p:spPr/>
        <p:txBody>
          <a:bodyPr/>
          <a:lstStyle/>
          <a:p>
            <a:r>
              <a:rPr lang="en-US" sz="2800" b="1" cap="all" dirty="0" smtClean="0"/>
              <a:t>BLOG</a:t>
            </a:r>
            <a:endParaRPr lang="en-US" sz="2800" b="1" cap="all" dirty="0" smtClean="0"/>
          </a:p>
          <a:p>
            <a:r>
              <a:rPr lang="en-US" sz="2800" dirty="0" smtClean="0"/>
              <a:t>A type of website used to publish content on the internet.</a:t>
            </a:r>
          </a:p>
          <a:p>
            <a:r>
              <a:rPr lang="en-US" sz="2800" b="1" cap="all" dirty="0" smtClean="0"/>
              <a:t>BLOGGER</a:t>
            </a:r>
          </a:p>
          <a:p>
            <a:r>
              <a:rPr lang="en-US" sz="2800" dirty="0" smtClean="0"/>
              <a:t>A person who writes for a blog.</a:t>
            </a:r>
          </a:p>
          <a:p>
            <a:r>
              <a:rPr lang="en-US" sz="2800" b="1" cap="all" dirty="0" smtClean="0"/>
              <a:t>BLOGGING</a:t>
            </a:r>
          </a:p>
          <a:p>
            <a:r>
              <a:rPr lang="en-US" sz="2800" dirty="0" smtClean="0"/>
              <a:t>Writing for blogs is referred as blogging.</a:t>
            </a:r>
          </a:p>
          <a:p>
            <a:r>
              <a:rPr lang="en-US" sz="2800" b="1" cap="all" dirty="0" smtClean="0"/>
              <a:t>BLOGOSPHERE</a:t>
            </a:r>
          </a:p>
          <a:p>
            <a:r>
              <a:rPr lang="en-US" sz="2800" dirty="0" smtClean="0"/>
              <a:t>A term is used to refer all the blogs on the web.</a:t>
            </a:r>
            <a:endParaRPr lang="en-US" sz="2800" dirty="0"/>
          </a:p>
        </p:txBody>
      </p:sp>
    </p:spTree>
  </p:cSld>
  <p:clrMapOvr>
    <a:masterClrMapping/>
  </p:clrMapOvr>
  <p:transition spd="med">
    <p:fade thruBlk="1"/>
  </p:transition>
</p:sld>
</file>

<file path=ppt/theme/theme1.xml><?xml version="1.0" encoding="utf-8"?>
<a:theme xmlns:a="http://schemas.openxmlformats.org/drawingml/2006/main" name="New Microsoft Office PowerPoint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 FUNCTIONS</Template>
  <TotalTime>56</TotalTime>
  <Words>1764</Words>
  <Application>Microsoft Office PowerPoint</Application>
  <PresentationFormat>On-screen Show (4:3)</PresentationFormat>
  <Paragraphs>292</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New Microsoft Office PowerPoint Presentation</vt:lpstr>
      <vt:lpstr>Websites Overview </vt:lpstr>
      <vt:lpstr>Websites Overview </vt:lpstr>
      <vt:lpstr>Static Websites </vt:lpstr>
      <vt:lpstr>Dynamic Websites </vt:lpstr>
      <vt:lpstr>Websites Types </vt:lpstr>
      <vt:lpstr>Internet Forums </vt:lpstr>
      <vt:lpstr>Key Points</vt:lpstr>
      <vt:lpstr>Blog </vt:lpstr>
      <vt:lpstr>Blogging Terminologies </vt:lpstr>
      <vt:lpstr>What to Blog about </vt:lpstr>
      <vt:lpstr>E-commerce </vt:lpstr>
      <vt:lpstr>Slide 12</vt:lpstr>
      <vt:lpstr>Features </vt:lpstr>
      <vt:lpstr>Portfolio </vt:lpstr>
      <vt:lpstr>Website Designing </vt:lpstr>
      <vt:lpstr>Wireframe </vt:lpstr>
      <vt:lpstr>Web Designing Tools </vt:lpstr>
      <vt:lpstr>Slide 18</vt:lpstr>
      <vt:lpstr>Slide 19</vt:lpstr>
      <vt:lpstr>Web Page Anatomy </vt:lpstr>
      <vt:lpstr>Slide 21</vt:lpstr>
      <vt:lpstr>Slide 22</vt:lpstr>
      <vt:lpstr>Web development </vt:lpstr>
      <vt:lpstr>Slide 24</vt:lpstr>
      <vt:lpstr>Web Development Process </vt:lpstr>
      <vt:lpstr>Web development tools </vt:lpstr>
      <vt:lpstr>Slide 27</vt:lpstr>
      <vt:lpstr>Skills Required </vt:lpstr>
      <vt:lpstr>Websites Publishing </vt:lpstr>
      <vt:lpstr>Prerequisites for Website Publishing </vt:lpstr>
      <vt:lpstr>Websites URL Registration </vt:lpstr>
      <vt:lpstr>Domain Extensions </vt:lpstr>
      <vt:lpstr>Registering Domain Name </vt:lpstr>
      <vt:lpstr>Domain Name Registrar </vt:lpstr>
      <vt:lpstr>Websites Hosting</vt:lpstr>
      <vt:lpstr>Types of Hosting</vt:lpstr>
      <vt:lpstr>Web Hosting Companies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Websites Overview</dc:title>
  <dc:creator>Mr.Vivekanandam</dc:creator>
  <cp:lastModifiedBy>Mr.Vivekanandam</cp:lastModifiedBy>
  <cp:revision>9</cp:revision>
  <dcterms:created xsi:type="dcterms:W3CDTF">2017-03-07T00:58:31Z</dcterms:created>
  <dcterms:modified xsi:type="dcterms:W3CDTF">2017-03-07T01:55:11Z</dcterms:modified>
</cp:coreProperties>
</file>