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739553-60F3-48BB-9EAE-8BE921FC2F2D}" type="datetimeFigureOut">
              <a:rPr lang="en-US" smtClean="0"/>
              <a:t>12/9/2019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DDB0CD-B541-465D-8831-268A47F415F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DDB0CD-B541-465D-8831-268A47F415F1}"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D08C634-E17C-4940-A081-35C68E0A5CEA}" type="datetimeFigureOut">
              <a:rPr lang="en-US" smtClean="0"/>
              <a:t>12/9/2019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D08C634-E17C-4940-A081-35C68E0A5CEA}" type="datetimeFigureOut">
              <a:rPr lang="en-US" smtClean="0"/>
              <a:t>12/9/2019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D08C634-E17C-4940-A081-35C68E0A5CEA}" type="datetimeFigureOut">
              <a:rPr lang="en-US" smtClean="0"/>
              <a:t>12/9/2019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half" idx="3"/>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Rectangle 4"/>
          <p:cNvSpPr>
            <a:spLocks noGrp="1" noChangeArrowheads="1"/>
          </p:cNvSpPr>
          <p:nvPr>
            <p:ph type="dt" sz="half" idx="10"/>
          </p:nvPr>
        </p:nvSpPr>
        <p:spPr/>
        <p:txBody>
          <a:bodyPr/>
          <a:lstStyle>
            <a:lvl1pPr>
              <a:defRPr/>
            </a:lvl1pPr>
          </a:lstStyle>
          <a:p>
            <a:fld id="{6D08C634-E17C-4940-A081-35C68E0A5CEA}" type="datetimeFigureOut">
              <a:rPr lang="en-US" smtClean="0"/>
              <a:t>12/9/2019</a:t>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Rectangle 4"/>
          <p:cNvSpPr>
            <a:spLocks noGrp="1" noChangeArrowheads="1"/>
          </p:cNvSpPr>
          <p:nvPr>
            <p:ph type="dt" sz="half" idx="10"/>
          </p:nvPr>
        </p:nvSpPr>
        <p:spPr/>
        <p:txBody>
          <a:bodyPr/>
          <a:lstStyle>
            <a:lvl1pPr>
              <a:defRPr/>
            </a:lvl1pPr>
          </a:lstStyle>
          <a:p>
            <a:fld id="{6D08C634-E17C-4940-A081-35C68E0A5CEA}" type="datetimeFigureOut">
              <a:rPr lang="en-US" smtClean="0"/>
              <a:t>12/9/2019</a:t>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D08C634-E17C-4940-A081-35C68E0A5CEA}" type="datetimeFigureOut">
              <a:rPr lang="en-US" smtClean="0"/>
              <a:t>12/9/2019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D08C634-E17C-4940-A081-35C68E0A5CEA}" type="datetimeFigureOut">
              <a:rPr lang="en-US" smtClean="0"/>
              <a:t>12/9/2019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D08C634-E17C-4940-A081-35C68E0A5CEA}" type="datetimeFigureOut">
              <a:rPr lang="en-US" smtClean="0"/>
              <a:t>12/9/2019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6D08C634-E17C-4940-A081-35C68E0A5CEA}" type="datetimeFigureOut">
              <a:rPr lang="en-US" smtClean="0"/>
              <a:t>12/9/2019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6D08C634-E17C-4940-A081-35C68E0A5CEA}" type="datetimeFigureOut">
              <a:rPr lang="en-US" smtClean="0"/>
              <a:t>12/9/2019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D08C634-E17C-4940-A081-35C68E0A5CEA}" type="datetimeFigureOut">
              <a:rPr lang="en-US" smtClean="0"/>
              <a:t>12/9/2019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6D08C634-E17C-4940-A081-35C68E0A5CEA}" type="datetimeFigureOut">
              <a:rPr lang="en-US" smtClean="0"/>
              <a:t>12/9/2019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6D08C634-E17C-4940-A081-35C68E0A5CEA}" type="datetimeFigureOut">
              <a:rPr lang="en-US" smtClean="0"/>
              <a:t>12/9/2019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8C634-E17C-4940-A081-35C68E0A5CEA}" type="datetimeFigureOut">
              <a:rPr lang="en-US" smtClean="0"/>
              <a:t>12/9/2019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40D28-0318-457A-9F62-4C7EDD6AC3E5}" type="slidenum">
              <a:rPr lang="en-US" smtClean="0"/>
              <a:t>‹#›</a:t>
            </a:fld>
            <a:endParaRPr lang="en-US"/>
          </a:p>
        </p:txBody>
      </p:sp>
      <p:pic>
        <p:nvPicPr>
          <p:cNvPr id="5126" name="Picture 8" descr="2.jpg"/>
          <p:cNvPicPr>
            <a:picLocks noChangeAspect="1"/>
          </p:cNvPicPr>
          <p:nvPr/>
        </p:nvPicPr>
        <p:blipFill>
          <a:blip r:embed="rId15"/>
          <a:srcRect/>
          <a:stretch>
            <a:fillRect/>
          </a:stretch>
        </p:blipFill>
        <p:spPr bwMode="auto">
          <a:xfrm>
            <a:off x="3048000" y="1752600"/>
            <a:ext cx="3067050" cy="4038600"/>
          </a:xfrm>
          <a:prstGeom prst="rect">
            <a:avLst/>
          </a:prstGeom>
          <a:noFill/>
          <a:ln w="9525">
            <a:noFill/>
            <a:miter lim="800000"/>
            <a:headEnd/>
            <a:tailEnd/>
          </a:ln>
        </p:spPr>
      </p:pic>
      <p:pic>
        <p:nvPicPr>
          <p:cNvPr id="5127" name="Picture 9" descr="3.jpg"/>
          <p:cNvPicPr>
            <a:picLocks noChangeAspect="1"/>
          </p:cNvPicPr>
          <p:nvPr/>
        </p:nvPicPr>
        <p:blipFill>
          <a:blip r:embed="rId16"/>
          <a:srcRect/>
          <a:stretch>
            <a:fillRect/>
          </a:stretch>
        </p:blipFill>
        <p:spPr bwMode="auto">
          <a:xfrm>
            <a:off x="3200400" y="6400800"/>
            <a:ext cx="2733675" cy="257175"/>
          </a:xfrm>
          <a:prstGeom prst="rect">
            <a:avLst/>
          </a:prstGeom>
          <a:noFill/>
          <a:ln w="9525">
            <a:noFill/>
            <a:miter lim="800000"/>
            <a:headEnd/>
            <a:tailEnd/>
          </a:ln>
        </p:spPr>
      </p:pic>
      <p:pic>
        <p:nvPicPr>
          <p:cNvPr id="5128" name="Picture 10" descr="logo.jpg"/>
          <p:cNvPicPr>
            <a:picLocks noChangeAspect="1"/>
          </p:cNvPicPr>
          <p:nvPr/>
        </p:nvPicPr>
        <p:blipFill>
          <a:blip r:embed="rId17"/>
          <a:srcRect/>
          <a:stretch>
            <a:fillRect/>
          </a:stretch>
        </p:blipFill>
        <p:spPr bwMode="auto">
          <a:xfrm>
            <a:off x="0" y="6184900"/>
            <a:ext cx="1828800" cy="673100"/>
          </a:xfrm>
          <a:prstGeom prst="rect">
            <a:avLst/>
          </a:prstGeom>
          <a:noFill/>
          <a:ln w="9525">
            <a:noFill/>
            <a:miter lim="800000"/>
            <a:headEnd/>
            <a:tailEnd/>
          </a:ln>
        </p:spPr>
      </p:pic>
      <p:sp>
        <p:nvSpPr>
          <p:cNvPr id="14" name="Rectangle 13"/>
          <p:cNvSpPr/>
          <p:nvPr/>
        </p:nvSpPr>
        <p:spPr>
          <a:xfrm>
            <a:off x="0" y="0"/>
            <a:ext cx="91440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fade">
                                      <p:cBhvr>
                                        <p:cTn id="7" dur="2000"/>
                                        <p:tgtEl>
                                          <p:spTgt spid="51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2">
                                            <p:txEl>
                                              <p:pRg st="1" end="1"/>
                                            </p:txEl>
                                          </p:spTgt>
                                        </p:tgtEl>
                                        <p:attrNameLst>
                                          <p:attrName>style.visibility</p:attrName>
                                        </p:attrNameLst>
                                      </p:cBhvr>
                                      <p:to>
                                        <p:strVal val="visible"/>
                                      </p:to>
                                    </p:set>
                                    <p:animEffect transition="in" filter="fade">
                                      <p:cBhvr>
                                        <p:cTn id="10" dur="2000"/>
                                        <p:tgtEl>
                                          <p:spTgt spid="51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2">
                                            <p:txEl>
                                              <p:pRg st="2" end="2"/>
                                            </p:txEl>
                                          </p:spTgt>
                                        </p:tgtEl>
                                        <p:attrNameLst>
                                          <p:attrName>style.visibility</p:attrName>
                                        </p:attrNameLst>
                                      </p:cBhvr>
                                      <p:to>
                                        <p:strVal val="visible"/>
                                      </p:to>
                                    </p:set>
                                    <p:animEffect transition="in" filter="fade">
                                      <p:cBhvr>
                                        <p:cTn id="13" dur="2000"/>
                                        <p:tgtEl>
                                          <p:spTgt spid="512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2">
                                            <p:txEl>
                                              <p:pRg st="3" end="3"/>
                                            </p:txEl>
                                          </p:spTgt>
                                        </p:tgtEl>
                                        <p:attrNameLst>
                                          <p:attrName>style.visibility</p:attrName>
                                        </p:attrNameLst>
                                      </p:cBhvr>
                                      <p:to>
                                        <p:strVal val="visible"/>
                                      </p:to>
                                    </p:set>
                                    <p:animEffect transition="in" filter="fade">
                                      <p:cBhvr>
                                        <p:cTn id="16" dur="2000"/>
                                        <p:tgtEl>
                                          <p:spTgt spid="512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22">
                                            <p:txEl>
                                              <p:pRg st="4" end="4"/>
                                            </p:txEl>
                                          </p:spTgt>
                                        </p:tgtEl>
                                        <p:attrNameLst>
                                          <p:attrName>style.visibility</p:attrName>
                                        </p:attrNameLst>
                                      </p:cBhvr>
                                      <p:to>
                                        <p:strVal val="visible"/>
                                      </p:to>
                                    </p:set>
                                    <p:animEffect transition="in" filter="fade">
                                      <p:cBhvr>
                                        <p:cTn id="19" dur="20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Internet Domain Name System</a:t>
            </a:r>
            <a:br>
              <a:rPr lang="en-US" dirty="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lstStyle/>
          <a:p>
            <a:r>
              <a:rPr lang="en-US" sz="2400" dirty="0"/>
              <a:t>The following table shows the </a:t>
            </a:r>
            <a:r>
              <a:rPr lang="en-US" sz="2400" b="1" dirty="0"/>
              <a:t>Country top-level</a:t>
            </a:r>
            <a:r>
              <a:rPr lang="en-US" sz="2400" dirty="0"/>
              <a:t> domain names:</a:t>
            </a:r>
          </a:p>
        </p:txBody>
      </p:sp>
      <p:graphicFrame>
        <p:nvGraphicFramePr>
          <p:cNvPr id="4" name="Content Placeholder 3"/>
          <p:cNvGraphicFramePr>
            <a:graphicFrameLocks noGrp="1"/>
          </p:cNvGraphicFramePr>
          <p:nvPr>
            <p:ph idx="1"/>
          </p:nvPr>
        </p:nvGraphicFramePr>
        <p:xfrm>
          <a:off x="304800" y="914400"/>
          <a:ext cx="8229600" cy="5562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US"/>
                        <a:t>Domain Name</a:t>
                      </a:r>
                    </a:p>
                  </a:txBody>
                  <a:tcPr marL="47625" marR="47625" marT="47625" marB="47625"/>
                </a:tc>
                <a:tc>
                  <a:txBody>
                    <a:bodyPr/>
                    <a:lstStyle/>
                    <a:p>
                      <a:pPr algn="ctr"/>
                      <a:r>
                        <a:rPr lang="en-US"/>
                        <a:t>Meaning</a:t>
                      </a:r>
                    </a:p>
                  </a:txBody>
                  <a:tcPr marL="47625" marR="47625" marT="47625" marB="47625"/>
                </a:tc>
                <a:extLst>
                  <a:ext uri="{0D108BD9-81ED-4DB2-BD59-A6C34878D82A}">
                    <a16:rowId xmlns:a16="http://schemas.microsoft.com/office/drawing/2014/main" val="10000"/>
                  </a:ext>
                </a:extLst>
              </a:tr>
              <a:tr h="370840">
                <a:tc>
                  <a:txBody>
                    <a:bodyPr/>
                    <a:lstStyle/>
                    <a:p>
                      <a:pPr algn="ctr"/>
                      <a:r>
                        <a:rPr lang="en-US"/>
                        <a:t>au</a:t>
                      </a:r>
                    </a:p>
                  </a:txBody>
                  <a:tcPr marL="47625" marR="47625" marT="47625" marB="47625"/>
                </a:tc>
                <a:tc>
                  <a:txBody>
                    <a:bodyPr/>
                    <a:lstStyle/>
                    <a:p>
                      <a:pPr algn="ctr"/>
                      <a:r>
                        <a:rPr lang="en-US"/>
                        <a:t>Australia</a:t>
                      </a:r>
                    </a:p>
                  </a:txBody>
                  <a:tcPr marL="47625" marR="47625" marT="47625" marB="47625"/>
                </a:tc>
                <a:extLst>
                  <a:ext uri="{0D108BD9-81ED-4DB2-BD59-A6C34878D82A}">
                    <a16:rowId xmlns:a16="http://schemas.microsoft.com/office/drawing/2014/main" val="10001"/>
                  </a:ext>
                </a:extLst>
              </a:tr>
              <a:tr h="370840">
                <a:tc>
                  <a:txBody>
                    <a:bodyPr/>
                    <a:lstStyle/>
                    <a:p>
                      <a:pPr algn="ctr"/>
                      <a:r>
                        <a:rPr lang="en-US"/>
                        <a:t>in</a:t>
                      </a:r>
                    </a:p>
                  </a:txBody>
                  <a:tcPr marL="47625" marR="47625" marT="47625" marB="47625"/>
                </a:tc>
                <a:tc>
                  <a:txBody>
                    <a:bodyPr/>
                    <a:lstStyle/>
                    <a:p>
                      <a:pPr algn="ctr"/>
                      <a:r>
                        <a:rPr lang="en-US" dirty="0"/>
                        <a:t>India</a:t>
                      </a:r>
                    </a:p>
                  </a:txBody>
                  <a:tcPr marL="47625" marR="47625" marT="47625" marB="47625"/>
                </a:tc>
                <a:extLst>
                  <a:ext uri="{0D108BD9-81ED-4DB2-BD59-A6C34878D82A}">
                    <a16:rowId xmlns:a16="http://schemas.microsoft.com/office/drawing/2014/main" val="10002"/>
                  </a:ext>
                </a:extLst>
              </a:tr>
              <a:tr h="370840">
                <a:tc>
                  <a:txBody>
                    <a:bodyPr/>
                    <a:lstStyle/>
                    <a:p>
                      <a:pPr algn="ctr"/>
                      <a:r>
                        <a:rPr lang="en-US" dirty="0"/>
                        <a:t>My</a:t>
                      </a:r>
                    </a:p>
                  </a:txBody>
                  <a:tcPr marL="47625" marR="47625" marT="47625" marB="47625"/>
                </a:tc>
                <a:tc>
                  <a:txBody>
                    <a:bodyPr/>
                    <a:lstStyle/>
                    <a:p>
                      <a:pPr algn="ctr"/>
                      <a:r>
                        <a:rPr lang="en-US" dirty="0" err="1"/>
                        <a:t>malaysia</a:t>
                      </a:r>
                      <a:endParaRPr lang="en-US" dirty="0"/>
                    </a:p>
                  </a:txBody>
                  <a:tcPr marL="47625" marR="47625" marT="47625" marB="47625"/>
                </a:tc>
                <a:extLst>
                  <a:ext uri="{0D108BD9-81ED-4DB2-BD59-A6C34878D82A}">
                    <a16:rowId xmlns:a16="http://schemas.microsoft.com/office/drawing/2014/main" val="10003"/>
                  </a:ext>
                </a:extLst>
              </a:tr>
              <a:tr h="370840">
                <a:tc>
                  <a:txBody>
                    <a:bodyPr/>
                    <a:lstStyle/>
                    <a:p>
                      <a:pPr algn="ctr"/>
                      <a:r>
                        <a:rPr lang="en-US"/>
                        <a:t>cl</a:t>
                      </a:r>
                    </a:p>
                  </a:txBody>
                  <a:tcPr marL="47625" marR="47625" marT="47625" marB="47625"/>
                </a:tc>
                <a:tc>
                  <a:txBody>
                    <a:bodyPr/>
                    <a:lstStyle/>
                    <a:p>
                      <a:pPr algn="ctr"/>
                      <a:r>
                        <a:rPr lang="en-US"/>
                        <a:t>Chile</a:t>
                      </a:r>
                    </a:p>
                  </a:txBody>
                  <a:tcPr marL="47625" marR="47625" marT="47625" marB="47625"/>
                </a:tc>
                <a:extLst>
                  <a:ext uri="{0D108BD9-81ED-4DB2-BD59-A6C34878D82A}">
                    <a16:rowId xmlns:a16="http://schemas.microsoft.com/office/drawing/2014/main" val="10004"/>
                  </a:ext>
                </a:extLst>
              </a:tr>
              <a:tr h="370840">
                <a:tc>
                  <a:txBody>
                    <a:bodyPr/>
                    <a:lstStyle/>
                    <a:p>
                      <a:pPr algn="ctr"/>
                      <a:r>
                        <a:rPr lang="en-US"/>
                        <a:t>fr</a:t>
                      </a:r>
                    </a:p>
                  </a:txBody>
                  <a:tcPr marL="47625" marR="47625" marT="47625" marB="47625"/>
                </a:tc>
                <a:tc>
                  <a:txBody>
                    <a:bodyPr/>
                    <a:lstStyle/>
                    <a:p>
                      <a:pPr algn="ctr"/>
                      <a:r>
                        <a:rPr lang="en-US"/>
                        <a:t>France</a:t>
                      </a:r>
                    </a:p>
                  </a:txBody>
                  <a:tcPr marL="47625" marR="47625" marT="47625" marB="47625"/>
                </a:tc>
                <a:extLst>
                  <a:ext uri="{0D108BD9-81ED-4DB2-BD59-A6C34878D82A}">
                    <a16:rowId xmlns:a16="http://schemas.microsoft.com/office/drawing/2014/main" val="10005"/>
                  </a:ext>
                </a:extLst>
              </a:tr>
              <a:tr h="370840">
                <a:tc>
                  <a:txBody>
                    <a:bodyPr/>
                    <a:lstStyle/>
                    <a:p>
                      <a:pPr algn="ctr"/>
                      <a:r>
                        <a:rPr lang="en-US"/>
                        <a:t>us</a:t>
                      </a:r>
                    </a:p>
                  </a:txBody>
                  <a:tcPr marL="47625" marR="47625" marT="47625" marB="47625"/>
                </a:tc>
                <a:tc>
                  <a:txBody>
                    <a:bodyPr/>
                    <a:lstStyle/>
                    <a:p>
                      <a:pPr algn="ctr"/>
                      <a:r>
                        <a:rPr lang="en-US"/>
                        <a:t>United States</a:t>
                      </a:r>
                    </a:p>
                  </a:txBody>
                  <a:tcPr marL="47625" marR="47625" marT="47625" marB="47625"/>
                </a:tc>
                <a:extLst>
                  <a:ext uri="{0D108BD9-81ED-4DB2-BD59-A6C34878D82A}">
                    <a16:rowId xmlns:a16="http://schemas.microsoft.com/office/drawing/2014/main" val="10006"/>
                  </a:ext>
                </a:extLst>
              </a:tr>
              <a:tr h="370840">
                <a:tc>
                  <a:txBody>
                    <a:bodyPr/>
                    <a:lstStyle/>
                    <a:p>
                      <a:pPr algn="ctr"/>
                      <a:r>
                        <a:rPr lang="en-US"/>
                        <a:t>za</a:t>
                      </a:r>
                    </a:p>
                  </a:txBody>
                  <a:tcPr marL="47625" marR="47625" marT="47625" marB="47625"/>
                </a:tc>
                <a:tc>
                  <a:txBody>
                    <a:bodyPr/>
                    <a:lstStyle/>
                    <a:p>
                      <a:pPr algn="ctr"/>
                      <a:r>
                        <a:rPr lang="en-US"/>
                        <a:t>South Africa</a:t>
                      </a:r>
                    </a:p>
                  </a:txBody>
                  <a:tcPr marL="47625" marR="47625" marT="47625" marB="47625"/>
                </a:tc>
                <a:extLst>
                  <a:ext uri="{0D108BD9-81ED-4DB2-BD59-A6C34878D82A}">
                    <a16:rowId xmlns:a16="http://schemas.microsoft.com/office/drawing/2014/main" val="10007"/>
                  </a:ext>
                </a:extLst>
              </a:tr>
              <a:tr h="370840">
                <a:tc>
                  <a:txBody>
                    <a:bodyPr/>
                    <a:lstStyle/>
                    <a:p>
                      <a:pPr algn="ctr"/>
                      <a:r>
                        <a:rPr lang="en-US"/>
                        <a:t>uk</a:t>
                      </a:r>
                    </a:p>
                  </a:txBody>
                  <a:tcPr marL="47625" marR="47625" marT="47625" marB="47625"/>
                </a:tc>
                <a:tc>
                  <a:txBody>
                    <a:bodyPr/>
                    <a:lstStyle/>
                    <a:p>
                      <a:pPr algn="ctr"/>
                      <a:r>
                        <a:rPr lang="en-US"/>
                        <a:t>United Kingdom</a:t>
                      </a:r>
                    </a:p>
                  </a:txBody>
                  <a:tcPr marL="47625" marR="47625" marT="47625" marB="47625"/>
                </a:tc>
                <a:extLst>
                  <a:ext uri="{0D108BD9-81ED-4DB2-BD59-A6C34878D82A}">
                    <a16:rowId xmlns:a16="http://schemas.microsoft.com/office/drawing/2014/main" val="10008"/>
                  </a:ext>
                </a:extLst>
              </a:tr>
              <a:tr h="370840">
                <a:tc>
                  <a:txBody>
                    <a:bodyPr/>
                    <a:lstStyle/>
                    <a:p>
                      <a:pPr algn="ctr"/>
                      <a:r>
                        <a:rPr lang="en-US"/>
                        <a:t>jp</a:t>
                      </a:r>
                    </a:p>
                  </a:txBody>
                  <a:tcPr marL="47625" marR="47625" marT="47625" marB="47625"/>
                </a:tc>
                <a:tc>
                  <a:txBody>
                    <a:bodyPr/>
                    <a:lstStyle/>
                    <a:p>
                      <a:pPr algn="ctr"/>
                      <a:r>
                        <a:rPr lang="en-US"/>
                        <a:t>Japan</a:t>
                      </a:r>
                    </a:p>
                  </a:txBody>
                  <a:tcPr marL="47625" marR="47625" marT="47625" marB="47625"/>
                </a:tc>
                <a:extLst>
                  <a:ext uri="{0D108BD9-81ED-4DB2-BD59-A6C34878D82A}">
                    <a16:rowId xmlns:a16="http://schemas.microsoft.com/office/drawing/2014/main" val="10009"/>
                  </a:ext>
                </a:extLst>
              </a:tr>
              <a:tr h="370840">
                <a:tc>
                  <a:txBody>
                    <a:bodyPr/>
                    <a:lstStyle/>
                    <a:p>
                      <a:pPr algn="ctr"/>
                      <a:r>
                        <a:rPr lang="en-US"/>
                        <a:t>es</a:t>
                      </a:r>
                    </a:p>
                  </a:txBody>
                  <a:tcPr marL="47625" marR="47625" marT="47625" marB="47625"/>
                </a:tc>
                <a:tc>
                  <a:txBody>
                    <a:bodyPr/>
                    <a:lstStyle/>
                    <a:p>
                      <a:pPr algn="ctr"/>
                      <a:r>
                        <a:rPr lang="en-US"/>
                        <a:t>Spain</a:t>
                      </a:r>
                    </a:p>
                  </a:txBody>
                  <a:tcPr marL="47625" marR="47625" marT="47625" marB="47625"/>
                </a:tc>
                <a:extLst>
                  <a:ext uri="{0D108BD9-81ED-4DB2-BD59-A6C34878D82A}">
                    <a16:rowId xmlns:a16="http://schemas.microsoft.com/office/drawing/2014/main" val="10010"/>
                  </a:ext>
                </a:extLst>
              </a:tr>
              <a:tr h="370840">
                <a:tc>
                  <a:txBody>
                    <a:bodyPr/>
                    <a:lstStyle/>
                    <a:p>
                      <a:pPr algn="ctr"/>
                      <a:r>
                        <a:rPr lang="en-US"/>
                        <a:t>de</a:t>
                      </a:r>
                    </a:p>
                  </a:txBody>
                  <a:tcPr marL="47625" marR="47625" marT="47625" marB="47625"/>
                </a:tc>
                <a:tc>
                  <a:txBody>
                    <a:bodyPr/>
                    <a:lstStyle/>
                    <a:p>
                      <a:pPr algn="ctr"/>
                      <a:r>
                        <a:rPr lang="en-US"/>
                        <a:t>Germany</a:t>
                      </a:r>
                    </a:p>
                  </a:txBody>
                  <a:tcPr marL="47625" marR="47625" marT="47625" marB="47625"/>
                </a:tc>
                <a:extLst>
                  <a:ext uri="{0D108BD9-81ED-4DB2-BD59-A6C34878D82A}">
                    <a16:rowId xmlns:a16="http://schemas.microsoft.com/office/drawing/2014/main" val="10011"/>
                  </a:ext>
                </a:extLst>
              </a:tr>
              <a:tr h="370840">
                <a:tc>
                  <a:txBody>
                    <a:bodyPr/>
                    <a:lstStyle/>
                    <a:p>
                      <a:pPr algn="ctr"/>
                      <a:r>
                        <a:rPr lang="en-US"/>
                        <a:t>ca</a:t>
                      </a:r>
                    </a:p>
                  </a:txBody>
                  <a:tcPr marL="47625" marR="47625" marT="47625" marB="47625"/>
                </a:tc>
                <a:tc>
                  <a:txBody>
                    <a:bodyPr/>
                    <a:lstStyle/>
                    <a:p>
                      <a:pPr algn="ctr"/>
                      <a:r>
                        <a:rPr lang="en-US"/>
                        <a:t>Canada</a:t>
                      </a:r>
                    </a:p>
                  </a:txBody>
                  <a:tcPr marL="47625" marR="47625" marT="47625" marB="47625"/>
                </a:tc>
                <a:extLst>
                  <a:ext uri="{0D108BD9-81ED-4DB2-BD59-A6C34878D82A}">
                    <a16:rowId xmlns:a16="http://schemas.microsoft.com/office/drawing/2014/main" val="10012"/>
                  </a:ext>
                </a:extLst>
              </a:tr>
              <a:tr h="370840">
                <a:tc>
                  <a:txBody>
                    <a:bodyPr/>
                    <a:lstStyle/>
                    <a:p>
                      <a:pPr algn="ctr"/>
                      <a:r>
                        <a:rPr lang="en-US"/>
                        <a:t>ee</a:t>
                      </a:r>
                    </a:p>
                  </a:txBody>
                  <a:tcPr marL="47625" marR="47625" marT="47625" marB="47625"/>
                </a:tc>
                <a:tc>
                  <a:txBody>
                    <a:bodyPr/>
                    <a:lstStyle/>
                    <a:p>
                      <a:pPr algn="ctr"/>
                      <a:r>
                        <a:rPr lang="en-US"/>
                        <a:t>Estonia</a:t>
                      </a:r>
                    </a:p>
                  </a:txBody>
                  <a:tcPr marL="47625" marR="47625" marT="47625" marB="47625"/>
                </a:tc>
                <a:extLst>
                  <a:ext uri="{0D108BD9-81ED-4DB2-BD59-A6C34878D82A}">
                    <a16:rowId xmlns:a16="http://schemas.microsoft.com/office/drawing/2014/main" val="10013"/>
                  </a:ext>
                </a:extLst>
              </a:tr>
              <a:tr h="370840">
                <a:tc>
                  <a:txBody>
                    <a:bodyPr/>
                    <a:lstStyle/>
                    <a:p>
                      <a:pPr algn="ctr"/>
                      <a:r>
                        <a:rPr lang="en-US"/>
                        <a:t>hk</a:t>
                      </a:r>
                    </a:p>
                  </a:txBody>
                  <a:tcPr marL="47625" marR="47625" marT="47625" marB="47625"/>
                </a:tc>
                <a:tc>
                  <a:txBody>
                    <a:bodyPr/>
                    <a:lstStyle/>
                    <a:p>
                      <a:pPr algn="ctr"/>
                      <a:r>
                        <a:rPr lang="en-US" dirty="0"/>
                        <a:t>Hong Kong</a:t>
                      </a:r>
                    </a:p>
                  </a:txBody>
                  <a:tcPr marL="47625" marR="47625" marT="47625" marB="47625"/>
                </a:tc>
                <a:extLst>
                  <a:ext uri="{0D108BD9-81ED-4DB2-BD59-A6C34878D82A}">
                    <a16:rowId xmlns:a16="http://schemas.microsoft.com/office/drawing/2014/main" val="10014"/>
                  </a:ext>
                </a:extLst>
              </a:tr>
            </a:tbl>
          </a:graphicData>
        </a:graphic>
      </p:graphicFrame>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Domain Name Space</a:t>
            </a:r>
            <a:br>
              <a:rPr lang="en-US" dirty="0"/>
            </a:br>
            <a:endParaRPr lang="en-US" dirty="0"/>
          </a:p>
        </p:txBody>
      </p:sp>
      <p:sp>
        <p:nvSpPr>
          <p:cNvPr id="3" name="Content Placeholder 2"/>
          <p:cNvSpPr>
            <a:spLocks noGrp="1"/>
          </p:cNvSpPr>
          <p:nvPr>
            <p:ph idx="1"/>
          </p:nvPr>
        </p:nvSpPr>
        <p:spPr>
          <a:xfrm>
            <a:off x="381000" y="838200"/>
            <a:ext cx="8229600" cy="4525963"/>
          </a:xfrm>
        </p:spPr>
        <p:txBody>
          <a:bodyPr/>
          <a:lstStyle/>
          <a:p>
            <a:r>
              <a:rPr lang="en-US" sz="1800" dirty="0"/>
              <a:t>The domain name space refers a hierarchy in the internet naming structure. This hierarchy has multiple levels (from 0 to 127), with a root at the top. The following diagram shows the domain name space hierarchy:</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In the above diagram each </a:t>
            </a:r>
            <a:r>
              <a:rPr lang="en-US" sz="1800" dirty="0" err="1"/>
              <a:t>subtree</a:t>
            </a:r>
            <a:r>
              <a:rPr lang="en-US" sz="1800" dirty="0"/>
              <a:t> represents a domain. Each domain can be partitioned into sub domains and these can be further partitioned and so on.</a:t>
            </a:r>
          </a:p>
        </p:txBody>
      </p:sp>
      <p:pic>
        <p:nvPicPr>
          <p:cNvPr id="1026" name="Picture 2" descr="internet_technologies_tutorial"/>
          <p:cNvPicPr>
            <a:picLocks noChangeAspect="1" noChangeArrowheads="1"/>
          </p:cNvPicPr>
          <p:nvPr/>
        </p:nvPicPr>
        <p:blipFill>
          <a:blip r:embed="rId2"/>
          <a:srcRect/>
          <a:stretch>
            <a:fillRect/>
          </a:stretch>
        </p:blipFill>
        <p:spPr bwMode="auto">
          <a:xfrm>
            <a:off x="1066800" y="1676400"/>
            <a:ext cx="6963831" cy="3581400"/>
          </a:xfrm>
          <a:prstGeom prst="rect">
            <a:avLst/>
          </a:prstGeom>
          <a:noFill/>
        </p:spPr>
      </p:pic>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Name Server</a:t>
            </a:r>
            <a:br>
              <a:rPr lang="en-US" dirty="0"/>
            </a:br>
            <a:endParaRPr lang="en-US" dirty="0"/>
          </a:p>
        </p:txBody>
      </p:sp>
      <p:sp>
        <p:nvSpPr>
          <p:cNvPr id="3" name="Content Placeholder 2"/>
          <p:cNvSpPr>
            <a:spLocks noGrp="1"/>
          </p:cNvSpPr>
          <p:nvPr>
            <p:ph idx="1"/>
          </p:nvPr>
        </p:nvSpPr>
        <p:spPr>
          <a:xfrm>
            <a:off x="381000" y="838200"/>
            <a:ext cx="8229600" cy="4525963"/>
          </a:xfrm>
        </p:spPr>
        <p:txBody>
          <a:bodyPr/>
          <a:lstStyle/>
          <a:p>
            <a:r>
              <a:rPr lang="en-US" sz="2800" dirty="0"/>
              <a:t>Name server contains the DNS database. This database comprises of various names and their corresponding IP addresses. Since it is not possible for a single server to maintain entire DNS database, therefore, the information is distributed among many DNS servers.</a:t>
            </a:r>
          </a:p>
          <a:p>
            <a:endParaRPr lang="en-US" sz="2800" dirty="0"/>
          </a:p>
          <a:p>
            <a:pPr lvl="1"/>
            <a:r>
              <a:rPr lang="en-US" sz="2400" dirty="0"/>
              <a:t>Hierarchy of server is same as hierarchy of names.</a:t>
            </a:r>
          </a:p>
          <a:p>
            <a:pPr lvl="1"/>
            <a:r>
              <a:rPr lang="en-US" sz="2400" dirty="0"/>
              <a:t>The entire name space is divided into the zones</a:t>
            </a:r>
          </a:p>
          <a:p>
            <a:endParaRPr lang="en-US" dirty="0"/>
          </a:p>
        </p:txBody>
      </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Zones</a:t>
            </a:r>
            <a:br>
              <a:rPr lang="en-US" dirty="0"/>
            </a:br>
            <a:endParaRPr lang="en-US" dirty="0"/>
          </a:p>
        </p:txBody>
      </p:sp>
      <p:sp>
        <p:nvSpPr>
          <p:cNvPr id="3" name="Content Placeholder 2"/>
          <p:cNvSpPr>
            <a:spLocks noGrp="1"/>
          </p:cNvSpPr>
          <p:nvPr>
            <p:ph idx="1"/>
          </p:nvPr>
        </p:nvSpPr>
        <p:spPr>
          <a:xfrm>
            <a:off x="381000" y="838200"/>
            <a:ext cx="8229600" cy="4525963"/>
          </a:xfrm>
        </p:spPr>
        <p:txBody>
          <a:bodyPr/>
          <a:lstStyle/>
          <a:p>
            <a:r>
              <a:rPr lang="en-US" sz="1600" dirty="0"/>
              <a:t>Zone is collection of nodes (sub domains) under the main domain. The server maintains a database called zone file for every zone.</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i="1" dirty="0"/>
              <a:t>If the domain is not further divided into sub domains then domain and zone refers to the same thing.</a:t>
            </a:r>
          </a:p>
          <a:p>
            <a:r>
              <a:rPr lang="en-US" sz="1600" dirty="0"/>
              <a:t>The information about the nodes in the sub domain is stored in the servers at the lower levels however; the original server keeps reference to these lower levels of servers.</a:t>
            </a:r>
          </a:p>
        </p:txBody>
      </p:sp>
      <p:pic>
        <p:nvPicPr>
          <p:cNvPr id="28674" name="Picture 2" descr="internet_technologies_tutorial"/>
          <p:cNvPicPr>
            <a:picLocks noChangeAspect="1" noChangeArrowheads="1"/>
          </p:cNvPicPr>
          <p:nvPr/>
        </p:nvPicPr>
        <p:blipFill>
          <a:blip r:embed="rId2"/>
          <a:srcRect/>
          <a:stretch>
            <a:fillRect/>
          </a:stretch>
        </p:blipFill>
        <p:spPr bwMode="auto">
          <a:xfrm>
            <a:off x="1066800" y="1447801"/>
            <a:ext cx="7315200" cy="3733800"/>
          </a:xfrm>
          <a:prstGeom prst="rect">
            <a:avLst/>
          </a:prstGeom>
          <a:noFill/>
        </p:spPr>
      </p:pic>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cap="all" dirty="0"/>
              <a:t>TYPES OF NAME SERVERS</a:t>
            </a:r>
            <a:br>
              <a:rPr lang="en-US" b="1" cap="all" dirty="0"/>
            </a:b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a:t>Following are the three categories of Name Servers that manages the entire Domain Name System:</a:t>
            </a:r>
          </a:p>
          <a:p>
            <a:r>
              <a:rPr lang="en-US" dirty="0"/>
              <a:t>Root Server</a:t>
            </a:r>
          </a:p>
          <a:p>
            <a:r>
              <a:rPr lang="en-US" dirty="0"/>
              <a:t>Primary Server</a:t>
            </a:r>
          </a:p>
          <a:p>
            <a:r>
              <a:rPr lang="en-US" dirty="0"/>
              <a:t>Secondary Server</a:t>
            </a:r>
          </a:p>
          <a:p>
            <a:endParaRPr lang="en-US" dirty="0"/>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763000" cy="5181600"/>
          </a:xfrm>
        </p:spPr>
        <p:txBody>
          <a:bodyPr/>
          <a:lstStyle/>
          <a:p>
            <a:r>
              <a:rPr lang="en-US" sz="2400" b="1" cap="all" dirty="0"/>
              <a:t>ROOT SERVER</a:t>
            </a:r>
          </a:p>
          <a:p>
            <a:pPr lvl="1"/>
            <a:r>
              <a:rPr lang="en-US" sz="2000" dirty="0"/>
              <a:t>Root Server is the top level server which consists of the entire DNS tree. It does not contain the information about domains but delegates the authority to the other server</a:t>
            </a:r>
          </a:p>
          <a:p>
            <a:r>
              <a:rPr lang="en-US" sz="2400" b="1" cap="all" dirty="0"/>
              <a:t>PRIMARY SERVERS</a:t>
            </a:r>
          </a:p>
          <a:p>
            <a:pPr lvl="1"/>
            <a:r>
              <a:rPr lang="en-US" sz="2000" dirty="0"/>
              <a:t>Primary Server stores a file about its zone. It has authority to create, maintain, and update the zone file.</a:t>
            </a:r>
          </a:p>
          <a:p>
            <a:r>
              <a:rPr lang="en-US" sz="2400" b="1" cap="all" dirty="0"/>
              <a:t>SECONDARY SERVER</a:t>
            </a:r>
          </a:p>
          <a:p>
            <a:pPr lvl="1"/>
            <a:r>
              <a:rPr lang="en-US" sz="2000" dirty="0"/>
              <a:t>Secondary Server transfers complete information about a zone from another server which may be primary or secondary server. The secondary server does not have authority to create or update a zone file.</a:t>
            </a:r>
          </a:p>
          <a:p>
            <a:endParaRPr lang="en-US" sz="2400" dirty="0"/>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DNS Working</a:t>
            </a:r>
            <a:br>
              <a:rPr lang="en-US" dirty="0"/>
            </a:br>
            <a:endParaRPr lang="en-US" dirty="0"/>
          </a:p>
        </p:txBody>
      </p:sp>
      <p:sp>
        <p:nvSpPr>
          <p:cNvPr id="3" name="Content Placeholder 2"/>
          <p:cNvSpPr>
            <a:spLocks noGrp="1"/>
          </p:cNvSpPr>
          <p:nvPr>
            <p:ph idx="1"/>
          </p:nvPr>
        </p:nvSpPr>
        <p:spPr>
          <a:xfrm>
            <a:off x="457200" y="685800"/>
            <a:ext cx="8229600" cy="4525963"/>
          </a:xfrm>
        </p:spPr>
        <p:txBody>
          <a:bodyPr/>
          <a:lstStyle/>
          <a:p>
            <a:r>
              <a:rPr lang="en-US" sz="1800" dirty="0"/>
              <a:t>DNS translates the domain name into IP address automatically. Following steps will take you through the steps included in domain resolution process:</a:t>
            </a:r>
          </a:p>
          <a:p>
            <a:pPr lvl="1"/>
            <a:r>
              <a:rPr lang="en-US" sz="1800" dirty="0"/>
              <a:t>When we type </a:t>
            </a:r>
            <a:r>
              <a:rPr lang="en-US" sz="1800" b="1" dirty="0"/>
              <a:t>www.tutorialspoint.com</a:t>
            </a:r>
            <a:r>
              <a:rPr lang="en-US" sz="1800" dirty="0"/>
              <a:t> into the browser, it asks the local DNS Server for its IP address.</a:t>
            </a:r>
          </a:p>
          <a:p>
            <a:pPr lvl="2"/>
            <a:r>
              <a:rPr lang="en-US" sz="1400" dirty="0"/>
              <a:t>Here the local DNS is at ISP end.</a:t>
            </a:r>
          </a:p>
          <a:p>
            <a:pPr lvl="1"/>
            <a:r>
              <a:rPr lang="en-US" sz="1800" dirty="0"/>
              <a:t>When the local DNS does not find the IP address of requested domain name, it forwards the request to the root DNS server and again enquires about IP address of it.</a:t>
            </a:r>
          </a:p>
          <a:p>
            <a:pPr lvl="1"/>
            <a:r>
              <a:rPr lang="en-US" sz="1800" dirty="0"/>
              <a:t>The root DNS server replies with delegation that </a:t>
            </a:r>
            <a:r>
              <a:rPr lang="en-US" sz="1800" b="1" dirty="0"/>
              <a:t>I do not know the IP address of www.tutorialspoint.com but know the IP address of DNS Server.</a:t>
            </a:r>
            <a:endParaRPr lang="en-US" sz="1800" dirty="0"/>
          </a:p>
          <a:p>
            <a:pPr lvl="1"/>
            <a:r>
              <a:rPr lang="en-US" sz="1800" dirty="0"/>
              <a:t>The local DNS server then asks the com DNS Server the same question.</a:t>
            </a:r>
          </a:p>
          <a:p>
            <a:pPr lvl="1"/>
            <a:r>
              <a:rPr lang="en-US" sz="1800" dirty="0"/>
              <a:t>The </a:t>
            </a:r>
            <a:r>
              <a:rPr lang="en-US" sz="1800" b="1" dirty="0"/>
              <a:t>com</a:t>
            </a:r>
            <a:r>
              <a:rPr lang="en-US" sz="1800" dirty="0"/>
              <a:t> DNS Server replies the same that it does not know the IP address of www.tutorialspont.com but knows the address of tutorialspoint.com.</a:t>
            </a:r>
          </a:p>
          <a:p>
            <a:pPr lvl="1"/>
            <a:r>
              <a:rPr lang="en-US" sz="1800" dirty="0"/>
              <a:t>Then the local DNS asks the tutorialspoint.com DNS server the same question.</a:t>
            </a:r>
          </a:p>
          <a:p>
            <a:pPr lvl="1"/>
            <a:r>
              <a:rPr lang="en-US" sz="1800" dirty="0"/>
              <a:t>Then tutorialspoint.com DNS server replies with IP address of www.tutorialspoint.com.</a:t>
            </a:r>
          </a:p>
          <a:p>
            <a:pPr lvl="1"/>
            <a:r>
              <a:rPr lang="en-US" sz="1800" dirty="0"/>
              <a:t>Now, the local DNS sends the IP address of www.tutorialspoint.com to the computer that sends the request.</a:t>
            </a:r>
          </a:p>
          <a:p>
            <a:pPr>
              <a:buNone/>
            </a:pPr>
            <a:br>
              <a:rPr lang="en-US" sz="1700" dirty="0"/>
            </a:br>
            <a:endParaRPr lang="en-US" sz="1700" dirty="0"/>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a:t>Domain Name System</a:t>
            </a:r>
            <a:endParaRPr lang="en-US" dirty="0"/>
          </a:p>
        </p:txBody>
      </p:sp>
      <p:sp>
        <p:nvSpPr>
          <p:cNvPr id="3" name="Content Placeholder 2"/>
          <p:cNvSpPr>
            <a:spLocks noGrp="1"/>
          </p:cNvSpPr>
          <p:nvPr>
            <p:ph idx="1"/>
          </p:nvPr>
        </p:nvSpPr>
        <p:spPr>
          <a:xfrm>
            <a:off x="457200" y="914400"/>
            <a:ext cx="8229600" cy="4525963"/>
          </a:xfrm>
        </p:spPr>
        <p:txBody>
          <a:bodyPr/>
          <a:lstStyle/>
          <a:p>
            <a:r>
              <a:rPr lang="en-US" b="1" dirty="0"/>
              <a:t>Domain Name System</a:t>
            </a:r>
            <a:r>
              <a:rPr lang="en-US" dirty="0"/>
              <a:t> helps to resolve the host name to an address. It uses a hierarchical naming scheme and distributed database of IP addresses and associated names</a:t>
            </a: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IP Address</a:t>
            </a:r>
            <a:br>
              <a:rPr lang="en-US" dirty="0"/>
            </a:br>
            <a:endParaRPr lang="en-US" dirty="0"/>
          </a:p>
        </p:txBody>
      </p:sp>
      <p:sp>
        <p:nvSpPr>
          <p:cNvPr id="3" name="Content Placeholder 2"/>
          <p:cNvSpPr>
            <a:spLocks noGrp="1"/>
          </p:cNvSpPr>
          <p:nvPr>
            <p:ph idx="1"/>
          </p:nvPr>
        </p:nvSpPr>
        <p:spPr>
          <a:xfrm>
            <a:off x="304800" y="762000"/>
            <a:ext cx="8610600" cy="4525963"/>
          </a:xfrm>
        </p:spPr>
        <p:txBody>
          <a:bodyPr/>
          <a:lstStyle/>
          <a:p>
            <a:r>
              <a:rPr lang="en-US" sz="2400" dirty="0"/>
              <a:t>IP address is a unique logical address assigned to a machine over the network. An IP address exhibits the following properties:</a:t>
            </a:r>
          </a:p>
          <a:p>
            <a:r>
              <a:rPr lang="en-US" sz="2400" dirty="0"/>
              <a:t>IP address is the unique address assigned to each host present on Internet.</a:t>
            </a:r>
          </a:p>
          <a:p>
            <a:r>
              <a:rPr lang="en-US" sz="2400" dirty="0"/>
              <a:t>IP address is 32 bits (4 bytes) long.</a:t>
            </a:r>
          </a:p>
          <a:p>
            <a:r>
              <a:rPr lang="en-US" sz="2400" dirty="0"/>
              <a:t>IP address consists of two components:</a:t>
            </a:r>
            <a:r>
              <a:rPr lang="en-US" sz="2400" b="1" dirty="0"/>
              <a:t> network component</a:t>
            </a:r>
            <a:r>
              <a:rPr lang="en-US" sz="2400" dirty="0"/>
              <a:t> and </a:t>
            </a:r>
            <a:r>
              <a:rPr lang="en-US" sz="2400" b="1" dirty="0"/>
              <a:t>host component</a:t>
            </a:r>
            <a:r>
              <a:rPr lang="en-US" sz="2400" dirty="0"/>
              <a:t>.</a:t>
            </a:r>
          </a:p>
          <a:p>
            <a:r>
              <a:rPr lang="en-US" sz="2400" dirty="0"/>
              <a:t>Each of the 4 bytes is represented by a number from 0 to 255, separated with dots. For example 137.170.4.124</a:t>
            </a:r>
          </a:p>
          <a:p>
            <a:r>
              <a:rPr lang="en-US" sz="2400" dirty="0"/>
              <a:t>IP address is 32-bit number while on the other hand domain names are easy to remember names. For example, when we enter an email address we always enter a symbolic string such as webmaster@tutorialspoint.com.</a:t>
            </a: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Uniform Resource Locator (URL)</a:t>
            </a:r>
            <a:br>
              <a:rPr lang="en-US" dirty="0"/>
            </a:br>
            <a:endParaRPr lang="en-US" dirty="0"/>
          </a:p>
        </p:txBody>
      </p:sp>
      <p:sp>
        <p:nvSpPr>
          <p:cNvPr id="3" name="Content Placeholder 2"/>
          <p:cNvSpPr>
            <a:spLocks noGrp="1"/>
          </p:cNvSpPr>
          <p:nvPr>
            <p:ph idx="1"/>
          </p:nvPr>
        </p:nvSpPr>
        <p:spPr>
          <a:xfrm>
            <a:off x="304800" y="762000"/>
            <a:ext cx="8534400" cy="4525963"/>
          </a:xfrm>
        </p:spPr>
        <p:txBody>
          <a:bodyPr/>
          <a:lstStyle/>
          <a:p>
            <a:r>
              <a:rPr lang="en-US" sz="2400" b="1" dirty="0"/>
              <a:t>Uniform Resource Locator (URL)</a:t>
            </a:r>
            <a:r>
              <a:rPr lang="en-US" sz="2400" dirty="0"/>
              <a:t> refers to a web address which uniquely identifies a document over the internet.</a:t>
            </a:r>
          </a:p>
          <a:p>
            <a:pPr lvl="1"/>
            <a:r>
              <a:rPr lang="en-US" sz="2000" i="1" dirty="0"/>
              <a:t>This document can be a web page, image, audio, video or anything else present on the web.</a:t>
            </a:r>
          </a:p>
          <a:p>
            <a:r>
              <a:rPr lang="en-US" sz="2400" dirty="0"/>
              <a:t>For example, </a:t>
            </a:r>
            <a:r>
              <a:rPr lang="en-US" sz="2400" b="1" dirty="0"/>
              <a:t>www.tutorialspoint.com/internet_technology/index.html</a:t>
            </a:r>
            <a:r>
              <a:rPr lang="en-US" sz="2400" dirty="0"/>
              <a:t> is an URL to the index.html which is stored on </a:t>
            </a:r>
            <a:r>
              <a:rPr lang="en-US" sz="2400" dirty="0" err="1"/>
              <a:t>tutorialspoint</a:t>
            </a:r>
            <a:r>
              <a:rPr lang="en-US" sz="2400" dirty="0"/>
              <a:t> web server under </a:t>
            </a:r>
            <a:r>
              <a:rPr lang="en-US" sz="2400" dirty="0" err="1"/>
              <a:t>internet_technology</a:t>
            </a:r>
            <a:r>
              <a:rPr lang="en-US" sz="2400" dirty="0"/>
              <a:t> directory.</a:t>
            </a:r>
          </a:p>
          <a:p>
            <a:r>
              <a:rPr lang="en-US" sz="2400" dirty="0"/>
              <a:t>URL Types</a:t>
            </a:r>
          </a:p>
          <a:p>
            <a:pPr lvl="1"/>
            <a:r>
              <a:rPr lang="en-US" dirty="0"/>
              <a:t>There are two forms of URL as listed below:</a:t>
            </a:r>
          </a:p>
          <a:p>
            <a:pPr lvl="2"/>
            <a:r>
              <a:rPr lang="en-US" sz="2000" dirty="0"/>
              <a:t>Absolute URL</a:t>
            </a:r>
          </a:p>
          <a:p>
            <a:pPr lvl="2"/>
            <a:r>
              <a:rPr lang="en-US" sz="2000" dirty="0"/>
              <a:t>Relative URL</a:t>
            </a:r>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cap="all" dirty="0"/>
              <a:t>ABSOLUTE URL</a:t>
            </a:r>
            <a:br>
              <a:rPr lang="en-US" b="1" cap="all" dirty="0"/>
            </a:br>
            <a:endParaRPr lang="en-US" dirty="0"/>
          </a:p>
        </p:txBody>
      </p:sp>
      <p:sp>
        <p:nvSpPr>
          <p:cNvPr id="3" name="Content Placeholder 2"/>
          <p:cNvSpPr>
            <a:spLocks noGrp="1"/>
          </p:cNvSpPr>
          <p:nvPr>
            <p:ph idx="1"/>
          </p:nvPr>
        </p:nvSpPr>
        <p:spPr>
          <a:xfrm>
            <a:off x="304800" y="762000"/>
            <a:ext cx="8229600" cy="4525963"/>
          </a:xfrm>
        </p:spPr>
        <p:txBody>
          <a:bodyPr/>
          <a:lstStyle/>
          <a:p>
            <a:r>
              <a:rPr lang="en-US" sz="2400" dirty="0"/>
              <a:t>Absolute URL is a complete address of a resource on the web. This completed address comprises of protocol used, server name, path name and file name.</a:t>
            </a:r>
          </a:p>
          <a:p>
            <a:r>
              <a:rPr lang="en-US" sz="2400" dirty="0"/>
              <a:t>For example http:// www.tutorialspoint.com / </a:t>
            </a:r>
            <a:r>
              <a:rPr lang="en-US" sz="2400" dirty="0" err="1"/>
              <a:t>internet_technology</a:t>
            </a:r>
            <a:r>
              <a:rPr lang="en-US" sz="2400" dirty="0"/>
              <a:t> /index.htm. where:</a:t>
            </a:r>
          </a:p>
          <a:p>
            <a:pPr lvl="1"/>
            <a:r>
              <a:rPr lang="en-US" sz="2000" b="1" dirty="0"/>
              <a:t>http</a:t>
            </a:r>
            <a:r>
              <a:rPr lang="en-US" sz="2000" dirty="0"/>
              <a:t> is the protocol.</a:t>
            </a:r>
          </a:p>
          <a:p>
            <a:pPr lvl="1"/>
            <a:r>
              <a:rPr lang="en-US" sz="2000" b="1" dirty="0"/>
              <a:t>tutorialspoint.com</a:t>
            </a:r>
            <a:r>
              <a:rPr lang="en-US" sz="2000" dirty="0"/>
              <a:t> is the server name.</a:t>
            </a:r>
          </a:p>
          <a:p>
            <a:pPr lvl="1"/>
            <a:r>
              <a:rPr lang="en-US" sz="2000" b="1" dirty="0"/>
              <a:t>index.htm</a:t>
            </a:r>
            <a:r>
              <a:rPr lang="en-US" sz="2000" dirty="0"/>
              <a:t> is the file name.</a:t>
            </a:r>
          </a:p>
          <a:p>
            <a:r>
              <a:rPr lang="en-US" sz="2400" dirty="0"/>
              <a:t>The protocol part tells the web browser how to handle the file. Similarly we have some other protocols also that can be used to create URL are:</a:t>
            </a:r>
          </a:p>
          <a:p>
            <a:pPr lvl="2"/>
            <a:r>
              <a:rPr lang="en-US" sz="1800" b="1" dirty="0"/>
              <a:t>FTP</a:t>
            </a:r>
          </a:p>
          <a:p>
            <a:pPr lvl="2"/>
            <a:r>
              <a:rPr lang="en-US" sz="1800" b="1" dirty="0"/>
              <a:t>https</a:t>
            </a:r>
          </a:p>
          <a:p>
            <a:pPr lvl="2"/>
            <a:r>
              <a:rPr lang="en-US" sz="1800" b="1" dirty="0"/>
              <a:t>Gopher</a:t>
            </a:r>
          </a:p>
          <a:p>
            <a:pPr lvl="2"/>
            <a:r>
              <a:rPr lang="en-US" sz="1800" b="1" dirty="0"/>
              <a:t>mailto</a:t>
            </a:r>
          </a:p>
          <a:p>
            <a:pPr lvl="2"/>
            <a:r>
              <a:rPr lang="en-US" sz="1800" b="1" dirty="0"/>
              <a:t>news</a:t>
            </a:r>
          </a:p>
          <a:p>
            <a:endParaRPr lang="en-US" sz="2400" dirty="0"/>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cap="all" dirty="0"/>
              <a:t>RELATIVE URL</a:t>
            </a:r>
            <a:br>
              <a:rPr lang="en-US" b="1" cap="all" dirty="0"/>
            </a:br>
            <a:endParaRPr lang="en-US" dirty="0"/>
          </a:p>
        </p:txBody>
      </p:sp>
      <p:sp>
        <p:nvSpPr>
          <p:cNvPr id="3" name="Content Placeholder 2"/>
          <p:cNvSpPr>
            <a:spLocks noGrp="1"/>
          </p:cNvSpPr>
          <p:nvPr>
            <p:ph idx="1"/>
          </p:nvPr>
        </p:nvSpPr>
        <p:spPr>
          <a:xfrm>
            <a:off x="381000" y="762000"/>
            <a:ext cx="8229600" cy="4525963"/>
          </a:xfrm>
        </p:spPr>
        <p:txBody>
          <a:bodyPr/>
          <a:lstStyle/>
          <a:p>
            <a:r>
              <a:rPr lang="en-US" sz="2800" dirty="0"/>
              <a:t>Relative URL is a partial address of a webpage. Unlike absolute URL, the protocol and server part are omitted from relative URL.</a:t>
            </a:r>
          </a:p>
          <a:p>
            <a:pPr lvl="1"/>
            <a:r>
              <a:rPr lang="en-US" sz="2400" i="1" dirty="0"/>
              <a:t>Relative URLs are used for internal links i.e. to create links to file that are part of same website as the WebPages on which you are placing the link.</a:t>
            </a:r>
          </a:p>
          <a:p>
            <a:r>
              <a:rPr lang="en-US" sz="2800" dirty="0"/>
              <a:t>For example, to link an image on tutorialspoint.com/</a:t>
            </a:r>
            <a:r>
              <a:rPr lang="en-US" sz="2800" dirty="0" err="1"/>
              <a:t>internet_technology</a:t>
            </a:r>
            <a:r>
              <a:rPr lang="en-US" sz="2800" dirty="0"/>
              <a:t>/</a:t>
            </a:r>
            <a:r>
              <a:rPr lang="en-US" sz="2800" dirty="0" err="1"/>
              <a:t>internet_referemce_models</a:t>
            </a:r>
            <a:r>
              <a:rPr lang="en-US" sz="2800" dirty="0"/>
              <a:t>, we can use the relative URL which can take the form like </a:t>
            </a:r>
            <a:r>
              <a:rPr lang="en-US" sz="2800" b="1" dirty="0"/>
              <a:t>/</a:t>
            </a:r>
            <a:r>
              <a:rPr lang="en-US" sz="2800" b="1" dirty="0" err="1"/>
              <a:t>internet_technologies</a:t>
            </a:r>
            <a:r>
              <a:rPr lang="en-US" sz="2800" b="1" dirty="0"/>
              <a:t>/internet-osi_model.jpg.</a:t>
            </a:r>
            <a:endParaRPr lang="en-US" sz="2800" dirty="0"/>
          </a:p>
          <a:p>
            <a:endParaRPr lang="en-US" sz="2800" dirty="0"/>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Difference between Absolute and Relative URL</a:t>
            </a:r>
            <a:br>
              <a:rPr lang="en-US" dirty="0"/>
            </a:br>
            <a:endParaRPr lang="en-US" dirty="0"/>
          </a:p>
        </p:txBody>
      </p:sp>
      <p:graphicFrame>
        <p:nvGraphicFramePr>
          <p:cNvPr id="4" name="Content Placeholder 3"/>
          <p:cNvGraphicFramePr>
            <a:graphicFrameLocks noGrp="1"/>
          </p:cNvGraphicFramePr>
          <p:nvPr>
            <p:ph idx="1"/>
          </p:nvPr>
        </p:nvGraphicFramePr>
        <p:xfrm>
          <a:off x="533400" y="1447800"/>
          <a:ext cx="7848600" cy="4114800"/>
        </p:xfrm>
        <a:graphic>
          <a:graphicData uri="http://schemas.openxmlformats.org/drawingml/2006/table">
            <a:tbl>
              <a:tblPr firstRow="1" bandRow="1">
                <a:tableStyleId>{5C22544A-7EE6-4342-B048-85BDC9FD1C3A}</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635726">
                <a:tc>
                  <a:txBody>
                    <a:bodyPr/>
                    <a:lstStyle/>
                    <a:p>
                      <a:pPr algn="ctr"/>
                      <a:r>
                        <a:rPr lang="en-US" sz="2000" b="1" dirty="0"/>
                        <a:t>Absolute URL</a:t>
                      </a:r>
                    </a:p>
                  </a:txBody>
                  <a:tcPr marL="47625" marR="47625" marT="47625" marB="47625"/>
                </a:tc>
                <a:tc>
                  <a:txBody>
                    <a:bodyPr/>
                    <a:lstStyle/>
                    <a:p>
                      <a:pPr algn="ctr"/>
                      <a:r>
                        <a:rPr lang="en-US" sz="2000" b="1"/>
                        <a:t>Relative URL</a:t>
                      </a:r>
                    </a:p>
                  </a:txBody>
                  <a:tcPr marL="47625" marR="47625" marT="47625" marB="47625"/>
                </a:tc>
                <a:extLst>
                  <a:ext uri="{0D108BD9-81ED-4DB2-BD59-A6C34878D82A}">
                    <a16:rowId xmlns:a16="http://schemas.microsoft.com/office/drawing/2014/main" val="10000"/>
                  </a:ext>
                </a:extLst>
              </a:tr>
              <a:tr h="1103811">
                <a:tc>
                  <a:txBody>
                    <a:bodyPr/>
                    <a:lstStyle/>
                    <a:p>
                      <a:pPr algn="ctr"/>
                      <a:r>
                        <a:rPr lang="en-US" sz="2000" b="1"/>
                        <a:t>Used to link web pages on different websites</a:t>
                      </a:r>
                    </a:p>
                  </a:txBody>
                  <a:tcPr marL="47625" marR="47625" marT="47625" marB="47625"/>
                </a:tc>
                <a:tc>
                  <a:txBody>
                    <a:bodyPr/>
                    <a:lstStyle/>
                    <a:p>
                      <a:pPr algn="ctr"/>
                      <a:r>
                        <a:rPr lang="en-US" sz="2000" b="1"/>
                        <a:t>Used to link web pages within the same website.</a:t>
                      </a:r>
                    </a:p>
                  </a:txBody>
                  <a:tcPr marL="47625" marR="47625" marT="47625" marB="47625"/>
                </a:tc>
                <a:extLst>
                  <a:ext uri="{0D108BD9-81ED-4DB2-BD59-A6C34878D82A}">
                    <a16:rowId xmlns:a16="http://schemas.microsoft.com/office/drawing/2014/main" val="10001"/>
                  </a:ext>
                </a:extLst>
              </a:tr>
              <a:tr h="635726">
                <a:tc>
                  <a:txBody>
                    <a:bodyPr/>
                    <a:lstStyle/>
                    <a:p>
                      <a:pPr algn="ctr"/>
                      <a:r>
                        <a:rPr lang="en-US" sz="2000" b="1"/>
                        <a:t>Difficult to manage.</a:t>
                      </a:r>
                    </a:p>
                  </a:txBody>
                  <a:tcPr marL="47625" marR="47625" marT="47625" marB="47625"/>
                </a:tc>
                <a:tc>
                  <a:txBody>
                    <a:bodyPr/>
                    <a:lstStyle/>
                    <a:p>
                      <a:pPr algn="ctr"/>
                      <a:r>
                        <a:rPr lang="en-US" sz="2000" b="1"/>
                        <a:t>Easy to Manage</a:t>
                      </a:r>
                    </a:p>
                  </a:txBody>
                  <a:tcPr marL="47625" marR="47625" marT="47625" marB="47625"/>
                </a:tc>
                <a:extLst>
                  <a:ext uri="{0D108BD9-81ED-4DB2-BD59-A6C34878D82A}">
                    <a16:rowId xmlns:a16="http://schemas.microsoft.com/office/drawing/2014/main" val="10002"/>
                  </a:ext>
                </a:extLst>
              </a:tr>
              <a:tr h="1103811">
                <a:tc>
                  <a:txBody>
                    <a:bodyPr/>
                    <a:lstStyle/>
                    <a:p>
                      <a:pPr algn="ctr"/>
                      <a:r>
                        <a:rPr lang="en-US" sz="2000" b="1"/>
                        <a:t>Changes when the server name or directory name changes</a:t>
                      </a:r>
                    </a:p>
                  </a:txBody>
                  <a:tcPr marL="47625" marR="47625" marT="47625" marB="47625"/>
                </a:tc>
                <a:tc>
                  <a:txBody>
                    <a:bodyPr/>
                    <a:lstStyle/>
                    <a:p>
                      <a:pPr algn="ctr"/>
                      <a:r>
                        <a:rPr lang="en-US" sz="2000" b="1"/>
                        <a:t>Remains same even of we change the server name or directory name.</a:t>
                      </a:r>
                    </a:p>
                  </a:txBody>
                  <a:tcPr marL="47625" marR="47625" marT="47625" marB="47625"/>
                </a:tc>
                <a:extLst>
                  <a:ext uri="{0D108BD9-81ED-4DB2-BD59-A6C34878D82A}">
                    <a16:rowId xmlns:a16="http://schemas.microsoft.com/office/drawing/2014/main" val="10003"/>
                  </a:ext>
                </a:extLst>
              </a:tr>
              <a:tr h="635726">
                <a:tc>
                  <a:txBody>
                    <a:bodyPr/>
                    <a:lstStyle/>
                    <a:p>
                      <a:pPr algn="ctr"/>
                      <a:r>
                        <a:rPr lang="en-US" sz="2000" b="1"/>
                        <a:t>Take time to access</a:t>
                      </a:r>
                    </a:p>
                  </a:txBody>
                  <a:tcPr marL="47625" marR="47625" marT="47625" marB="47625"/>
                </a:tc>
                <a:tc>
                  <a:txBody>
                    <a:bodyPr/>
                    <a:lstStyle/>
                    <a:p>
                      <a:pPr algn="ctr"/>
                      <a:r>
                        <a:rPr lang="en-US" sz="2000" b="1" dirty="0"/>
                        <a:t>Comparatively faster to access.</a:t>
                      </a:r>
                    </a:p>
                  </a:txBody>
                  <a:tcPr marL="47625" marR="47625" marT="47625" marB="47625"/>
                </a:tc>
                <a:extLst>
                  <a:ext uri="{0D108BD9-81ED-4DB2-BD59-A6C34878D82A}">
                    <a16:rowId xmlns:a16="http://schemas.microsoft.com/office/drawing/2014/main" val="10004"/>
                  </a:ext>
                </a:extLst>
              </a:tr>
            </a:tbl>
          </a:graphicData>
        </a:graphic>
      </p:graphicFrame>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Domain Name System Architecture</a:t>
            </a:r>
            <a:br>
              <a:rPr lang="en-US" dirty="0"/>
            </a:br>
            <a:endParaRPr lang="en-US" dirty="0"/>
          </a:p>
        </p:txBody>
      </p:sp>
      <p:sp>
        <p:nvSpPr>
          <p:cNvPr id="3" name="Content Placeholder 2"/>
          <p:cNvSpPr>
            <a:spLocks noGrp="1"/>
          </p:cNvSpPr>
          <p:nvPr>
            <p:ph idx="1"/>
          </p:nvPr>
        </p:nvSpPr>
        <p:spPr>
          <a:xfrm>
            <a:off x="304800" y="762000"/>
            <a:ext cx="8229600" cy="4525963"/>
          </a:xfrm>
        </p:spPr>
        <p:txBody>
          <a:bodyPr/>
          <a:lstStyle/>
          <a:p>
            <a:r>
              <a:rPr lang="en-US" sz="2800" dirty="0"/>
              <a:t>The Domain name system comprises of </a:t>
            </a:r>
            <a:r>
              <a:rPr lang="en-US" sz="2800" b="1" dirty="0"/>
              <a:t>Domain Names, Domain Name Space, Name Server</a:t>
            </a:r>
            <a:r>
              <a:rPr lang="en-US" sz="2800" dirty="0"/>
              <a:t> that have been described below:</a:t>
            </a:r>
          </a:p>
          <a:p>
            <a:r>
              <a:rPr lang="en-US" sz="2800" dirty="0"/>
              <a:t>Domain Names</a:t>
            </a:r>
          </a:p>
          <a:p>
            <a:r>
              <a:rPr lang="en-US" sz="2800" dirty="0"/>
              <a:t>Domain Name is a symbolic string associated with an IP address. There are several domain names available; some of them are generic such as </a:t>
            </a:r>
            <a:r>
              <a:rPr lang="en-US" sz="2800" b="1" dirty="0"/>
              <a:t>com, </a:t>
            </a:r>
            <a:r>
              <a:rPr lang="en-US" sz="2800" b="1" dirty="0" err="1"/>
              <a:t>edu</a:t>
            </a:r>
            <a:r>
              <a:rPr lang="en-US" sz="2800" b="1" dirty="0"/>
              <a:t>, </a:t>
            </a:r>
            <a:r>
              <a:rPr lang="en-US" sz="2800" b="1" dirty="0" err="1"/>
              <a:t>gov</a:t>
            </a:r>
            <a:r>
              <a:rPr lang="en-US" sz="2800" b="1" dirty="0"/>
              <a:t>, net</a:t>
            </a:r>
            <a:r>
              <a:rPr lang="en-US" sz="2800" dirty="0"/>
              <a:t> etc, while some country level domain names such as </a:t>
            </a:r>
            <a:r>
              <a:rPr lang="en-US" sz="2800" b="1" dirty="0"/>
              <a:t>au, in, </a:t>
            </a:r>
            <a:r>
              <a:rPr lang="en-US" sz="2800" b="1" dirty="0" err="1"/>
              <a:t>za</a:t>
            </a:r>
            <a:r>
              <a:rPr lang="en-US" sz="2800" b="1" dirty="0"/>
              <a:t>, us</a:t>
            </a:r>
            <a:r>
              <a:rPr lang="en-US" sz="2800" dirty="0"/>
              <a:t> etc.</a:t>
            </a:r>
          </a:p>
          <a:p>
            <a:endParaRPr lang="en-US" sz="2800" dirty="0"/>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lstStyle/>
          <a:p>
            <a:r>
              <a:rPr lang="en-US" sz="2800" dirty="0"/>
              <a:t>he following table shows the </a:t>
            </a:r>
            <a:r>
              <a:rPr lang="en-US" sz="2800" b="1" dirty="0"/>
              <a:t>Generic</a:t>
            </a:r>
            <a:r>
              <a:rPr lang="en-US" sz="2800" dirty="0"/>
              <a:t> Top-Level Domain names:</a:t>
            </a:r>
          </a:p>
        </p:txBody>
      </p:sp>
      <p:graphicFrame>
        <p:nvGraphicFramePr>
          <p:cNvPr id="4" name="Content Placeholder 3"/>
          <p:cNvGraphicFramePr>
            <a:graphicFrameLocks noGrp="1"/>
          </p:cNvGraphicFramePr>
          <p:nvPr>
            <p:ph idx="1"/>
          </p:nvPr>
        </p:nvGraphicFramePr>
        <p:xfrm>
          <a:off x="533400" y="1600200"/>
          <a:ext cx="8229600" cy="3200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US" sz="2000" b="1"/>
                        <a:t>Domain Name</a:t>
                      </a:r>
                    </a:p>
                  </a:txBody>
                  <a:tcPr marL="47625" marR="47625" marT="47625" marB="47625"/>
                </a:tc>
                <a:tc>
                  <a:txBody>
                    <a:bodyPr/>
                    <a:lstStyle/>
                    <a:p>
                      <a:pPr algn="ctr"/>
                      <a:r>
                        <a:rPr lang="en-US" sz="2000" b="1"/>
                        <a:t>Meaning</a:t>
                      </a:r>
                    </a:p>
                  </a:txBody>
                  <a:tcPr marL="47625" marR="47625" marT="47625" marB="47625"/>
                </a:tc>
                <a:extLst>
                  <a:ext uri="{0D108BD9-81ED-4DB2-BD59-A6C34878D82A}">
                    <a16:rowId xmlns:a16="http://schemas.microsoft.com/office/drawing/2014/main" val="10000"/>
                  </a:ext>
                </a:extLst>
              </a:tr>
              <a:tr h="370840">
                <a:tc>
                  <a:txBody>
                    <a:bodyPr/>
                    <a:lstStyle/>
                    <a:p>
                      <a:pPr algn="ctr"/>
                      <a:r>
                        <a:rPr lang="en-US" sz="2000" b="1"/>
                        <a:t>Com</a:t>
                      </a:r>
                    </a:p>
                  </a:txBody>
                  <a:tcPr marL="47625" marR="47625" marT="47625" marB="47625"/>
                </a:tc>
                <a:tc>
                  <a:txBody>
                    <a:bodyPr/>
                    <a:lstStyle/>
                    <a:p>
                      <a:pPr algn="ctr"/>
                      <a:r>
                        <a:rPr lang="en-US" sz="2000" b="1"/>
                        <a:t>Commercial business</a:t>
                      </a:r>
                    </a:p>
                  </a:txBody>
                  <a:tcPr marL="47625" marR="47625" marT="47625" marB="47625"/>
                </a:tc>
                <a:extLst>
                  <a:ext uri="{0D108BD9-81ED-4DB2-BD59-A6C34878D82A}">
                    <a16:rowId xmlns:a16="http://schemas.microsoft.com/office/drawing/2014/main" val="10001"/>
                  </a:ext>
                </a:extLst>
              </a:tr>
              <a:tr h="370840">
                <a:tc>
                  <a:txBody>
                    <a:bodyPr/>
                    <a:lstStyle/>
                    <a:p>
                      <a:pPr algn="ctr"/>
                      <a:r>
                        <a:rPr lang="en-US" sz="2000" b="1"/>
                        <a:t>Edu</a:t>
                      </a:r>
                    </a:p>
                  </a:txBody>
                  <a:tcPr marL="47625" marR="47625" marT="47625" marB="47625"/>
                </a:tc>
                <a:tc>
                  <a:txBody>
                    <a:bodyPr/>
                    <a:lstStyle/>
                    <a:p>
                      <a:pPr algn="ctr"/>
                      <a:r>
                        <a:rPr lang="en-US" sz="2000" b="1"/>
                        <a:t>Education</a:t>
                      </a:r>
                    </a:p>
                  </a:txBody>
                  <a:tcPr marL="47625" marR="47625" marT="47625" marB="47625"/>
                </a:tc>
                <a:extLst>
                  <a:ext uri="{0D108BD9-81ED-4DB2-BD59-A6C34878D82A}">
                    <a16:rowId xmlns:a16="http://schemas.microsoft.com/office/drawing/2014/main" val="10002"/>
                  </a:ext>
                </a:extLst>
              </a:tr>
              <a:tr h="370840">
                <a:tc>
                  <a:txBody>
                    <a:bodyPr/>
                    <a:lstStyle/>
                    <a:p>
                      <a:pPr algn="ctr"/>
                      <a:r>
                        <a:rPr lang="en-US" sz="2000" b="1"/>
                        <a:t>Gov</a:t>
                      </a:r>
                    </a:p>
                  </a:txBody>
                  <a:tcPr marL="47625" marR="47625" marT="47625" marB="47625"/>
                </a:tc>
                <a:tc>
                  <a:txBody>
                    <a:bodyPr/>
                    <a:lstStyle/>
                    <a:p>
                      <a:pPr algn="ctr"/>
                      <a:r>
                        <a:rPr lang="en-US" sz="2000" b="1"/>
                        <a:t>U.S. government agency</a:t>
                      </a:r>
                    </a:p>
                  </a:txBody>
                  <a:tcPr marL="47625" marR="47625" marT="47625" marB="47625"/>
                </a:tc>
                <a:extLst>
                  <a:ext uri="{0D108BD9-81ED-4DB2-BD59-A6C34878D82A}">
                    <a16:rowId xmlns:a16="http://schemas.microsoft.com/office/drawing/2014/main" val="10003"/>
                  </a:ext>
                </a:extLst>
              </a:tr>
              <a:tr h="370840">
                <a:tc>
                  <a:txBody>
                    <a:bodyPr/>
                    <a:lstStyle/>
                    <a:p>
                      <a:pPr algn="ctr"/>
                      <a:r>
                        <a:rPr lang="en-US" sz="2000" b="1"/>
                        <a:t>Int</a:t>
                      </a:r>
                    </a:p>
                  </a:txBody>
                  <a:tcPr marL="47625" marR="47625" marT="47625" marB="47625"/>
                </a:tc>
                <a:tc>
                  <a:txBody>
                    <a:bodyPr/>
                    <a:lstStyle/>
                    <a:p>
                      <a:pPr algn="ctr"/>
                      <a:r>
                        <a:rPr lang="en-US" sz="2000" b="1"/>
                        <a:t>International entity</a:t>
                      </a:r>
                    </a:p>
                  </a:txBody>
                  <a:tcPr marL="47625" marR="47625" marT="47625" marB="47625"/>
                </a:tc>
                <a:extLst>
                  <a:ext uri="{0D108BD9-81ED-4DB2-BD59-A6C34878D82A}">
                    <a16:rowId xmlns:a16="http://schemas.microsoft.com/office/drawing/2014/main" val="10004"/>
                  </a:ext>
                </a:extLst>
              </a:tr>
              <a:tr h="370840">
                <a:tc>
                  <a:txBody>
                    <a:bodyPr/>
                    <a:lstStyle/>
                    <a:p>
                      <a:pPr algn="ctr"/>
                      <a:r>
                        <a:rPr lang="en-US" sz="2000" b="1"/>
                        <a:t>Mil</a:t>
                      </a:r>
                    </a:p>
                  </a:txBody>
                  <a:tcPr marL="47625" marR="47625" marT="47625" marB="47625"/>
                </a:tc>
                <a:tc>
                  <a:txBody>
                    <a:bodyPr/>
                    <a:lstStyle/>
                    <a:p>
                      <a:pPr algn="ctr"/>
                      <a:r>
                        <a:rPr lang="en-US" sz="2000" b="1"/>
                        <a:t>U.S. military</a:t>
                      </a:r>
                    </a:p>
                  </a:txBody>
                  <a:tcPr marL="47625" marR="47625" marT="47625" marB="47625"/>
                </a:tc>
                <a:extLst>
                  <a:ext uri="{0D108BD9-81ED-4DB2-BD59-A6C34878D82A}">
                    <a16:rowId xmlns:a16="http://schemas.microsoft.com/office/drawing/2014/main" val="10005"/>
                  </a:ext>
                </a:extLst>
              </a:tr>
              <a:tr h="370840">
                <a:tc>
                  <a:txBody>
                    <a:bodyPr/>
                    <a:lstStyle/>
                    <a:p>
                      <a:pPr algn="ctr"/>
                      <a:r>
                        <a:rPr lang="en-US" sz="2000" b="1"/>
                        <a:t>Net</a:t>
                      </a:r>
                    </a:p>
                  </a:txBody>
                  <a:tcPr marL="47625" marR="47625" marT="47625" marB="47625"/>
                </a:tc>
                <a:tc>
                  <a:txBody>
                    <a:bodyPr/>
                    <a:lstStyle/>
                    <a:p>
                      <a:pPr algn="ctr"/>
                      <a:r>
                        <a:rPr lang="en-US" sz="2000" b="1"/>
                        <a:t>Networking organization</a:t>
                      </a:r>
                    </a:p>
                  </a:txBody>
                  <a:tcPr marL="47625" marR="47625" marT="47625" marB="47625"/>
                </a:tc>
                <a:extLst>
                  <a:ext uri="{0D108BD9-81ED-4DB2-BD59-A6C34878D82A}">
                    <a16:rowId xmlns:a16="http://schemas.microsoft.com/office/drawing/2014/main" val="10006"/>
                  </a:ext>
                </a:extLst>
              </a:tr>
              <a:tr h="370840">
                <a:tc>
                  <a:txBody>
                    <a:bodyPr/>
                    <a:lstStyle/>
                    <a:p>
                      <a:pPr algn="ctr"/>
                      <a:r>
                        <a:rPr lang="en-US" sz="2000" b="1"/>
                        <a:t>Org</a:t>
                      </a:r>
                    </a:p>
                  </a:txBody>
                  <a:tcPr marL="47625" marR="47625" marT="47625" marB="47625"/>
                </a:tc>
                <a:tc>
                  <a:txBody>
                    <a:bodyPr/>
                    <a:lstStyle/>
                    <a:p>
                      <a:pPr algn="ctr"/>
                      <a:r>
                        <a:rPr lang="en-US" sz="2000" b="1" dirty="0"/>
                        <a:t>Non profit organization</a:t>
                      </a:r>
                    </a:p>
                  </a:txBody>
                  <a:tcPr marL="47625" marR="47625" marT="47625" marB="47625"/>
                </a:tc>
                <a:extLst>
                  <a:ext uri="{0D108BD9-81ED-4DB2-BD59-A6C34878D82A}">
                    <a16:rowId xmlns:a16="http://schemas.microsoft.com/office/drawing/2014/main" val="10007"/>
                  </a:ext>
                </a:extLst>
              </a:tr>
            </a:tbl>
          </a:graphicData>
        </a:graphic>
      </p:graphicFrame>
    </p:spTree>
  </p:cSld>
  <p:clrMapOvr>
    <a:masterClrMapping/>
  </p:clrMapOvr>
  <p:transition spd="med">
    <p:fade thruBlk="1"/>
  </p:transition>
</p:sld>
</file>

<file path=ppt/theme/theme1.xml><?xml version="1.0" encoding="utf-8"?>
<a:theme xmlns:a="http://schemas.openxmlformats.org/drawingml/2006/main" name="New Microsoft Office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ACTIONSCRIPT 3.0 l</Template>
  <TotalTime>50</TotalTime>
  <Words>1275</Words>
  <Application>Microsoft Office PowerPoint</Application>
  <PresentationFormat>On-screen Show (4:3)</PresentationFormat>
  <Paragraphs>157</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New Microsoft Office PowerPoint Presentation</vt:lpstr>
      <vt:lpstr>Internet Domain Name System </vt:lpstr>
      <vt:lpstr>Domain Name System</vt:lpstr>
      <vt:lpstr>IP Address </vt:lpstr>
      <vt:lpstr>Uniform Resource Locator (URL) </vt:lpstr>
      <vt:lpstr>ABSOLUTE URL </vt:lpstr>
      <vt:lpstr>RELATIVE URL </vt:lpstr>
      <vt:lpstr>Difference between Absolute and Relative URL </vt:lpstr>
      <vt:lpstr>Domain Name System Architecture </vt:lpstr>
      <vt:lpstr>he following table shows the Generic Top-Level Domain names:</vt:lpstr>
      <vt:lpstr>The following table shows the Country top-level domain names:</vt:lpstr>
      <vt:lpstr>Domain Name Space </vt:lpstr>
      <vt:lpstr>Name Server </vt:lpstr>
      <vt:lpstr>Zones </vt:lpstr>
      <vt:lpstr>TYPES OF NAME SERVERS </vt:lpstr>
      <vt:lpstr>PowerPoint Presentation</vt:lpstr>
      <vt:lpstr>DNS Working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Domain Name System </dc:title>
  <dc:creator>Lincoln</dc:creator>
  <cp:lastModifiedBy>Dell</cp:lastModifiedBy>
  <cp:revision>1</cp:revision>
  <dcterms:created xsi:type="dcterms:W3CDTF">2017-02-07T01:12:21Z</dcterms:created>
  <dcterms:modified xsi:type="dcterms:W3CDTF">2019-12-09T05:15:17Z</dcterms:modified>
</cp:coreProperties>
</file>