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1" r:id="rId6"/>
    <p:sldId id="260" r:id="rId7"/>
    <p:sldId id="262" r:id="rId8"/>
    <p:sldId id="263" r:id="rId9"/>
    <p:sldId id="264" r:id="rId10"/>
    <p:sldId id="265" r:id="rId11"/>
    <p:sldId id="266" r:id="rId12"/>
    <p:sldId id="267" r:id="rId13"/>
    <p:sldId id="268" r:id="rId14"/>
    <p:sldId id="269" r:id="rId15"/>
    <p:sldId id="270"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fld id="{1A02BA99-2CF9-4727-A1AA-2AF8CAC9A283}" type="datetimeFigureOut">
              <a:rPr lang="en-US" smtClean="0"/>
              <a:t>12/16/2019</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59457121-9352-479D-AA70-13CEE233C2BD}"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1A02BA99-2CF9-4727-A1AA-2AF8CAC9A283}" type="datetimeFigureOut">
              <a:rPr lang="en-US" smtClean="0"/>
              <a:t>12/16/2019</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59457121-9352-479D-AA70-13CEE233C2BD}"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1A02BA99-2CF9-4727-A1AA-2AF8CAC9A283}" type="datetimeFigureOut">
              <a:rPr lang="en-US" smtClean="0"/>
              <a:t>12/16/2019</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59457121-9352-479D-AA70-13CEE233C2BD}"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1A02BA99-2CF9-4727-A1AA-2AF8CAC9A283}" type="datetimeFigureOut">
              <a:rPr lang="en-US" smtClean="0"/>
              <a:t>12/16/2019</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59457121-9352-479D-AA70-13CEE233C2BD}"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fld id="{1A02BA99-2CF9-4727-A1AA-2AF8CAC9A283}" type="datetimeFigureOut">
              <a:rPr lang="en-US" smtClean="0"/>
              <a:t>12/16/2019</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59457121-9352-479D-AA70-13CEE233C2BD}"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fld id="{1A02BA99-2CF9-4727-A1AA-2AF8CAC9A283}" type="datetimeFigureOut">
              <a:rPr lang="en-US" smtClean="0"/>
              <a:t>12/16/2019</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fld id="{59457121-9352-479D-AA70-13CEE233C2BD}"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fld id="{1A02BA99-2CF9-4727-A1AA-2AF8CAC9A283}" type="datetimeFigureOut">
              <a:rPr lang="en-US" smtClean="0"/>
              <a:t>12/16/2019</a:t>
            </a:fld>
            <a:endParaRPr lang="en-US"/>
          </a:p>
        </p:txBody>
      </p:sp>
      <p:sp>
        <p:nvSpPr>
          <p:cNvPr id="8" name="Footer Placeholder 4"/>
          <p:cNvSpPr>
            <a:spLocks noGrp="1"/>
          </p:cNvSpPr>
          <p:nvPr>
            <p:ph type="ftr" sz="quarter" idx="11"/>
          </p:nvPr>
        </p:nvSpPr>
        <p:spPr/>
        <p:txBody>
          <a:bodyPr/>
          <a:lstStyle>
            <a:lvl1pPr>
              <a:defRPr/>
            </a:lvl1pPr>
          </a:lstStyle>
          <a:p>
            <a:endParaRPr lang="en-US"/>
          </a:p>
        </p:txBody>
      </p:sp>
      <p:sp>
        <p:nvSpPr>
          <p:cNvPr id="9" name="Slide Number Placeholder 5"/>
          <p:cNvSpPr>
            <a:spLocks noGrp="1"/>
          </p:cNvSpPr>
          <p:nvPr>
            <p:ph type="sldNum" sz="quarter" idx="12"/>
          </p:nvPr>
        </p:nvSpPr>
        <p:spPr/>
        <p:txBody>
          <a:bodyPr/>
          <a:lstStyle>
            <a:lvl1pPr>
              <a:defRPr/>
            </a:lvl1pPr>
          </a:lstStyle>
          <a:p>
            <a:fld id="{59457121-9352-479D-AA70-13CEE233C2BD}"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fld id="{1A02BA99-2CF9-4727-A1AA-2AF8CAC9A283}" type="datetimeFigureOut">
              <a:rPr lang="en-US" smtClean="0"/>
              <a:t>12/16/2019</a:t>
            </a:fld>
            <a:endParaRPr lang="en-US"/>
          </a:p>
        </p:txBody>
      </p:sp>
      <p:sp>
        <p:nvSpPr>
          <p:cNvPr id="4" name="Footer Placeholder 4"/>
          <p:cNvSpPr>
            <a:spLocks noGrp="1"/>
          </p:cNvSpPr>
          <p:nvPr>
            <p:ph type="ftr" sz="quarter" idx="11"/>
          </p:nvPr>
        </p:nvSpPr>
        <p:spPr/>
        <p:txBody>
          <a:bodyPr/>
          <a:lstStyle>
            <a:lvl1pPr>
              <a:defRPr/>
            </a:lvl1pPr>
          </a:lstStyle>
          <a:p>
            <a:endParaRPr lang="en-US"/>
          </a:p>
        </p:txBody>
      </p:sp>
      <p:sp>
        <p:nvSpPr>
          <p:cNvPr id="5" name="Slide Number Placeholder 5"/>
          <p:cNvSpPr>
            <a:spLocks noGrp="1"/>
          </p:cNvSpPr>
          <p:nvPr>
            <p:ph type="sldNum" sz="quarter" idx="12"/>
          </p:nvPr>
        </p:nvSpPr>
        <p:spPr/>
        <p:txBody>
          <a:bodyPr/>
          <a:lstStyle>
            <a:lvl1pPr>
              <a:defRPr/>
            </a:lvl1pPr>
          </a:lstStyle>
          <a:p>
            <a:fld id="{59457121-9352-479D-AA70-13CEE233C2BD}"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1A02BA99-2CF9-4727-A1AA-2AF8CAC9A283}" type="datetimeFigureOut">
              <a:rPr lang="en-US" smtClean="0"/>
              <a:t>12/16/2019</a:t>
            </a:fld>
            <a:endParaRPr lang="en-US"/>
          </a:p>
        </p:txBody>
      </p:sp>
      <p:sp>
        <p:nvSpPr>
          <p:cNvPr id="3" name="Footer Placeholder 4"/>
          <p:cNvSpPr>
            <a:spLocks noGrp="1"/>
          </p:cNvSpPr>
          <p:nvPr>
            <p:ph type="ftr" sz="quarter" idx="11"/>
          </p:nvPr>
        </p:nvSpPr>
        <p:spPr/>
        <p:txBody>
          <a:bodyPr/>
          <a:lstStyle>
            <a:lvl1pPr>
              <a:defRPr/>
            </a:lvl1pPr>
          </a:lstStyle>
          <a:p>
            <a:endParaRPr lang="en-US"/>
          </a:p>
        </p:txBody>
      </p:sp>
      <p:sp>
        <p:nvSpPr>
          <p:cNvPr id="4" name="Slide Number Placeholder 5"/>
          <p:cNvSpPr>
            <a:spLocks noGrp="1"/>
          </p:cNvSpPr>
          <p:nvPr>
            <p:ph type="sldNum" sz="quarter" idx="12"/>
          </p:nvPr>
        </p:nvSpPr>
        <p:spPr/>
        <p:txBody>
          <a:bodyPr/>
          <a:lstStyle>
            <a:lvl1pPr>
              <a:defRPr/>
            </a:lvl1pPr>
          </a:lstStyle>
          <a:p>
            <a:fld id="{59457121-9352-479D-AA70-13CEE233C2BD}"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1A02BA99-2CF9-4727-A1AA-2AF8CAC9A283}" type="datetimeFigureOut">
              <a:rPr lang="en-US" smtClean="0"/>
              <a:t>12/16/2019</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fld id="{59457121-9352-479D-AA70-13CEE233C2BD}"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1A02BA99-2CF9-4727-A1AA-2AF8CAC9A283}" type="datetimeFigureOut">
              <a:rPr lang="en-US" smtClean="0"/>
              <a:t>12/16/2019</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fld id="{59457121-9352-479D-AA70-13CEE233C2BD}"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122"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02BA99-2CF9-4727-A1AA-2AF8CAC9A283}" type="datetimeFigureOut">
              <a:rPr lang="en-US" smtClean="0"/>
              <a:t>12/16/2019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457121-9352-479D-AA70-13CEE233C2BD}" type="slidenum">
              <a:rPr lang="en-US" smtClean="0"/>
              <a:t>‹#›</a:t>
            </a:fld>
            <a:endParaRPr lang="en-US"/>
          </a:p>
        </p:txBody>
      </p:sp>
      <p:pic>
        <p:nvPicPr>
          <p:cNvPr id="5126" name="Picture 8" descr="2.jpg"/>
          <p:cNvPicPr>
            <a:picLocks noChangeAspect="1"/>
          </p:cNvPicPr>
          <p:nvPr/>
        </p:nvPicPr>
        <p:blipFill>
          <a:blip r:embed="rId13" cstate="print"/>
          <a:srcRect/>
          <a:stretch>
            <a:fillRect/>
          </a:stretch>
        </p:blipFill>
        <p:spPr bwMode="auto">
          <a:xfrm>
            <a:off x="3048000" y="1752600"/>
            <a:ext cx="3067050" cy="4038600"/>
          </a:xfrm>
          <a:prstGeom prst="rect">
            <a:avLst/>
          </a:prstGeom>
          <a:noFill/>
          <a:ln w="9525">
            <a:noFill/>
            <a:miter lim="800000"/>
            <a:headEnd/>
            <a:tailEnd/>
          </a:ln>
        </p:spPr>
      </p:pic>
      <p:pic>
        <p:nvPicPr>
          <p:cNvPr id="5127" name="Picture 9" descr="3.jpg"/>
          <p:cNvPicPr>
            <a:picLocks noChangeAspect="1"/>
          </p:cNvPicPr>
          <p:nvPr/>
        </p:nvPicPr>
        <p:blipFill>
          <a:blip r:embed="rId14" cstate="print"/>
          <a:srcRect/>
          <a:stretch>
            <a:fillRect/>
          </a:stretch>
        </p:blipFill>
        <p:spPr bwMode="auto">
          <a:xfrm>
            <a:off x="3200400" y="6400800"/>
            <a:ext cx="2733675" cy="257175"/>
          </a:xfrm>
          <a:prstGeom prst="rect">
            <a:avLst/>
          </a:prstGeom>
          <a:noFill/>
          <a:ln w="9525">
            <a:noFill/>
            <a:miter lim="800000"/>
            <a:headEnd/>
            <a:tailEnd/>
          </a:ln>
        </p:spPr>
      </p:pic>
      <p:pic>
        <p:nvPicPr>
          <p:cNvPr id="5128" name="Picture 10" descr="logo.jpg"/>
          <p:cNvPicPr>
            <a:picLocks noChangeAspect="1"/>
          </p:cNvPicPr>
          <p:nvPr/>
        </p:nvPicPr>
        <p:blipFill>
          <a:blip r:embed="rId15" cstate="print"/>
          <a:srcRect/>
          <a:stretch>
            <a:fillRect/>
          </a:stretch>
        </p:blipFill>
        <p:spPr bwMode="auto">
          <a:xfrm>
            <a:off x="0" y="6184900"/>
            <a:ext cx="1828800" cy="673100"/>
          </a:xfrm>
          <a:prstGeom prst="rect">
            <a:avLst/>
          </a:prstGeom>
          <a:noFill/>
          <a:ln w="9525">
            <a:noFill/>
            <a:miter lim="800000"/>
            <a:headEnd/>
            <a:tailEnd/>
          </a:ln>
        </p:spPr>
      </p:pic>
      <p:sp>
        <p:nvSpPr>
          <p:cNvPr id="14" name="Rectangle 13"/>
          <p:cNvSpPr/>
          <p:nvPr/>
        </p:nvSpPr>
        <p:spPr>
          <a:xfrm>
            <a:off x="0" y="0"/>
            <a:ext cx="9144000" cy="6858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Internet Reference Models</a:t>
            </a:r>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b="1" dirty="0"/>
              <a:t>Transport Layer</a:t>
            </a:r>
            <a:br>
              <a:rPr lang="en-US" b="1" dirty="0"/>
            </a:br>
            <a:endParaRPr lang="en-US" dirty="0"/>
          </a:p>
        </p:txBody>
      </p:sp>
      <p:sp>
        <p:nvSpPr>
          <p:cNvPr id="3" name="Content Placeholder 2"/>
          <p:cNvSpPr>
            <a:spLocks noGrp="1"/>
          </p:cNvSpPr>
          <p:nvPr>
            <p:ph idx="1"/>
          </p:nvPr>
        </p:nvSpPr>
        <p:spPr>
          <a:xfrm>
            <a:off x="228600" y="838200"/>
            <a:ext cx="8686800" cy="4525963"/>
          </a:xfrm>
        </p:spPr>
        <p:txBody>
          <a:bodyPr/>
          <a:lstStyle/>
          <a:p>
            <a:pPr marL="514350" indent="-514350">
              <a:buFont typeface="+mj-lt"/>
              <a:buAutoNum type="arabicPeriod"/>
            </a:pPr>
            <a:r>
              <a:rPr lang="en-US" sz="2800" dirty="0"/>
              <a:t>It decides if data transmission should be on parallel path or single path.</a:t>
            </a:r>
          </a:p>
          <a:p>
            <a:pPr marL="514350" indent="-514350">
              <a:buFont typeface="+mj-lt"/>
              <a:buAutoNum type="arabicPeriod"/>
            </a:pPr>
            <a:r>
              <a:rPr lang="en-US" sz="2800" dirty="0"/>
              <a:t>Functions such as Multiplexing, Segmenting or Splitting on the data are done by this layer</a:t>
            </a:r>
          </a:p>
          <a:p>
            <a:pPr marL="514350" indent="-514350">
              <a:buFont typeface="+mj-lt"/>
              <a:buAutoNum type="arabicPeriod"/>
            </a:pPr>
            <a:r>
              <a:rPr lang="en-US" sz="2800" dirty="0"/>
              <a:t>It receives messages from the Session layer above it, convert the message into smaller units and passes it on to the Network layer.</a:t>
            </a:r>
          </a:p>
          <a:p>
            <a:pPr marL="514350" indent="-514350">
              <a:buFont typeface="+mj-lt"/>
              <a:buAutoNum type="arabicPeriod"/>
            </a:pPr>
            <a:r>
              <a:rPr lang="en-US" sz="2800" dirty="0"/>
              <a:t>Transport layer can be very complex, depending upon the network requirements.</a:t>
            </a:r>
          </a:p>
          <a:p>
            <a:pPr marL="514350" indent="-514350">
              <a:buFont typeface="+mj-lt"/>
              <a:buAutoNum type="arabicPeriod"/>
            </a:pPr>
            <a:r>
              <a:rPr lang="en-US" sz="2800" dirty="0"/>
              <a:t>Transport layer breaks the message (data) into small units so that they are handled more efficiently by the network layer. </a:t>
            </a:r>
          </a:p>
          <a:p>
            <a:pPr marL="514350" indent="-514350">
              <a:buFont typeface="+mj-lt"/>
              <a:buAutoNum type="arabicPeriod"/>
            </a:pPr>
            <a:endParaRPr lang="en-US" sz="28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b="1" dirty="0"/>
              <a:t>The Session Layer</a:t>
            </a:r>
            <a:br>
              <a:rPr lang="en-US" b="1" dirty="0"/>
            </a:br>
            <a:endParaRPr lang="en-US" dirty="0"/>
          </a:p>
        </p:txBody>
      </p:sp>
      <p:sp>
        <p:nvSpPr>
          <p:cNvPr id="3" name="Content Placeholder 2"/>
          <p:cNvSpPr>
            <a:spLocks noGrp="1"/>
          </p:cNvSpPr>
          <p:nvPr>
            <p:ph idx="1"/>
          </p:nvPr>
        </p:nvSpPr>
        <p:spPr>
          <a:xfrm>
            <a:off x="381000" y="762000"/>
            <a:ext cx="8229600" cy="4525963"/>
          </a:xfrm>
        </p:spPr>
        <p:txBody>
          <a:bodyPr/>
          <a:lstStyle/>
          <a:p>
            <a:pPr marL="514350" indent="-514350">
              <a:buFont typeface="+mj-lt"/>
              <a:buAutoNum type="arabicPeriod"/>
            </a:pPr>
            <a:r>
              <a:rPr lang="en-US" dirty="0"/>
              <a:t>Session layer manages and synchronize the conversation between two different applications.</a:t>
            </a:r>
          </a:p>
          <a:p>
            <a:pPr marL="514350" indent="-514350">
              <a:buFont typeface="+mj-lt"/>
              <a:buAutoNum type="arabicPeriod"/>
            </a:pPr>
            <a:r>
              <a:rPr lang="en-US" dirty="0"/>
              <a:t>Transfer of data from source to destination session layer streams of data are marked and are resynchronized properly, so that the ends of the messages are not cut prematurely and data loss is avoided.</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1143000"/>
          </a:xfrm>
        </p:spPr>
        <p:txBody>
          <a:bodyPr/>
          <a:lstStyle/>
          <a:p>
            <a:r>
              <a:rPr lang="en-US" b="1" dirty="0"/>
              <a:t>The Presentation Layer</a:t>
            </a:r>
            <a:br>
              <a:rPr lang="en-US" b="1" dirty="0"/>
            </a:br>
            <a:endParaRPr lang="en-US" dirty="0"/>
          </a:p>
        </p:txBody>
      </p:sp>
      <p:sp>
        <p:nvSpPr>
          <p:cNvPr id="3" name="Content Placeholder 2"/>
          <p:cNvSpPr>
            <a:spLocks noGrp="1"/>
          </p:cNvSpPr>
          <p:nvPr>
            <p:ph idx="1"/>
          </p:nvPr>
        </p:nvSpPr>
        <p:spPr>
          <a:xfrm>
            <a:off x="457200" y="838200"/>
            <a:ext cx="8382000" cy="4525963"/>
          </a:xfrm>
        </p:spPr>
        <p:txBody>
          <a:bodyPr/>
          <a:lstStyle/>
          <a:p>
            <a:pPr marL="514350" indent="-514350">
              <a:buFont typeface="+mj-lt"/>
              <a:buAutoNum type="arabicPeriod"/>
            </a:pPr>
            <a:r>
              <a:rPr lang="en-US" sz="2800" dirty="0"/>
              <a:t>Presentation layer takes care that the data is sent in such a way that the receiver will understand the information (data) and will be able to use the data.</a:t>
            </a:r>
          </a:p>
          <a:p>
            <a:pPr marL="514350" indent="-514350">
              <a:buFont typeface="+mj-lt"/>
              <a:buAutoNum type="arabicPeriod"/>
            </a:pPr>
            <a:r>
              <a:rPr lang="en-US" sz="2800" dirty="0"/>
              <a:t>While receiving the data, presentation layer transforms the data to be ready for the application layer.</a:t>
            </a:r>
          </a:p>
          <a:p>
            <a:pPr marL="514350" indent="-514350">
              <a:buFont typeface="+mj-lt"/>
              <a:buAutoNum type="arabicPeriod"/>
            </a:pPr>
            <a:r>
              <a:rPr lang="en-US" sz="2800" dirty="0"/>
              <a:t>Languages(syntax) can be different of the two communicating systems. Under this condition presentation layer plays a role of translator.</a:t>
            </a:r>
          </a:p>
          <a:p>
            <a:pPr marL="514350" indent="-514350">
              <a:buFont typeface="+mj-lt"/>
              <a:buAutoNum type="arabicPeriod"/>
            </a:pPr>
            <a:r>
              <a:rPr lang="en-US" sz="2800" dirty="0"/>
              <a:t>It performs Data compression, Data encryption, Data conversion etc.</a:t>
            </a:r>
          </a:p>
          <a:p>
            <a:pPr marL="514350" indent="-514350">
              <a:buFont typeface="+mj-lt"/>
              <a:buAutoNum type="arabicPeriod"/>
            </a:pPr>
            <a:endParaRPr lang="en-US" sz="28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b="1" dirty="0"/>
              <a:t>Application Layer</a:t>
            </a:r>
            <a:br>
              <a:rPr lang="en-US" b="1" dirty="0"/>
            </a:br>
            <a:endParaRPr lang="en-US" dirty="0"/>
          </a:p>
        </p:txBody>
      </p:sp>
      <p:sp>
        <p:nvSpPr>
          <p:cNvPr id="3" name="Content Placeholder 2"/>
          <p:cNvSpPr>
            <a:spLocks noGrp="1"/>
          </p:cNvSpPr>
          <p:nvPr>
            <p:ph idx="1"/>
          </p:nvPr>
        </p:nvSpPr>
        <p:spPr>
          <a:xfrm>
            <a:off x="457200" y="762000"/>
            <a:ext cx="8229600" cy="4525963"/>
          </a:xfrm>
        </p:spPr>
        <p:txBody>
          <a:bodyPr/>
          <a:lstStyle/>
          <a:p>
            <a:pPr marL="514350" indent="-514350">
              <a:buFont typeface="+mj-lt"/>
              <a:buAutoNum type="arabicPeriod"/>
            </a:pPr>
            <a:r>
              <a:rPr lang="en-US" dirty="0"/>
              <a:t>It is the topmost layer.</a:t>
            </a:r>
          </a:p>
          <a:p>
            <a:pPr marL="514350" indent="-514350">
              <a:buFont typeface="+mj-lt"/>
              <a:buAutoNum type="arabicPeriod"/>
            </a:pPr>
            <a:r>
              <a:rPr lang="en-US" dirty="0"/>
              <a:t>Transferring of files disturbing the results to the user is also done in this layer. Mail services, directory services, network resource etc are services provided by application layer.</a:t>
            </a:r>
          </a:p>
          <a:p>
            <a:pPr marL="514350" indent="-514350">
              <a:buFont typeface="+mj-lt"/>
              <a:buAutoNum type="arabicPeriod"/>
            </a:pPr>
            <a:r>
              <a:rPr lang="en-US" dirty="0"/>
              <a:t>This layer mainly holds application programs to act upon the received and to be sent data.</a:t>
            </a:r>
          </a:p>
          <a:p>
            <a:pPr marL="514350" indent="-514350">
              <a:buFont typeface="+mj-lt"/>
              <a:buAutoNum type="arabicPeriod"/>
            </a:pP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b="1" dirty="0"/>
              <a:t>Merits of OSI reference model:</a:t>
            </a:r>
            <a:br>
              <a:rPr lang="en-US" b="1" dirty="0"/>
            </a:br>
            <a:endParaRPr lang="en-US" dirty="0"/>
          </a:p>
        </p:txBody>
      </p:sp>
      <p:sp>
        <p:nvSpPr>
          <p:cNvPr id="3" name="Content Placeholder 2"/>
          <p:cNvSpPr>
            <a:spLocks noGrp="1"/>
          </p:cNvSpPr>
          <p:nvPr>
            <p:ph idx="1"/>
          </p:nvPr>
        </p:nvSpPr>
        <p:spPr>
          <a:xfrm>
            <a:off x="457200" y="990600"/>
            <a:ext cx="8229600" cy="4525963"/>
          </a:xfrm>
        </p:spPr>
        <p:txBody>
          <a:bodyPr/>
          <a:lstStyle/>
          <a:p>
            <a:pPr marL="514350" indent="-514350">
              <a:buFont typeface="+mj-lt"/>
              <a:buAutoNum type="arabicPeriod"/>
            </a:pPr>
            <a:r>
              <a:rPr lang="en-US" dirty="0"/>
              <a:t>OSI model distinguishes well between the services, interfaces and protocols.</a:t>
            </a:r>
          </a:p>
          <a:p>
            <a:pPr marL="514350" indent="-514350">
              <a:buFont typeface="+mj-lt"/>
              <a:buAutoNum type="arabicPeriod"/>
            </a:pPr>
            <a:r>
              <a:rPr lang="en-US" dirty="0"/>
              <a:t>Protocols of OSI model are very well hidden.</a:t>
            </a:r>
          </a:p>
          <a:p>
            <a:pPr marL="514350" indent="-514350">
              <a:buFont typeface="+mj-lt"/>
              <a:buAutoNum type="arabicPeriod"/>
            </a:pPr>
            <a:r>
              <a:rPr lang="en-US" dirty="0"/>
              <a:t>Protocols can be replaced by new protocols as technology changes.</a:t>
            </a:r>
          </a:p>
          <a:p>
            <a:pPr marL="514350" indent="-514350">
              <a:buFont typeface="+mj-lt"/>
              <a:buAutoNum type="arabicPeriod"/>
            </a:pPr>
            <a:r>
              <a:rPr lang="en-US" dirty="0"/>
              <a:t>Supports connection oriented services as well as connectionless service.</a:t>
            </a:r>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b="1" dirty="0"/>
              <a:t>Demerits of OSI reference model:</a:t>
            </a:r>
            <a:br>
              <a:rPr lang="en-US" b="1" dirty="0"/>
            </a:br>
            <a:endParaRPr lang="en-US" dirty="0"/>
          </a:p>
        </p:txBody>
      </p:sp>
      <p:sp>
        <p:nvSpPr>
          <p:cNvPr id="3" name="Content Placeholder 2"/>
          <p:cNvSpPr>
            <a:spLocks noGrp="1"/>
          </p:cNvSpPr>
          <p:nvPr>
            <p:ph idx="1"/>
          </p:nvPr>
        </p:nvSpPr>
        <p:spPr>
          <a:xfrm>
            <a:off x="533400" y="990600"/>
            <a:ext cx="8229600" cy="4525963"/>
          </a:xfrm>
        </p:spPr>
        <p:txBody>
          <a:bodyPr/>
          <a:lstStyle/>
          <a:p>
            <a:pPr marL="514350" indent="-514350">
              <a:buFont typeface="+mj-lt"/>
              <a:buAutoNum type="arabicPeriod"/>
            </a:pPr>
            <a:r>
              <a:rPr lang="en-US" dirty="0"/>
              <a:t>Model was devised before the invention of protocols.</a:t>
            </a:r>
          </a:p>
          <a:p>
            <a:pPr marL="514350" indent="-514350">
              <a:buFont typeface="+mj-lt"/>
              <a:buAutoNum type="arabicPeriod"/>
            </a:pPr>
            <a:r>
              <a:rPr lang="en-US" dirty="0"/>
              <a:t>Fitting of protocols is tedious task.</a:t>
            </a:r>
          </a:p>
          <a:p>
            <a:pPr marL="514350" indent="-514350">
              <a:buFont typeface="+mj-lt"/>
              <a:buAutoNum type="arabicPeriod"/>
            </a:pPr>
            <a:r>
              <a:rPr lang="en-US" dirty="0"/>
              <a:t>It is just used as a reference model.</a:t>
            </a:r>
          </a:p>
          <a:p>
            <a:pPr marL="514350" indent="-514350">
              <a:buFont typeface="+mj-lt"/>
              <a:buAutoNum type="arabicPeriod"/>
            </a:pP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fontScale="90000"/>
          </a:bodyPr>
          <a:lstStyle/>
          <a:p>
            <a:r>
              <a:rPr lang="en-US" b="1" dirty="0"/>
              <a:t>Reference Model</a:t>
            </a:r>
            <a:br>
              <a:rPr lang="en-US" b="1" dirty="0"/>
            </a:br>
            <a:endParaRPr lang="en-US" dirty="0"/>
          </a:p>
        </p:txBody>
      </p:sp>
      <p:sp>
        <p:nvSpPr>
          <p:cNvPr id="3" name="Content Placeholder 2"/>
          <p:cNvSpPr>
            <a:spLocks noGrp="1"/>
          </p:cNvSpPr>
          <p:nvPr>
            <p:ph idx="1"/>
          </p:nvPr>
        </p:nvSpPr>
        <p:spPr>
          <a:xfrm>
            <a:off x="457200" y="838200"/>
            <a:ext cx="8229600" cy="4525963"/>
          </a:xfrm>
        </p:spPr>
        <p:txBody>
          <a:bodyPr/>
          <a:lstStyle/>
          <a:p>
            <a:pPr algn="just"/>
            <a:r>
              <a:rPr lang="en-US" sz="2400" dirty="0"/>
              <a:t>Reference Model offers a means of standardization which is acceptable worldwide. Since people using the computer network are located over a wide physical range and their network devices might have heterogeneous architecture.</a:t>
            </a:r>
          </a:p>
          <a:p>
            <a:pPr algn="just"/>
            <a:r>
              <a:rPr lang="en-US" sz="2400" dirty="0"/>
              <a:t> In order to provide communication among heterogeneous devices, we need a standardized model i.e. a reference model, which would provide us way how these devices can communicate regardless their architecture.</a:t>
            </a:r>
          </a:p>
          <a:p>
            <a:pPr algn="just"/>
            <a:r>
              <a:rPr lang="en-US" sz="2400" dirty="0"/>
              <a:t>We have two reference models such as </a:t>
            </a:r>
            <a:r>
              <a:rPr lang="en-US" sz="2400" b="1" dirty="0"/>
              <a:t>OSI</a:t>
            </a:r>
            <a:r>
              <a:rPr lang="en-US" sz="2400" dirty="0"/>
              <a:t> model and </a:t>
            </a:r>
            <a:r>
              <a:rPr lang="en-US" sz="2400" b="1" dirty="0"/>
              <a:t>TCP/IP</a:t>
            </a:r>
            <a:r>
              <a:rPr lang="en-US" sz="2400" dirty="0"/>
              <a:t> reference model, however, the OSI model is a hypothetical one but the TCP/IP is absolutely practical model.</a:t>
            </a:r>
          </a:p>
          <a:p>
            <a:pPr algn="just"/>
            <a:endParaRPr lang="en-US" sz="2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sz="4000" b="1" dirty="0"/>
              <a:t>OSI Model</a:t>
            </a:r>
            <a:br>
              <a:rPr lang="en-US" sz="4000" b="1" dirty="0"/>
            </a:br>
            <a:endParaRPr lang="en-US" sz="4000" dirty="0"/>
          </a:p>
        </p:txBody>
      </p:sp>
      <p:sp>
        <p:nvSpPr>
          <p:cNvPr id="3" name="Content Placeholder 2"/>
          <p:cNvSpPr>
            <a:spLocks noGrp="1"/>
          </p:cNvSpPr>
          <p:nvPr>
            <p:ph idx="1"/>
          </p:nvPr>
        </p:nvSpPr>
        <p:spPr>
          <a:xfrm>
            <a:off x="304800" y="914400"/>
            <a:ext cx="8229600" cy="4525963"/>
          </a:xfrm>
        </p:spPr>
        <p:txBody>
          <a:bodyPr/>
          <a:lstStyle/>
          <a:p>
            <a:r>
              <a:rPr lang="en-US" sz="2800" b="1" dirty="0"/>
              <a:t>OSI</a:t>
            </a:r>
            <a:r>
              <a:rPr lang="en-US" sz="2800" dirty="0"/>
              <a:t> is acronym of </a:t>
            </a:r>
            <a:r>
              <a:rPr lang="en-US" sz="2800" b="1" dirty="0"/>
              <a:t>Open System Interface</a:t>
            </a:r>
            <a:r>
              <a:rPr lang="en-US" sz="2800" dirty="0"/>
              <a:t>. This model is developed by the </a:t>
            </a:r>
            <a:r>
              <a:rPr lang="en-US" sz="2800" b="1" dirty="0"/>
              <a:t>International organization of Standardization (ISO)</a:t>
            </a:r>
            <a:r>
              <a:rPr lang="en-US" sz="2800" dirty="0"/>
              <a:t> and therefore also referred as </a:t>
            </a:r>
            <a:r>
              <a:rPr lang="en-US" sz="2800" b="1" dirty="0"/>
              <a:t>ISO-OSI</a:t>
            </a:r>
            <a:r>
              <a:rPr lang="en-US" sz="2800" dirty="0"/>
              <a:t> Model.</a:t>
            </a:r>
          </a:p>
          <a:p>
            <a:r>
              <a:rPr lang="en-US" sz="2800" dirty="0"/>
              <a:t>The OSI model consists of seven layers as shown in the following diagram. Each layer has a specific function, however each layer provide services to the layer above.</a:t>
            </a:r>
          </a:p>
          <a:p>
            <a:endParaRPr lang="en-US" sz="2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descr="Diagram of ISO-OSI Model"/>
          <p:cNvPicPr>
            <a:picLocks noChangeAspect="1" noChangeArrowheads="1"/>
          </p:cNvPicPr>
          <p:nvPr/>
        </p:nvPicPr>
        <p:blipFill>
          <a:blip r:embed="rId2" cstate="print"/>
          <a:srcRect/>
          <a:stretch>
            <a:fillRect/>
          </a:stretch>
        </p:blipFill>
        <p:spPr bwMode="auto">
          <a:xfrm>
            <a:off x="381000" y="121198"/>
            <a:ext cx="8763000" cy="6479627"/>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AutoShape 2" descr="Image result for osi model"/>
          <p:cNvSpPr>
            <a:spLocks noChangeAspect="1" noChangeArrowheads="1"/>
          </p:cNvSpPr>
          <p:nvPr/>
        </p:nvSpPr>
        <p:spPr bwMode="auto">
          <a:xfrm>
            <a:off x="155575" y="-1881188"/>
            <a:ext cx="6972300" cy="39243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8436" name="AutoShape 4" descr="Image result for osi model"/>
          <p:cNvSpPr>
            <a:spLocks noChangeAspect="1" noChangeArrowheads="1"/>
          </p:cNvSpPr>
          <p:nvPr/>
        </p:nvSpPr>
        <p:spPr bwMode="auto">
          <a:xfrm>
            <a:off x="155575" y="-1881188"/>
            <a:ext cx="6972300" cy="39243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8438" name="Picture 6" descr="http://www.networxsecurity.org/fileadmin/user_upload/images/osi.png"/>
          <p:cNvPicPr>
            <a:picLocks noChangeAspect="1" noChangeArrowheads="1"/>
          </p:cNvPicPr>
          <p:nvPr/>
        </p:nvPicPr>
        <p:blipFill>
          <a:blip r:embed="rId2" cstate="print"/>
          <a:srcRect/>
          <a:stretch>
            <a:fillRect/>
          </a:stretch>
        </p:blipFill>
        <p:spPr bwMode="auto">
          <a:xfrm>
            <a:off x="0" y="0"/>
            <a:ext cx="9144000" cy="6858000"/>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b="1" dirty="0"/>
              <a:t>Feature of OSI Model</a:t>
            </a:r>
            <a:br>
              <a:rPr lang="en-US" b="1" dirty="0"/>
            </a:br>
            <a:endParaRPr lang="en-US" dirty="0"/>
          </a:p>
        </p:txBody>
      </p:sp>
      <p:sp>
        <p:nvSpPr>
          <p:cNvPr id="3" name="Content Placeholder 2"/>
          <p:cNvSpPr>
            <a:spLocks noGrp="1"/>
          </p:cNvSpPr>
          <p:nvPr>
            <p:ph idx="1"/>
          </p:nvPr>
        </p:nvSpPr>
        <p:spPr>
          <a:xfrm>
            <a:off x="381000" y="990600"/>
            <a:ext cx="8229600" cy="4525963"/>
          </a:xfrm>
        </p:spPr>
        <p:txBody>
          <a:bodyPr/>
          <a:lstStyle/>
          <a:p>
            <a:pPr marL="514350" indent="-514350">
              <a:buFont typeface="+mj-lt"/>
              <a:buAutoNum type="arabicPeriod"/>
            </a:pPr>
            <a:r>
              <a:rPr lang="en-US" sz="3000" dirty="0"/>
              <a:t>Big picture of communication over network is understandable through this OSI model.</a:t>
            </a:r>
          </a:p>
          <a:p>
            <a:pPr marL="514350" indent="-514350">
              <a:buFont typeface="+mj-lt"/>
              <a:buAutoNum type="arabicPeriod"/>
            </a:pPr>
            <a:r>
              <a:rPr lang="en-US" sz="3000" dirty="0"/>
              <a:t>We see how hardware and software work together.</a:t>
            </a:r>
          </a:p>
          <a:p>
            <a:pPr marL="514350" indent="-514350">
              <a:buFont typeface="+mj-lt"/>
              <a:buAutoNum type="arabicPeriod"/>
            </a:pPr>
            <a:r>
              <a:rPr lang="en-US" sz="3000" dirty="0"/>
              <a:t>We can understand new technologies as they are developed.</a:t>
            </a:r>
          </a:p>
          <a:p>
            <a:pPr marL="514350" indent="-514350">
              <a:buFont typeface="+mj-lt"/>
              <a:buAutoNum type="arabicPeriod"/>
            </a:pPr>
            <a:r>
              <a:rPr lang="en-US" sz="3000" dirty="0"/>
              <a:t>Troubleshooting is easier by separate networks.</a:t>
            </a:r>
          </a:p>
          <a:p>
            <a:pPr marL="514350" indent="-514350">
              <a:buFont typeface="+mj-lt"/>
              <a:buAutoNum type="arabicPeriod"/>
            </a:pPr>
            <a:r>
              <a:rPr lang="en-US" sz="3000" dirty="0"/>
              <a:t>Can be used to compare basic functional relationships on different networks.</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b="1" dirty="0"/>
              <a:t>The Physical Layer</a:t>
            </a:r>
            <a:br>
              <a:rPr lang="en-US" b="1" dirty="0"/>
            </a:br>
            <a:endParaRPr lang="en-US" dirty="0"/>
          </a:p>
        </p:txBody>
      </p:sp>
      <p:sp>
        <p:nvSpPr>
          <p:cNvPr id="3" name="Content Placeholder 2"/>
          <p:cNvSpPr>
            <a:spLocks noGrp="1"/>
          </p:cNvSpPr>
          <p:nvPr>
            <p:ph idx="1"/>
          </p:nvPr>
        </p:nvSpPr>
        <p:spPr>
          <a:xfrm>
            <a:off x="381000" y="914400"/>
            <a:ext cx="8229600" cy="4525963"/>
          </a:xfrm>
        </p:spPr>
        <p:txBody>
          <a:bodyPr/>
          <a:lstStyle/>
          <a:p>
            <a:pPr marL="514350" indent="-514350">
              <a:buFont typeface="+mj-lt"/>
              <a:buAutoNum type="arabicPeriod"/>
            </a:pPr>
            <a:r>
              <a:rPr lang="en-US" sz="2800" dirty="0"/>
              <a:t>It is the lowest layer of the OSI Model.</a:t>
            </a:r>
          </a:p>
          <a:p>
            <a:pPr marL="514350" indent="-514350">
              <a:buFont typeface="+mj-lt"/>
              <a:buAutoNum type="arabicPeriod"/>
            </a:pPr>
            <a:r>
              <a:rPr lang="en-US" sz="2800" dirty="0"/>
              <a:t>It activates, maintains and deactivates the physical connection.</a:t>
            </a:r>
          </a:p>
          <a:p>
            <a:pPr marL="514350" indent="-514350">
              <a:buFont typeface="+mj-lt"/>
              <a:buAutoNum type="arabicPeriod"/>
            </a:pPr>
            <a:r>
              <a:rPr lang="en-US" sz="2800" dirty="0"/>
              <a:t>It is responsible for transmission and reception of the unstructured raw data over network.</a:t>
            </a:r>
          </a:p>
          <a:p>
            <a:pPr marL="514350" indent="-514350">
              <a:buFont typeface="+mj-lt"/>
              <a:buAutoNum type="arabicPeriod"/>
            </a:pPr>
            <a:r>
              <a:rPr lang="en-US" sz="2800" dirty="0"/>
              <a:t>Voltages and data rates needed for transmission is defined in the physical layer.</a:t>
            </a:r>
          </a:p>
          <a:p>
            <a:pPr marL="514350" indent="-514350">
              <a:buFont typeface="+mj-lt"/>
              <a:buAutoNum type="arabicPeriod"/>
            </a:pPr>
            <a:r>
              <a:rPr lang="en-US" sz="2800" dirty="0"/>
              <a:t>It converts the digital/analog bits into electrical signal or optical signals.</a:t>
            </a:r>
          </a:p>
          <a:p>
            <a:pPr marL="514350" indent="-514350">
              <a:buFont typeface="+mj-lt"/>
              <a:buAutoNum type="arabicPeriod"/>
            </a:pPr>
            <a:r>
              <a:rPr lang="en-US" sz="2800" dirty="0"/>
              <a:t>Data encoding is also done in this layer.</a:t>
            </a:r>
          </a:p>
          <a:p>
            <a:pPr marL="514350" indent="-514350">
              <a:buFont typeface="+mj-lt"/>
              <a:buAutoNum type="arabicPeriod"/>
            </a:pPr>
            <a:endParaRPr lang="en-US" sz="2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b="1" dirty="0"/>
              <a:t>Data Link Layer</a:t>
            </a:r>
            <a:br>
              <a:rPr lang="en-US" b="1" dirty="0"/>
            </a:br>
            <a:endParaRPr lang="en-US" dirty="0"/>
          </a:p>
        </p:txBody>
      </p:sp>
      <p:sp>
        <p:nvSpPr>
          <p:cNvPr id="3" name="Content Placeholder 2"/>
          <p:cNvSpPr>
            <a:spLocks noGrp="1"/>
          </p:cNvSpPr>
          <p:nvPr>
            <p:ph idx="1"/>
          </p:nvPr>
        </p:nvSpPr>
        <p:spPr>
          <a:xfrm>
            <a:off x="381000" y="914400"/>
            <a:ext cx="8534400" cy="4525963"/>
          </a:xfrm>
        </p:spPr>
        <p:txBody>
          <a:bodyPr/>
          <a:lstStyle/>
          <a:p>
            <a:pPr marL="457200" indent="-457200">
              <a:buFont typeface="+mj-lt"/>
              <a:buAutoNum type="arabicPeriod"/>
            </a:pPr>
            <a:r>
              <a:rPr lang="en-US" sz="2400" dirty="0"/>
              <a:t>Data link layer synchronizes the information which is to be transmitted over the physical layer.</a:t>
            </a:r>
          </a:p>
          <a:p>
            <a:pPr marL="457200" indent="-457200">
              <a:buFont typeface="+mj-lt"/>
              <a:buAutoNum type="arabicPeriod"/>
            </a:pPr>
            <a:r>
              <a:rPr lang="en-US" sz="2400" dirty="0"/>
              <a:t>The main function of this layer is to make sure data transfer is error free from one node to another, over the physical layer.</a:t>
            </a:r>
          </a:p>
          <a:p>
            <a:pPr marL="457200" indent="-457200">
              <a:buFont typeface="+mj-lt"/>
              <a:buAutoNum type="arabicPeriod"/>
            </a:pPr>
            <a:r>
              <a:rPr lang="en-US" sz="2400" dirty="0"/>
              <a:t>Transmitting and receiving data frames sequentially is managed by this layer.</a:t>
            </a:r>
          </a:p>
          <a:p>
            <a:pPr marL="457200" indent="-457200">
              <a:buFont typeface="+mj-lt"/>
              <a:buAutoNum type="arabicPeriod"/>
            </a:pPr>
            <a:r>
              <a:rPr lang="en-US" sz="2400" dirty="0"/>
              <a:t>This layer sends and expects acknowledgements for frames received and sent respectively. Resending of non-acknowledgement received frames is also handled by this layer.</a:t>
            </a:r>
          </a:p>
          <a:p>
            <a:pPr marL="457200" indent="-457200">
              <a:buFont typeface="+mj-lt"/>
              <a:buAutoNum type="arabicPeriod"/>
            </a:pPr>
            <a:r>
              <a:rPr lang="en-US" sz="2400" dirty="0"/>
              <a:t>This layer establishes a logical layer between two nodes and also manages the Frame traffic control over the network. It signals the transmitting node to stop, when the frame buffers are full.</a:t>
            </a:r>
          </a:p>
          <a:p>
            <a:pPr marL="457200" indent="-457200">
              <a:buFont typeface="+mj-lt"/>
              <a:buAutoNum type="arabicPeriod"/>
            </a:pPr>
            <a:endParaRPr lang="en-US" sz="2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b="1" dirty="0"/>
              <a:t>The Network Layer</a:t>
            </a:r>
            <a:br>
              <a:rPr lang="en-US" b="1" dirty="0"/>
            </a:br>
            <a:endParaRPr lang="en-US" dirty="0"/>
          </a:p>
        </p:txBody>
      </p:sp>
      <p:sp>
        <p:nvSpPr>
          <p:cNvPr id="3" name="Content Placeholder 2"/>
          <p:cNvSpPr>
            <a:spLocks noGrp="1"/>
          </p:cNvSpPr>
          <p:nvPr>
            <p:ph idx="1"/>
          </p:nvPr>
        </p:nvSpPr>
        <p:spPr>
          <a:xfrm>
            <a:off x="457200" y="1066800"/>
            <a:ext cx="8229600" cy="4525963"/>
          </a:xfrm>
        </p:spPr>
        <p:txBody>
          <a:bodyPr/>
          <a:lstStyle/>
          <a:p>
            <a:pPr marL="514350" indent="-514350">
              <a:buFont typeface="+mj-lt"/>
              <a:buAutoNum type="arabicPeriod"/>
            </a:pPr>
            <a:r>
              <a:rPr lang="en-US" dirty="0"/>
              <a:t>It routes the signal through different channels from one node to other.</a:t>
            </a:r>
          </a:p>
          <a:p>
            <a:pPr marL="514350" indent="-514350">
              <a:buFont typeface="+mj-lt"/>
              <a:buAutoNum type="arabicPeriod"/>
            </a:pPr>
            <a:r>
              <a:rPr lang="en-US" dirty="0"/>
              <a:t>It acts as a network controller. It manages the Subnet traffic.</a:t>
            </a:r>
          </a:p>
          <a:p>
            <a:pPr marL="514350" indent="-514350">
              <a:buFont typeface="+mj-lt"/>
              <a:buAutoNum type="arabicPeriod"/>
            </a:pPr>
            <a:r>
              <a:rPr lang="en-US" dirty="0"/>
              <a:t>It decides by which route data should take.</a:t>
            </a:r>
          </a:p>
          <a:p>
            <a:pPr marL="514350" indent="-514350">
              <a:buFont typeface="+mj-lt"/>
              <a:buAutoNum type="arabicPeriod"/>
            </a:pPr>
            <a:r>
              <a:rPr lang="en-US" dirty="0"/>
              <a:t>It divides the outgoing messages into packets and assembles the incoming packets into messages for higher levels.</a:t>
            </a:r>
          </a:p>
          <a:p>
            <a:pPr marL="514350" indent="-514350">
              <a:buFont typeface="+mj-lt"/>
              <a:buAutoNum type="arabicPeriod"/>
            </a:pPr>
            <a:endParaRPr lang="en-US" dirty="0"/>
          </a:p>
        </p:txBody>
      </p:sp>
    </p:spTree>
  </p:cSld>
  <p:clrMapOvr>
    <a:masterClrMapping/>
  </p:clrMapOvr>
</p:sld>
</file>

<file path=ppt/theme/theme1.xml><?xml version="1.0" encoding="utf-8"?>
<a:theme xmlns:a="http://schemas.openxmlformats.org/drawingml/2006/main" name="New Microsoft Office PowerPoint Presentatio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Week 1 Introduction of Programming Languages</Template>
  <TotalTime>112</TotalTime>
  <Words>857</Words>
  <Application>Microsoft Office PowerPoint</Application>
  <PresentationFormat>On-screen Show (4:3)</PresentationFormat>
  <Paragraphs>59</Paragraphs>
  <Slides>15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Arial</vt:lpstr>
      <vt:lpstr>Calibri</vt:lpstr>
      <vt:lpstr>New Microsoft Office PowerPoint Presentation</vt:lpstr>
      <vt:lpstr>Internet Reference Models</vt:lpstr>
      <vt:lpstr>Reference Model </vt:lpstr>
      <vt:lpstr>OSI Model </vt:lpstr>
      <vt:lpstr>PowerPoint Presentation</vt:lpstr>
      <vt:lpstr>PowerPoint Presentation</vt:lpstr>
      <vt:lpstr>Feature of OSI Model </vt:lpstr>
      <vt:lpstr>The Physical Layer </vt:lpstr>
      <vt:lpstr>Data Link Layer </vt:lpstr>
      <vt:lpstr>The Network Layer </vt:lpstr>
      <vt:lpstr>Transport Layer </vt:lpstr>
      <vt:lpstr>The Session Layer </vt:lpstr>
      <vt:lpstr>The Presentation Layer </vt:lpstr>
      <vt:lpstr>Application Layer </vt:lpstr>
      <vt:lpstr>Merits of OSI reference model: </vt:lpstr>
      <vt:lpstr>Demerits of OSI reference model: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Internet Reference Models</dc:title>
  <dc:creator>Administrator</dc:creator>
  <cp:lastModifiedBy>Dell</cp:lastModifiedBy>
  <cp:revision>3</cp:revision>
  <dcterms:created xsi:type="dcterms:W3CDTF">2017-02-13T13:39:33Z</dcterms:created>
  <dcterms:modified xsi:type="dcterms:W3CDTF">2019-12-16T04:27:47Z</dcterms:modified>
</cp:coreProperties>
</file>