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3" r:id="rId7"/>
    <p:sldId id="264" r:id="rId8"/>
    <p:sldId id="265" r:id="rId9"/>
    <p:sldId id="258" r:id="rId10"/>
    <p:sldId id="259"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161D462-009A-4FCA-B407-C6C97C0B887C}" type="datetimeFigureOut">
              <a:rPr lang="en-US" smtClean="0"/>
              <a:t>2/21/2017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C02E6EA-FB16-46DD-BF1E-A5A993460B69}"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161D462-009A-4FCA-B407-C6C97C0B887C}" type="datetimeFigureOut">
              <a:rPr lang="en-US" smtClean="0"/>
              <a:t>2/21/2017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C02E6EA-FB16-46DD-BF1E-A5A993460B69}"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161D462-009A-4FCA-B407-C6C97C0B887C}" type="datetimeFigureOut">
              <a:rPr lang="en-US" smtClean="0"/>
              <a:t>2/21/2017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C02E6EA-FB16-46DD-BF1E-A5A993460B69}"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half" idx="3"/>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4"/>
          <p:cNvSpPr>
            <a:spLocks noGrp="1" noChangeArrowheads="1"/>
          </p:cNvSpPr>
          <p:nvPr>
            <p:ph type="dt" sz="half" idx="10"/>
          </p:nvPr>
        </p:nvSpPr>
        <p:spPr/>
        <p:txBody>
          <a:bodyPr/>
          <a:lstStyle>
            <a:lvl1pPr>
              <a:defRPr/>
            </a:lvl1pPr>
          </a:lstStyle>
          <a:p>
            <a:fld id="{8161D462-009A-4FCA-B407-C6C97C0B887C}" type="datetimeFigureOut">
              <a:rPr lang="en-US" smtClean="0"/>
              <a:t>2/21/2017</a:t>
            </a:fld>
            <a:endParaRPr lang="en-US"/>
          </a:p>
        </p:txBody>
      </p:sp>
      <p:sp>
        <p:nvSpPr>
          <p:cNvPr id="7" name="Rectangle 5"/>
          <p:cNvSpPr>
            <a:spLocks noGrp="1" noChangeArrowheads="1"/>
          </p:cNvSpPr>
          <p:nvPr>
            <p:ph type="ftr" sz="quarter" idx="11"/>
          </p:nvPr>
        </p:nvSpPr>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CC02E6EA-FB16-46DD-BF1E-A5A993460B69}"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4"/>
          <p:cNvSpPr>
            <a:spLocks noGrp="1" noChangeArrowheads="1"/>
          </p:cNvSpPr>
          <p:nvPr>
            <p:ph type="dt" sz="half" idx="10"/>
          </p:nvPr>
        </p:nvSpPr>
        <p:spPr/>
        <p:txBody>
          <a:bodyPr/>
          <a:lstStyle>
            <a:lvl1pPr>
              <a:defRPr/>
            </a:lvl1pPr>
          </a:lstStyle>
          <a:p>
            <a:fld id="{8161D462-009A-4FCA-B407-C6C97C0B887C}" type="datetimeFigureOut">
              <a:rPr lang="en-US" smtClean="0"/>
              <a:t>2/21/2017</a:t>
            </a:fld>
            <a:endParaRPr lang="en-US"/>
          </a:p>
        </p:txBody>
      </p:sp>
      <p:sp>
        <p:nvSpPr>
          <p:cNvPr id="7" name="Rectangle 5"/>
          <p:cNvSpPr>
            <a:spLocks noGrp="1" noChangeArrowheads="1"/>
          </p:cNvSpPr>
          <p:nvPr>
            <p:ph type="ftr" sz="quarter" idx="11"/>
          </p:nvPr>
        </p:nvSpPr>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CC02E6EA-FB16-46DD-BF1E-A5A993460B6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161D462-009A-4FCA-B407-C6C97C0B887C}" type="datetimeFigureOut">
              <a:rPr lang="en-US" smtClean="0"/>
              <a:t>2/21/2017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C02E6EA-FB16-46DD-BF1E-A5A993460B69}"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8161D462-009A-4FCA-B407-C6C97C0B887C}" type="datetimeFigureOut">
              <a:rPr lang="en-US" smtClean="0"/>
              <a:t>2/21/2017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C02E6EA-FB16-46DD-BF1E-A5A993460B69}"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8161D462-009A-4FCA-B407-C6C97C0B887C}" type="datetimeFigureOut">
              <a:rPr lang="en-US" smtClean="0"/>
              <a:t>2/21/2017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C02E6EA-FB16-46DD-BF1E-A5A993460B69}"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8161D462-009A-4FCA-B407-C6C97C0B887C}" type="datetimeFigureOut">
              <a:rPr lang="en-US" smtClean="0"/>
              <a:t>2/21/2017</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CC02E6EA-FB16-46DD-BF1E-A5A993460B69}"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8161D462-009A-4FCA-B407-C6C97C0B887C}" type="datetimeFigureOut">
              <a:rPr lang="en-US" smtClean="0"/>
              <a:t>2/21/2017</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CC02E6EA-FB16-46DD-BF1E-A5A993460B69}"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161D462-009A-4FCA-B407-C6C97C0B887C}" type="datetimeFigureOut">
              <a:rPr lang="en-US" smtClean="0"/>
              <a:t>2/21/2017</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CC02E6EA-FB16-46DD-BF1E-A5A993460B69}"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8161D462-009A-4FCA-B407-C6C97C0B887C}" type="datetimeFigureOut">
              <a:rPr lang="en-US" smtClean="0"/>
              <a:t>2/21/2017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C02E6EA-FB16-46DD-BF1E-A5A993460B69}"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8161D462-009A-4FCA-B407-C6C97C0B887C}" type="datetimeFigureOut">
              <a:rPr lang="en-US" smtClean="0"/>
              <a:t>2/21/2017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C02E6EA-FB16-46DD-BF1E-A5A993460B69}"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1D462-009A-4FCA-B407-C6C97C0B887C}" type="datetimeFigureOut">
              <a:rPr lang="en-US" smtClean="0"/>
              <a:t>2/21/2017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2E6EA-FB16-46DD-BF1E-A5A993460B69}" type="slidenum">
              <a:rPr lang="en-US" smtClean="0"/>
              <a:t>‹#›</a:t>
            </a:fld>
            <a:endParaRPr lang="en-US"/>
          </a:p>
        </p:txBody>
      </p:sp>
      <p:pic>
        <p:nvPicPr>
          <p:cNvPr id="5126" name="Picture 8" descr="2.jpg"/>
          <p:cNvPicPr>
            <a:picLocks noChangeAspect="1"/>
          </p:cNvPicPr>
          <p:nvPr/>
        </p:nvPicPr>
        <p:blipFill>
          <a:blip r:embed="rId15"/>
          <a:srcRect/>
          <a:stretch>
            <a:fillRect/>
          </a:stretch>
        </p:blipFill>
        <p:spPr bwMode="auto">
          <a:xfrm>
            <a:off x="3048000" y="1752600"/>
            <a:ext cx="3067050" cy="4038600"/>
          </a:xfrm>
          <a:prstGeom prst="rect">
            <a:avLst/>
          </a:prstGeom>
          <a:noFill/>
          <a:ln w="9525">
            <a:noFill/>
            <a:miter lim="800000"/>
            <a:headEnd/>
            <a:tailEnd/>
          </a:ln>
        </p:spPr>
      </p:pic>
      <p:pic>
        <p:nvPicPr>
          <p:cNvPr id="5127" name="Picture 9" descr="3.jpg"/>
          <p:cNvPicPr>
            <a:picLocks noChangeAspect="1"/>
          </p:cNvPicPr>
          <p:nvPr/>
        </p:nvPicPr>
        <p:blipFill>
          <a:blip r:embed="rId16"/>
          <a:srcRect/>
          <a:stretch>
            <a:fillRect/>
          </a:stretch>
        </p:blipFill>
        <p:spPr bwMode="auto">
          <a:xfrm>
            <a:off x="3200400" y="6400800"/>
            <a:ext cx="2733675" cy="257175"/>
          </a:xfrm>
          <a:prstGeom prst="rect">
            <a:avLst/>
          </a:prstGeom>
          <a:noFill/>
          <a:ln w="9525">
            <a:noFill/>
            <a:miter lim="800000"/>
            <a:headEnd/>
            <a:tailEnd/>
          </a:ln>
        </p:spPr>
      </p:pic>
      <p:pic>
        <p:nvPicPr>
          <p:cNvPr id="5128" name="Picture 10" descr="logo.jpg"/>
          <p:cNvPicPr>
            <a:picLocks noChangeAspect="1"/>
          </p:cNvPicPr>
          <p:nvPr/>
        </p:nvPicPr>
        <p:blipFill>
          <a:blip r:embed="rId17"/>
          <a:srcRect/>
          <a:stretch>
            <a:fillRect/>
          </a:stretch>
        </p:blipFill>
        <p:spPr bwMode="auto">
          <a:xfrm>
            <a:off x="0" y="6184900"/>
            <a:ext cx="1828800" cy="673100"/>
          </a:xfrm>
          <a:prstGeom prst="rect">
            <a:avLst/>
          </a:prstGeom>
          <a:noFill/>
          <a:ln w="9525">
            <a:noFill/>
            <a:miter lim="800000"/>
            <a:headEnd/>
            <a:tailEnd/>
          </a:ln>
        </p:spPr>
      </p:pic>
      <p:sp>
        <p:nvSpPr>
          <p:cNvPr id="14" name="Rectangle 13"/>
          <p:cNvSpPr/>
          <p:nvPr/>
        </p:nvSpPr>
        <p:spPr>
          <a:xfrm>
            <a:off x="0" y="0"/>
            <a:ext cx="91440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fade">
                                      <p:cBhvr>
                                        <p:cTn id="7" dur="2000"/>
                                        <p:tgtEl>
                                          <p:spTgt spid="512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2">
                                            <p:txEl>
                                              <p:pRg st="1" end="1"/>
                                            </p:txEl>
                                          </p:spTgt>
                                        </p:tgtEl>
                                        <p:attrNameLst>
                                          <p:attrName>style.visibility</p:attrName>
                                        </p:attrNameLst>
                                      </p:cBhvr>
                                      <p:to>
                                        <p:strVal val="visible"/>
                                      </p:to>
                                    </p:set>
                                    <p:animEffect transition="in" filter="fade">
                                      <p:cBhvr>
                                        <p:cTn id="10" dur="2000"/>
                                        <p:tgtEl>
                                          <p:spTgt spid="512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2">
                                            <p:txEl>
                                              <p:pRg st="2" end="2"/>
                                            </p:txEl>
                                          </p:spTgt>
                                        </p:tgtEl>
                                        <p:attrNameLst>
                                          <p:attrName>style.visibility</p:attrName>
                                        </p:attrNameLst>
                                      </p:cBhvr>
                                      <p:to>
                                        <p:strVal val="visible"/>
                                      </p:to>
                                    </p:set>
                                    <p:animEffect transition="in" filter="fade">
                                      <p:cBhvr>
                                        <p:cTn id="13" dur="2000"/>
                                        <p:tgtEl>
                                          <p:spTgt spid="512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22">
                                            <p:txEl>
                                              <p:pRg st="3" end="3"/>
                                            </p:txEl>
                                          </p:spTgt>
                                        </p:tgtEl>
                                        <p:attrNameLst>
                                          <p:attrName>style.visibility</p:attrName>
                                        </p:attrNameLst>
                                      </p:cBhvr>
                                      <p:to>
                                        <p:strVal val="visible"/>
                                      </p:to>
                                    </p:set>
                                    <p:animEffect transition="in" filter="fade">
                                      <p:cBhvr>
                                        <p:cTn id="16" dur="2000"/>
                                        <p:tgtEl>
                                          <p:spTgt spid="512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22">
                                            <p:txEl>
                                              <p:pRg st="4" end="4"/>
                                            </p:txEl>
                                          </p:spTgt>
                                        </p:tgtEl>
                                        <p:attrNameLst>
                                          <p:attrName>style.visibility</p:attrName>
                                        </p:attrNameLst>
                                      </p:cBhvr>
                                      <p:to>
                                        <p:strVal val="visible"/>
                                      </p:to>
                                    </p:set>
                                    <p:animEffect transition="in" filter="fade">
                                      <p:cBhvr>
                                        <p:cTn id="19" dur="20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E-mail Overview</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31582055"/>
      </p:ext>
    </p:extLst>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1143000"/>
          </a:xfrm>
        </p:spPr>
        <p:txBody>
          <a:bodyPr/>
          <a:lstStyle/>
          <a:p>
            <a:r>
              <a:rPr lang="en-US" dirty="0"/>
              <a:t>Disadvantages</a:t>
            </a:r>
            <a:br>
              <a:rPr lang="en-US" dirty="0"/>
            </a:br>
            <a:endParaRPr lang="en-US" dirty="0"/>
          </a:p>
        </p:txBody>
      </p:sp>
      <p:sp>
        <p:nvSpPr>
          <p:cNvPr id="3" name="Content Placeholder 2"/>
          <p:cNvSpPr>
            <a:spLocks noGrp="1"/>
          </p:cNvSpPr>
          <p:nvPr>
            <p:ph idx="1"/>
          </p:nvPr>
        </p:nvSpPr>
        <p:spPr>
          <a:xfrm>
            <a:off x="381000" y="838200"/>
            <a:ext cx="8229600" cy="4525963"/>
          </a:xfrm>
        </p:spPr>
        <p:txBody>
          <a:bodyPr/>
          <a:lstStyle/>
          <a:p>
            <a:r>
              <a:rPr lang="en-US" dirty="0" smtClean="0"/>
              <a:t>Apart </a:t>
            </a:r>
            <a:r>
              <a:rPr lang="en-US" dirty="0"/>
              <a:t>from several benefits of E-mail, there also exists some disadvantages as discussed below:</a:t>
            </a:r>
          </a:p>
          <a:p>
            <a:pPr lvl="1"/>
            <a:r>
              <a:rPr lang="en-US" dirty="0"/>
              <a:t>Forgery</a:t>
            </a:r>
          </a:p>
          <a:p>
            <a:pPr lvl="1"/>
            <a:r>
              <a:rPr lang="en-US" dirty="0"/>
              <a:t>Overload</a:t>
            </a:r>
          </a:p>
          <a:p>
            <a:pPr lvl="1"/>
            <a:r>
              <a:rPr lang="en-US" dirty="0"/>
              <a:t>Misdirection</a:t>
            </a:r>
          </a:p>
          <a:p>
            <a:pPr lvl="1"/>
            <a:r>
              <a:rPr lang="en-US" dirty="0"/>
              <a:t>Junk</a:t>
            </a:r>
          </a:p>
          <a:p>
            <a:pPr lvl="1"/>
            <a:r>
              <a:rPr lang="en-US" dirty="0"/>
              <a:t>No response</a:t>
            </a:r>
          </a:p>
          <a:p>
            <a:endParaRPr lang="en-US" dirty="0"/>
          </a:p>
        </p:txBody>
      </p:sp>
    </p:spTree>
    <p:extLst>
      <p:ext uri="{BB962C8B-B14F-4D97-AF65-F5344CB8AC3E}">
        <p14:creationId xmlns:p14="http://schemas.microsoft.com/office/powerpoint/2010/main" val="1478479493"/>
      </p:ext>
    </p:extLst>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229600" cy="4525963"/>
          </a:xfrm>
        </p:spPr>
        <p:txBody>
          <a:bodyPr/>
          <a:lstStyle/>
          <a:p>
            <a:r>
              <a:rPr lang="en-US" sz="2200" dirty="0"/>
              <a:t>Forgery</a:t>
            </a:r>
          </a:p>
          <a:p>
            <a:pPr lvl="1"/>
            <a:r>
              <a:rPr lang="en-US" sz="2200" dirty="0"/>
              <a:t>E-mail doesn’t prevent from forgery, that is, someone impersonating the sender, since sender is usually not authenticated in any way.</a:t>
            </a:r>
          </a:p>
          <a:p>
            <a:r>
              <a:rPr lang="en-US" sz="2200" dirty="0"/>
              <a:t>Overload</a:t>
            </a:r>
          </a:p>
          <a:p>
            <a:pPr lvl="1"/>
            <a:r>
              <a:rPr lang="en-US" sz="2200" dirty="0"/>
              <a:t>Convenience of E-mail may result in a flood of mail.</a:t>
            </a:r>
          </a:p>
          <a:p>
            <a:r>
              <a:rPr lang="en-US" sz="2200" dirty="0"/>
              <a:t>Misdirection</a:t>
            </a:r>
          </a:p>
          <a:p>
            <a:pPr lvl="1"/>
            <a:r>
              <a:rPr lang="en-US" sz="2200" dirty="0"/>
              <a:t>It is possible that you may send e-mail to an unintended recipient.</a:t>
            </a:r>
          </a:p>
          <a:p>
            <a:r>
              <a:rPr lang="en-US" sz="2200" dirty="0"/>
              <a:t>Junk</a:t>
            </a:r>
          </a:p>
          <a:p>
            <a:pPr lvl="1"/>
            <a:r>
              <a:rPr lang="en-US" sz="2200" dirty="0"/>
              <a:t>Junk emails are undesirable and inappropriate emails. Junk emails are sometimes referred to as spam.</a:t>
            </a:r>
          </a:p>
          <a:p>
            <a:r>
              <a:rPr lang="en-US" sz="2200" dirty="0"/>
              <a:t>No Response</a:t>
            </a:r>
          </a:p>
          <a:p>
            <a:pPr lvl="1"/>
            <a:r>
              <a:rPr lang="en-US" sz="2200" dirty="0"/>
              <a:t>It may be frustrating when the recipient does not read the e-mail and respond on a regular basis.</a:t>
            </a:r>
          </a:p>
        </p:txBody>
      </p:sp>
    </p:spTree>
    <p:extLst>
      <p:ext uri="{BB962C8B-B14F-4D97-AF65-F5344CB8AC3E}">
        <p14:creationId xmlns:p14="http://schemas.microsoft.com/office/powerpoint/2010/main" val="2581753929"/>
      </p:ext>
    </p:extLst>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1143000"/>
          </a:xfrm>
        </p:spPr>
        <p:txBody>
          <a:bodyPr/>
          <a:lstStyle/>
          <a:p>
            <a:r>
              <a:rPr lang="en-US" dirty="0"/>
              <a:t>E-mail Protocols</a:t>
            </a:r>
            <a:br>
              <a:rPr lang="en-US" dirty="0"/>
            </a:br>
            <a:endParaRPr lang="en-US" dirty="0"/>
          </a:p>
        </p:txBody>
      </p:sp>
      <p:sp>
        <p:nvSpPr>
          <p:cNvPr id="3" name="Content Placeholder 2"/>
          <p:cNvSpPr>
            <a:spLocks noGrp="1"/>
          </p:cNvSpPr>
          <p:nvPr>
            <p:ph idx="1"/>
          </p:nvPr>
        </p:nvSpPr>
        <p:spPr>
          <a:xfrm>
            <a:off x="304800" y="762000"/>
            <a:ext cx="8229600" cy="4525963"/>
          </a:xfrm>
        </p:spPr>
        <p:txBody>
          <a:bodyPr/>
          <a:lstStyle/>
          <a:p>
            <a:r>
              <a:rPr lang="en-US" dirty="0"/>
              <a:t>E-mail Protocols are set of rules that help the client to properly transmit the information to or from the mail server. Here in this tutorial, we will discuss various protocols such as </a:t>
            </a:r>
            <a:r>
              <a:rPr lang="en-US" b="1" dirty="0"/>
              <a:t>SMTP, POP,</a:t>
            </a:r>
            <a:r>
              <a:rPr lang="en-US" dirty="0"/>
              <a:t> and </a:t>
            </a:r>
            <a:r>
              <a:rPr lang="en-US" b="1" dirty="0"/>
              <a:t>IMAP.</a:t>
            </a:r>
            <a:endParaRPr lang="en-US" dirty="0"/>
          </a:p>
        </p:txBody>
      </p:sp>
    </p:spTree>
    <p:extLst>
      <p:ext uri="{BB962C8B-B14F-4D97-AF65-F5344CB8AC3E}">
        <p14:creationId xmlns:p14="http://schemas.microsoft.com/office/powerpoint/2010/main" val="2001354682"/>
      </p:ext>
    </p:extLst>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err="1" smtClean="0"/>
              <a:t>SMPT</a:t>
            </a:r>
            <a:r>
              <a:rPr lang="en-US" dirty="0"/>
              <a:t/>
            </a:r>
            <a:br>
              <a:rPr lang="en-US" dirty="0"/>
            </a:br>
            <a:endParaRPr lang="en-US" dirty="0"/>
          </a:p>
        </p:txBody>
      </p:sp>
      <p:sp>
        <p:nvSpPr>
          <p:cNvPr id="3" name="Content Placeholder 2"/>
          <p:cNvSpPr>
            <a:spLocks noGrp="1"/>
          </p:cNvSpPr>
          <p:nvPr>
            <p:ph idx="1"/>
          </p:nvPr>
        </p:nvSpPr>
        <p:spPr>
          <a:xfrm>
            <a:off x="228600" y="685800"/>
            <a:ext cx="8229600" cy="4525963"/>
          </a:xfrm>
        </p:spPr>
        <p:txBody>
          <a:bodyPr/>
          <a:lstStyle/>
          <a:p>
            <a:r>
              <a:rPr lang="en-US" sz="2400" b="1" dirty="0"/>
              <a:t>SMTP</a:t>
            </a:r>
            <a:r>
              <a:rPr lang="en-US" sz="2400" dirty="0"/>
              <a:t> stands for </a:t>
            </a:r>
            <a:r>
              <a:rPr lang="en-US" sz="2400" b="1" dirty="0"/>
              <a:t>Simple Mail Transfer Protocol</a:t>
            </a:r>
            <a:r>
              <a:rPr lang="en-US" sz="2400" dirty="0"/>
              <a:t>. It was first proposed in 1982. It is a standard protocol used for sending </a:t>
            </a:r>
            <a:r>
              <a:rPr lang="en-US" sz="2400" dirty="0" smtClean="0"/>
              <a:t> e-mail </a:t>
            </a:r>
            <a:r>
              <a:rPr lang="en-US" sz="2400" dirty="0"/>
              <a:t>efficiently and reliably over the internet.</a:t>
            </a:r>
          </a:p>
          <a:p>
            <a:pPr lvl="1"/>
            <a:r>
              <a:rPr lang="en-US" sz="2000" b="1" dirty="0"/>
              <a:t>Key Points:</a:t>
            </a:r>
            <a:endParaRPr lang="en-US" sz="2000" dirty="0"/>
          </a:p>
          <a:p>
            <a:pPr lvl="2"/>
            <a:r>
              <a:rPr lang="en-US" sz="1600" dirty="0"/>
              <a:t>SMTP is application level protocol.</a:t>
            </a:r>
          </a:p>
          <a:p>
            <a:pPr lvl="2"/>
            <a:r>
              <a:rPr lang="en-US" sz="1600" dirty="0"/>
              <a:t>SMTP is connection oriented protocol.</a:t>
            </a:r>
          </a:p>
          <a:p>
            <a:pPr lvl="2"/>
            <a:r>
              <a:rPr lang="en-US" sz="1600" dirty="0"/>
              <a:t>SMTP is text based protocol.</a:t>
            </a:r>
          </a:p>
          <a:p>
            <a:pPr lvl="2"/>
            <a:r>
              <a:rPr lang="en-US" sz="1600" dirty="0"/>
              <a:t>It handles exchange of messages between e-mail servers over TCP/IP network.</a:t>
            </a:r>
          </a:p>
          <a:p>
            <a:pPr lvl="2"/>
            <a:r>
              <a:rPr lang="en-US" sz="1600" dirty="0"/>
              <a:t>Apart from transferring e-mail, </a:t>
            </a:r>
            <a:r>
              <a:rPr lang="en-US" sz="1600" dirty="0" err="1"/>
              <a:t>SMPT</a:t>
            </a:r>
            <a:r>
              <a:rPr lang="en-US" sz="1600" dirty="0"/>
              <a:t> also provides notification regarding incoming mail.</a:t>
            </a:r>
          </a:p>
          <a:p>
            <a:pPr lvl="2"/>
            <a:r>
              <a:rPr lang="en-US" sz="1600" dirty="0"/>
              <a:t>When you send e-mail, your e-mail client sends it to your e-mail server which further contacts the recipient mail server using SMTP client.</a:t>
            </a:r>
          </a:p>
          <a:p>
            <a:pPr lvl="2"/>
            <a:r>
              <a:rPr lang="en-US" sz="1600" dirty="0"/>
              <a:t>These SMTP commands specify the sender’s and receiver’s e-mail address, along with the message to be send.</a:t>
            </a:r>
          </a:p>
          <a:p>
            <a:pPr lvl="2"/>
            <a:r>
              <a:rPr lang="en-US" sz="1600" dirty="0"/>
              <a:t>The exchange of commands between servers is carried out without intervention of any user.</a:t>
            </a:r>
          </a:p>
          <a:p>
            <a:pPr lvl="2"/>
            <a:r>
              <a:rPr lang="en-US" sz="1600" dirty="0"/>
              <a:t>In case, message cannot be delivered, an error report is sent to the sender which makes SMTP a reliable protocol.</a:t>
            </a:r>
          </a:p>
          <a:p>
            <a:endParaRPr lang="en-US" sz="2400" dirty="0"/>
          </a:p>
        </p:txBody>
      </p:sp>
    </p:spTree>
    <p:extLst>
      <p:ext uri="{BB962C8B-B14F-4D97-AF65-F5344CB8AC3E}">
        <p14:creationId xmlns:p14="http://schemas.microsoft.com/office/powerpoint/2010/main" val="1330115829"/>
      </p:ext>
    </p:extLst>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IMAP</a:t>
            </a:r>
            <a:br>
              <a:rPr lang="en-US" dirty="0"/>
            </a:br>
            <a:endParaRPr lang="en-US" dirty="0"/>
          </a:p>
        </p:txBody>
      </p:sp>
      <p:sp>
        <p:nvSpPr>
          <p:cNvPr id="3" name="Content Placeholder 2"/>
          <p:cNvSpPr>
            <a:spLocks noGrp="1"/>
          </p:cNvSpPr>
          <p:nvPr>
            <p:ph idx="1"/>
          </p:nvPr>
        </p:nvSpPr>
        <p:spPr>
          <a:xfrm>
            <a:off x="381000" y="838200"/>
            <a:ext cx="8229600" cy="4525963"/>
          </a:xfrm>
        </p:spPr>
        <p:txBody>
          <a:bodyPr/>
          <a:lstStyle/>
          <a:p>
            <a:r>
              <a:rPr lang="en-US" b="1" dirty="0"/>
              <a:t>IMAP</a:t>
            </a:r>
            <a:r>
              <a:rPr lang="en-US" dirty="0"/>
              <a:t> stands for </a:t>
            </a:r>
            <a:r>
              <a:rPr lang="en-US" b="1" dirty="0"/>
              <a:t>Internet Mail Access Protocol.</a:t>
            </a:r>
            <a:r>
              <a:rPr lang="en-US" dirty="0"/>
              <a:t> It was first proposed in 1986. There exist five versions of IMAP as follows:</a:t>
            </a:r>
          </a:p>
          <a:p>
            <a:pPr lvl="1"/>
            <a:r>
              <a:rPr lang="en-US" dirty="0"/>
              <a:t>Original IMAP</a:t>
            </a:r>
          </a:p>
          <a:p>
            <a:pPr lvl="1"/>
            <a:r>
              <a:rPr lang="en-US" dirty="0" err="1"/>
              <a:t>IMAP2</a:t>
            </a:r>
            <a:endParaRPr lang="en-US" dirty="0"/>
          </a:p>
          <a:p>
            <a:pPr lvl="1"/>
            <a:r>
              <a:rPr lang="en-US" dirty="0" err="1"/>
              <a:t>IMAP3</a:t>
            </a:r>
            <a:endParaRPr lang="en-US" dirty="0"/>
          </a:p>
          <a:p>
            <a:pPr lvl="1"/>
            <a:r>
              <a:rPr lang="en-US" dirty="0" err="1"/>
              <a:t>IMAP2bis</a:t>
            </a:r>
            <a:endParaRPr lang="en-US" dirty="0"/>
          </a:p>
          <a:p>
            <a:pPr lvl="1"/>
            <a:r>
              <a:rPr lang="en-US" dirty="0" err="1"/>
              <a:t>IMAP4</a:t>
            </a:r>
            <a:endParaRPr lang="en-US" dirty="0"/>
          </a:p>
          <a:p>
            <a:endParaRPr lang="en-US" dirty="0"/>
          </a:p>
        </p:txBody>
      </p:sp>
    </p:spTree>
    <p:extLst>
      <p:ext uri="{BB962C8B-B14F-4D97-AF65-F5344CB8AC3E}">
        <p14:creationId xmlns:p14="http://schemas.microsoft.com/office/powerpoint/2010/main" val="295605537"/>
      </p:ext>
    </p:extLst>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IMAP</a:t>
            </a:r>
            <a:endParaRPr lang="en-US" dirty="0"/>
          </a:p>
        </p:txBody>
      </p:sp>
      <p:sp>
        <p:nvSpPr>
          <p:cNvPr id="3" name="Content Placeholder 2"/>
          <p:cNvSpPr>
            <a:spLocks noGrp="1"/>
          </p:cNvSpPr>
          <p:nvPr>
            <p:ph idx="1"/>
          </p:nvPr>
        </p:nvSpPr>
        <p:spPr>
          <a:xfrm>
            <a:off x="457200" y="762000"/>
            <a:ext cx="8686800" cy="4525963"/>
          </a:xfrm>
        </p:spPr>
        <p:txBody>
          <a:bodyPr/>
          <a:lstStyle/>
          <a:p>
            <a:pPr lvl="1"/>
            <a:r>
              <a:rPr lang="en-US" b="1" dirty="0"/>
              <a:t>Key Points:</a:t>
            </a:r>
            <a:endParaRPr lang="en-US" dirty="0"/>
          </a:p>
          <a:p>
            <a:pPr lvl="2"/>
            <a:r>
              <a:rPr lang="en-US" dirty="0"/>
              <a:t>IMAP allows the client program to manipulate the e-mail message on the server without downloading them on the local computer.</a:t>
            </a:r>
          </a:p>
          <a:p>
            <a:pPr lvl="2"/>
            <a:r>
              <a:rPr lang="en-US" dirty="0"/>
              <a:t>The e-mail is hold and maintained by the remote server.</a:t>
            </a:r>
          </a:p>
          <a:p>
            <a:pPr lvl="2"/>
            <a:r>
              <a:rPr lang="en-US" dirty="0"/>
              <a:t>It enables us to take any action such as downloading, delete the mail without reading the </a:t>
            </a:r>
            <a:r>
              <a:rPr lang="en-US" dirty="0" err="1"/>
              <a:t>mail.It</a:t>
            </a:r>
            <a:r>
              <a:rPr lang="en-US" dirty="0"/>
              <a:t> enables us to create, manipulate and delete remote message folders called mail boxes.</a:t>
            </a:r>
          </a:p>
          <a:p>
            <a:pPr lvl="2"/>
            <a:r>
              <a:rPr lang="en-US" dirty="0"/>
              <a:t>IMAP enables the users to search the e-mails.</a:t>
            </a:r>
          </a:p>
          <a:p>
            <a:pPr lvl="2"/>
            <a:r>
              <a:rPr lang="en-US" dirty="0"/>
              <a:t>It allows concurrent access to multiple mailboxes on multiple mail servers.</a:t>
            </a:r>
          </a:p>
          <a:p>
            <a:pPr lvl="2"/>
            <a:endParaRPr lang="en-US" dirty="0"/>
          </a:p>
        </p:txBody>
      </p:sp>
    </p:spTree>
    <p:extLst>
      <p:ext uri="{BB962C8B-B14F-4D97-AF65-F5344CB8AC3E}">
        <p14:creationId xmlns:p14="http://schemas.microsoft.com/office/powerpoint/2010/main" val="4128966317"/>
      </p:ext>
    </p:extLst>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POP</a:t>
            </a:r>
            <a:br>
              <a:rPr lang="en-US" dirty="0"/>
            </a:br>
            <a:endParaRPr lang="en-US" dirty="0"/>
          </a:p>
        </p:txBody>
      </p:sp>
      <p:sp>
        <p:nvSpPr>
          <p:cNvPr id="3" name="Content Placeholder 2"/>
          <p:cNvSpPr>
            <a:spLocks noGrp="1"/>
          </p:cNvSpPr>
          <p:nvPr>
            <p:ph idx="1"/>
          </p:nvPr>
        </p:nvSpPr>
        <p:spPr>
          <a:xfrm>
            <a:off x="228600" y="685800"/>
            <a:ext cx="8229600" cy="4525963"/>
          </a:xfrm>
        </p:spPr>
        <p:txBody>
          <a:bodyPr/>
          <a:lstStyle/>
          <a:p>
            <a:r>
              <a:rPr lang="en-US" sz="2200" b="1" dirty="0"/>
              <a:t>POP </a:t>
            </a:r>
            <a:r>
              <a:rPr lang="en-US" sz="2200" b="1" dirty="0"/>
              <a:t>stands for Post Office Protocol</a:t>
            </a:r>
            <a:r>
              <a:rPr lang="en-US" sz="2200" dirty="0"/>
              <a:t>. It is generally used to support a single client. There are several versions of POP but the POP 3 is the current standard.</a:t>
            </a:r>
          </a:p>
          <a:p>
            <a:r>
              <a:rPr lang="en-US" sz="2200" dirty="0"/>
              <a:t>Key Points</a:t>
            </a:r>
          </a:p>
          <a:p>
            <a:pPr lvl="1"/>
            <a:r>
              <a:rPr lang="en-US" sz="2200" dirty="0"/>
              <a:t>POP is an application layer internet standard protocol.</a:t>
            </a:r>
          </a:p>
          <a:p>
            <a:pPr lvl="1"/>
            <a:r>
              <a:rPr lang="en-US" sz="2200" dirty="0"/>
              <a:t>Since POP supports offline access to the messages, thus requires less internet usage time.</a:t>
            </a:r>
          </a:p>
          <a:p>
            <a:pPr lvl="1"/>
            <a:r>
              <a:rPr lang="en-US" sz="2200" dirty="0"/>
              <a:t>POP does not allow search facility.</a:t>
            </a:r>
          </a:p>
          <a:p>
            <a:pPr lvl="1"/>
            <a:r>
              <a:rPr lang="en-US" sz="2200" dirty="0"/>
              <a:t>In order to access the messaged, it is necessary to download them.</a:t>
            </a:r>
          </a:p>
          <a:p>
            <a:pPr lvl="1"/>
            <a:r>
              <a:rPr lang="en-US" sz="2200" dirty="0"/>
              <a:t>It allows only one mailbox to be created on server.</a:t>
            </a:r>
          </a:p>
          <a:p>
            <a:pPr lvl="1"/>
            <a:r>
              <a:rPr lang="en-US" sz="2200" dirty="0"/>
              <a:t>It is not suitable for accessing non mail data.</a:t>
            </a:r>
          </a:p>
          <a:p>
            <a:pPr lvl="1"/>
            <a:r>
              <a:rPr lang="en-US" sz="2200" dirty="0"/>
              <a:t>POP commands are generally abbreviated into codes of three or four letters. </a:t>
            </a:r>
            <a:r>
              <a:rPr lang="en-US" sz="2200" dirty="0" err="1"/>
              <a:t>Eg</a:t>
            </a:r>
            <a:r>
              <a:rPr lang="en-US" sz="2200" dirty="0"/>
              <a:t>. STAT.</a:t>
            </a:r>
          </a:p>
          <a:p>
            <a:endParaRPr lang="en-US" sz="2200" dirty="0"/>
          </a:p>
        </p:txBody>
      </p:sp>
    </p:spTree>
    <p:extLst>
      <p:ext uri="{BB962C8B-B14F-4D97-AF65-F5344CB8AC3E}">
        <p14:creationId xmlns:p14="http://schemas.microsoft.com/office/powerpoint/2010/main" val="4173791045"/>
      </p:ext>
    </p:extLst>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855"/>
            <a:ext cx="8229600" cy="1143000"/>
          </a:xfrm>
        </p:spPr>
        <p:txBody>
          <a:bodyPr/>
          <a:lstStyle/>
          <a:p>
            <a:r>
              <a:rPr lang="en-US" dirty="0"/>
              <a:t>E-mail Working</a:t>
            </a:r>
            <a:br>
              <a:rPr lang="en-US" dirty="0"/>
            </a:br>
            <a:endParaRPr lang="en-US" dirty="0"/>
          </a:p>
        </p:txBody>
      </p:sp>
      <p:sp>
        <p:nvSpPr>
          <p:cNvPr id="3" name="Content Placeholder 2"/>
          <p:cNvSpPr>
            <a:spLocks noGrp="1"/>
          </p:cNvSpPr>
          <p:nvPr>
            <p:ph idx="1"/>
          </p:nvPr>
        </p:nvSpPr>
        <p:spPr>
          <a:xfrm>
            <a:off x="609600" y="685800"/>
            <a:ext cx="8229600" cy="4525963"/>
          </a:xfrm>
        </p:spPr>
        <p:txBody>
          <a:bodyPr/>
          <a:lstStyle/>
          <a:p>
            <a:r>
              <a:rPr lang="en-US" sz="2800" dirty="0"/>
              <a:t>E-mail System</a:t>
            </a:r>
          </a:p>
          <a:p>
            <a:pPr lvl="1"/>
            <a:r>
              <a:rPr lang="en-US" sz="2400" dirty="0"/>
              <a:t>E-mail system comprises of the following three components:</a:t>
            </a:r>
          </a:p>
          <a:p>
            <a:pPr lvl="2"/>
            <a:r>
              <a:rPr lang="en-US" sz="2000" dirty="0"/>
              <a:t>Mailer</a:t>
            </a:r>
          </a:p>
          <a:p>
            <a:pPr lvl="2"/>
            <a:r>
              <a:rPr lang="en-US" sz="2000" dirty="0"/>
              <a:t>Mail Server</a:t>
            </a:r>
          </a:p>
          <a:p>
            <a:pPr lvl="2"/>
            <a:r>
              <a:rPr lang="en-US" sz="2000" dirty="0"/>
              <a:t>Mailbox</a:t>
            </a:r>
          </a:p>
          <a:p>
            <a:pPr lvl="1"/>
            <a:r>
              <a:rPr lang="en-US" sz="2400" dirty="0"/>
              <a:t>Mailer</a:t>
            </a:r>
          </a:p>
          <a:p>
            <a:pPr lvl="2"/>
            <a:r>
              <a:rPr lang="en-US" sz="2000" dirty="0"/>
              <a:t>It is also called </a:t>
            </a:r>
            <a:r>
              <a:rPr lang="en-US" sz="2000" b="1" dirty="0"/>
              <a:t>mail program, mail application</a:t>
            </a:r>
            <a:r>
              <a:rPr lang="en-US" sz="2000" dirty="0"/>
              <a:t> or </a:t>
            </a:r>
            <a:r>
              <a:rPr lang="en-US" sz="2000" b="1" dirty="0"/>
              <a:t>mail client.</a:t>
            </a:r>
            <a:r>
              <a:rPr lang="en-US" sz="2000" dirty="0"/>
              <a:t> It allows us to manage, read and compose e-mail.</a:t>
            </a:r>
          </a:p>
          <a:p>
            <a:pPr lvl="1"/>
            <a:r>
              <a:rPr lang="en-US" sz="2400" dirty="0"/>
              <a:t>Mail Server</a:t>
            </a:r>
          </a:p>
          <a:p>
            <a:pPr lvl="2"/>
            <a:r>
              <a:rPr lang="en-US" sz="2000" dirty="0"/>
              <a:t>The function of mail server is to receive, store and deliver the email. It is must for mail servers to be sunning all the time because if it crashes or is down, email can be lost.</a:t>
            </a:r>
          </a:p>
          <a:p>
            <a:pPr lvl="1"/>
            <a:r>
              <a:rPr lang="en-US" sz="2400" dirty="0"/>
              <a:t>Mailboxes</a:t>
            </a:r>
          </a:p>
          <a:p>
            <a:pPr lvl="2"/>
            <a:r>
              <a:rPr lang="en-US" sz="2000" dirty="0"/>
              <a:t>Mailbox is generally a folder that contains emails and information about them.</a:t>
            </a:r>
          </a:p>
          <a:p>
            <a:endParaRPr lang="en-US" sz="2800" dirty="0"/>
          </a:p>
        </p:txBody>
      </p:sp>
    </p:spTree>
    <p:extLst>
      <p:ext uri="{BB962C8B-B14F-4D97-AF65-F5344CB8AC3E}">
        <p14:creationId xmlns:p14="http://schemas.microsoft.com/office/powerpoint/2010/main" val="1392610329"/>
      </p:ext>
    </p:extLst>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Working of E-mail</a:t>
            </a:r>
            <a:br>
              <a:rPr lang="en-US" dirty="0"/>
            </a:br>
            <a:endParaRPr lang="en-US" dirty="0"/>
          </a:p>
        </p:txBody>
      </p:sp>
      <p:sp>
        <p:nvSpPr>
          <p:cNvPr id="3" name="Content Placeholder 2"/>
          <p:cNvSpPr>
            <a:spLocks noGrp="1"/>
          </p:cNvSpPr>
          <p:nvPr>
            <p:ph idx="1"/>
          </p:nvPr>
        </p:nvSpPr>
        <p:spPr>
          <a:xfrm>
            <a:off x="304800" y="762000"/>
            <a:ext cx="8229600" cy="4525963"/>
          </a:xfrm>
        </p:spPr>
        <p:txBody>
          <a:bodyPr/>
          <a:lstStyle/>
          <a:p>
            <a:r>
              <a:rPr lang="en-US" sz="2400" dirty="0"/>
              <a:t>Email working follows the client server approach. In this client is the mailer i.e. the mail application or mail program and server is a device that manages emails.</a:t>
            </a:r>
          </a:p>
          <a:p>
            <a:r>
              <a:rPr lang="en-US" sz="2400" dirty="0"/>
              <a:t>Following example will take you through the basic steps involved in sending and receiving emails and will give you a better understanding of working of email system:</a:t>
            </a:r>
          </a:p>
          <a:p>
            <a:pPr lvl="1"/>
            <a:r>
              <a:rPr lang="en-US" sz="2400" dirty="0"/>
              <a:t>Suppose person A wants to send an email message to person B.</a:t>
            </a:r>
          </a:p>
          <a:p>
            <a:pPr lvl="1"/>
            <a:r>
              <a:rPr lang="en-US" sz="2400" dirty="0"/>
              <a:t>Person A composes the messages using a mailer program i.e. mail client and then select Send option.</a:t>
            </a:r>
          </a:p>
          <a:p>
            <a:pPr lvl="1"/>
            <a:r>
              <a:rPr lang="en-US" sz="2400" dirty="0"/>
              <a:t>The message is routed to </a:t>
            </a:r>
            <a:r>
              <a:rPr lang="en-US" sz="2400" b="1" dirty="0"/>
              <a:t>Simple Mail Transfer Protocol</a:t>
            </a:r>
            <a:r>
              <a:rPr lang="en-US" sz="2400" dirty="0"/>
              <a:t> to person B’s mail server.</a:t>
            </a:r>
          </a:p>
          <a:p>
            <a:pPr lvl="1"/>
            <a:r>
              <a:rPr lang="en-US" sz="2400" dirty="0"/>
              <a:t>The mail server stores the email message on disk in an area designated for person B.</a:t>
            </a:r>
          </a:p>
          <a:p>
            <a:endParaRPr lang="en-US" sz="2400" dirty="0"/>
          </a:p>
        </p:txBody>
      </p:sp>
    </p:spTree>
    <p:extLst>
      <p:ext uri="{BB962C8B-B14F-4D97-AF65-F5344CB8AC3E}">
        <p14:creationId xmlns:p14="http://schemas.microsoft.com/office/powerpoint/2010/main" val="3065784196"/>
      </p:ext>
    </p:extLst>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lstStyle/>
          <a:p>
            <a:pPr algn="ctr"/>
            <a:r>
              <a:rPr lang="en-US" sz="2800" i="1" dirty="0" smtClean="0"/>
              <a:t>The </a:t>
            </a:r>
            <a:r>
              <a:rPr lang="en-US" sz="2800" i="1" dirty="0"/>
              <a:t>disk space area on mail server is called mail spool</a:t>
            </a:r>
            <a:r>
              <a:rPr lang="en-US" sz="2800" i="1" dirty="0" smtClean="0"/>
              <a:t>.</a:t>
            </a:r>
          </a:p>
          <a:p>
            <a:endParaRPr lang="en-US" sz="2800" dirty="0"/>
          </a:p>
          <a:p>
            <a:r>
              <a:rPr lang="en-US" sz="2400" dirty="0" smtClean="0"/>
              <a:t>Now</a:t>
            </a:r>
            <a:r>
              <a:rPr lang="en-US" sz="2400" dirty="0"/>
              <a:t>, suppose person B is running a POP client and knows how to communicate with B’s mail server.</a:t>
            </a:r>
          </a:p>
          <a:p>
            <a:r>
              <a:rPr lang="en-US" sz="2400" dirty="0"/>
              <a:t>It will periodically poll the POP server to check if any new email has arrived for </a:t>
            </a:r>
            <a:r>
              <a:rPr lang="en-US" sz="2400" dirty="0" err="1"/>
              <a:t>B.As</a:t>
            </a:r>
            <a:r>
              <a:rPr lang="en-US" sz="2400" dirty="0"/>
              <a:t> in this case, person B has sent an email for person B, so email is forwarded over the network to B’s PC. This is message is now stored on person B’s PC.</a:t>
            </a:r>
          </a:p>
          <a:p>
            <a:endParaRPr lang="en-US" sz="2400" dirty="0"/>
          </a:p>
        </p:txBody>
      </p:sp>
    </p:spTree>
    <p:extLst>
      <p:ext uri="{BB962C8B-B14F-4D97-AF65-F5344CB8AC3E}">
        <p14:creationId xmlns:p14="http://schemas.microsoft.com/office/powerpoint/2010/main" val="4157782036"/>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E-mail Overview</a:t>
            </a:r>
          </a:p>
        </p:txBody>
      </p:sp>
      <p:sp>
        <p:nvSpPr>
          <p:cNvPr id="3" name="Content Placeholder 2"/>
          <p:cNvSpPr>
            <a:spLocks noGrp="1"/>
          </p:cNvSpPr>
          <p:nvPr>
            <p:ph idx="1"/>
          </p:nvPr>
        </p:nvSpPr>
        <p:spPr>
          <a:xfrm>
            <a:off x="304800" y="762000"/>
            <a:ext cx="8229600" cy="4525963"/>
          </a:xfrm>
        </p:spPr>
        <p:txBody>
          <a:bodyPr/>
          <a:lstStyle/>
          <a:p>
            <a:r>
              <a:rPr lang="en-US" sz="2400" dirty="0"/>
              <a:t>Email</a:t>
            </a:r>
          </a:p>
          <a:p>
            <a:pPr lvl="1"/>
            <a:r>
              <a:rPr lang="en-US" sz="2000" dirty="0"/>
              <a:t>Email is a service which allows us to send the message in electronic mode over the internet. It offers an efficient, inexpensive and real time mean of distributing information among people</a:t>
            </a:r>
            <a:r>
              <a:rPr lang="en-US" sz="2000" dirty="0" smtClean="0"/>
              <a:t>.</a:t>
            </a:r>
            <a:endParaRPr lang="en-US" sz="2000" dirty="0"/>
          </a:p>
          <a:p>
            <a:r>
              <a:rPr lang="en-US" sz="2400" dirty="0"/>
              <a:t>E-Mail Address</a:t>
            </a:r>
          </a:p>
          <a:p>
            <a:pPr lvl="1"/>
            <a:r>
              <a:rPr lang="en-US" sz="2000" dirty="0"/>
              <a:t>Each user of email is assigned a unique name for his email account. This name is known as E-mail address. Different users can send and receive messages according to the e-mail address.</a:t>
            </a:r>
          </a:p>
          <a:p>
            <a:pPr lvl="1"/>
            <a:r>
              <a:rPr lang="en-US" sz="2000" dirty="0"/>
              <a:t>E-mail is generally of the form </a:t>
            </a:r>
            <a:r>
              <a:rPr lang="en-US" sz="2000" dirty="0" err="1"/>
              <a:t>username@domainname</a:t>
            </a:r>
            <a:r>
              <a:rPr lang="en-US" sz="2000" dirty="0"/>
              <a:t>. For example, </a:t>
            </a:r>
            <a:r>
              <a:rPr lang="en-US" sz="2000" dirty="0" err="1"/>
              <a:t>webmaster@tutorialspoint.com</a:t>
            </a:r>
            <a:r>
              <a:rPr lang="en-US" sz="2000" dirty="0"/>
              <a:t> is an e-mail address where webmaster is username and </a:t>
            </a:r>
            <a:r>
              <a:rPr lang="en-US" sz="2000" dirty="0" err="1"/>
              <a:t>tutorialspoint.com</a:t>
            </a:r>
            <a:r>
              <a:rPr lang="en-US" sz="2000" dirty="0"/>
              <a:t> is domain name</a:t>
            </a:r>
            <a:r>
              <a:rPr lang="en-US" sz="2000" dirty="0" smtClean="0"/>
              <a:t>.</a:t>
            </a:r>
          </a:p>
          <a:p>
            <a:pPr marL="457200" lvl="1" indent="0">
              <a:buNone/>
            </a:pPr>
            <a:endParaRPr lang="en-US" sz="2000" dirty="0" smtClean="0"/>
          </a:p>
          <a:p>
            <a:pPr lvl="1"/>
            <a:r>
              <a:rPr lang="en-US" sz="2000" b="1" i="1" dirty="0" smtClean="0"/>
              <a:t>The </a:t>
            </a:r>
            <a:r>
              <a:rPr lang="en-US" sz="2000" b="1" i="1" dirty="0"/>
              <a:t>username and the domain name are separated by &amp; (at) symbol.</a:t>
            </a:r>
          </a:p>
          <a:p>
            <a:pPr lvl="1"/>
            <a:r>
              <a:rPr lang="en-US" sz="2000" b="1" i="1" dirty="0"/>
              <a:t>E-mail addresses are not case sensitive.</a:t>
            </a:r>
          </a:p>
          <a:p>
            <a:pPr lvl="1"/>
            <a:r>
              <a:rPr lang="en-US" sz="2000" b="1" i="1" dirty="0"/>
              <a:t>Spaces are not allowed in e-mail address.</a:t>
            </a:r>
          </a:p>
          <a:p>
            <a:pPr lvl="2"/>
            <a:endParaRPr lang="en-US" sz="1600" b="1" i="1" dirty="0"/>
          </a:p>
        </p:txBody>
      </p:sp>
    </p:spTree>
    <p:extLst>
      <p:ext uri="{BB962C8B-B14F-4D97-AF65-F5344CB8AC3E}">
        <p14:creationId xmlns:p14="http://schemas.microsoft.com/office/powerpoint/2010/main" val="3681601312"/>
      </p:ext>
    </p:extLst>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420" y="-76200"/>
            <a:ext cx="8229600" cy="1143000"/>
          </a:xfrm>
        </p:spPr>
        <p:txBody>
          <a:bodyPr/>
          <a:lstStyle/>
          <a:p>
            <a:r>
              <a:rPr lang="en-US" sz="2400" dirty="0"/>
              <a:t>The following diagram gives pictorial representation of the steps discussed above:</a:t>
            </a:r>
            <a:endParaRPr lang="en-US" sz="2400" dirty="0"/>
          </a:p>
        </p:txBody>
      </p:sp>
      <p:pic>
        <p:nvPicPr>
          <p:cNvPr id="1026" name="Picture 2" descr="internet_technologies_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38200"/>
            <a:ext cx="8339802"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760269"/>
      </p:ext>
    </p:extLst>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143000"/>
          </a:xfrm>
        </p:spPr>
        <p:txBody>
          <a:bodyPr/>
          <a:lstStyle/>
          <a:p>
            <a:r>
              <a:rPr lang="en-US" dirty="0"/>
              <a:t>Email Operations</a:t>
            </a:r>
            <a:br>
              <a:rPr lang="en-US" dirty="0"/>
            </a:br>
            <a:endParaRPr lang="en-US" dirty="0"/>
          </a:p>
        </p:txBody>
      </p:sp>
    </p:spTree>
    <p:extLst>
      <p:ext uri="{BB962C8B-B14F-4D97-AF65-F5344CB8AC3E}">
        <p14:creationId xmlns:p14="http://schemas.microsoft.com/office/powerpoint/2010/main" val="2781026926"/>
      </p:ext>
    </p:extLst>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E-mail Features</a:t>
            </a:r>
            <a:br>
              <a:rPr lang="en-US" dirty="0"/>
            </a:br>
            <a:endParaRPr lang="en-US" dirty="0"/>
          </a:p>
        </p:txBody>
      </p:sp>
      <p:sp>
        <p:nvSpPr>
          <p:cNvPr id="3" name="Content Placeholder 2"/>
          <p:cNvSpPr>
            <a:spLocks noGrp="1"/>
          </p:cNvSpPr>
          <p:nvPr>
            <p:ph idx="1"/>
          </p:nvPr>
        </p:nvSpPr>
        <p:spPr>
          <a:xfrm>
            <a:off x="457200" y="990600"/>
            <a:ext cx="8229600" cy="4525963"/>
          </a:xfrm>
        </p:spPr>
        <p:txBody>
          <a:bodyPr/>
          <a:lstStyle/>
          <a:p>
            <a:r>
              <a:rPr lang="en-US" dirty="0"/>
              <a:t>Now a day, the mail client comes with enhanced features such as attachment, address book, and MIME support. Here in this chapter we will discuss all of these features which will give you a better understanding of added feature of a mail client program.</a:t>
            </a:r>
            <a:endParaRPr lang="en-US" dirty="0"/>
          </a:p>
        </p:txBody>
      </p:sp>
    </p:spTree>
    <p:extLst>
      <p:ext uri="{BB962C8B-B14F-4D97-AF65-F5344CB8AC3E}">
        <p14:creationId xmlns:p14="http://schemas.microsoft.com/office/powerpoint/2010/main" val="2168026108"/>
      </p:ext>
    </p:extLst>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927"/>
            <a:ext cx="8229600" cy="1143000"/>
          </a:xfrm>
        </p:spPr>
        <p:txBody>
          <a:bodyPr/>
          <a:lstStyle/>
          <a:p>
            <a:r>
              <a:rPr lang="en-US" dirty="0"/>
              <a:t>Attachment</a:t>
            </a:r>
            <a:br>
              <a:rPr lang="en-US" dirty="0"/>
            </a:br>
            <a:endParaRPr lang="en-US" dirty="0"/>
          </a:p>
        </p:txBody>
      </p:sp>
      <p:sp>
        <p:nvSpPr>
          <p:cNvPr id="3" name="Content Placeholder 2"/>
          <p:cNvSpPr>
            <a:spLocks noGrp="1"/>
          </p:cNvSpPr>
          <p:nvPr>
            <p:ph idx="1"/>
          </p:nvPr>
        </p:nvSpPr>
        <p:spPr>
          <a:xfrm>
            <a:off x="381000" y="838200"/>
            <a:ext cx="8229600" cy="4953000"/>
          </a:xfrm>
        </p:spPr>
        <p:txBody>
          <a:bodyPr/>
          <a:lstStyle/>
          <a:p>
            <a:r>
              <a:rPr lang="en-US" sz="2400" dirty="0"/>
              <a:t>Ability to attach file(s) along with the message is one of the most useful features of email. The attachment may be a </a:t>
            </a:r>
            <a:r>
              <a:rPr lang="en-US" sz="2400" b="1" dirty="0"/>
              <a:t>word document, PowerPoint presentation, audio/video files,</a:t>
            </a:r>
            <a:r>
              <a:rPr lang="en-US" sz="2400" dirty="0"/>
              <a:t> or </a:t>
            </a:r>
            <a:r>
              <a:rPr lang="en-US" sz="2400" b="1" dirty="0"/>
              <a:t>images.</a:t>
            </a:r>
            <a:endParaRPr lang="en-US" sz="2400" dirty="0"/>
          </a:p>
          <a:p>
            <a:pPr lvl="1"/>
            <a:r>
              <a:rPr lang="en-US" sz="2000" dirty="0"/>
              <a:t>In order to attach file(s) to an email, click the attach button. As a result, a dialog box appears asking for specifying the name and location of the file you want to attach.</a:t>
            </a:r>
          </a:p>
          <a:p>
            <a:pPr lvl="1"/>
            <a:r>
              <a:rPr lang="en-US" sz="2000" dirty="0"/>
              <a:t>Once you have selected the appropriate file, it is attached to the mail.</a:t>
            </a:r>
          </a:p>
          <a:p>
            <a:pPr lvl="1"/>
            <a:r>
              <a:rPr lang="en-US" sz="2000" dirty="0"/>
              <a:t>Usually a paper clip icon appears in the email which indicates that it has an attachment.</a:t>
            </a:r>
          </a:p>
          <a:p>
            <a:pPr lvl="1"/>
            <a:r>
              <a:rPr lang="en-US" sz="2000" dirty="0"/>
              <a:t>When adding an attachment it is better to compress the attached files so as to reduce the file size and save transmission time as sending and downloading large files consumes a lot of space and time.</a:t>
            </a:r>
          </a:p>
        </p:txBody>
      </p:sp>
    </p:spTree>
    <p:extLst>
      <p:ext uri="{BB962C8B-B14F-4D97-AF65-F5344CB8AC3E}">
        <p14:creationId xmlns:p14="http://schemas.microsoft.com/office/powerpoint/2010/main" val="1154523983"/>
      </p:ext>
    </p:extLst>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dirty="0"/>
              <a:t>Address Book</a:t>
            </a:r>
            <a:br>
              <a:rPr lang="en-US" dirty="0"/>
            </a:br>
            <a:endParaRPr lang="en-US" dirty="0"/>
          </a:p>
        </p:txBody>
      </p:sp>
      <p:sp>
        <p:nvSpPr>
          <p:cNvPr id="3" name="Content Placeholder 2"/>
          <p:cNvSpPr>
            <a:spLocks noGrp="1"/>
          </p:cNvSpPr>
          <p:nvPr>
            <p:ph idx="1"/>
          </p:nvPr>
        </p:nvSpPr>
        <p:spPr>
          <a:xfrm>
            <a:off x="381000" y="762000"/>
            <a:ext cx="8229600" cy="4525963"/>
          </a:xfrm>
        </p:spPr>
        <p:txBody>
          <a:bodyPr/>
          <a:lstStyle/>
          <a:p>
            <a:r>
              <a:rPr lang="en-US" sz="2400" dirty="0"/>
              <a:t>Address book feature of a mail program allows the users to store information about the people whom they communicate regularly by sending emails. Here are some of the key features of an Address book:</a:t>
            </a:r>
          </a:p>
          <a:p>
            <a:pPr lvl="1"/>
            <a:r>
              <a:rPr lang="en-US" sz="2000" dirty="0"/>
              <a:t>Address book includes the nick names, email addresses, phone number etc. of the people.</a:t>
            </a:r>
          </a:p>
          <a:p>
            <a:pPr lvl="1"/>
            <a:r>
              <a:rPr lang="en-US" sz="2000" dirty="0"/>
              <a:t>Using address book allows us not to memorize email of address of a person, you just have to select recipient name from the list.</a:t>
            </a:r>
          </a:p>
          <a:p>
            <a:pPr lvl="1"/>
            <a:r>
              <a:rPr lang="en-US" sz="2000" dirty="0"/>
              <a:t>When you select a particular name from the list, the corresponding email address link automatically get inserted in to the </a:t>
            </a:r>
            <a:r>
              <a:rPr lang="en-US" sz="2000" b="1" dirty="0"/>
              <a:t>To:</a:t>
            </a:r>
            <a:r>
              <a:rPr lang="en-US" sz="2000" dirty="0"/>
              <a:t> field.</a:t>
            </a:r>
          </a:p>
          <a:p>
            <a:pPr lvl="1"/>
            <a:r>
              <a:rPr lang="en-US" sz="2000" dirty="0"/>
              <a:t>Address book also allows creating a group so that you can send a email to very member of the group at once instead of giving each person email address one by one.</a:t>
            </a:r>
          </a:p>
          <a:p>
            <a:pPr lvl="1"/>
            <a:endParaRPr lang="en-US" sz="2000" dirty="0"/>
          </a:p>
        </p:txBody>
      </p:sp>
    </p:spTree>
    <p:extLst>
      <p:ext uri="{BB962C8B-B14F-4D97-AF65-F5344CB8AC3E}">
        <p14:creationId xmlns:p14="http://schemas.microsoft.com/office/powerpoint/2010/main" val="4033379814"/>
      </p:ext>
    </p:extLst>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7"/>
            <a:ext cx="8229600" cy="1143000"/>
          </a:xfrm>
        </p:spPr>
        <p:txBody>
          <a:bodyPr/>
          <a:lstStyle/>
          <a:p>
            <a:r>
              <a:rPr lang="en-US" dirty="0"/>
              <a:t>MIME Types</a:t>
            </a:r>
            <a:br>
              <a:rPr lang="en-US" dirty="0"/>
            </a:br>
            <a:endParaRPr lang="en-US" dirty="0"/>
          </a:p>
        </p:txBody>
      </p:sp>
      <p:sp>
        <p:nvSpPr>
          <p:cNvPr id="3" name="Content Placeholder 2"/>
          <p:cNvSpPr>
            <a:spLocks noGrp="1"/>
          </p:cNvSpPr>
          <p:nvPr>
            <p:ph idx="1"/>
          </p:nvPr>
        </p:nvSpPr>
        <p:spPr>
          <a:xfrm>
            <a:off x="457200" y="914400"/>
            <a:ext cx="8229600" cy="4525963"/>
          </a:xfrm>
        </p:spPr>
        <p:txBody>
          <a:bodyPr/>
          <a:lstStyle/>
          <a:p>
            <a:r>
              <a:rPr lang="en-US" sz="2800" dirty="0"/>
              <a:t>MIME is acronym of </a:t>
            </a:r>
            <a:r>
              <a:rPr lang="en-US" sz="2800" b="1" dirty="0"/>
              <a:t>Multipurpose Internet Mail Extensions.</a:t>
            </a:r>
            <a:r>
              <a:rPr lang="en-US" sz="2800" dirty="0"/>
              <a:t> MIME compliant mailer allows us to send files other than simple text i.e. It allows us to send audio, video, images, document, and </a:t>
            </a:r>
            <a:r>
              <a:rPr lang="en-US" sz="2800" dirty="0" smtClean="0"/>
              <a:t>PDF </a:t>
            </a:r>
            <a:r>
              <a:rPr lang="en-US" sz="2800" dirty="0"/>
              <a:t>files as an attachment to an email.</a:t>
            </a:r>
          </a:p>
          <a:p>
            <a:r>
              <a:rPr lang="en-US" sz="2800" dirty="0"/>
              <a:t>Suppose if you want to send a word processor document that has a group of tabular columns with complex formatting. If we transfer the file as text, all the formatting may be lost. MIME compliant mailer takes care of messy details and the message arrives as desired.</a:t>
            </a:r>
          </a:p>
          <a:p>
            <a:endParaRPr lang="en-US" sz="2800" dirty="0"/>
          </a:p>
        </p:txBody>
      </p:sp>
    </p:spTree>
    <p:extLst>
      <p:ext uri="{BB962C8B-B14F-4D97-AF65-F5344CB8AC3E}">
        <p14:creationId xmlns:p14="http://schemas.microsoft.com/office/powerpoint/2010/main" val="929925235"/>
      </p:ext>
    </p:extLst>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2400" dirty="0"/>
              <a:t>The following table describes commonly used MIME Types:</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76727308"/>
              </p:ext>
            </p:extLst>
          </p:nvPr>
        </p:nvGraphicFramePr>
        <p:xfrm>
          <a:off x="152400" y="436187"/>
          <a:ext cx="8839201" cy="6428740"/>
        </p:xfrm>
        <a:graphic>
          <a:graphicData uri="http://schemas.openxmlformats.org/drawingml/2006/table">
            <a:tbl>
              <a:tblPr firstRow="1" bandRow="1">
                <a:tableStyleId>{5C22544A-7EE6-4342-B048-85BDC9FD1C3A}</a:tableStyleId>
              </a:tblPr>
              <a:tblGrid>
                <a:gridCol w="304800"/>
                <a:gridCol w="1219200"/>
                <a:gridCol w="1586090"/>
                <a:gridCol w="4255911"/>
                <a:gridCol w="1473200"/>
              </a:tblGrid>
              <a:tr h="370840">
                <a:tc>
                  <a:txBody>
                    <a:bodyPr/>
                    <a:lstStyle/>
                    <a:p>
                      <a:pPr algn="l"/>
                      <a:r>
                        <a:rPr lang="en-US" dirty="0">
                          <a:effectLst/>
                        </a:rPr>
                        <a:t>1.</a:t>
                      </a:r>
                    </a:p>
                  </a:txBody>
                  <a:tcPr marL="47625" marR="47625" marT="47625" marB="47625"/>
                </a:tc>
                <a:tc>
                  <a:txBody>
                    <a:bodyPr/>
                    <a:lstStyle/>
                    <a:p>
                      <a:pPr algn="l"/>
                      <a:r>
                        <a:rPr lang="en-US">
                          <a:effectLst/>
                        </a:rPr>
                        <a:t>Type</a:t>
                      </a:r>
                    </a:p>
                  </a:txBody>
                  <a:tcPr marL="47625" marR="47625" marT="47625" marB="47625"/>
                </a:tc>
                <a:tc>
                  <a:txBody>
                    <a:bodyPr/>
                    <a:lstStyle/>
                    <a:p>
                      <a:pPr algn="l"/>
                      <a:r>
                        <a:rPr lang="en-US">
                          <a:effectLst/>
                        </a:rPr>
                        <a:t>Subtype</a:t>
                      </a:r>
                    </a:p>
                  </a:txBody>
                  <a:tcPr marL="47625" marR="47625" marT="47625" marB="47625"/>
                </a:tc>
                <a:tc>
                  <a:txBody>
                    <a:bodyPr/>
                    <a:lstStyle/>
                    <a:p>
                      <a:pPr algn="l"/>
                      <a:r>
                        <a:rPr lang="en-US" dirty="0">
                          <a:effectLst/>
                        </a:rPr>
                        <a:t>Description</a:t>
                      </a:r>
                    </a:p>
                  </a:txBody>
                  <a:tcPr marL="47625" marR="47625" marT="47625" marB="47625"/>
                </a:tc>
                <a:tc>
                  <a:txBody>
                    <a:bodyPr/>
                    <a:lstStyle/>
                    <a:p>
                      <a:pPr algn="l"/>
                      <a:r>
                        <a:rPr lang="en-US">
                          <a:effectLst/>
                        </a:rPr>
                        <a:t>File extension(s)</a:t>
                      </a:r>
                    </a:p>
                  </a:txBody>
                  <a:tcPr marL="47625" marR="47625" marT="47625" marB="47625"/>
                </a:tc>
              </a:tr>
              <a:tr h="370840">
                <a:tc>
                  <a:txBody>
                    <a:bodyPr/>
                    <a:lstStyle/>
                    <a:p>
                      <a:r>
                        <a:rPr lang="en-US">
                          <a:effectLst/>
                        </a:rPr>
                        <a:t>2.</a:t>
                      </a:r>
                    </a:p>
                  </a:txBody>
                  <a:tcPr marL="47625" marR="47625" marT="47625" marB="47625"/>
                </a:tc>
                <a:tc>
                  <a:txBody>
                    <a:bodyPr/>
                    <a:lstStyle/>
                    <a:p>
                      <a:r>
                        <a:rPr lang="en-US">
                          <a:effectLst/>
                        </a:rPr>
                        <a:t>Application</a:t>
                      </a:r>
                    </a:p>
                  </a:txBody>
                  <a:tcPr marL="47625" marR="47625" marT="47625" marB="47625"/>
                </a:tc>
                <a:tc>
                  <a:txBody>
                    <a:bodyPr/>
                    <a:lstStyle/>
                    <a:p>
                      <a:r>
                        <a:rPr lang="en-US" dirty="0" smtClean="0">
                          <a:effectLst/>
                        </a:rPr>
                        <a:t>postscript</a:t>
                      </a:r>
                      <a:r>
                        <a:rPr lang="en-US" dirty="0">
                          <a:effectLst/>
                        </a:rPr>
                        <a:t/>
                      </a:r>
                      <a:br>
                        <a:rPr lang="en-US" dirty="0">
                          <a:effectLst/>
                        </a:rPr>
                      </a:br>
                      <a:r>
                        <a:rPr lang="en-US" dirty="0" err="1">
                          <a:effectLst/>
                        </a:rPr>
                        <a:t>tex</a:t>
                      </a:r>
                      <a:r>
                        <a:rPr lang="en-US" dirty="0">
                          <a:effectLst/>
                        </a:rPr>
                        <a:t/>
                      </a:r>
                      <a:br>
                        <a:rPr lang="en-US" dirty="0">
                          <a:effectLst/>
                        </a:rPr>
                      </a:br>
                      <a:r>
                        <a:rPr lang="en-US" dirty="0" err="1">
                          <a:effectLst/>
                        </a:rPr>
                        <a:t>troff</a:t>
                      </a:r>
                      <a:endParaRPr lang="en-US" dirty="0">
                        <a:effectLst/>
                      </a:endParaRPr>
                    </a:p>
                  </a:txBody>
                  <a:tcPr marL="47625" marR="47625" marT="47625" marB="47625"/>
                </a:tc>
                <a:tc>
                  <a:txBody>
                    <a:bodyPr/>
                    <a:lstStyle/>
                    <a:p>
                      <a:r>
                        <a:rPr lang="fr-FR">
                          <a:effectLst/>
                        </a:rPr>
                        <a:t>Printable postscript document</a:t>
                      </a:r>
                      <a:br>
                        <a:rPr lang="fr-FR">
                          <a:effectLst/>
                        </a:rPr>
                      </a:br>
                      <a:r>
                        <a:rPr lang="fr-FR">
                          <a:effectLst/>
                        </a:rPr>
                        <a:t>TEX document</a:t>
                      </a:r>
                      <a:br>
                        <a:rPr lang="fr-FR">
                          <a:effectLst/>
                        </a:rPr>
                      </a:br>
                      <a:r>
                        <a:rPr lang="fr-FR">
                          <a:effectLst/>
                        </a:rPr>
                        <a:t>Printable troff document</a:t>
                      </a:r>
                    </a:p>
                  </a:txBody>
                  <a:tcPr marL="47625" marR="47625" marT="47625" marB="47625"/>
                </a:tc>
                <a:tc>
                  <a:txBody>
                    <a:bodyPr/>
                    <a:lstStyle/>
                    <a:p>
                      <a:r>
                        <a:rPr lang="en-US">
                          <a:effectLst/>
                        </a:rPr>
                        <a:t>.eps, .ps </a:t>
                      </a:r>
                      <a:br>
                        <a:rPr lang="en-US">
                          <a:effectLst/>
                        </a:rPr>
                      </a:br>
                      <a:r>
                        <a:rPr lang="en-US">
                          <a:effectLst/>
                        </a:rPr>
                        <a:t>.tex</a:t>
                      </a:r>
                      <a:br>
                        <a:rPr lang="en-US">
                          <a:effectLst/>
                        </a:rPr>
                      </a:br>
                      <a:r>
                        <a:rPr lang="en-US">
                          <a:effectLst/>
                        </a:rPr>
                        <a:t>.t, .tr, .roff</a:t>
                      </a:r>
                    </a:p>
                  </a:txBody>
                  <a:tcPr marL="47625" marR="47625" marT="47625" marB="47625"/>
                </a:tc>
              </a:tr>
              <a:tr h="370840">
                <a:tc>
                  <a:txBody>
                    <a:bodyPr/>
                    <a:lstStyle/>
                    <a:p>
                      <a:r>
                        <a:rPr lang="en-US">
                          <a:effectLst/>
                        </a:rPr>
                        <a:t>3.</a:t>
                      </a:r>
                    </a:p>
                  </a:txBody>
                  <a:tcPr marL="47625" marR="47625" marT="47625" marB="47625"/>
                </a:tc>
                <a:tc>
                  <a:txBody>
                    <a:bodyPr/>
                    <a:lstStyle/>
                    <a:p>
                      <a:r>
                        <a:rPr lang="en-US">
                          <a:effectLst/>
                        </a:rPr>
                        <a:t>Audio</a:t>
                      </a:r>
                    </a:p>
                  </a:txBody>
                  <a:tcPr marL="47625" marR="47625" marT="47625" marB="47625"/>
                </a:tc>
                <a:tc>
                  <a:txBody>
                    <a:bodyPr/>
                    <a:lstStyle/>
                    <a:p>
                      <a:r>
                        <a:rPr lang="en-US">
                          <a:effectLst/>
                        </a:rPr>
                        <a:t>aiff</a:t>
                      </a:r>
                      <a:br>
                        <a:rPr lang="en-US">
                          <a:effectLst/>
                        </a:rPr>
                      </a:br>
                      <a:r>
                        <a:rPr lang="en-US">
                          <a:effectLst/>
                        </a:rPr>
                        <a:t>au</a:t>
                      </a:r>
                      <a:br>
                        <a:rPr lang="en-US">
                          <a:effectLst/>
                        </a:rPr>
                      </a:br>
                      <a:r>
                        <a:rPr lang="en-US">
                          <a:effectLst/>
                        </a:rPr>
                        <a:t>midi</a:t>
                      </a:r>
                      <a:br>
                        <a:rPr lang="en-US">
                          <a:effectLst/>
                        </a:rPr>
                      </a:br>
                      <a:r>
                        <a:rPr lang="en-US">
                          <a:effectLst/>
                        </a:rPr>
                        <a:t>real audio</a:t>
                      </a:r>
                    </a:p>
                  </a:txBody>
                  <a:tcPr marL="47625" marR="47625" marT="47625" marB="47625"/>
                </a:tc>
                <a:tc>
                  <a:txBody>
                    <a:bodyPr/>
                    <a:lstStyle/>
                    <a:p>
                      <a:r>
                        <a:rPr lang="en-US">
                          <a:effectLst/>
                        </a:rPr>
                        <a:t>Apple sound</a:t>
                      </a:r>
                      <a:br>
                        <a:rPr lang="en-US">
                          <a:effectLst/>
                        </a:rPr>
                      </a:br>
                      <a:r>
                        <a:rPr lang="en-US">
                          <a:effectLst/>
                        </a:rPr>
                        <a:t>Sun Microsystems sound</a:t>
                      </a:r>
                      <a:br>
                        <a:rPr lang="en-US">
                          <a:effectLst/>
                        </a:rPr>
                      </a:br>
                      <a:r>
                        <a:rPr lang="en-US">
                          <a:effectLst/>
                        </a:rPr>
                        <a:t>Musical Instrument Digital Interface</a:t>
                      </a:r>
                      <a:br>
                        <a:rPr lang="en-US">
                          <a:effectLst/>
                        </a:rPr>
                      </a:br>
                      <a:r>
                        <a:rPr lang="en-US">
                          <a:effectLst/>
                        </a:rPr>
                        <a:t>Progressive Network sound</a:t>
                      </a:r>
                    </a:p>
                  </a:txBody>
                  <a:tcPr marL="47625" marR="47625" marT="47625" marB="47625"/>
                </a:tc>
                <a:tc>
                  <a:txBody>
                    <a:bodyPr/>
                    <a:lstStyle/>
                    <a:p>
                      <a:r>
                        <a:rPr lang="en-US">
                          <a:effectLst/>
                        </a:rPr>
                        <a:t>.aif, .aiff,.aifc</a:t>
                      </a:r>
                      <a:br>
                        <a:rPr lang="en-US">
                          <a:effectLst/>
                        </a:rPr>
                      </a:br>
                      <a:r>
                        <a:rPr lang="en-US">
                          <a:effectLst/>
                        </a:rPr>
                        <a:t>.au, .snd</a:t>
                      </a:r>
                      <a:br>
                        <a:rPr lang="en-US">
                          <a:effectLst/>
                        </a:rPr>
                      </a:br>
                      <a:r>
                        <a:rPr lang="en-US">
                          <a:effectLst/>
                        </a:rPr>
                        <a:t>.midi, .mid</a:t>
                      </a:r>
                      <a:br>
                        <a:rPr lang="en-US">
                          <a:effectLst/>
                        </a:rPr>
                      </a:br>
                      <a:r>
                        <a:rPr lang="en-US">
                          <a:effectLst/>
                        </a:rPr>
                        <a:t>.ra, .ram</a:t>
                      </a:r>
                    </a:p>
                  </a:txBody>
                  <a:tcPr marL="47625" marR="47625" marT="47625" marB="47625"/>
                </a:tc>
              </a:tr>
              <a:tr h="370840">
                <a:tc>
                  <a:txBody>
                    <a:bodyPr/>
                    <a:lstStyle/>
                    <a:p>
                      <a:r>
                        <a:rPr lang="en-US">
                          <a:effectLst/>
                        </a:rPr>
                        <a:t>4.</a:t>
                      </a:r>
                    </a:p>
                  </a:txBody>
                  <a:tcPr marL="47625" marR="47625" marT="47625" marB="47625"/>
                </a:tc>
                <a:tc>
                  <a:txBody>
                    <a:bodyPr/>
                    <a:lstStyle/>
                    <a:p>
                      <a:r>
                        <a:rPr lang="en-US">
                          <a:effectLst/>
                        </a:rPr>
                        <a:t>image</a:t>
                      </a:r>
                    </a:p>
                  </a:txBody>
                  <a:tcPr marL="47625" marR="47625" marT="47625" marB="47625"/>
                </a:tc>
                <a:tc>
                  <a:txBody>
                    <a:bodyPr/>
                    <a:lstStyle/>
                    <a:p>
                      <a:r>
                        <a:rPr lang="en-US">
                          <a:effectLst/>
                        </a:rPr>
                        <a:t>gif</a:t>
                      </a:r>
                      <a:br>
                        <a:rPr lang="en-US">
                          <a:effectLst/>
                        </a:rPr>
                      </a:br>
                      <a:r>
                        <a:rPr lang="en-US">
                          <a:effectLst/>
                        </a:rPr>
                        <a:t>jpeg</a:t>
                      </a:r>
                      <a:br>
                        <a:rPr lang="en-US">
                          <a:effectLst/>
                        </a:rPr>
                      </a:br>
                      <a:r>
                        <a:rPr lang="en-US">
                          <a:effectLst/>
                        </a:rPr>
                        <a:t>png</a:t>
                      </a:r>
                      <a:br>
                        <a:rPr lang="en-US">
                          <a:effectLst/>
                        </a:rPr>
                      </a:br>
                      <a:r>
                        <a:rPr lang="en-US">
                          <a:effectLst/>
                        </a:rPr>
                        <a:t>triff</a:t>
                      </a:r>
                    </a:p>
                  </a:txBody>
                  <a:tcPr marL="47625" marR="47625" marT="47625" marB="47625"/>
                </a:tc>
                <a:tc>
                  <a:txBody>
                    <a:bodyPr/>
                    <a:lstStyle/>
                    <a:p>
                      <a:r>
                        <a:rPr lang="en-US">
                          <a:effectLst/>
                        </a:rPr>
                        <a:t>Graphics Interchange Format</a:t>
                      </a:r>
                      <a:br>
                        <a:rPr lang="en-US">
                          <a:effectLst/>
                        </a:rPr>
                      </a:br>
                      <a:r>
                        <a:rPr lang="en-US">
                          <a:effectLst/>
                        </a:rPr>
                        <a:t>Joint Photographic Experts Group</a:t>
                      </a:r>
                      <a:br>
                        <a:rPr lang="en-US">
                          <a:effectLst/>
                        </a:rPr>
                      </a:br>
                      <a:r>
                        <a:rPr lang="en-US">
                          <a:effectLst/>
                        </a:rPr>
                        <a:t>Portable Network Graphics</a:t>
                      </a:r>
                      <a:br>
                        <a:rPr lang="en-US">
                          <a:effectLst/>
                        </a:rPr>
                      </a:br>
                      <a:r>
                        <a:rPr lang="en-US">
                          <a:effectLst/>
                        </a:rPr>
                        <a:t>Tagged Image Modeling Language</a:t>
                      </a:r>
                    </a:p>
                  </a:txBody>
                  <a:tcPr marL="47625" marR="47625" marT="47625" marB="47625"/>
                </a:tc>
                <a:tc>
                  <a:txBody>
                    <a:bodyPr/>
                    <a:lstStyle/>
                    <a:p>
                      <a:r>
                        <a:rPr lang="en-US">
                          <a:effectLst/>
                        </a:rPr>
                        <a:t>.gif</a:t>
                      </a:r>
                      <a:br>
                        <a:rPr lang="en-US">
                          <a:effectLst/>
                        </a:rPr>
                      </a:br>
                      <a:r>
                        <a:rPr lang="en-US">
                          <a:effectLst/>
                        </a:rPr>
                        <a:t>.jpeg, .jpg, .jpe</a:t>
                      </a:r>
                      <a:br>
                        <a:rPr lang="en-US">
                          <a:effectLst/>
                        </a:rPr>
                      </a:br>
                      <a:r>
                        <a:rPr lang="en-US">
                          <a:effectLst/>
                        </a:rPr>
                        <a:t>.png </a:t>
                      </a:r>
                      <a:br>
                        <a:rPr lang="en-US">
                          <a:effectLst/>
                        </a:rPr>
                      </a:br>
                      <a:r>
                        <a:rPr lang="en-US">
                          <a:effectLst/>
                        </a:rPr>
                        <a:t>.tiff, .tif</a:t>
                      </a:r>
                    </a:p>
                  </a:txBody>
                  <a:tcPr marL="47625" marR="47625" marT="47625" marB="47625"/>
                </a:tc>
              </a:tr>
              <a:tr h="370840">
                <a:tc>
                  <a:txBody>
                    <a:bodyPr/>
                    <a:lstStyle/>
                    <a:p>
                      <a:r>
                        <a:rPr lang="en-US">
                          <a:effectLst/>
                        </a:rPr>
                        <a:t>5.</a:t>
                      </a:r>
                    </a:p>
                  </a:txBody>
                  <a:tcPr marL="47625" marR="47625" marT="47625" marB="47625"/>
                </a:tc>
                <a:tc>
                  <a:txBody>
                    <a:bodyPr/>
                    <a:lstStyle/>
                    <a:p>
                      <a:r>
                        <a:rPr lang="en-US">
                          <a:effectLst/>
                        </a:rPr>
                        <a:t>Model</a:t>
                      </a:r>
                    </a:p>
                  </a:txBody>
                  <a:tcPr marL="47625" marR="47625" marT="47625" marB="47625"/>
                </a:tc>
                <a:tc>
                  <a:txBody>
                    <a:bodyPr/>
                    <a:lstStyle/>
                    <a:p>
                      <a:r>
                        <a:rPr lang="en-US">
                          <a:effectLst/>
                        </a:rPr>
                        <a:t>vrml</a:t>
                      </a:r>
                    </a:p>
                  </a:txBody>
                  <a:tcPr marL="47625" marR="47625" marT="47625" marB="47625"/>
                </a:tc>
                <a:tc>
                  <a:txBody>
                    <a:bodyPr/>
                    <a:lstStyle/>
                    <a:p>
                      <a:r>
                        <a:rPr lang="en-US">
                          <a:effectLst/>
                        </a:rPr>
                        <a:t>Virual reality Modelling Language</a:t>
                      </a:r>
                    </a:p>
                  </a:txBody>
                  <a:tcPr marL="47625" marR="47625" marT="47625" marB="47625"/>
                </a:tc>
                <a:tc>
                  <a:txBody>
                    <a:bodyPr/>
                    <a:lstStyle/>
                    <a:p>
                      <a:r>
                        <a:rPr lang="en-US">
                          <a:effectLst/>
                        </a:rPr>
                        <a:t>.wrl</a:t>
                      </a:r>
                    </a:p>
                  </a:txBody>
                  <a:tcPr marL="47625" marR="47625" marT="47625" marB="47625"/>
                </a:tc>
              </a:tr>
              <a:tr h="370840">
                <a:tc>
                  <a:txBody>
                    <a:bodyPr/>
                    <a:lstStyle/>
                    <a:p>
                      <a:r>
                        <a:rPr lang="en-US">
                          <a:effectLst/>
                        </a:rPr>
                        <a:t>6.</a:t>
                      </a:r>
                    </a:p>
                  </a:txBody>
                  <a:tcPr marL="47625" marR="47625" marT="47625" marB="47625"/>
                </a:tc>
                <a:tc>
                  <a:txBody>
                    <a:bodyPr/>
                    <a:lstStyle/>
                    <a:p>
                      <a:r>
                        <a:rPr lang="en-US">
                          <a:effectLst/>
                        </a:rPr>
                        <a:t>Text</a:t>
                      </a:r>
                      <a:br>
                        <a:rPr lang="en-US">
                          <a:effectLst/>
                        </a:rPr>
                      </a:br>
                      <a:r>
                        <a:rPr lang="en-US">
                          <a:effectLst/>
                        </a:rPr>
                        <a:t>plain</a:t>
                      </a:r>
                      <a:br>
                        <a:rPr lang="en-US">
                          <a:effectLst/>
                        </a:rPr>
                      </a:br>
                      <a:r>
                        <a:rPr lang="en-US">
                          <a:effectLst/>
                        </a:rPr>
                        <a:t>sgml</a:t>
                      </a:r>
                    </a:p>
                  </a:txBody>
                  <a:tcPr marL="47625" marR="47625" marT="47625" marB="47625"/>
                </a:tc>
                <a:tc>
                  <a:txBody>
                    <a:bodyPr/>
                    <a:lstStyle/>
                    <a:p>
                      <a:r>
                        <a:rPr lang="en-US">
                          <a:effectLst/>
                        </a:rPr>
                        <a:t>html</a:t>
                      </a:r>
                    </a:p>
                  </a:txBody>
                  <a:tcPr marL="47625" marR="47625" marT="47625" marB="47625"/>
                </a:tc>
                <a:tc>
                  <a:txBody>
                    <a:bodyPr/>
                    <a:lstStyle/>
                    <a:p>
                      <a:r>
                        <a:rPr lang="en-US">
                          <a:effectLst/>
                        </a:rPr>
                        <a:t>Hyper Text Markup Language</a:t>
                      </a:r>
                      <a:br>
                        <a:rPr lang="en-US">
                          <a:effectLst/>
                        </a:rPr>
                      </a:br>
                      <a:r>
                        <a:rPr lang="en-US">
                          <a:effectLst/>
                        </a:rPr>
                        <a:t>Unformatted text</a:t>
                      </a:r>
                      <a:br>
                        <a:rPr lang="en-US">
                          <a:effectLst/>
                        </a:rPr>
                      </a:br>
                      <a:r>
                        <a:rPr lang="en-US">
                          <a:effectLst/>
                        </a:rPr>
                        <a:t>Standard Generalized Markup language</a:t>
                      </a:r>
                    </a:p>
                  </a:txBody>
                  <a:tcPr marL="47625" marR="47625" marT="47625" marB="47625"/>
                </a:tc>
                <a:tc>
                  <a:txBody>
                    <a:bodyPr/>
                    <a:lstStyle/>
                    <a:p>
                      <a:r>
                        <a:rPr lang="en-US">
                          <a:effectLst/>
                        </a:rPr>
                        <a:t>.html, .htm</a:t>
                      </a:r>
                      <a:br>
                        <a:rPr lang="en-US">
                          <a:effectLst/>
                        </a:rPr>
                      </a:br>
                      <a:r>
                        <a:rPr lang="en-US">
                          <a:effectLst/>
                        </a:rPr>
                        <a:t>.txt</a:t>
                      </a:r>
                      <a:br>
                        <a:rPr lang="en-US">
                          <a:effectLst/>
                        </a:rPr>
                      </a:br>
                      <a:r>
                        <a:rPr lang="en-US">
                          <a:effectLst/>
                        </a:rPr>
                        <a:t>.sgml</a:t>
                      </a:r>
                    </a:p>
                  </a:txBody>
                  <a:tcPr marL="47625" marR="47625" marT="47625" marB="47625"/>
                </a:tc>
              </a:tr>
              <a:tr h="370840">
                <a:tc>
                  <a:txBody>
                    <a:bodyPr/>
                    <a:lstStyle/>
                    <a:p>
                      <a:r>
                        <a:rPr lang="en-US">
                          <a:effectLst/>
                        </a:rPr>
                        <a:t>7.</a:t>
                      </a:r>
                    </a:p>
                  </a:txBody>
                  <a:tcPr marL="47625" marR="47625" marT="47625" marB="47625"/>
                </a:tc>
                <a:tc>
                  <a:txBody>
                    <a:bodyPr/>
                    <a:lstStyle/>
                    <a:p>
                      <a:r>
                        <a:rPr lang="en-US">
                          <a:effectLst/>
                        </a:rPr>
                        <a:t>Video</a:t>
                      </a:r>
                    </a:p>
                  </a:txBody>
                  <a:tcPr marL="47625" marR="47625" marT="47625" marB="47625"/>
                </a:tc>
                <a:tc>
                  <a:txBody>
                    <a:bodyPr/>
                    <a:lstStyle/>
                    <a:p>
                      <a:r>
                        <a:rPr lang="en-US">
                          <a:effectLst/>
                        </a:rPr>
                        <a:t>avi</a:t>
                      </a:r>
                      <a:br>
                        <a:rPr lang="en-US">
                          <a:effectLst/>
                        </a:rPr>
                      </a:br>
                      <a:r>
                        <a:rPr lang="en-US">
                          <a:effectLst/>
                        </a:rPr>
                        <a:t>mpeg</a:t>
                      </a:r>
                      <a:br>
                        <a:rPr lang="en-US">
                          <a:effectLst/>
                        </a:rPr>
                      </a:br>
                      <a:r>
                        <a:rPr lang="en-US">
                          <a:effectLst/>
                        </a:rPr>
                        <a:t>quicktime</a:t>
                      </a:r>
                      <a:br>
                        <a:rPr lang="en-US">
                          <a:effectLst/>
                        </a:rPr>
                      </a:br>
                      <a:r>
                        <a:rPr lang="en-US">
                          <a:effectLst/>
                        </a:rPr>
                        <a:t>sgi-movie</a:t>
                      </a:r>
                    </a:p>
                  </a:txBody>
                  <a:tcPr marL="47625" marR="47625" marT="47625" marB="47625"/>
                </a:tc>
                <a:tc>
                  <a:txBody>
                    <a:bodyPr/>
                    <a:lstStyle/>
                    <a:p>
                      <a:r>
                        <a:rPr lang="en-US" dirty="0">
                          <a:effectLst/>
                        </a:rPr>
                        <a:t>Microsoft Audio Video Interleaved</a:t>
                      </a:r>
                      <a:br>
                        <a:rPr lang="en-US" dirty="0">
                          <a:effectLst/>
                        </a:rPr>
                      </a:br>
                      <a:r>
                        <a:rPr lang="en-US" dirty="0">
                          <a:effectLst/>
                        </a:rPr>
                        <a:t>Moving Pictures Expert Group</a:t>
                      </a:r>
                      <a:br>
                        <a:rPr lang="en-US" dirty="0">
                          <a:effectLst/>
                        </a:rPr>
                      </a:br>
                      <a:r>
                        <a:rPr lang="en-US" dirty="0">
                          <a:effectLst/>
                        </a:rPr>
                        <a:t>Apple QuickTime movie</a:t>
                      </a:r>
                      <a:br>
                        <a:rPr lang="en-US" dirty="0">
                          <a:effectLst/>
                        </a:rPr>
                      </a:br>
                      <a:r>
                        <a:rPr lang="en-US" dirty="0">
                          <a:effectLst/>
                        </a:rPr>
                        <a:t>silicon graphic movie</a:t>
                      </a:r>
                    </a:p>
                  </a:txBody>
                  <a:tcPr marL="47625" marR="47625" marT="47625" marB="47625"/>
                </a:tc>
                <a:tc>
                  <a:txBody>
                    <a:bodyPr/>
                    <a:lstStyle/>
                    <a:p>
                      <a:r>
                        <a:rPr lang="en-US" dirty="0">
                          <a:effectLst/>
                        </a:rPr>
                        <a:t>.</a:t>
                      </a:r>
                      <a:r>
                        <a:rPr lang="en-US" dirty="0" err="1">
                          <a:effectLst/>
                        </a:rPr>
                        <a:t>avi</a:t>
                      </a:r>
                      <a:r>
                        <a:rPr lang="en-US" dirty="0">
                          <a:effectLst/>
                        </a:rPr>
                        <a:t/>
                      </a:r>
                      <a:br>
                        <a:rPr lang="en-US" dirty="0">
                          <a:effectLst/>
                        </a:rPr>
                      </a:br>
                      <a:r>
                        <a:rPr lang="en-US" dirty="0">
                          <a:effectLst/>
                        </a:rPr>
                        <a:t>.mpeg, .mpg</a:t>
                      </a:r>
                      <a:br>
                        <a:rPr lang="en-US" dirty="0">
                          <a:effectLst/>
                        </a:rPr>
                      </a:br>
                      <a:r>
                        <a:rPr lang="en-US" dirty="0">
                          <a:effectLst/>
                        </a:rPr>
                        <a:t>.</a:t>
                      </a:r>
                      <a:r>
                        <a:rPr lang="en-US" dirty="0" err="1">
                          <a:effectLst/>
                        </a:rPr>
                        <a:t>qt</a:t>
                      </a:r>
                      <a:r>
                        <a:rPr lang="en-US" dirty="0">
                          <a:effectLst/>
                        </a:rPr>
                        <a:t>, .</a:t>
                      </a:r>
                      <a:r>
                        <a:rPr lang="en-US" dirty="0" err="1">
                          <a:effectLst/>
                        </a:rPr>
                        <a:t>mov</a:t>
                      </a:r>
                      <a:r>
                        <a:rPr lang="en-US" dirty="0">
                          <a:effectLst/>
                        </a:rPr>
                        <a:t/>
                      </a:r>
                      <a:br>
                        <a:rPr lang="en-US" dirty="0">
                          <a:effectLst/>
                        </a:rPr>
                      </a:br>
                      <a:r>
                        <a:rPr lang="en-US" dirty="0">
                          <a:effectLst/>
                        </a:rPr>
                        <a:t>.movie</a:t>
                      </a:r>
                    </a:p>
                  </a:txBody>
                  <a:tcPr marL="47625" marR="47625" marT="47625" marB="47625"/>
                </a:tc>
              </a:tr>
            </a:tbl>
          </a:graphicData>
        </a:graphic>
      </p:graphicFrame>
    </p:spTree>
    <p:extLst>
      <p:ext uri="{BB962C8B-B14F-4D97-AF65-F5344CB8AC3E}">
        <p14:creationId xmlns:p14="http://schemas.microsoft.com/office/powerpoint/2010/main" val="915150662"/>
      </p:ext>
    </p:extLst>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2"/>
            <a:ext cx="8229600" cy="1143000"/>
          </a:xfrm>
        </p:spPr>
        <p:txBody>
          <a:bodyPr/>
          <a:lstStyle/>
          <a:p>
            <a:r>
              <a:rPr lang="en-US" dirty="0"/>
              <a:t>E-mail Etiquettes</a:t>
            </a:r>
            <a:br>
              <a:rPr lang="en-US" dirty="0"/>
            </a:br>
            <a:endParaRPr lang="en-US" dirty="0"/>
          </a:p>
        </p:txBody>
      </p:sp>
      <p:sp>
        <p:nvSpPr>
          <p:cNvPr id="3" name="Content Placeholder 2"/>
          <p:cNvSpPr>
            <a:spLocks noGrp="1"/>
          </p:cNvSpPr>
          <p:nvPr>
            <p:ph idx="1"/>
          </p:nvPr>
        </p:nvSpPr>
        <p:spPr>
          <a:xfrm>
            <a:off x="381000" y="838200"/>
            <a:ext cx="8229600" cy="4525963"/>
          </a:xfrm>
        </p:spPr>
        <p:txBody>
          <a:bodyPr/>
          <a:lstStyle/>
          <a:p>
            <a:r>
              <a:rPr lang="en-US" sz="2000" dirty="0" smtClean="0"/>
              <a:t>The </a:t>
            </a:r>
            <a:r>
              <a:rPr lang="en-US" sz="2000" dirty="0"/>
              <a:t>term </a:t>
            </a:r>
            <a:r>
              <a:rPr lang="en-US" sz="2000" b="1" dirty="0"/>
              <a:t>etiquette</a:t>
            </a:r>
            <a:r>
              <a:rPr lang="en-US" sz="2000" dirty="0"/>
              <a:t> refers to conventional rules of personal behavior. But while communicating via email, we cannot know about the body language and tone of voice etc. Therefore a set of guidelines for acceptable behavior on email that have been evolved is known as </a:t>
            </a:r>
            <a:r>
              <a:rPr lang="en-US" sz="2000" b="1" dirty="0"/>
              <a:t>Email Netiquette.</a:t>
            </a:r>
            <a:endParaRPr lang="en-US" sz="2000" dirty="0"/>
          </a:p>
          <a:p>
            <a:pPr lvl="1"/>
            <a:r>
              <a:rPr lang="en-US" sz="1800" dirty="0"/>
              <a:t>Here are set of guidelines that should be followed while working with email:</a:t>
            </a:r>
          </a:p>
          <a:p>
            <a:pPr lvl="2"/>
            <a:r>
              <a:rPr lang="en-US" sz="1400" dirty="0"/>
              <a:t>Try to make your message as short as possible. It will make your message easy to read and understood.</a:t>
            </a:r>
          </a:p>
          <a:p>
            <a:pPr lvl="2"/>
            <a:r>
              <a:rPr lang="en-US" sz="1400" dirty="0"/>
              <a:t>Be careful about spelling and grammar while typing a message.</a:t>
            </a:r>
          </a:p>
          <a:p>
            <a:pPr lvl="2"/>
            <a:r>
              <a:rPr lang="en-US" sz="1400" dirty="0"/>
              <a:t>Use emoticons, smiles when required.</a:t>
            </a:r>
          </a:p>
          <a:p>
            <a:pPr lvl="2"/>
            <a:r>
              <a:rPr lang="en-US" sz="1400" dirty="0"/>
              <a:t>Email address entered must be correct.</a:t>
            </a:r>
          </a:p>
          <a:p>
            <a:pPr lvl="2"/>
            <a:r>
              <a:rPr lang="en-US" sz="1400" dirty="0"/>
              <a:t>The subject heading of a message should be clear and descriptive.</a:t>
            </a:r>
          </a:p>
          <a:p>
            <a:pPr lvl="2"/>
            <a:r>
              <a:rPr lang="en-US" sz="1400" dirty="0"/>
              <a:t>Follow the same rules as if you are writing a letter or a memo.</a:t>
            </a:r>
          </a:p>
          <a:p>
            <a:pPr lvl="2"/>
            <a:r>
              <a:rPr lang="en-US" sz="1400" dirty="0"/>
              <a:t>Sending a message that has already been forwarded or replied many times may contain many angled brackets. It is better to remove the angled brackets from the message.</a:t>
            </a:r>
          </a:p>
          <a:p>
            <a:pPr lvl="2"/>
            <a:r>
              <a:rPr lang="en-US" sz="1400" dirty="0"/>
              <a:t>While sending mails to multiple persons, specify their email addresses in the BCC: field so that the spammers cannot come to know about addresses of other recipients to whom you have sent a copy.</a:t>
            </a:r>
          </a:p>
          <a:p>
            <a:pPr lvl="2"/>
            <a:r>
              <a:rPr lang="en-US" sz="1400" dirty="0"/>
              <a:t>Keep size of attachment as small as possible.</a:t>
            </a:r>
          </a:p>
          <a:p>
            <a:pPr lvl="2"/>
            <a:r>
              <a:rPr lang="en-US" sz="1400" dirty="0"/>
              <a:t>Always add your signature at the end of email.</a:t>
            </a:r>
          </a:p>
          <a:p>
            <a:pPr lvl="2"/>
            <a:r>
              <a:rPr lang="en-US" sz="1400" dirty="0"/>
              <a:t>Before you send, make it sure everything is fine because you cannot call back a sent mail.</a:t>
            </a:r>
          </a:p>
          <a:p>
            <a:pPr lvl="1"/>
            <a:endParaRPr lang="en-US" sz="1600" dirty="0"/>
          </a:p>
        </p:txBody>
      </p:sp>
    </p:spTree>
    <p:extLst>
      <p:ext uri="{BB962C8B-B14F-4D97-AF65-F5344CB8AC3E}">
        <p14:creationId xmlns:p14="http://schemas.microsoft.com/office/powerpoint/2010/main" val="4201281061"/>
      </p:ext>
    </p:extLst>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1143000"/>
          </a:xfrm>
        </p:spPr>
        <p:txBody>
          <a:bodyPr/>
          <a:lstStyle/>
          <a:p>
            <a:r>
              <a:rPr lang="en-US" dirty="0"/>
              <a:t>E-mail Security</a:t>
            </a:r>
            <a:br>
              <a:rPr lang="en-US" dirty="0"/>
            </a:br>
            <a:endParaRPr lang="en-US" dirty="0"/>
          </a:p>
        </p:txBody>
      </p:sp>
      <p:sp>
        <p:nvSpPr>
          <p:cNvPr id="3" name="Content Placeholder 2"/>
          <p:cNvSpPr>
            <a:spLocks noGrp="1"/>
          </p:cNvSpPr>
          <p:nvPr>
            <p:ph idx="1"/>
          </p:nvPr>
        </p:nvSpPr>
        <p:spPr>
          <a:xfrm>
            <a:off x="381000" y="762000"/>
            <a:ext cx="8229600" cy="4525963"/>
          </a:xfrm>
        </p:spPr>
        <p:txBody>
          <a:bodyPr/>
          <a:lstStyle/>
          <a:p>
            <a:r>
              <a:rPr lang="en-US" dirty="0"/>
              <a:t>E-mail Hacking</a:t>
            </a:r>
          </a:p>
          <a:p>
            <a:pPr lvl="1"/>
            <a:r>
              <a:rPr lang="en-US" dirty="0"/>
              <a:t>Email hacking can be done in any of the following ways:</a:t>
            </a:r>
          </a:p>
          <a:p>
            <a:pPr lvl="2"/>
            <a:r>
              <a:rPr lang="en-US" dirty="0"/>
              <a:t>Spam</a:t>
            </a:r>
          </a:p>
          <a:p>
            <a:pPr lvl="2"/>
            <a:r>
              <a:rPr lang="en-US" dirty="0"/>
              <a:t>Virus</a:t>
            </a:r>
          </a:p>
          <a:p>
            <a:pPr lvl="2"/>
            <a:r>
              <a:rPr lang="en-US" dirty="0" smtClean="0"/>
              <a:t>Phishing</a:t>
            </a:r>
            <a:endParaRPr lang="en-US" dirty="0"/>
          </a:p>
          <a:p>
            <a:r>
              <a:rPr lang="en-US" dirty="0"/>
              <a:t>Spam</a:t>
            </a:r>
          </a:p>
          <a:p>
            <a:pPr lvl="1"/>
            <a:r>
              <a:rPr lang="en-US" sz="2400" dirty="0"/>
              <a:t>E-mail spamming is an act of sending </a:t>
            </a:r>
            <a:r>
              <a:rPr lang="en-US" sz="2400" b="1" dirty="0"/>
              <a:t>Unsolicited Bulk E-mails (</a:t>
            </a:r>
            <a:r>
              <a:rPr lang="en-US" sz="2400" b="1" dirty="0" err="1"/>
              <a:t>UBI</a:t>
            </a:r>
            <a:r>
              <a:rPr lang="en-US" sz="2400" b="1" dirty="0"/>
              <a:t>)</a:t>
            </a:r>
            <a:r>
              <a:rPr lang="en-US" sz="2400" dirty="0"/>
              <a:t> which one has not asked for. Email spams are the junk mails sent by commercial companies as an advertisement of their products and services.</a:t>
            </a:r>
          </a:p>
        </p:txBody>
      </p:sp>
    </p:spTree>
    <p:extLst>
      <p:ext uri="{BB962C8B-B14F-4D97-AF65-F5344CB8AC3E}">
        <p14:creationId xmlns:p14="http://schemas.microsoft.com/office/powerpoint/2010/main" val="3030648434"/>
      </p:ext>
    </p:extLst>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229600" cy="4525963"/>
          </a:xfrm>
        </p:spPr>
        <p:txBody>
          <a:bodyPr/>
          <a:lstStyle/>
          <a:p>
            <a:r>
              <a:rPr lang="en-US" sz="2800" dirty="0" smtClean="0"/>
              <a:t>Virus(</a:t>
            </a:r>
            <a:r>
              <a:rPr lang="en-US" sz="2800" i="1" dirty="0">
                <a:solidFill>
                  <a:srgbClr val="FF0000"/>
                </a:solidFill>
              </a:rPr>
              <a:t>Vital Information Resources Under </a:t>
            </a:r>
            <a:r>
              <a:rPr lang="en-US" sz="2800" i="1" dirty="0" smtClean="0">
                <a:solidFill>
                  <a:srgbClr val="FF0000"/>
                </a:solidFill>
              </a:rPr>
              <a:t>Siege</a:t>
            </a:r>
            <a:r>
              <a:rPr lang="en-US" sz="2800" dirty="0" smtClean="0"/>
              <a:t>)</a:t>
            </a:r>
            <a:endParaRPr lang="en-US" sz="2800" dirty="0"/>
          </a:p>
          <a:p>
            <a:pPr lvl="1"/>
            <a:r>
              <a:rPr lang="en-US" sz="2400" dirty="0"/>
              <a:t>Some emails may incorporate with files containing malicious script which when run on your computer may lead to destroy your important data.</a:t>
            </a:r>
          </a:p>
          <a:p>
            <a:r>
              <a:rPr lang="en-US" sz="2800" dirty="0"/>
              <a:t>Phishing</a:t>
            </a:r>
          </a:p>
          <a:p>
            <a:pPr lvl="1"/>
            <a:r>
              <a:rPr lang="en-US" sz="2400" dirty="0"/>
              <a:t>Email phishing is an activity of sending emails to a user claiming to be a legitimate enterprise. Its main purpose is to steal sensitive information such as usernames, passwords, and credit card details.</a:t>
            </a:r>
          </a:p>
          <a:p>
            <a:pPr lvl="1"/>
            <a:r>
              <a:rPr lang="en-US" sz="2400" dirty="0"/>
              <a:t>Such emails contains link to websites that are infected with malware and direct the user to enter details at a fake website whose look and feels are same to legitimate one.</a:t>
            </a:r>
          </a:p>
          <a:p>
            <a:endParaRPr lang="en-US" sz="2800" dirty="0"/>
          </a:p>
        </p:txBody>
      </p:sp>
    </p:spTree>
    <p:extLst>
      <p:ext uri="{BB962C8B-B14F-4D97-AF65-F5344CB8AC3E}">
        <p14:creationId xmlns:p14="http://schemas.microsoft.com/office/powerpoint/2010/main" val="2753182973"/>
      </p:ext>
    </p:extLst>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7"/>
            <a:ext cx="8229600" cy="1143000"/>
          </a:xfrm>
        </p:spPr>
        <p:txBody>
          <a:bodyPr/>
          <a:lstStyle/>
          <a:p>
            <a:r>
              <a:rPr lang="en-US" dirty="0"/>
              <a:t>E-mail Message Components</a:t>
            </a:r>
          </a:p>
        </p:txBody>
      </p:sp>
      <p:sp>
        <p:nvSpPr>
          <p:cNvPr id="3" name="Content Placeholder 2"/>
          <p:cNvSpPr>
            <a:spLocks noGrp="1"/>
          </p:cNvSpPr>
          <p:nvPr>
            <p:ph idx="1"/>
          </p:nvPr>
        </p:nvSpPr>
        <p:spPr>
          <a:xfrm>
            <a:off x="304800" y="762000"/>
            <a:ext cx="8229600" cy="4525963"/>
          </a:xfrm>
        </p:spPr>
        <p:txBody>
          <a:bodyPr/>
          <a:lstStyle/>
          <a:p>
            <a:r>
              <a:rPr lang="en-US" sz="2000" dirty="0"/>
              <a:t>E-mail message comprises of different components: E-mail Header, Greeting, Text, and Signature. These components are described in the following diagram:</a:t>
            </a:r>
          </a:p>
        </p:txBody>
      </p:sp>
      <p:pic>
        <p:nvPicPr>
          <p:cNvPr id="1026" name="Picture 2" descr="internet_technologies_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254"/>
            <a:ext cx="7620000" cy="493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318760"/>
      </p:ext>
    </p:extLst>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2"/>
            <a:ext cx="8229600" cy="1143000"/>
          </a:xfrm>
        </p:spPr>
        <p:txBody>
          <a:bodyPr/>
          <a:lstStyle/>
          <a:p>
            <a:r>
              <a:rPr lang="en-US" dirty="0"/>
              <a:t>E-mail Spamming and Junk Mails</a:t>
            </a:r>
            <a:br>
              <a:rPr lang="en-US" dirty="0"/>
            </a:br>
            <a:endParaRPr lang="en-US" dirty="0"/>
          </a:p>
        </p:txBody>
      </p:sp>
      <p:sp>
        <p:nvSpPr>
          <p:cNvPr id="3" name="Content Placeholder 2"/>
          <p:cNvSpPr>
            <a:spLocks noGrp="1"/>
          </p:cNvSpPr>
          <p:nvPr>
            <p:ph idx="1"/>
          </p:nvPr>
        </p:nvSpPr>
        <p:spPr>
          <a:xfrm>
            <a:off x="304800" y="838200"/>
            <a:ext cx="8229600" cy="4525963"/>
          </a:xfrm>
        </p:spPr>
        <p:txBody>
          <a:bodyPr/>
          <a:lstStyle/>
          <a:p>
            <a:r>
              <a:rPr lang="en-US" sz="2200" dirty="0"/>
              <a:t>Email spamming is an act of sending Unsolicited Bulk E-mails (</a:t>
            </a:r>
            <a:r>
              <a:rPr lang="en-US" sz="2200" dirty="0" err="1"/>
              <a:t>UBI</a:t>
            </a:r>
            <a:r>
              <a:rPr lang="en-US" sz="2200" dirty="0"/>
              <a:t>) which one has not asked for. Email spams are the junk mails sent by commercial companies as an advertisement of their products and services.</a:t>
            </a:r>
          </a:p>
          <a:p>
            <a:r>
              <a:rPr lang="en-US" sz="2200" dirty="0"/>
              <a:t>Spams may cause the following problems:</a:t>
            </a:r>
          </a:p>
          <a:p>
            <a:pPr lvl="1"/>
            <a:r>
              <a:rPr lang="en-US" sz="2200" dirty="0"/>
              <a:t>It floods your e-mail account with unwanted e-mails, which may result in loss of important e-mails if inbox is full.</a:t>
            </a:r>
          </a:p>
          <a:p>
            <a:pPr lvl="1"/>
            <a:r>
              <a:rPr lang="en-US" sz="2200" dirty="0"/>
              <a:t>Time and energy is wasted in reviewing and deleting junk emails or spams.</a:t>
            </a:r>
          </a:p>
          <a:p>
            <a:pPr lvl="1"/>
            <a:r>
              <a:rPr lang="en-US" sz="2200" dirty="0"/>
              <a:t>It consumes the bandwidth that slows the speed with which mails are delivered.</a:t>
            </a:r>
          </a:p>
          <a:p>
            <a:pPr lvl="1"/>
            <a:r>
              <a:rPr lang="en-US" sz="2200" dirty="0"/>
              <a:t>Some unsolicited email may contain virus that can cause harm to your computer.</a:t>
            </a:r>
          </a:p>
          <a:p>
            <a:endParaRPr lang="en-US" sz="2200" dirty="0"/>
          </a:p>
        </p:txBody>
      </p:sp>
    </p:spTree>
    <p:extLst>
      <p:ext uri="{BB962C8B-B14F-4D97-AF65-F5344CB8AC3E}">
        <p14:creationId xmlns:p14="http://schemas.microsoft.com/office/powerpoint/2010/main" val="3792708018"/>
      </p:ext>
    </p:extLst>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4525963"/>
          </a:xfrm>
        </p:spPr>
        <p:txBody>
          <a:bodyPr/>
          <a:lstStyle/>
          <a:p>
            <a:r>
              <a:rPr lang="en-US" dirty="0"/>
              <a:t>Blocking Spams</a:t>
            </a:r>
          </a:p>
          <a:p>
            <a:pPr lvl="1"/>
            <a:r>
              <a:rPr lang="en-US" dirty="0"/>
              <a:t>Following ways will help you to reduce spams:</a:t>
            </a:r>
          </a:p>
          <a:p>
            <a:pPr lvl="2"/>
            <a:r>
              <a:rPr lang="en-US" dirty="0"/>
              <a:t>While posting letters to newsgroups or mailing list, use a separate e-mail address than the one you used for your personal e-mails.</a:t>
            </a:r>
          </a:p>
          <a:p>
            <a:pPr lvl="2"/>
            <a:r>
              <a:rPr lang="en-US" dirty="0"/>
              <a:t>Don’t give your email address on the websites as it can easily be spammed.</a:t>
            </a:r>
          </a:p>
          <a:p>
            <a:pPr lvl="2"/>
            <a:r>
              <a:rPr lang="en-US" dirty="0"/>
              <a:t>Avoid replying to emails which you have received from unknown persons.</a:t>
            </a:r>
          </a:p>
          <a:p>
            <a:pPr lvl="2"/>
            <a:r>
              <a:rPr lang="en-US" dirty="0"/>
              <a:t>Never buy anything in response to a spam that advertises a product.</a:t>
            </a:r>
          </a:p>
          <a:p>
            <a:endParaRPr lang="en-US" dirty="0"/>
          </a:p>
        </p:txBody>
      </p:sp>
    </p:spTree>
    <p:extLst>
      <p:ext uri="{BB962C8B-B14F-4D97-AF65-F5344CB8AC3E}">
        <p14:creationId xmlns:p14="http://schemas.microsoft.com/office/powerpoint/2010/main" val="3138471707"/>
      </p:ext>
    </p:extLst>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E-mail Cleanup and Archiving</a:t>
            </a:r>
            <a:br>
              <a:rPr lang="en-US" dirty="0"/>
            </a:br>
            <a:endParaRPr lang="en-US" dirty="0"/>
          </a:p>
        </p:txBody>
      </p:sp>
      <p:sp>
        <p:nvSpPr>
          <p:cNvPr id="3" name="Content Placeholder 2"/>
          <p:cNvSpPr>
            <a:spLocks noGrp="1"/>
          </p:cNvSpPr>
          <p:nvPr>
            <p:ph idx="1"/>
          </p:nvPr>
        </p:nvSpPr>
        <p:spPr>
          <a:xfrm>
            <a:off x="457200" y="914400"/>
            <a:ext cx="8229600" cy="4525963"/>
          </a:xfrm>
        </p:spPr>
        <p:txBody>
          <a:bodyPr/>
          <a:lstStyle/>
          <a:p>
            <a:r>
              <a:rPr lang="en-US" sz="2800" dirty="0"/>
              <a:t>In order to have light weighted Inbox, it’s good to archive your inbox from time to time. Here I will discuss the steps to clean up and archive your Outlook inbox.</a:t>
            </a:r>
          </a:p>
          <a:p>
            <a:pPr lvl="1"/>
            <a:r>
              <a:rPr lang="en-US" sz="2400" dirty="0"/>
              <a:t>Select </a:t>
            </a:r>
            <a:r>
              <a:rPr lang="en-US" sz="2400" b="1" dirty="0"/>
              <a:t>File</a:t>
            </a:r>
            <a:r>
              <a:rPr lang="en-US" sz="2400" dirty="0"/>
              <a:t> tab on the mail pane.</a:t>
            </a:r>
          </a:p>
          <a:p>
            <a:pPr lvl="1"/>
            <a:r>
              <a:rPr lang="en-US" sz="2400" dirty="0"/>
              <a:t>Select </a:t>
            </a:r>
            <a:r>
              <a:rPr lang="en-US" sz="2400" b="1" dirty="0"/>
              <a:t>Cleanup Tools</a:t>
            </a:r>
            <a:r>
              <a:rPr lang="en-US" sz="2400" dirty="0"/>
              <a:t> button on account information screen.</a:t>
            </a:r>
          </a:p>
          <a:p>
            <a:pPr lvl="1"/>
            <a:r>
              <a:rPr lang="en-US" sz="2400" dirty="0"/>
              <a:t>Select </a:t>
            </a:r>
            <a:r>
              <a:rPr lang="en-US" sz="2400" b="1" dirty="0"/>
              <a:t>Archive</a:t>
            </a:r>
            <a:r>
              <a:rPr lang="en-US" sz="2400" dirty="0"/>
              <a:t> from cleanup tools drop down menu.</a:t>
            </a:r>
          </a:p>
          <a:p>
            <a:pPr lvl="1"/>
            <a:r>
              <a:rPr lang="en-US" sz="2400" dirty="0"/>
              <a:t>Select </a:t>
            </a:r>
            <a:r>
              <a:rPr lang="en-US" sz="2400" b="1" dirty="0"/>
              <a:t>Archive this folder and all subfolders</a:t>
            </a:r>
            <a:r>
              <a:rPr lang="en-US" sz="2400" dirty="0"/>
              <a:t> option and then click on the folder that you want to archive. Select the date from the </a:t>
            </a:r>
            <a:r>
              <a:rPr lang="en-US" sz="2400" b="1" dirty="0"/>
              <a:t>Archive items older than:</a:t>
            </a:r>
            <a:r>
              <a:rPr lang="en-US" sz="2400" dirty="0"/>
              <a:t> list. Click </a:t>
            </a:r>
            <a:r>
              <a:rPr lang="en-US" sz="2400" b="1" dirty="0"/>
              <a:t>Browse</a:t>
            </a:r>
            <a:r>
              <a:rPr lang="en-US" sz="2400" dirty="0"/>
              <a:t> to create new </a:t>
            </a:r>
            <a:r>
              <a:rPr lang="en-US" sz="2400" b="1" dirty="0"/>
              <a:t>.</a:t>
            </a:r>
            <a:r>
              <a:rPr lang="en-US" sz="2400" b="1" dirty="0" err="1"/>
              <a:t>pst</a:t>
            </a:r>
            <a:r>
              <a:rPr lang="en-US" sz="2400" dirty="0"/>
              <a:t> file name and location. Click </a:t>
            </a:r>
            <a:r>
              <a:rPr lang="en-US" sz="2400" b="1" dirty="0"/>
              <a:t>OK.</a:t>
            </a:r>
            <a:endParaRPr lang="en-US" sz="2400" dirty="0"/>
          </a:p>
          <a:p>
            <a:endParaRPr lang="en-US" sz="2800" dirty="0"/>
          </a:p>
        </p:txBody>
      </p:sp>
    </p:spTree>
    <p:extLst>
      <p:ext uri="{BB962C8B-B14F-4D97-AF65-F5344CB8AC3E}">
        <p14:creationId xmlns:p14="http://schemas.microsoft.com/office/powerpoint/2010/main" val="3648860061"/>
      </p:ext>
    </p:extLst>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a:t>E-mail Providers</a:t>
            </a:r>
            <a:br>
              <a:rPr lang="en-US" dirty="0"/>
            </a:br>
            <a:endParaRPr lang="en-US" dirty="0"/>
          </a:p>
        </p:txBody>
      </p:sp>
      <p:sp>
        <p:nvSpPr>
          <p:cNvPr id="3" name="Content Placeholder 2"/>
          <p:cNvSpPr>
            <a:spLocks noGrp="1"/>
          </p:cNvSpPr>
          <p:nvPr>
            <p:ph idx="1"/>
          </p:nvPr>
        </p:nvSpPr>
        <p:spPr>
          <a:xfrm>
            <a:off x="533400" y="838200"/>
            <a:ext cx="8229600" cy="4525963"/>
          </a:xfrm>
        </p:spPr>
        <p:txBody>
          <a:bodyPr/>
          <a:lstStyle/>
          <a:p>
            <a:r>
              <a:rPr lang="en-US" sz="2000" dirty="0"/>
              <a:t>There are several email service providers available in the market with their enabled features such as sending, receiving, drafting, storing an email and much more.</a:t>
            </a:r>
          </a:p>
          <a:p>
            <a:r>
              <a:rPr lang="en-US" sz="2000" dirty="0"/>
              <a:t>The following table shows the popular email service providers:</a:t>
            </a:r>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259809473"/>
              </p:ext>
            </p:extLst>
          </p:nvPr>
        </p:nvGraphicFramePr>
        <p:xfrm>
          <a:off x="533400" y="2286000"/>
          <a:ext cx="8382000" cy="3769360"/>
        </p:xfrm>
        <a:graphic>
          <a:graphicData uri="http://schemas.openxmlformats.org/drawingml/2006/table">
            <a:tbl>
              <a:tblPr firstRow="1" bandRow="1">
                <a:tableStyleId>{5C22544A-7EE6-4342-B048-85BDC9FD1C3A}</a:tableStyleId>
              </a:tblPr>
              <a:tblGrid>
                <a:gridCol w="942975"/>
                <a:gridCol w="7439025"/>
              </a:tblGrid>
              <a:tr h="370840">
                <a:tc>
                  <a:txBody>
                    <a:bodyPr/>
                    <a:lstStyle/>
                    <a:p>
                      <a:pPr algn="l"/>
                      <a:r>
                        <a:rPr lang="en-US" dirty="0" err="1">
                          <a:effectLst/>
                        </a:rPr>
                        <a:t>S.N</a:t>
                      </a:r>
                      <a:r>
                        <a:rPr lang="en-US" dirty="0">
                          <a:effectLst/>
                        </a:rPr>
                        <a:t>.</a:t>
                      </a:r>
                    </a:p>
                  </a:txBody>
                  <a:tcPr marL="47625" marR="47625" marT="47625" marB="47625"/>
                </a:tc>
                <a:tc>
                  <a:txBody>
                    <a:bodyPr/>
                    <a:lstStyle/>
                    <a:p>
                      <a:pPr algn="l"/>
                      <a:r>
                        <a:rPr lang="en-US">
                          <a:effectLst/>
                        </a:rPr>
                        <a:t>Service and Description</a:t>
                      </a:r>
                    </a:p>
                  </a:txBody>
                  <a:tcPr marL="47625" marR="47625" marT="47625" marB="47625"/>
                </a:tc>
              </a:tr>
              <a:tr h="370840">
                <a:tc>
                  <a:txBody>
                    <a:bodyPr/>
                    <a:lstStyle/>
                    <a:p>
                      <a:r>
                        <a:rPr lang="en-US">
                          <a:effectLst/>
                        </a:rPr>
                        <a:t>1.</a:t>
                      </a:r>
                    </a:p>
                  </a:txBody>
                  <a:tcPr marL="47625" marR="47625" marT="47625" marB="47625"/>
                </a:tc>
                <a:tc>
                  <a:txBody>
                    <a:bodyPr/>
                    <a:lstStyle/>
                    <a:p>
                      <a:r>
                        <a:rPr lang="en-US" b="1" dirty="0">
                          <a:effectLst/>
                        </a:rPr>
                        <a:t>Gmail</a:t>
                      </a:r>
                      <a:r>
                        <a:rPr lang="en-US" dirty="0">
                          <a:effectLst/>
                        </a:rPr>
                        <a:t/>
                      </a:r>
                      <a:br>
                        <a:rPr lang="en-US" dirty="0">
                          <a:effectLst/>
                        </a:rPr>
                      </a:br>
                      <a:r>
                        <a:rPr lang="en-US" dirty="0">
                          <a:effectLst/>
                        </a:rPr>
                        <a:t>Gmail is an email service that allows users to collect all the messages. It also offers </a:t>
                      </a:r>
                      <a:r>
                        <a:rPr lang="en-US" dirty="0" err="1">
                          <a:effectLst/>
                        </a:rPr>
                        <a:t>approx</a:t>
                      </a:r>
                      <a:r>
                        <a:rPr lang="en-US" dirty="0">
                          <a:effectLst/>
                        </a:rPr>
                        <a:t> 7 GB of free storage.</a:t>
                      </a:r>
                    </a:p>
                  </a:txBody>
                  <a:tcPr marL="47625" marR="47625" marT="47625" marB="47625"/>
                </a:tc>
              </a:tr>
              <a:tr h="370840">
                <a:tc>
                  <a:txBody>
                    <a:bodyPr/>
                    <a:lstStyle/>
                    <a:p>
                      <a:r>
                        <a:rPr lang="en-US">
                          <a:effectLst/>
                        </a:rPr>
                        <a:t>2.</a:t>
                      </a:r>
                    </a:p>
                  </a:txBody>
                  <a:tcPr marL="47625" marR="47625" marT="47625" marB="47625"/>
                </a:tc>
                <a:tc>
                  <a:txBody>
                    <a:bodyPr/>
                    <a:lstStyle/>
                    <a:p>
                      <a:r>
                        <a:rPr lang="en-US" b="1" dirty="0">
                          <a:effectLst/>
                        </a:rPr>
                        <a:t>Hotmail</a:t>
                      </a:r>
                      <a:r>
                        <a:rPr lang="en-US" dirty="0">
                          <a:effectLst/>
                        </a:rPr>
                        <a:t/>
                      </a:r>
                      <a:br>
                        <a:rPr lang="en-US" dirty="0">
                          <a:effectLst/>
                        </a:rPr>
                      </a:br>
                      <a:r>
                        <a:rPr lang="en-US" dirty="0">
                          <a:effectLst/>
                        </a:rPr>
                        <a:t>Hotmail offers free email and practically unlimited storage accessible on web.</a:t>
                      </a:r>
                    </a:p>
                  </a:txBody>
                  <a:tcPr marL="47625" marR="47625" marT="47625" marB="47625"/>
                </a:tc>
              </a:tr>
              <a:tr h="370840">
                <a:tc>
                  <a:txBody>
                    <a:bodyPr/>
                    <a:lstStyle/>
                    <a:p>
                      <a:r>
                        <a:rPr lang="en-US">
                          <a:effectLst/>
                        </a:rPr>
                        <a:t>3.</a:t>
                      </a:r>
                    </a:p>
                  </a:txBody>
                  <a:tcPr marL="47625" marR="47625" marT="47625" marB="47625"/>
                </a:tc>
                <a:tc>
                  <a:txBody>
                    <a:bodyPr/>
                    <a:lstStyle/>
                    <a:p>
                      <a:r>
                        <a:rPr lang="en-US" b="1" dirty="0">
                          <a:effectLst/>
                        </a:rPr>
                        <a:t>Yahoo Mail</a:t>
                      </a:r>
                      <a:r>
                        <a:rPr lang="en-US" dirty="0">
                          <a:effectLst/>
                        </a:rPr>
                        <a:t/>
                      </a:r>
                      <a:br>
                        <a:rPr lang="en-US" dirty="0">
                          <a:effectLst/>
                        </a:rPr>
                      </a:br>
                      <a:r>
                        <a:rPr lang="en-US" dirty="0">
                          <a:effectLst/>
                        </a:rPr>
                        <a:t>Yahoo Mail offers unlimited storage, </a:t>
                      </a:r>
                      <a:r>
                        <a:rPr lang="en-US" dirty="0" err="1">
                          <a:effectLst/>
                        </a:rPr>
                        <a:t>SMS</a:t>
                      </a:r>
                      <a:r>
                        <a:rPr lang="en-US" dirty="0">
                          <a:effectLst/>
                        </a:rPr>
                        <a:t> texting, social networking and instant messaging to boot.</a:t>
                      </a:r>
                    </a:p>
                  </a:txBody>
                  <a:tcPr marL="47625" marR="47625" marT="47625" marB="47625"/>
                </a:tc>
              </a:tr>
              <a:tr h="370840">
                <a:tc>
                  <a:txBody>
                    <a:bodyPr/>
                    <a:lstStyle/>
                    <a:p>
                      <a:r>
                        <a:rPr lang="en-US" dirty="0" smtClean="0">
                          <a:effectLst/>
                        </a:rPr>
                        <a:t>4.</a:t>
                      </a:r>
                      <a:endParaRPr lang="en-US" dirty="0">
                        <a:effectLst/>
                      </a:endParaRPr>
                    </a:p>
                  </a:txBody>
                  <a:tcPr marL="47625" marR="47625" marT="47625" marB="47625"/>
                </a:tc>
                <a:tc>
                  <a:txBody>
                    <a:bodyPr/>
                    <a:lstStyle/>
                    <a:p>
                      <a:r>
                        <a:rPr lang="en-US" b="1" dirty="0" err="1" smtClean="0">
                          <a:effectLst/>
                        </a:rPr>
                        <a:t>iCloud</a:t>
                      </a:r>
                      <a:r>
                        <a:rPr lang="en-US" b="1" dirty="0" smtClean="0">
                          <a:effectLst/>
                        </a:rPr>
                        <a:t> </a:t>
                      </a:r>
                      <a:r>
                        <a:rPr lang="en-US" b="1" dirty="0">
                          <a:effectLst/>
                        </a:rPr>
                        <a:t>Mail</a:t>
                      </a:r>
                      <a:r>
                        <a:rPr lang="en-US" dirty="0">
                          <a:effectLst/>
                        </a:rPr>
                        <a:t/>
                      </a:r>
                      <a:br>
                        <a:rPr lang="en-US" dirty="0">
                          <a:effectLst/>
                        </a:rPr>
                      </a:br>
                      <a:r>
                        <a:rPr lang="en-US" dirty="0" err="1">
                          <a:effectLst/>
                        </a:rPr>
                        <a:t>iCloud</a:t>
                      </a:r>
                      <a:r>
                        <a:rPr lang="en-US" dirty="0">
                          <a:effectLst/>
                        </a:rPr>
                        <a:t> Mail offers ample storage, IMAP access, and an elegantly functional web application.</a:t>
                      </a:r>
                    </a:p>
                  </a:txBody>
                  <a:tcPr marL="47625" marR="47625" marT="47625" marB="47625"/>
                </a:tc>
              </a:tr>
            </a:tbl>
          </a:graphicData>
        </a:graphic>
      </p:graphicFrame>
    </p:spTree>
    <p:extLst>
      <p:ext uri="{BB962C8B-B14F-4D97-AF65-F5344CB8AC3E}">
        <p14:creationId xmlns:p14="http://schemas.microsoft.com/office/powerpoint/2010/main" val="4164016455"/>
      </p:ext>
    </p:extLst>
  </p:cSld>
  <p:clrMapOvr>
    <a:masterClrMapping/>
  </p:clrMapOvr>
  <p:transition spd="med">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a:t>E-mail Providers</a:t>
            </a:r>
          </a:p>
        </p:txBody>
      </p:sp>
      <p:graphicFrame>
        <p:nvGraphicFramePr>
          <p:cNvPr id="4" name="Table 3"/>
          <p:cNvGraphicFramePr>
            <a:graphicFrameLocks noGrp="1"/>
          </p:cNvGraphicFramePr>
          <p:nvPr>
            <p:extLst>
              <p:ext uri="{D42A27DB-BD31-4B8C-83A1-F6EECF244321}">
                <p14:modId xmlns:p14="http://schemas.microsoft.com/office/powerpoint/2010/main" val="3199694561"/>
              </p:ext>
            </p:extLst>
          </p:nvPr>
        </p:nvGraphicFramePr>
        <p:xfrm>
          <a:off x="228600" y="838200"/>
          <a:ext cx="8686800" cy="4782820"/>
        </p:xfrm>
        <a:graphic>
          <a:graphicData uri="http://schemas.openxmlformats.org/drawingml/2006/table">
            <a:tbl>
              <a:tblPr firstRow="1" bandRow="1">
                <a:tableStyleId>{5C22544A-7EE6-4342-B048-85BDC9FD1C3A}</a:tableStyleId>
              </a:tblPr>
              <a:tblGrid>
                <a:gridCol w="977265"/>
                <a:gridCol w="7709535"/>
              </a:tblGrid>
              <a:tr h="370840">
                <a:tc>
                  <a:txBody>
                    <a:bodyPr/>
                    <a:lstStyle/>
                    <a:p>
                      <a:pPr algn="l"/>
                      <a:r>
                        <a:rPr lang="en-US" dirty="0" err="1">
                          <a:effectLst/>
                        </a:rPr>
                        <a:t>S.N</a:t>
                      </a:r>
                      <a:r>
                        <a:rPr lang="en-US" dirty="0">
                          <a:effectLst/>
                        </a:rPr>
                        <a:t>.</a:t>
                      </a:r>
                    </a:p>
                  </a:txBody>
                  <a:tcPr marL="47625" marR="47625" marT="47625" marB="47625"/>
                </a:tc>
                <a:tc>
                  <a:txBody>
                    <a:bodyPr/>
                    <a:lstStyle/>
                    <a:p>
                      <a:pPr algn="l"/>
                      <a:r>
                        <a:rPr lang="en-US">
                          <a:effectLst/>
                        </a:rPr>
                        <a:t>Service and Description</a:t>
                      </a:r>
                    </a:p>
                  </a:txBody>
                  <a:tcPr marL="47625" marR="47625" marT="47625" marB="47625"/>
                </a:tc>
              </a:tr>
              <a:tr h="370840">
                <a:tc>
                  <a:txBody>
                    <a:bodyPr/>
                    <a:lstStyle/>
                    <a:p>
                      <a:r>
                        <a:rPr lang="en-US">
                          <a:effectLst/>
                        </a:rPr>
                        <a:t>5.</a:t>
                      </a:r>
                    </a:p>
                  </a:txBody>
                  <a:tcPr marL="47625" marR="47625" marT="47625" marB="47625"/>
                </a:tc>
                <a:tc>
                  <a:txBody>
                    <a:bodyPr/>
                    <a:lstStyle/>
                    <a:p>
                      <a:r>
                        <a:rPr lang="en-US" b="1">
                          <a:effectLst/>
                        </a:rPr>
                        <a:t>ATM Mail</a:t>
                      </a:r>
                      <a:r>
                        <a:rPr lang="en-US">
                          <a:effectLst/>
                        </a:rPr>
                        <a:t/>
                      </a:r>
                      <a:br>
                        <a:rPr lang="en-US">
                          <a:effectLst/>
                        </a:rPr>
                      </a:br>
                      <a:r>
                        <a:rPr lang="en-US">
                          <a:effectLst/>
                        </a:rPr>
                        <a:t>ATM Mail is a free email service with good spam protection.</a:t>
                      </a:r>
                    </a:p>
                  </a:txBody>
                  <a:tcPr marL="47625" marR="47625" marT="47625" marB="47625"/>
                </a:tc>
              </a:tr>
              <a:tr h="370840">
                <a:tc>
                  <a:txBody>
                    <a:bodyPr/>
                    <a:lstStyle/>
                    <a:p>
                      <a:r>
                        <a:rPr lang="en-US">
                          <a:effectLst/>
                        </a:rPr>
                        <a:t>6.</a:t>
                      </a:r>
                    </a:p>
                  </a:txBody>
                  <a:tcPr marL="47625" marR="47625" marT="47625" marB="47625"/>
                </a:tc>
                <a:tc>
                  <a:txBody>
                    <a:bodyPr/>
                    <a:lstStyle/>
                    <a:p>
                      <a:r>
                        <a:rPr lang="en-US" b="1">
                          <a:effectLst/>
                        </a:rPr>
                        <a:t>Mail.com</a:t>
                      </a:r>
                      <a:r>
                        <a:rPr lang="en-US">
                          <a:effectLst/>
                        </a:rPr>
                        <a:t> and </a:t>
                      </a:r>
                      <a:r>
                        <a:rPr lang="en-US" b="1">
                          <a:effectLst/>
                        </a:rPr>
                        <a:t>GMX Mail</a:t>
                      </a:r>
                      <a:r>
                        <a:rPr lang="en-US">
                          <a:effectLst/>
                        </a:rPr>
                        <a:t/>
                      </a:r>
                      <a:br>
                        <a:rPr lang="en-US">
                          <a:effectLst/>
                        </a:rPr>
                      </a:br>
                      <a:r>
                        <a:rPr lang="en-US">
                          <a:effectLst/>
                        </a:rPr>
                        <a:t>Mail.com and GMX Mail offers reliable mail service with unlimited online storage.</a:t>
                      </a:r>
                    </a:p>
                  </a:txBody>
                  <a:tcPr marL="47625" marR="47625" marT="47625" marB="47625"/>
                </a:tc>
              </a:tr>
              <a:tr h="370840">
                <a:tc>
                  <a:txBody>
                    <a:bodyPr/>
                    <a:lstStyle/>
                    <a:p>
                      <a:r>
                        <a:rPr lang="en-US">
                          <a:effectLst/>
                        </a:rPr>
                        <a:t>7.</a:t>
                      </a:r>
                    </a:p>
                  </a:txBody>
                  <a:tcPr marL="47625" marR="47625" marT="47625" marB="47625"/>
                </a:tc>
                <a:tc>
                  <a:txBody>
                    <a:bodyPr/>
                    <a:lstStyle/>
                    <a:p>
                      <a:r>
                        <a:rPr lang="en-US" b="1">
                          <a:effectLst/>
                        </a:rPr>
                        <a:t>Shortmail</a:t>
                      </a:r>
                      <a:r>
                        <a:rPr lang="en-US">
                          <a:effectLst/>
                        </a:rPr>
                        <a:t/>
                      </a:r>
                      <a:br>
                        <a:rPr lang="en-US">
                          <a:effectLst/>
                        </a:rPr>
                      </a:br>
                      <a:r>
                        <a:rPr lang="en-US">
                          <a:effectLst/>
                        </a:rPr>
                        <a:t>Shortmail offers easy and fast email service but with limited 500 characters per message.</a:t>
                      </a:r>
                    </a:p>
                  </a:txBody>
                  <a:tcPr marL="47625" marR="47625" marT="47625" marB="47625"/>
                </a:tc>
              </a:tr>
              <a:tr h="370840">
                <a:tc>
                  <a:txBody>
                    <a:bodyPr/>
                    <a:lstStyle/>
                    <a:p>
                      <a:r>
                        <a:rPr lang="en-US">
                          <a:effectLst/>
                        </a:rPr>
                        <a:t>8.</a:t>
                      </a:r>
                    </a:p>
                  </a:txBody>
                  <a:tcPr marL="47625" marR="47625" marT="47625" marB="47625"/>
                </a:tc>
                <a:tc>
                  <a:txBody>
                    <a:bodyPr/>
                    <a:lstStyle/>
                    <a:p>
                      <a:r>
                        <a:rPr lang="en-US" b="1">
                          <a:effectLst/>
                        </a:rPr>
                        <a:t>Inbox.com</a:t>
                      </a:r>
                      <a:r>
                        <a:rPr lang="en-US">
                          <a:effectLst/>
                        </a:rPr>
                        <a:t/>
                      </a:r>
                      <a:br>
                        <a:rPr lang="en-US">
                          <a:effectLst/>
                        </a:rPr>
                      </a:br>
                      <a:r>
                        <a:rPr lang="en-US">
                          <a:effectLst/>
                        </a:rPr>
                        <a:t>Inbox.com offers 5 GB of free online storage. IMAP is not supported by Inbox.com</a:t>
                      </a:r>
                    </a:p>
                  </a:txBody>
                  <a:tcPr marL="47625" marR="47625" marT="47625" marB="47625"/>
                </a:tc>
              </a:tr>
              <a:tr h="370840">
                <a:tc>
                  <a:txBody>
                    <a:bodyPr/>
                    <a:lstStyle/>
                    <a:p>
                      <a:r>
                        <a:rPr lang="en-US">
                          <a:effectLst/>
                        </a:rPr>
                        <a:t>9.</a:t>
                      </a:r>
                    </a:p>
                  </a:txBody>
                  <a:tcPr marL="47625" marR="47625" marT="47625" marB="47625"/>
                </a:tc>
                <a:tc>
                  <a:txBody>
                    <a:bodyPr/>
                    <a:lstStyle/>
                    <a:p>
                      <a:r>
                        <a:rPr lang="en-US" b="1">
                          <a:effectLst/>
                        </a:rPr>
                        <a:t>Facebook Messages</a:t>
                      </a:r>
                      <a:r>
                        <a:rPr lang="en-US">
                          <a:effectLst/>
                        </a:rPr>
                        <a:t/>
                      </a:r>
                      <a:br>
                        <a:rPr lang="en-US">
                          <a:effectLst/>
                        </a:rPr>
                      </a:br>
                      <a:r>
                        <a:rPr lang="en-US">
                          <a:effectLst/>
                        </a:rPr>
                        <a:t>Facebook Messages includes the message conversation.</a:t>
                      </a:r>
                    </a:p>
                  </a:txBody>
                  <a:tcPr marL="47625" marR="47625" marT="47625" marB="47625"/>
                </a:tc>
              </a:tr>
              <a:tr h="370840">
                <a:tc>
                  <a:txBody>
                    <a:bodyPr/>
                    <a:lstStyle/>
                    <a:p>
                      <a:r>
                        <a:rPr lang="en-US">
                          <a:effectLst/>
                        </a:rPr>
                        <a:t>10.</a:t>
                      </a:r>
                    </a:p>
                  </a:txBody>
                  <a:tcPr marL="47625" marR="47625" marT="47625" marB="47625"/>
                </a:tc>
                <a:tc>
                  <a:txBody>
                    <a:bodyPr/>
                    <a:lstStyle/>
                    <a:p>
                      <a:r>
                        <a:rPr lang="en-US" b="1" dirty="0">
                          <a:effectLst/>
                        </a:rPr>
                        <a:t>My Way Mail</a:t>
                      </a:r>
                      <a:r>
                        <a:rPr lang="en-US" dirty="0">
                          <a:effectLst/>
                        </a:rPr>
                        <a:t/>
                      </a:r>
                      <a:br>
                        <a:rPr lang="en-US" dirty="0">
                          <a:effectLst/>
                        </a:rPr>
                      </a:br>
                      <a:r>
                        <a:rPr lang="en-US" dirty="0">
                          <a:effectLst/>
                        </a:rPr>
                        <a:t>My Way Mail offers clean and fast free email service but lacks in secure messaging.</a:t>
                      </a:r>
                    </a:p>
                  </a:txBody>
                  <a:tcPr marL="47625" marR="47625" marT="47625" marB="47625"/>
                </a:tc>
              </a:tr>
            </a:tbl>
          </a:graphicData>
        </a:graphic>
      </p:graphicFrame>
    </p:spTree>
    <p:extLst>
      <p:ext uri="{BB962C8B-B14F-4D97-AF65-F5344CB8AC3E}">
        <p14:creationId xmlns:p14="http://schemas.microsoft.com/office/powerpoint/2010/main" val="2515693719"/>
      </p:ext>
    </p:extLst>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E-mail Header</a:t>
            </a:r>
            <a:br>
              <a:rPr lang="en-US" dirty="0"/>
            </a:br>
            <a:endParaRPr lang="en-US" dirty="0"/>
          </a:p>
        </p:txBody>
      </p:sp>
      <p:sp>
        <p:nvSpPr>
          <p:cNvPr id="3" name="Content Placeholder 2"/>
          <p:cNvSpPr>
            <a:spLocks noGrp="1"/>
          </p:cNvSpPr>
          <p:nvPr>
            <p:ph idx="1"/>
          </p:nvPr>
        </p:nvSpPr>
        <p:spPr>
          <a:xfrm>
            <a:off x="228600" y="762000"/>
            <a:ext cx="8229600" cy="4525963"/>
          </a:xfrm>
        </p:spPr>
        <p:txBody>
          <a:bodyPr/>
          <a:lstStyle/>
          <a:p>
            <a:r>
              <a:rPr lang="en-US" dirty="0"/>
              <a:t>The first five lines of an E-mail message is called E-mail header. The header part comprises of following fields:</a:t>
            </a:r>
          </a:p>
          <a:p>
            <a:pPr lvl="1"/>
            <a:r>
              <a:rPr lang="en-US" dirty="0"/>
              <a:t>From</a:t>
            </a:r>
          </a:p>
          <a:p>
            <a:pPr lvl="1"/>
            <a:r>
              <a:rPr lang="en-US" dirty="0"/>
              <a:t>Date</a:t>
            </a:r>
          </a:p>
          <a:p>
            <a:pPr lvl="1"/>
            <a:r>
              <a:rPr lang="en-US" dirty="0"/>
              <a:t>To</a:t>
            </a:r>
          </a:p>
          <a:p>
            <a:pPr lvl="1"/>
            <a:r>
              <a:rPr lang="en-US" dirty="0"/>
              <a:t>Subject</a:t>
            </a:r>
          </a:p>
          <a:p>
            <a:pPr lvl="1"/>
            <a:r>
              <a:rPr lang="en-US" dirty="0"/>
              <a:t>CC</a:t>
            </a:r>
          </a:p>
          <a:p>
            <a:pPr lvl="1"/>
            <a:r>
              <a:rPr lang="en-US" dirty="0"/>
              <a:t>BCC</a:t>
            </a:r>
          </a:p>
          <a:p>
            <a:endParaRPr lang="en-US" dirty="0"/>
          </a:p>
        </p:txBody>
      </p:sp>
    </p:spTree>
    <p:extLst>
      <p:ext uri="{BB962C8B-B14F-4D97-AF65-F5344CB8AC3E}">
        <p14:creationId xmlns:p14="http://schemas.microsoft.com/office/powerpoint/2010/main" val="467944895"/>
      </p:ext>
    </p:extLst>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229600" cy="4525963"/>
          </a:xfrm>
        </p:spPr>
        <p:txBody>
          <a:bodyPr/>
          <a:lstStyle/>
          <a:p>
            <a:r>
              <a:rPr lang="en-US" sz="2400" b="1" cap="all" dirty="0"/>
              <a:t>FROM</a:t>
            </a:r>
          </a:p>
          <a:p>
            <a:pPr lvl="1"/>
            <a:r>
              <a:rPr lang="en-US" sz="2000" dirty="0"/>
              <a:t>The </a:t>
            </a:r>
            <a:r>
              <a:rPr lang="en-US" sz="2000" b="1" dirty="0"/>
              <a:t>From</a:t>
            </a:r>
            <a:r>
              <a:rPr lang="en-US" sz="2000" dirty="0"/>
              <a:t> field indicates the sender’s address i.e. who sent the e-mail.</a:t>
            </a:r>
          </a:p>
          <a:p>
            <a:r>
              <a:rPr lang="en-US" sz="2400" b="1" cap="all" dirty="0"/>
              <a:t>DATE</a:t>
            </a:r>
          </a:p>
          <a:p>
            <a:pPr lvl="1"/>
            <a:r>
              <a:rPr lang="en-US" sz="2000" dirty="0"/>
              <a:t>The </a:t>
            </a:r>
            <a:r>
              <a:rPr lang="en-US" sz="2000" b="1" dirty="0"/>
              <a:t>Date</a:t>
            </a:r>
            <a:r>
              <a:rPr lang="en-US" sz="2000" dirty="0"/>
              <a:t> field indicates the date when the e-mail was sent.</a:t>
            </a:r>
          </a:p>
          <a:p>
            <a:r>
              <a:rPr lang="en-US" sz="2400" b="1" cap="all" dirty="0"/>
              <a:t>TO</a:t>
            </a:r>
          </a:p>
          <a:p>
            <a:pPr lvl="1"/>
            <a:r>
              <a:rPr lang="en-US" sz="2000" dirty="0"/>
              <a:t>The </a:t>
            </a:r>
            <a:r>
              <a:rPr lang="en-US" sz="2000" b="1" dirty="0"/>
              <a:t>To</a:t>
            </a:r>
            <a:r>
              <a:rPr lang="en-US" sz="2000" dirty="0"/>
              <a:t> field indicates the recipient’s address i.e. to whom the e-mail is sent.</a:t>
            </a:r>
          </a:p>
          <a:p>
            <a:r>
              <a:rPr lang="en-US" sz="2400" b="1" cap="all" dirty="0"/>
              <a:t>SUBJECT</a:t>
            </a:r>
          </a:p>
          <a:p>
            <a:pPr lvl="1"/>
            <a:r>
              <a:rPr lang="en-US" sz="2000" dirty="0"/>
              <a:t>The </a:t>
            </a:r>
            <a:r>
              <a:rPr lang="en-US" sz="2000" b="1" dirty="0"/>
              <a:t>Subject</a:t>
            </a:r>
            <a:r>
              <a:rPr lang="en-US" sz="2000" dirty="0"/>
              <a:t> field indicates the purpose of e-mail. It should be precise and to the point.</a:t>
            </a:r>
          </a:p>
          <a:p>
            <a:r>
              <a:rPr lang="en-US" sz="2400" b="1" cap="all" dirty="0"/>
              <a:t>CC</a:t>
            </a:r>
          </a:p>
          <a:p>
            <a:pPr lvl="1"/>
            <a:r>
              <a:rPr lang="en-US" sz="2000" b="1" dirty="0"/>
              <a:t>CC</a:t>
            </a:r>
            <a:r>
              <a:rPr lang="en-US" sz="2000" dirty="0"/>
              <a:t> stands for Carbon copy. It includes those recipient addresses whom we want to keep informed but not exactly the intended recipient</a:t>
            </a:r>
            <a:r>
              <a:rPr lang="en-US" sz="2000" dirty="0" smtClean="0"/>
              <a:t>.</a:t>
            </a:r>
            <a:endParaRPr lang="en-US" sz="2000" dirty="0"/>
          </a:p>
        </p:txBody>
      </p:sp>
    </p:spTree>
    <p:extLst>
      <p:ext uri="{BB962C8B-B14F-4D97-AF65-F5344CB8AC3E}">
        <p14:creationId xmlns:p14="http://schemas.microsoft.com/office/powerpoint/2010/main" val="4083249678"/>
      </p:ext>
    </p:extLst>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4525963"/>
          </a:xfrm>
        </p:spPr>
        <p:txBody>
          <a:bodyPr/>
          <a:lstStyle/>
          <a:p>
            <a:r>
              <a:rPr lang="en-US" sz="2400" b="1" cap="all" dirty="0"/>
              <a:t>BCC</a:t>
            </a:r>
          </a:p>
          <a:p>
            <a:pPr lvl="1"/>
            <a:r>
              <a:rPr lang="en-US" sz="2000" b="1" dirty="0"/>
              <a:t>BCC</a:t>
            </a:r>
            <a:r>
              <a:rPr lang="en-US" sz="2000" dirty="0"/>
              <a:t> stands for Black Carbon Copy. It is used when we do not want one or more of the recipients to know that someone else was copied on the message.</a:t>
            </a:r>
          </a:p>
          <a:p>
            <a:r>
              <a:rPr lang="en-US" sz="2400" b="1" cap="all" dirty="0"/>
              <a:t>GREETING</a:t>
            </a:r>
          </a:p>
          <a:p>
            <a:pPr lvl="1"/>
            <a:r>
              <a:rPr lang="en-US" sz="2000" dirty="0"/>
              <a:t>Greeting is the opening of the actual message. </a:t>
            </a:r>
            <a:r>
              <a:rPr lang="en-US" sz="2000" dirty="0" err="1"/>
              <a:t>Eg</a:t>
            </a:r>
            <a:r>
              <a:rPr lang="en-US" sz="2000" dirty="0"/>
              <a:t>. Hi Sir or Hi Guys etc.</a:t>
            </a:r>
          </a:p>
          <a:p>
            <a:r>
              <a:rPr lang="en-US" sz="2400" b="1" cap="all" dirty="0"/>
              <a:t>TEXT</a:t>
            </a:r>
          </a:p>
          <a:p>
            <a:pPr lvl="1"/>
            <a:r>
              <a:rPr lang="en-US" sz="2000" dirty="0"/>
              <a:t>It represents the actual content of the message.</a:t>
            </a:r>
          </a:p>
          <a:p>
            <a:r>
              <a:rPr lang="en-US" sz="2400" b="1" cap="all" dirty="0"/>
              <a:t>SIGNATURE</a:t>
            </a:r>
          </a:p>
          <a:p>
            <a:pPr lvl="1"/>
            <a:r>
              <a:rPr lang="en-US" sz="2000" dirty="0"/>
              <a:t>This is the final part of an e-mail message. It includes Name of Sender, Address, and Contact Number.</a:t>
            </a:r>
          </a:p>
          <a:p>
            <a:endParaRPr lang="en-US" dirty="0"/>
          </a:p>
        </p:txBody>
      </p:sp>
    </p:spTree>
    <p:extLst>
      <p:ext uri="{BB962C8B-B14F-4D97-AF65-F5344CB8AC3E}">
        <p14:creationId xmlns:p14="http://schemas.microsoft.com/office/powerpoint/2010/main" val="1626492981"/>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Advantages</a:t>
            </a:r>
            <a:br>
              <a:rPr lang="en-US" dirty="0"/>
            </a:br>
            <a:endParaRPr lang="en-US" dirty="0"/>
          </a:p>
        </p:txBody>
      </p:sp>
      <p:sp>
        <p:nvSpPr>
          <p:cNvPr id="3" name="Content Placeholder 2"/>
          <p:cNvSpPr>
            <a:spLocks noGrp="1"/>
          </p:cNvSpPr>
          <p:nvPr>
            <p:ph idx="1"/>
          </p:nvPr>
        </p:nvSpPr>
        <p:spPr>
          <a:xfrm>
            <a:off x="304800" y="838200"/>
            <a:ext cx="8229600" cy="4525963"/>
          </a:xfrm>
        </p:spPr>
        <p:txBody>
          <a:bodyPr/>
          <a:lstStyle/>
          <a:p>
            <a:r>
              <a:rPr lang="en-US" dirty="0" smtClean="0"/>
              <a:t>E-mail </a:t>
            </a:r>
            <a:r>
              <a:rPr lang="en-US" dirty="0"/>
              <a:t>has </a:t>
            </a:r>
            <a:r>
              <a:rPr lang="en-US" dirty="0" smtClean="0"/>
              <a:t>proved </a:t>
            </a:r>
            <a:r>
              <a:rPr lang="en-US" dirty="0"/>
              <a:t>to be powerful and reliable medium of </a:t>
            </a:r>
            <a:r>
              <a:rPr lang="en-US" dirty="0" smtClean="0"/>
              <a:t>communication. </a:t>
            </a:r>
            <a:r>
              <a:rPr lang="en-US" dirty="0"/>
              <a:t>Here are the benefits of </a:t>
            </a:r>
            <a:r>
              <a:rPr lang="en-US" b="1" dirty="0"/>
              <a:t>E-mail:</a:t>
            </a:r>
            <a:endParaRPr lang="en-US" dirty="0"/>
          </a:p>
          <a:p>
            <a:pPr lvl="1"/>
            <a:r>
              <a:rPr lang="en-US" dirty="0"/>
              <a:t>Reliable</a:t>
            </a:r>
          </a:p>
          <a:p>
            <a:pPr lvl="1"/>
            <a:r>
              <a:rPr lang="en-US" dirty="0"/>
              <a:t>Convenience</a:t>
            </a:r>
          </a:p>
          <a:p>
            <a:pPr lvl="1"/>
            <a:r>
              <a:rPr lang="en-US" dirty="0"/>
              <a:t>Speed</a:t>
            </a:r>
          </a:p>
          <a:p>
            <a:pPr lvl="1"/>
            <a:r>
              <a:rPr lang="en-US" dirty="0"/>
              <a:t>Inexpensive</a:t>
            </a:r>
          </a:p>
          <a:p>
            <a:pPr lvl="1"/>
            <a:r>
              <a:rPr lang="en-US" dirty="0"/>
              <a:t>Printable</a:t>
            </a:r>
          </a:p>
          <a:p>
            <a:pPr lvl="1"/>
            <a:r>
              <a:rPr lang="en-US" dirty="0"/>
              <a:t>Global</a:t>
            </a:r>
          </a:p>
          <a:p>
            <a:pPr lvl="1"/>
            <a:r>
              <a:rPr lang="en-US" dirty="0"/>
              <a:t>Generality</a:t>
            </a:r>
          </a:p>
          <a:p>
            <a:endParaRPr lang="en-US" dirty="0"/>
          </a:p>
        </p:txBody>
      </p:sp>
    </p:spTree>
    <p:extLst>
      <p:ext uri="{BB962C8B-B14F-4D97-AF65-F5344CB8AC3E}">
        <p14:creationId xmlns:p14="http://schemas.microsoft.com/office/powerpoint/2010/main" val="2987433524"/>
      </p:ext>
    </p:extLst>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a:lstStyle/>
          <a:p>
            <a:r>
              <a:rPr lang="en-US" sz="2800" dirty="0"/>
              <a:t>Reliable</a:t>
            </a:r>
          </a:p>
          <a:p>
            <a:pPr lvl="1"/>
            <a:r>
              <a:rPr lang="en-US" sz="2400" dirty="0"/>
              <a:t>Many of the mail systems notify the sender if e-mail message was undeliverable.</a:t>
            </a:r>
          </a:p>
          <a:p>
            <a:r>
              <a:rPr lang="en-US" sz="2800" dirty="0"/>
              <a:t>Convenience</a:t>
            </a:r>
          </a:p>
          <a:p>
            <a:pPr lvl="1"/>
            <a:r>
              <a:rPr lang="en-US" sz="2400" dirty="0"/>
              <a:t>There is no requirement of stationary and stamps. One does not have to go to post office. But all these things are not required for sending or receiving an mail.</a:t>
            </a:r>
          </a:p>
          <a:p>
            <a:r>
              <a:rPr lang="en-US" sz="2800" dirty="0"/>
              <a:t>Speed</a:t>
            </a:r>
          </a:p>
          <a:p>
            <a:pPr lvl="1"/>
            <a:r>
              <a:rPr lang="en-US" sz="2400" dirty="0"/>
              <a:t>E-mail is very fast. However, the speed also depends upon the underlying network.</a:t>
            </a:r>
          </a:p>
          <a:p>
            <a:r>
              <a:rPr lang="en-US" sz="2800" dirty="0"/>
              <a:t>Inexpensive</a:t>
            </a:r>
          </a:p>
          <a:p>
            <a:pPr lvl="1"/>
            <a:r>
              <a:rPr lang="en-US" sz="2400" dirty="0"/>
              <a:t>The cost of sending e-mail is very low.</a:t>
            </a:r>
          </a:p>
          <a:p>
            <a:endParaRPr lang="en-US" sz="2800" dirty="0"/>
          </a:p>
        </p:txBody>
      </p:sp>
    </p:spTree>
    <p:extLst>
      <p:ext uri="{BB962C8B-B14F-4D97-AF65-F5344CB8AC3E}">
        <p14:creationId xmlns:p14="http://schemas.microsoft.com/office/powerpoint/2010/main" val="621013450"/>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4525963"/>
          </a:xfrm>
        </p:spPr>
        <p:txBody>
          <a:bodyPr/>
          <a:lstStyle/>
          <a:p>
            <a:r>
              <a:rPr lang="en-US" dirty="0"/>
              <a:t>Printable</a:t>
            </a:r>
          </a:p>
          <a:p>
            <a:pPr lvl="1"/>
            <a:r>
              <a:rPr lang="en-US" dirty="0"/>
              <a:t>It is easy to obtain a hardcopy of an e-mail. Also an electronic copy of an e-mail can also be saved for records.</a:t>
            </a:r>
          </a:p>
          <a:p>
            <a:r>
              <a:rPr lang="en-US" dirty="0"/>
              <a:t>Global</a:t>
            </a:r>
          </a:p>
          <a:p>
            <a:pPr lvl="1"/>
            <a:r>
              <a:rPr lang="en-US" dirty="0"/>
              <a:t>E-mail can be sent and received by a person sitting across the globe.</a:t>
            </a:r>
          </a:p>
          <a:p>
            <a:r>
              <a:rPr lang="en-US" dirty="0"/>
              <a:t>Generality</a:t>
            </a:r>
          </a:p>
          <a:p>
            <a:pPr lvl="1"/>
            <a:r>
              <a:rPr lang="en-US" dirty="0"/>
              <a:t>It is also possible to send graphics, programs and sounds with an e-mail.</a:t>
            </a:r>
          </a:p>
          <a:p>
            <a:endParaRPr lang="en-US" dirty="0"/>
          </a:p>
        </p:txBody>
      </p:sp>
    </p:spTree>
    <p:extLst>
      <p:ext uri="{BB962C8B-B14F-4D97-AF65-F5344CB8AC3E}">
        <p14:creationId xmlns:p14="http://schemas.microsoft.com/office/powerpoint/2010/main" val="17333493"/>
      </p:ext>
    </p:extLst>
  </p:cSld>
  <p:clrMapOvr>
    <a:masterClrMapping/>
  </p:clrMapOvr>
  <p:transition spd="med">
    <p:fade thruBlk="1"/>
  </p:transition>
</p:sld>
</file>

<file path=ppt/theme/theme1.xml><?xml version="1.0" encoding="utf-8"?>
<a:theme xmlns:a="http://schemas.openxmlformats.org/drawingml/2006/main" name="New Microsoft Office PowerPoint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ACTIONSCRIPT 3.0 l</Template>
  <TotalTime>119</TotalTime>
  <Words>1623</Words>
  <Application>Microsoft Office PowerPoint</Application>
  <PresentationFormat>On-screen Show (4:3)</PresentationFormat>
  <Paragraphs>269</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New Microsoft Office PowerPoint Presentation</vt:lpstr>
      <vt:lpstr>E-mail Overview </vt:lpstr>
      <vt:lpstr>E-mail Overview</vt:lpstr>
      <vt:lpstr>E-mail Message Components</vt:lpstr>
      <vt:lpstr>E-mail Header </vt:lpstr>
      <vt:lpstr>PowerPoint Presentation</vt:lpstr>
      <vt:lpstr>PowerPoint Presentation</vt:lpstr>
      <vt:lpstr>Advantages </vt:lpstr>
      <vt:lpstr>PowerPoint Presentation</vt:lpstr>
      <vt:lpstr>PowerPoint Presentation</vt:lpstr>
      <vt:lpstr>Disadvantages </vt:lpstr>
      <vt:lpstr>PowerPoint Presentation</vt:lpstr>
      <vt:lpstr>E-mail Protocols </vt:lpstr>
      <vt:lpstr>SMPT </vt:lpstr>
      <vt:lpstr>IMAP </vt:lpstr>
      <vt:lpstr>IMAP</vt:lpstr>
      <vt:lpstr>POP </vt:lpstr>
      <vt:lpstr>E-mail Working </vt:lpstr>
      <vt:lpstr>Working of E-mail </vt:lpstr>
      <vt:lpstr>PowerPoint Presentation</vt:lpstr>
      <vt:lpstr>The following diagram gives pictorial representation of the steps discussed above:</vt:lpstr>
      <vt:lpstr>Email Operations </vt:lpstr>
      <vt:lpstr>E-mail Features </vt:lpstr>
      <vt:lpstr>Attachment </vt:lpstr>
      <vt:lpstr>Address Book </vt:lpstr>
      <vt:lpstr>MIME Types </vt:lpstr>
      <vt:lpstr>The following table describes commonly used MIME Types:</vt:lpstr>
      <vt:lpstr>E-mail Etiquettes </vt:lpstr>
      <vt:lpstr>E-mail Security </vt:lpstr>
      <vt:lpstr>PowerPoint Presentation</vt:lpstr>
      <vt:lpstr>E-mail Spamming and Junk Mails </vt:lpstr>
      <vt:lpstr>PowerPoint Presentation</vt:lpstr>
      <vt:lpstr>E-mail Cleanup and Archiving </vt:lpstr>
      <vt:lpstr>E-mail Providers </vt:lpstr>
      <vt:lpstr>E-mail Providers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Overview</dc:title>
  <dc:creator>Lincoln</dc:creator>
  <cp:lastModifiedBy>Lincoln</cp:lastModifiedBy>
  <cp:revision>8</cp:revision>
  <dcterms:created xsi:type="dcterms:W3CDTF">2017-02-20T08:42:43Z</dcterms:created>
  <dcterms:modified xsi:type="dcterms:W3CDTF">2017-02-21T01:44:04Z</dcterms:modified>
</cp:coreProperties>
</file>