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68" r:id="rId4"/>
    <p:sldId id="270" r:id="rId5"/>
    <p:sldId id="271" r:id="rId6"/>
    <p:sldId id="272" r:id="rId7"/>
    <p:sldId id="273" r:id="rId8"/>
    <p:sldId id="274" r:id="rId9"/>
    <p:sldId id="275" r:id="rId10"/>
    <p:sldId id="27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9" d="100"/>
          <a:sy n="69" d="100"/>
        </p:scale>
        <p:origin x="-8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9E54A-1ACF-444D-AAA6-9D1348C9F41B}"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30B7-E624-4B76-AC82-077C4E7A3BBC}" type="slidenum">
              <a:rPr lang="en-US" smtClean="0"/>
              <a:t>‹#›</a:t>
            </a:fld>
            <a:endParaRPr lang="en-US"/>
          </a:p>
        </p:txBody>
      </p:sp>
    </p:spTree>
    <p:extLst>
      <p:ext uri="{BB962C8B-B14F-4D97-AF65-F5344CB8AC3E}">
        <p14:creationId xmlns:p14="http://schemas.microsoft.com/office/powerpoint/2010/main" val="119306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Hub, Repeater, Modem, Cables are Physical Layer devices.</a:t>
            </a:r>
            <a:endParaRPr lang="en-US" b="0" i="1" dirty="0"/>
          </a:p>
        </p:txBody>
      </p:sp>
      <p:sp>
        <p:nvSpPr>
          <p:cNvPr id="4" name="Slide Number Placeholder 3"/>
          <p:cNvSpPr>
            <a:spLocks noGrp="1"/>
          </p:cNvSpPr>
          <p:nvPr>
            <p:ph type="sldNum" sz="quarter" idx="5"/>
          </p:nvPr>
        </p:nvSpPr>
        <p:spPr/>
        <p:txBody>
          <a:bodyPr/>
          <a:lstStyle/>
          <a:p>
            <a:fld id="{284E30B7-E624-4B76-AC82-077C4E7A3BBC}" type="slidenum">
              <a:rPr lang="en-US" smtClean="0"/>
              <a:t>2</a:t>
            </a:fld>
            <a:endParaRPr lang="en-US"/>
          </a:p>
        </p:txBody>
      </p:sp>
    </p:spTree>
    <p:extLst>
      <p:ext uri="{BB962C8B-B14F-4D97-AF65-F5344CB8AC3E}">
        <p14:creationId xmlns:p14="http://schemas.microsoft.com/office/powerpoint/2010/main" val="96927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Switch &amp; Bridge are Data Link Layer devices.</a:t>
            </a:r>
            <a:endParaRPr lang="en-US" dirty="0"/>
          </a:p>
        </p:txBody>
      </p:sp>
      <p:sp>
        <p:nvSpPr>
          <p:cNvPr id="4" name="Slide Number Placeholder 3"/>
          <p:cNvSpPr>
            <a:spLocks noGrp="1"/>
          </p:cNvSpPr>
          <p:nvPr>
            <p:ph type="sldNum" sz="quarter" idx="5"/>
          </p:nvPr>
        </p:nvSpPr>
        <p:spPr/>
        <p:txBody>
          <a:bodyPr/>
          <a:lstStyle/>
          <a:p>
            <a:fld id="{284E30B7-E624-4B76-AC82-077C4E7A3BBC}" type="slidenum">
              <a:rPr lang="en-US" smtClean="0"/>
              <a:t>4</a:t>
            </a:fld>
            <a:endParaRPr lang="en-US"/>
          </a:p>
        </p:txBody>
      </p:sp>
    </p:spTree>
    <p:extLst>
      <p:ext uri="{BB962C8B-B14F-4D97-AF65-F5344CB8AC3E}">
        <p14:creationId xmlns:p14="http://schemas.microsoft.com/office/powerpoint/2010/main" val="130826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 layer is operated by the Operating System. It is a part of the OS and communicates with the Application Layer by making system calls.</a:t>
            </a:r>
            <a:br>
              <a:rPr lang="en-US" dirty="0"/>
            </a:br>
            <a:endParaRPr lang="en-US" dirty="0"/>
          </a:p>
        </p:txBody>
      </p:sp>
      <p:sp>
        <p:nvSpPr>
          <p:cNvPr id="4" name="Slide Number Placeholder 3"/>
          <p:cNvSpPr>
            <a:spLocks noGrp="1"/>
          </p:cNvSpPr>
          <p:nvPr>
            <p:ph type="sldNum" sz="quarter" idx="5"/>
          </p:nvPr>
        </p:nvSpPr>
        <p:spPr/>
        <p:txBody>
          <a:bodyPr/>
          <a:lstStyle/>
          <a:p>
            <a:fld id="{284E30B7-E624-4B76-AC82-077C4E7A3BBC}" type="slidenum">
              <a:rPr lang="en-US" smtClean="0"/>
              <a:t>7</a:t>
            </a:fld>
            <a:endParaRPr lang="en-US"/>
          </a:p>
        </p:txBody>
      </p:sp>
    </p:spTree>
    <p:extLst>
      <p:ext uri="{BB962C8B-B14F-4D97-AF65-F5344CB8AC3E}">
        <p14:creationId xmlns:p14="http://schemas.microsoft.com/office/powerpoint/2010/main" val="280293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**All the below 3 layers(including Session Layer) are integrated as a single layer in TCP/IP model as “Application Layer”.</a:t>
            </a:r>
            <a:br>
              <a:rPr lang="en-US" i="1" dirty="0"/>
            </a:br>
            <a:r>
              <a:rPr lang="en-US" i="1" dirty="0"/>
              <a:t>**Implementation of these 3 layers is done by the network application itself. These are also known as </a:t>
            </a:r>
            <a:r>
              <a:rPr lang="en-US" b="1" i="1" dirty="0"/>
              <a:t>Upper Layers</a:t>
            </a:r>
            <a:r>
              <a:rPr lang="en-US" i="1" dirty="0"/>
              <a:t> or </a:t>
            </a:r>
            <a:r>
              <a:rPr lang="en-US" b="1" i="1" dirty="0"/>
              <a:t>Software Layers</a:t>
            </a:r>
            <a:r>
              <a:rPr lang="en-US" i="1" dirty="0"/>
              <a:t>.</a:t>
            </a:r>
            <a:endParaRPr lang="en-US" dirty="0"/>
          </a:p>
          <a:p>
            <a:endParaRPr lang="en-US" dirty="0"/>
          </a:p>
        </p:txBody>
      </p:sp>
      <p:sp>
        <p:nvSpPr>
          <p:cNvPr id="4" name="Slide Number Placeholder 3"/>
          <p:cNvSpPr>
            <a:spLocks noGrp="1"/>
          </p:cNvSpPr>
          <p:nvPr>
            <p:ph type="sldNum" sz="quarter" idx="5"/>
          </p:nvPr>
        </p:nvSpPr>
        <p:spPr/>
        <p:txBody>
          <a:bodyPr/>
          <a:lstStyle/>
          <a:p>
            <a:fld id="{284E30B7-E624-4B76-AC82-077C4E7A3BBC}" type="slidenum">
              <a:rPr lang="en-US" smtClean="0"/>
              <a:t>8</a:t>
            </a:fld>
            <a:endParaRPr lang="en-US"/>
          </a:p>
        </p:txBody>
      </p:sp>
    </p:spTree>
    <p:extLst>
      <p:ext uri="{BB962C8B-B14F-4D97-AF65-F5344CB8AC3E}">
        <p14:creationId xmlns:p14="http://schemas.microsoft.com/office/powerpoint/2010/main" val="391184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**All the below 3 layers(including Session Layer) are integrated as a single layer in TCP/IP model as “Application Layer”.</a:t>
            </a:r>
            <a:br>
              <a:rPr lang="en-US" i="1" dirty="0"/>
            </a:br>
            <a:r>
              <a:rPr lang="en-US" i="1" dirty="0"/>
              <a:t>**Implementation of these 3 layers is done by the network application itself. These are also known as </a:t>
            </a:r>
            <a:r>
              <a:rPr lang="en-US" b="1" i="1" dirty="0"/>
              <a:t>Upper Layers</a:t>
            </a:r>
            <a:r>
              <a:rPr lang="en-US" i="1" dirty="0"/>
              <a:t> or </a:t>
            </a:r>
            <a:r>
              <a:rPr lang="en-US" b="1" i="1" dirty="0"/>
              <a:t>Software Layers</a:t>
            </a:r>
            <a:r>
              <a:rPr lang="en-US" i="1" dirty="0"/>
              <a:t>.</a:t>
            </a:r>
            <a:endParaRPr lang="en-US" dirty="0"/>
          </a:p>
          <a:p>
            <a:endParaRPr lang="en-US" dirty="0"/>
          </a:p>
        </p:txBody>
      </p:sp>
      <p:sp>
        <p:nvSpPr>
          <p:cNvPr id="4" name="Slide Number Placeholder 3"/>
          <p:cNvSpPr>
            <a:spLocks noGrp="1"/>
          </p:cNvSpPr>
          <p:nvPr>
            <p:ph type="sldNum" sz="quarter" idx="5"/>
          </p:nvPr>
        </p:nvSpPr>
        <p:spPr/>
        <p:txBody>
          <a:bodyPr/>
          <a:lstStyle/>
          <a:p>
            <a:fld id="{284E30B7-E624-4B76-AC82-077C4E7A3BBC}" type="slidenum">
              <a:rPr lang="en-US" smtClean="0"/>
              <a:t>9</a:t>
            </a:fld>
            <a:endParaRPr lang="en-US"/>
          </a:p>
        </p:txBody>
      </p:sp>
    </p:spTree>
    <p:extLst>
      <p:ext uri="{BB962C8B-B14F-4D97-AF65-F5344CB8AC3E}">
        <p14:creationId xmlns:p14="http://schemas.microsoft.com/office/powerpoint/2010/main" val="230767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**All the below 3 layers(including Session Layer) are integrated as a single layer in TCP/IP model as “Application Layer”.</a:t>
            </a:r>
            <a:br>
              <a:rPr lang="en-US" i="1" dirty="0"/>
            </a:br>
            <a:r>
              <a:rPr lang="en-US" i="1" dirty="0"/>
              <a:t>**Implementation of these 3 layers is done by the network application itself. These are also known as </a:t>
            </a:r>
            <a:r>
              <a:rPr lang="en-US" b="1" i="1" dirty="0"/>
              <a:t>Upper Layers</a:t>
            </a:r>
            <a:r>
              <a:rPr lang="en-US" i="1" dirty="0"/>
              <a:t> or </a:t>
            </a:r>
            <a:r>
              <a:rPr lang="en-US" b="1" i="1" dirty="0"/>
              <a:t>Software Layers</a:t>
            </a:r>
            <a:r>
              <a:rPr lang="en-US" i="1" dirty="0"/>
              <a:t>.</a:t>
            </a:r>
            <a:endParaRPr lang="en-US" dirty="0"/>
          </a:p>
          <a:p>
            <a:endParaRPr lang="en-US" dirty="0"/>
          </a:p>
        </p:txBody>
      </p:sp>
      <p:sp>
        <p:nvSpPr>
          <p:cNvPr id="4" name="Slide Number Placeholder 3"/>
          <p:cNvSpPr>
            <a:spLocks noGrp="1"/>
          </p:cNvSpPr>
          <p:nvPr>
            <p:ph type="sldNum" sz="quarter" idx="5"/>
          </p:nvPr>
        </p:nvSpPr>
        <p:spPr/>
        <p:txBody>
          <a:bodyPr/>
          <a:lstStyle/>
          <a:p>
            <a:fld id="{284E30B7-E624-4B76-AC82-077C4E7A3BBC}" type="slidenum">
              <a:rPr lang="en-US" smtClean="0"/>
              <a:t>10</a:t>
            </a:fld>
            <a:endParaRPr lang="en-US"/>
          </a:p>
        </p:txBody>
      </p:sp>
    </p:spTree>
    <p:extLst>
      <p:ext uri="{BB962C8B-B14F-4D97-AF65-F5344CB8AC3E}">
        <p14:creationId xmlns:p14="http://schemas.microsoft.com/office/powerpoint/2010/main" val="378666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7CBE5C-1B29-49CE-89B0-3A40E719D3A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CBE5C-1B29-49CE-89B0-3A40E719D3A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CBE5C-1B29-49CE-89B0-3A40E719D3A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CBE5C-1B29-49CE-89B0-3A40E719D3A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CBE5C-1B29-49CE-89B0-3A40E719D3AA}"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77930-659B-406B-9CDC-EE9CC105B4AE}"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CBE5C-1B29-49CE-89B0-3A40E719D3AA}"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7CBE5C-1B29-49CE-89B0-3A40E719D3AA}"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77930-659B-406B-9CDC-EE9CC105B4AE}" type="slidenum">
              <a:rPr lang="en-US" smtClean="0"/>
              <a:t>‹#›</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7CBE5C-1B29-49CE-89B0-3A40E719D3AA}"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CBE5C-1B29-49CE-89B0-3A40E719D3AA}"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CBE5C-1B29-49CE-89B0-3A40E719D3AA}"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CBE5C-1B29-49CE-89B0-3A40E719D3AA}"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77930-659B-406B-9CDC-EE9CC105B4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57CBE5C-1B29-49CE-89B0-3A40E719D3AA}" type="datetimeFigureOut">
              <a:rPr lang="en-US" smtClean="0"/>
              <a:t>3/10/2020</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1777930-659B-406B-9CDC-EE9CC105B4AE}" type="slidenum">
              <a:rPr lang="en-US" smtClean="0"/>
              <a:t>‹#›</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62374-F6BC-43B6-95FA-1B2134ADE3A8}"/>
              </a:ext>
            </a:extLst>
          </p:cNvPr>
          <p:cNvSpPr>
            <a:spLocks noGrp="1"/>
          </p:cNvSpPr>
          <p:nvPr>
            <p:ph type="ctrTitle"/>
          </p:nvPr>
        </p:nvSpPr>
        <p:spPr>
          <a:xfrm>
            <a:off x="1524000" y="1122363"/>
            <a:ext cx="9144000" cy="2133599"/>
          </a:xfrm>
        </p:spPr>
        <p:txBody>
          <a:bodyPr/>
          <a:lstStyle/>
          <a:p>
            <a:r>
              <a:rPr lang="en-US" b="1" dirty="0"/>
              <a:t>OSI </a:t>
            </a:r>
            <a:r>
              <a:rPr lang="en-US" b="1" dirty="0"/>
              <a:t>Layer </a:t>
            </a:r>
            <a:r>
              <a:rPr lang="en-US" b="1" dirty="0" smtClean="0"/>
              <a:t>Model</a:t>
            </a:r>
            <a:r>
              <a:rPr lang="en-US" b="1" dirty="0"/>
              <a:t/>
            </a:r>
            <a:br>
              <a:rPr lang="en-US" b="1" dirty="0"/>
            </a:br>
            <a:endParaRPr lang="en-US" sz="3500" b="1" dirty="0"/>
          </a:p>
        </p:txBody>
      </p:sp>
    </p:spTree>
    <p:extLst>
      <p:ext uri="{BB962C8B-B14F-4D97-AF65-F5344CB8AC3E}">
        <p14:creationId xmlns:p14="http://schemas.microsoft.com/office/powerpoint/2010/main" val="256107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Application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a:bodyPr>
          <a:lstStyle/>
          <a:p>
            <a:pPr fontAlgn="base"/>
            <a:r>
              <a:rPr lang="en-US" dirty="0"/>
              <a:t>At the very top of the OSI Reference Model stack of layers, we find Application layer which is implemented by the network applications. </a:t>
            </a:r>
          </a:p>
          <a:p>
            <a:pPr fontAlgn="base"/>
            <a:r>
              <a:rPr lang="en-US" dirty="0"/>
              <a:t>These applications produce the data, which has to be transferred over the network. This layer also serves as a window for the application services to access the network and for displaying the received information to the user.</a:t>
            </a:r>
          </a:p>
          <a:p>
            <a:pPr fontAlgn="base"/>
            <a:r>
              <a:rPr lang="en-US" dirty="0"/>
              <a:t>Ex: Application – Browsers, Skype Messenger etc.</a:t>
            </a:r>
          </a:p>
          <a:p>
            <a:pPr fontAlgn="base"/>
            <a:r>
              <a:rPr lang="en-US" dirty="0"/>
              <a:t>Application Layer is also called as Desktop Layer.</a:t>
            </a:r>
          </a:p>
          <a:p>
            <a:pPr fontAlgn="base"/>
            <a:r>
              <a:rPr lang="en-US" b="1" dirty="0"/>
              <a:t>Functions:</a:t>
            </a:r>
            <a:endParaRPr lang="en-US" dirty="0"/>
          </a:p>
          <a:p>
            <a:pPr lvl="1" fontAlgn="base"/>
            <a:r>
              <a:rPr lang="en-US" dirty="0"/>
              <a:t>Network Virtual Terminal</a:t>
            </a:r>
          </a:p>
          <a:p>
            <a:pPr lvl="1" fontAlgn="base"/>
            <a:r>
              <a:rPr lang="en-US" dirty="0"/>
              <a:t>FTAM-File transfer access and management</a:t>
            </a:r>
          </a:p>
          <a:p>
            <a:pPr lvl="1" fontAlgn="base"/>
            <a:r>
              <a:rPr lang="en-US" dirty="0"/>
              <a:t>Mail Services</a:t>
            </a:r>
          </a:p>
          <a:p>
            <a:pPr lvl="1" fontAlgn="base"/>
            <a:r>
              <a:rPr lang="en-US" dirty="0"/>
              <a:t>Directory Services</a:t>
            </a:r>
          </a:p>
        </p:txBody>
      </p:sp>
    </p:spTree>
    <p:extLst>
      <p:ext uri="{BB962C8B-B14F-4D97-AF65-F5344CB8AC3E}">
        <p14:creationId xmlns:p14="http://schemas.microsoft.com/office/powerpoint/2010/main" val="391992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4DF1751-F668-45F5-8394-8A520820F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81" y="287027"/>
            <a:ext cx="7468381" cy="6104248"/>
          </a:xfrm>
          <a:prstGeom prst="rect">
            <a:avLst/>
          </a:prstGeom>
        </p:spPr>
      </p:pic>
    </p:spTree>
    <p:extLst>
      <p:ext uri="{BB962C8B-B14F-4D97-AF65-F5344CB8AC3E}">
        <p14:creationId xmlns:p14="http://schemas.microsoft.com/office/powerpoint/2010/main" val="304490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Physical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fontScale="92500" lnSpcReduction="20000"/>
          </a:bodyPr>
          <a:lstStyle/>
          <a:p>
            <a:pPr algn="just"/>
            <a:r>
              <a:rPr lang="en-US" dirty="0"/>
              <a:t>The lowest layer of the OSI reference model. </a:t>
            </a:r>
          </a:p>
          <a:p>
            <a:pPr algn="just"/>
            <a:r>
              <a:rPr lang="en-US" dirty="0"/>
              <a:t>Responsible for the actual physical connection between the devices. </a:t>
            </a:r>
          </a:p>
          <a:p>
            <a:pPr algn="just"/>
            <a:r>
              <a:rPr lang="en-US" dirty="0"/>
              <a:t>Contains information in the form of bits. </a:t>
            </a:r>
          </a:p>
          <a:p>
            <a:pPr algn="just"/>
            <a:r>
              <a:rPr lang="en-US" dirty="0"/>
              <a:t>When receiving data, this layer will get the signal received and convert it into 0s and 1s and send them to the Data Link layer, which will put the frame back together.</a:t>
            </a:r>
          </a:p>
          <a:p>
            <a:pPr algn="just"/>
            <a:r>
              <a:rPr lang="en-US" b="1" dirty="0"/>
              <a:t>Functions:</a:t>
            </a:r>
          </a:p>
          <a:p>
            <a:pPr lvl="1" algn="just"/>
            <a:r>
              <a:rPr lang="en-US" b="1" dirty="0"/>
              <a:t>Bit synchronization: </a:t>
            </a:r>
            <a:r>
              <a:rPr lang="en-US" dirty="0"/>
              <a:t>The physical layer provides the synchronization of the bits by providing a clock. This clock controls both sender and receiver thus providing synchronization at bit level.</a:t>
            </a:r>
          </a:p>
          <a:p>
            <a:pPr lvl="1" algn="just"/>
            <a:r>
              <a:rPr lang="en-US" b="1" dirty="0"/>
              <a:t>Bit rate control</a:t>
            </a:r>
            <a:r>
              <a:rPr lang="en-US" dirty="0"/>
              <a:t>: The Physical layer also defines the transmission rate i.e. the number of bits sent per second.</a:t>
            </a:r>
          </a:p>
          <a:p>
            <a:pPr lvl="1" algn="just"/>
            <a:r>
              <a:rPr lang="en-US" b="1" dirty="0"/>
              <a:t>Physical topologies</a:t>
            </a:r>
            <a:r>
              <a:rPr lang="en-US" dirty="0"/>
              <a:t>: Physical layer specifies the way in which the different, devices/nodes are arranged in a network i.e. bus, star or mesh topology.</a:t>
            </a:r>
          </a:p>
          <a:p>
            <a:pPr lvl="1" algn="just"/>
            <a:r>
              <a:rPr lang="en-US" b="1" dirty="0"/>
              <a:t>Transmission mode</a:t>
            </a:r>
            <a:r>
              <a:rPr lang="en-US" dirty="0"/>
              <a:t>: Physical layer also defines the way in which the data flows between the two connected devices. The various transmission modes possible are: Simplex, half-duplex and full-duplex.</a:t>
            </a:r>
          </a:p>
        </p:txBody>
      </p:sp>
    </p:spTree>
    <p:extLst>
      <p:ext uri="{BB962C8B-B14F-4D97-AF65-F5344CB8AC3E}">
        <p14:creationId xmlns:p14="http://schemas.microsoft.com/office/powerpoint/2010/main" val="339784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Data Link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fontScale="92500" lnSpcReduction="10000"/>
          </a:bodyPr>
          <a:lstStyle/>
          <a:p>
            <a:pPr algn="just"/>
            <a:r>
              <a:rPr lang="en-US" dirty="0"/>
              <a:t>Responsible for the node to node delivery of the message. </a:t>
            </a:r>
          </a:p>
          <a:p>
            <a:pPr algn="just"/>
            <a:r>
              <a:rPr lang="en-US" dirty="0"/>
              <a:t>Main function is to make sure data transfer is error free from one node to another, over the physical layer. </a:t>
            </a:r>
          </a:p>
          <a:p>
            <a:pPr algn="just"/>
            <a:r>
              <a:rPr lang="en-US" dirty="0"/>
              <a:t>When a packet arrives in a network, it is the responsibility of DLL to transmit it to the Host using its MAC address.</a:t>
            </a:r>
          </a:p>
          <a:p>
            <a:pPr algn="just"/>
            <a:r>
              <a:rPr lang="en-US" dirty="0"/>
              <a:t>Data Link Layer is divided into two sub layers :</a:t>
            </a:r>
          </a:p>
          <a:p>
            <a:pPr lvl="1" algn="just"/>
            <a:r>
              <a:rPr lang="en-US" dirty="0"/>
              <a:t>Logical Link Control (LLC)</a:t>
            </a:r>
          </a:p>
          <a:p>
            <a:pPr lvl="1" algn="just"/>
            <a:r>
              <a:rPr lang="en-US" dirty="0"/>
              <a:t>Media Access Control (MAC)</a:t>
            </a:r>
          </a:p>
          <a:p>
            <a:pPr algn="just"/>
            <a:r>
              <a:rPr lang="en-US" dirty="0"/>
              <a:t>The packet received from Network layer is further divided into frames depending on the frame size of NIC(Network Interface Card). DLL also encapsulates Sender and Receiver’s MAC address in the header.</a:t>
            </a:r>
          </a:p>
          <a:p>
            <a:pPr algn="just"/>
            <a:r>
              <a:rPr lang="en-US" dirty="0"/>
              <a:t>The Receiver’s MAC address is obtained by placing an ARP(Address Resolution Protocol) request onto the wire asking “Who has that IP address?” and the destination host will reply with its MAC address.</a:t>
            </a:r>
          </a:p>
          <a:p>
            <a:pPr algn="just"/>
            <a:endParaRPr lang="en-US" dirty="0"/>
          </a:p>
        </p:txBody>
      </p:sp>
    </p:spTree>
    <p:extLst>
      <p:ext uri="{BB962C8B-B14F-4D97-AF65-F5344CB8AC3E}">
        <p14:creationId xmlns:p14="http://schemas.microsoft.com/office/powerpoint/2010/main" val="405073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Data Link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fontScale="92500" lnSpcReduction="10000"/>
          </a:bodyPr>
          <a:lstStyle/>
          <a:p>
            <a:pPr algn="just"/>
            <a:r>
              <a:rPr lang="en-US" b="1" dirty="0"/>
              <a:t>Functions</a:t>
            </a:r>
          </a:p>
          <a:p>
            <a:pPr fontAlgn="base"/>
            <a:r>
              <a:rPr lang="en-US" dirty="0"/>
              <a:t>The functions of the data Link layer are :</a:t>
            </a:r>
          </a:p>
          <a:p>
            <a:pPr lvl="1" fontAlgn="base"/>
            <a:r>
              <a:rPr lang="en-US" b="1" dirty="0"/>
              <a:t>Framing: </a:t>
            </a:r>
            <a:r>
              <a:rPr lang="en-US" dirty="0"/>
              <a:t>Framing is a function of the data link layer. It provides a way for a sender to transmit a set of bits that are meaningful to the receiver. This can be accomplished by attaching special bit patterns to the beginning and end of the frame.</a:t>
            </a:r>
          </a:p>
          <a:p>
            <a:pPr lvl="1" fontAlgn="base"/>
            <a:r>
              <a:rPr lang="en-US" b="1" dirty="0"/>
              <a:t>Physical addressing:</a:t>
            </a:r>
            <a:r>
              <a:rPr lang="en-US" dirty="0"/>
              <a:t> After creating frames, Data link layer adds physical addresses (MAC address) of sender and/or receiver in the header of each frame.</a:t>
            </a:r>
          </a:p>
          <a:p>
            <a:pPr lvl="1" fontAlgn="base"/>
            <a:r>
              <a:rPr lang="en-US" b="1" dirty="0"/>
              <a:t>Error control:</a:t>
            </a:r>
            <a:r>
              <a:rPr lang="en-US" dirty="0"/>
              <a:t> Data link layer provides the mechanism of error control in which it detects and retransmits damaged or lost frames.</a:t>
            </a:r>
          </a:p>
          <a:p>
            <a:pPr lvl="1" fontAlgn="base"/>
            <a:r>
              <a:rPr lang="en-US" b="1" dirty="0"/>
              <a:t>Flow Control:</a:t>
            </a:r>
            <a:r>
              <a:rPr lang="en-US" dirty="0"/>
              <a:t> The data rate must be constant on both sides else the data may get corrupted thus , flow control coordinates that amount of data that can be sent before receiving acknowledgement.</a:t>
            </a:r>
          </a:p>
          <a:p>
            <a:pPr lvl="1" fontAlgn="base"/>
            <a:r>
              <a:rPr lang="en-US" b="1" dirty="0"/>
              <a:t>Access control: </a:t>
            </a:r>
            <a:r>
              <a:rPr lang="en-US" dirty="0"/>
              <a:t>When a single communication channel is shared by multiple devices, MAC sub-layer of data link layer helps to determine which device has control over the channel at a given time.</a:t>
            </a:r>
          </a:p>
          <a:p>
            <a:pPr algn="just"/>
            <a:endParaRPr lang="en-US" dirty="0"/>
          </a:p>
        </p:txBody>
      </p:sp>
    </p:spTree>
    <p:extLst>
      <p:ext uri="{BB962C8B-B14F-4D97-AF65-F5344CB8AC3E}">
        <p14:creationId xmlns:p14="http://schemas.microsoft.com/office/powerpoint/2010/main" val="21451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Network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lnSpcReduction="10000"/>
          </a:bodyPr>
          <a:lstStyle/>
          <a:p>
            <a:pPr fontAlgn="base"/>
            <a:r>
              <a:rPr lang="en-US" dirty="0"/>
              <a:t>Works for the transmission of data from one host to the other located in different networks. </a:t>
            </a:r>
          </a:p>
          <a:p>
            <a:pPr fontAlgn="base"/>
            <a:r>
              <a:rPr lang="en-US" dirty="0"/>
              <a:t>It also takes care of packet routing i.e. selection of the shortest path to transmit the packet, from the number of routes available. </a:t>
            </a:r>
          </a:p>
          <a:p>
            <a:pPr fontAlgn="base"/>
            <a:r>
              <a:rPr lang="en-US" dirty="0"/>
              <a:t>The sender &amp; receiver’s IP address are placed in the header by network layer.</a:t>
            </a:r>
          </a:p>
          <a:p>
            <a:pPr fontAlgn="base"/>
            <a:r>
              <a:rPr lang="en-US" b="1" dirty="0"/>
              <a:t>Functions:</a:t>
            </a:r>
          </a:p>
          <a:p>
            <a:pPr lvl="1" fontAlgn="base"/>
            <a:r>
              <a:rPr lang="en-US" b="1" dirty="0"/>
              <a:t>Routing:</a:t>
            </a:r>
            <a:r>
              <a:rPr lang="en-US" dirty="0"/>
              <a:t> The network layer protocols determine which route is suitable from source to destination. This function of network layer is known as routing.</a:t>
            </a:r>
          </a:p>
          <a:p>
            <a:pPr lvl="1" fontAlgn="base"/>
            <a:r>
              <a:rPr lang="en-US" b="1" dirty="0"/>
              <a:t>Logical Addressing: </a:t>
            </a:r>
            <a:r>
              <a:rPr lang="en-US" dirty="0"/>
              <a:t>In order to identify each device on internetwork uniquely, network layer defines an addressing scheme. The sender &amp; receiver’s IP address are placed in the header by network layer. Such an address distinguishes each device uniquely and universally.</a:t>
            </a:r>
          </a:p>
          <a:p>
            <a:pPr fontAlgn="base"/>
            <a:r>
              <a:rPr lang="en-US" dirty="0"/>
              <a:t>Segment in Network layer is referred as Packet.</a:t>
            </a:r>
          </a:p>
        </p:txBody>
      </p:sp>
    </p:spTree>
    <p:extLst>
      <p:ext uri="{BB962C8B-B14F-4D97-AF65-F5344CB8AC3E}">
        <p14:creationId xmlns:p14="http://schemas.microsoft.com/office/powerpoint/2010/main" val="5502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Transport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lnSpcReduction="10000"/>
          </a:bodyPr>
          <a:lstStyle/>
          <a:p>
            <a:pPr fontAlgn="base"/>
            <a:r>
              <a:rPr lang="en-US" dirty="0"/>
              <a:t>Provides services to application layer and takes services from network layer. </a:t>
            </a:r>
          </a:p>
          <a:p>
            <a:pPr fontAlgn="base"/>
            <a:r>
              <a:rPr lang="en-US" dirty="0"/>
              <a:t>The data in the transport layer is referred to as </a:t>
            </a:r>
            <a:r>
              <a:rPr lang="en-US" i="1" dirty="0"/>
              <a:t>Segments</a:t>
            </a:r>
            <a:r>
              <a:rPr lang="en-US" dirty="0"/>
              <a:t>. It is responsible for the End to End delivery of the complete message. </a:t>
            </a:r>
          </a:p>
          <a:p>
            <a:pPr fontAlgn="base"/>
            <a:r>
              <a:rPr lang="en-US" dirty="0"/>
              <a:t>Transport layer also provides the acknowledgment of the successful data transmission and re-transmits the data if an error is found.</a:t>
            </a:r>
          </a:p>
          <a:p>
            <a:pPr fontAlgn="base"/>
            <a:r>
              <a:rPr lang="en-US" b="1" dirty="0"/>
              <a:t>Functions:</a:t>
            </a:r>
            <a:endParaRPr lang="en-US" dirty="0"/>
          </a:p>
          <a:p>
            <a:pPr lvl="1" fontAlgn="base"/>
            <a:r>
              <a:rPr lang="en-US" b="1" dirty="0"/>
              <a:t>Segmentation and Reassembly:</a:t>
            </a:r>
            <a:r>
              <a:rPr lang="en-US" dirty="0"/>
              <a:t> This layer accepts the message from the (session) layer , breaks the message into smaller units . Each of the segment produced has a header associated with it. The transport layer at the destination station reassembles the message.</a:t>
            </a:r>
          </a:p>
          <a:p>
            <a:pPr lvl="1" fontAlgn="base"/>
            <a:r>
              <a:rPr lang="en-US" b="1" dirty="0"/>
              <a:t>Service Point Addressing:</a:t>
            </a:r>
            <a:r>
              <a:rPr lang="en-US" dirty="0"/>
              <a:t> In order to deliver the message to correct process, transport layer header includes a type of address called service point address or port address. Thus by specifying this address, transport layer makes sure that the message is delivered to the correct process.</a:t>
            </a:r>
          </a:p>
          <a:p>
            <a:pPr fontAlgn="base"/>
            <a:endParaRPr lang="en-US" b="1" dirty="0"/>
          </a:p>
        </p:txBody>
      </p:sp>
    </p:spTree>
    <p:extLst>
      <p:ext uri="{BB962C8B-B14F-4D97-AF65-F5344CB8AC3E}">
        <p14:creationId xmlns:p14="http://schemas.microsoft.com/office/powerpoint/2010/main" val="386121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Transport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lnSpcReduction="10000"/>
          </a:bodyPr>
          <a:lstStyle/>
          <a:p>
            <a:pPr fontAlgn="base"/>
            <a:r>
              <a:rPr lang="en-US" dirty="0"/>
              <a:t>Services provided by transport layer :</a:t>
            </a:r>
          </a:p>
          <a:p>
            <a:pPr lvl="1" fontAlgn="base"/>
            <a:r>
              <a:rPr lang="en-US" b="1" dirty="0"/>
              <a:t>Connection Oriented Service:</a:t>
            </a:r>
            <a:r>
              <a:rPr lang="en-US" dirty="0"/>
              <a:t> It is a three-phase process which include</a:t>
            </a:r>
            <a:br>
              <a:rPr lang="en-US" dirty="0"/>
            </a:br>
            <a:r>
              <a:rPr lang="en-US" dirty="0"/>
              <a:t>– Connection Establishment</a:t>
            </a:r>
            <a:br>
              <a:rPr lang="en-US" dirty="0"/>
            </a:br>
            <a:r>
              <a:rPr lang="en-US" dirty="0"/>
              <a:t>– Data Transfer</a:t>
            </a:r>
            <a:br>
              <a:rPr lang="en-US" dirty="0"/>
            </a:br>
            <a:r>
              <a:rPr lang="en-US" dirty="0"/>
              <a:t>– Termination / disconnection</a:t>
            </a:r>
            <a:br>
              <a:rPr lang="en-US" dirty="0"/>
            </a:br>
            <a:r>
              <a:rPr lang="en-US" dirty="0"/>
              <a:t>In this type of transmission, the receiving device sends an acknowledgment, back to the source after a packet or group of packet is received. This type of transmission is reliable and secure.</a:t>
            </a:r>
          </a:p>
          <a:p>
            <a:pPr lvl="1" fontAlgn="base"/>
            <a:r>
              <a:rPr lang="en-US" b="1" dirty="0"/>
              <a:t>Connection less service:</a:t>
            </a:r>
            <a:r>
              <a:rPr lang="en-US" dirty="0"/>
              <a:t> It is a one phase process and includes Data Transfer. In this type of transmission, the receiver does not acknowledge receipt of a packet. This approach allows for much faster communication between devices. Connection oriented Service is more reliable than connection less Service.</a:t>
            </a:r>
          </a:p>
          <a:p>
            <a:pPr fontAlgn="base"/>
            <a:r>
              <a:rPr lang="en-US" dirty="0"/>
              <a:t>Data in the Transport Layer is called as </a:t>
            </a:r>
            <a:r>
              <a:rPr lang="en-US" b="1" dirty="0"/>
              <a:t>Segments</a:t>
            </a:r>
            <a:r>
              <a:rPr lang="en-US" dirty="0"/>
              <a:t>.</a:t>
            </a:r>
          </a:p>
          <a:p>
            <a:pPr fontAlgn="base"/>
            <a:r>
              <a:rPr lang="en-US" dirty="0"/>
              <a:t>Transport Layer is called as </a:t>
            </a:r>
            <a:r>
              <a:rPr lang="en-US" b="1" dirty="0"/>
              <a:t>Heart of OSI</a:t>
            </a:r>
            <a:r>
              <a:rPr lang="en-US" dirty="0"/>
              <a:t> model.</a:t>
            </a:r>
          </a:p>
        </p:txBody>
      </p:sp>
    </p:spTree>
    <p:extLst>
      <p:ext uri="{BB962C8B-B14F-4D97-AF65-F5344CB8AC3E}">
        <p14:creationId xmlns:p14="http://schemas.microsoft.com/office/powerpoint/2010/main" val="23378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Session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fontScale="92500" lnSpcReduction="20000"/>
          </a:bodyPr>
          <a:lstStyle/>
          <a:p>
            <a:pPr fontAlgn="base"/>
            <a:r>
              <a:rPr lang="en-US" dirty="0"/>
              <a:t>Responsible for establishment of connection, maintenance of sessions, authentication and also ensures security.</a:t>
            </a:r>
          </a:p>
          <a:p>
            <a:pPr fontAlgn="base"/>
            <a:r>
              <a:rPr lang="en-US" b="1" dirty="0"/>
              <a:t>Functions:</a:t>
            </a:r>
          </a:p>
          <a:p>
            <a:pPr lvl="1" fontAlgn="base"/>
            <a:r>
              <a:rPr lang="en-US" b="1" dirty="0"/>
              <a:t>Session establishment, maintenance and termination:</a:t>
            </a:r>
            <a:r>
              <a:rPr lang="en-US" dirty="0"/>
              <a:t> The layer allows the two processes to establish, use and terminate a connection.</a:t>
            </a:r>
          </a:p>
          <a:p>
            <a:pPr lvl="1" fontAlgn="base"/>
            <a:r>
              <a:rPr lang="en-US" b="1" dirty="0"/>
              <a:t>Synchronization :</a:t>
            </a:r>
            <a:r>
              <a:rPr lang="en-US" dirty="0"/>
              <a:t> This layer allows a process to add checkpoints which are considered as synchronization points into the data. These synchronization point help to identify the error so that the data is re-synchronized properly, and ends of the messages are not cut prematurely and data loss is avoided.</a:t>
            </a:r>
          </a:p>
          <a:p>
            <a:pPr lvl="1" fontAlgn="base"/>
            <a:r>
              <a:rPr lang="en-US" b="1" dirty="0"/>
              <a:t>Dialog Controller :</a:t>
            </a:r>
            <a:r>
              <a:rPr lang="en-US" dirty="0"/>
              <a:t> The session layer allows two systems to start communication with each other in half-duplex or full-duplex.</a:t>
            </a:r>
          </a:p>
          <a:p>
            <a:pPr fontAlgn="base"/>
            <a:r>
              <a:rPr lang="en-US" dirty="0"/>
              <a:t>Let’s consider a scenario where a user wants to send a message through some Messenger application running in his browser. The “Messenger” here acts as the application layer which provides the user with an interface to create the data. This message or so-called Data is compressed, encrypted (if any secure data) and converted into bits (0’s and 1’s) so that it can be transmitted.</a:t>
            </a:r>
          </a:p>
        </p:txBody>
      </p:sp>
    </p:spTree>
    <p:extLst>
      <p:ext uri="{BB962C8B-B14F-4D97-AF65-F5344CB8AC3E}">
        <p14:creationId xmlns:p14="http://schemas.microsoft.com/office/powerpoint/2010/main" val="402584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BDB7-FBBA-4CA0-B3B4-CA0A54AF6DCD}"/>
              </a:ext>
            </a:extLst>
          </p:cNvPr>
          <p:cNvSpPr>
            <a:spLocks noGrp="1"/>
          </p:cNvSpPr>
          <p:nvPr>
            <p:ph type="title"/>
          </p:nvPr>
        </p:nvSpPr>
        <p:spPr>
          <a:xfrm>
            <a:off x="646111" y="452718"/>
            <a:ext cx="9404723" cy="720989"/>
          </a:xfrm>
        </p:spPr>
        <p:txBody>
          <a:bodyPr>
            <a:normAutofit fontScale="90000"/>
          </a:bodyPr>
          <a:lstStyle/>
          <a:p>
            <a:r>
              <a:rPr lang="en-US" b="1" dirty="0"/>
              <a:t>Presentation Layer</a:t>
            </a:r>
          </a:p>
        </p:txBody>
      </p:sp>
      <p:sp>
        <p:nvSpPr>
          <p:cNvPr id="3" name="Content Placeholder 2">
            <a:extLst>
              <a:ext uri="{FF2B5EF4-FFF2-40B4-BE49-F238E27FC236}">
                <a16:creationId xmlns:a16="http://schemas.microsoft.com/office/drawing/2014/main" xmlns="" id="{93D07DCD-C0BB-4522-BB2C-16319A460B2A}"/>
              </a:ext>
            </a:extLst>
          </p:cNvPr>
          <p:cNvSpPr>
            <a:spLocks noGrp="1"/>
          </p:cNvSpPr>
          <p:nvPr>
            <p:ph idx="1"/>
          </p:nvPr>
        </p:nvSpPr>
        <p:spPr>
          <a:xfrm>
            <a:off x="914400" y="1269242"/>
            <a:ext cx="10481481" cy="4979157"/>
          </a:xfrm>
        </p:spPr>
        <p:txBody>
          <a:bodyPr>
            <a:normAutofit/>
          </a:bodyPr>
          <a:lstStyle/>
          <a:p>
            <a:pPr fontAlgn="base"/>
            <a:r>
              <a:rPr lang="en-US" dirty="0"/>
              <a:t>Presentation layer is also called the </a:t>
            </a:r>
            <a:r>
              <a:rPr lang="en-US" b="1" dirty="0"/>
              <a:t>Translation layer</a:t>
            </a:r>
            <a:r>
              <a:rPr lang="en-US" dirty="0"/>
              <a:t>.</a:t>
            </a:r>
          </a:p>
          <a:p>
            <a:pPr fontAlgn="base"/>
            <a:r>
              <a:rPr lang="en-US" dirty="0"/>
              <a:t>The data from the application layer is extracted here and manipulated as per the required format to transmit over the network.</a:t>
            </a:r>
          </a:p>
          <a:p>
            <a:pPr fontAlgn="base"/>
            <a:r>
              <a:rPr lang="en-US" b="1" dirty="0"/>
              <a:t>Functions:</a:t>
            </a:r>
          </a:p>
          <a:p>
            <a:pPr lvl="1" fontAlgn="base"/>
            <a:r>
              <a:rPr lang="en-US" b="1" dirty="0"/>
              <a:t>Translation :</a:t>
            </a:r>
            <a:r>
              <a:rPr lang="en-US" dirty="0"/>
              <a:t> For example, ASCII to EBCDIC.</a:t>
            </a:r>
          </a:p>
          <a:p>
            <a:pPr lvl="1" fontAlgn="base"/>
            <a:r>
              <a:rPr lang="en-US" b="1" dirty="0"/>
              <a:t>Encryption/ Decryption :</a:t>
            </a:r>
            <a:r>
              <a:rPr lang="en-US" dirty="0"/>
              <a:t> Data encryption translates the data into another form or code. The encrypted data is known as the cipher text and the decrypted data is known as plain text. A key value is used for encrypting as well as decrypting data.</a:t>
            </a:r>
          </a:p>
          <a:p>
            <a:pPr lvl="1" fontAlgn="base"/>
            <a:r>
              <a:rPr lang="en-US" b="1" dirty="0"/>
              <a:t>Compression:</a:t>
            </a:r>
            <a:r>
              <a:rPr lang="en-US" dirty="0"/>
              <a:t> Reduces the number of bits that need to be transmitted on the network.</a:t>
            </a:r>
          </a:p>
        </p:txBody>
      </p:sp>
    </p:spTree>
    <p:extLst>
      <p:ext uri="{BB962C8B-B14F-4D97-AF65-F5344CB8AC3E}">
        <p14:creationId xmlns:p14="http://schemas.microsoft.com/office/powerpoint/2010/main" val="346007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107</TotalTime>
  <Words>708</Words>
  <Application>Microsoft Office PowerPoint</Application>
  <PresentationFormat>Custom</PresentationFormat>
  <Paragraphs>85</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OSI Layer Model </vt:lpstr>
      <vt:lpstr>Physical Layer</vt:lpstr>
      <vt:lpstr>Data Link Layer</vt:lpstr>
      <vt:lpstr>Data Link Layer</vt:lpstr>
      <vt:lpstr>Network Layer</vt:lpstr>
      <vt:lpstr>Transport Layer</vt:lpstr>
      <vt:lpstr>Transport Layer</vt:lpstr>
      <vt:lpstr>Session Layer</vt:lpstr>
      <vt:lpstr>Presentation Layer</vt:lpstr>
      <vt:lpstr>Application Layer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dc:title>
  <dc:creator>Saroj</dc:creator>
  <cp:lastModifiedBy>Ishwor Khatiwada</cp:lastModifiedBy>
  <cp:revision>13</cp:revision>
  <dcterms:created xsi:type="dcterms:W3CDTF">2019-05-30T00:47:23Z</dcterms:created>
  <dcterms:modified xsi:type="dcterms:W3CDTF">2020-03-10T16:10:31Z</dcterms:modified>
</cp:coreProperties>
</file>