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9" r:id="rId2"/>
    <p:sldId id="310" r:id="rId3"/>
    <p:sldId id="261" r:id="rId4"/>
    <p:sldId id="31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12" r:id="rId20"/>
    <p:sldId id="277" r:id="rId21"/>
    <p:sldId id="278" r:id="rId22"/>
    <p:sldId id="313" r:id="rId23"/>
    <p:sldId id="279" r:id="rId24"/>
    <p:sldId id="281" r:id="rId25"/>
    <p:sldId id="314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3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C7BF8-624A-498A-AF89-9F83EC73AD84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5E8B-B51D-4D8C-AA00-0290B577B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4E45F-57A9-4549-A0FF-99A6BA84FB5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4210-4C3C-4B4F-86B1-2CA322C5F9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905000"/>
            <a:ext cx="8077200" cy="14700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1" smtClean="0"/>
            </a:lvl1pPr>
          </a:lstStyle>
          <a:p>
            <a:r>
              <a:rPr lang="en-US" dirty="0" smtClean="0"/>
              <a:t>Importance of HRM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9B144-F13C-4DFA-B55C-9937E14CD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1"/>
            <a:ext cx="8229600" cy="41148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CS502 Spring 2006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D201E-F1EC-4D08-98A5-7EB605839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CS502 Spring 2006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7AAFF-CCE6-451C-B8EF-665D3E479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175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CS502 Spring 2006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610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CS502 Spring 2006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6E17B-BE4A-4584-AC9A-A77E25A7A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CS502 Spring 2006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56058-911D-4E25-894B-672011724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84582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CS502 Spring 2006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BD09D-9479-401E-9029-11C2908D0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CS502 Spring 2006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E68D2-4CEE-4E06-A857-FABB7F431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CS502 Spring 2006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8E7A9-05CB-49CE-983C-C0E000C51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CS502 Spring 2006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2268E-69C9-494A-9873-9233E9FA3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4191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114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CS502 Spring 2006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7152A-8934-40CC-B596-5267F30CD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>
              <a:latin typeface="+mn-lt"/>
              <a:ea typeface="Calibri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30" name="Picture 8" descr="2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048000" y="1752600"/>
            <a:ext cx="30670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9" descr="3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971800" y="6600825"/>
            <a:ext cx="27336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Subject Name                                                                      	Code                              Credit Hours</a:t>
            </a:r>
          </a:p>
          <a:p>
            <a:pPr>
              <a:defRPr/>
            </a:pPr>
            <a:r>
              <a:rPr lang="en-IN" b="0" dirty="0" smtClean="0"/>
              <a:t>BASIC</a:t>
            </a:r>
            <a:r>
              <a:rPr lang="en-IN" b="0" baseline="0" dirty="0" smtClean="0"/>
              <a:t>  COMPUTER</a:t>
            </a:r>
            <a:r>
              <a:rPr lang="en-US" sz="18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ARCHITECTURE</a:t>
            </a:r>
            <a:r>
              <a:rPr lang="en-US" sz="18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                            BCA 114</a:t>
            </a:r>
            <a:r>
              <a:rPr lang="en-US" sz="18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      2 HOURS</a:t>
            </a:r>
            <a:endParaRPr lang="en-US" sz="1600" b="0" dirty="0"/>
          </a:p>
        </p:txBody>
      </p:sp>
      <p:pic>
        <p:nvPicPr>
          <p:cNvPr id="10" name="Picture 9" descr="logo new.jp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248400"/>
            <a:ext cx="18288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n-US" sz="1100" b="1" u="sng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op500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anslation_lookaside_buffer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BASIC COMP. ARCHITECTURE </a:t>
            </a:r>
            <a:br>
              <a:rPr lang="en-US" sz="4800" b="1" dirty="0" smtClean="0"/>
            </a:br>
            <a:r>
              <a:rPr lang="en-US" sz="3600" b="1" u="sng" dirty="0" smtClean="0"/>
              <a:t>Bachelor of Computer Science (</a:t>
            </a:r>
            <a:r>
              <a:rPr lang="en-US" sz="3600" b="1" u="sng" dirty="0" err="1" smtClean="0"/>
              <a:t>Hons</a:t>
            </a:r>
            <a:r>
              <a:rPr lang="en-US" sz="3600" b="1" u="sng" dirty="0" smtClean="0"/>
              <a:t>) (Network Technology and </a:t>
            </a:r>
            <a:r>
              <a:rPr lang="en-US" sz="3600" b="1" u="sng" dirty="0" err="1" smtClean="0"/>
              <a:t>Cybersecurity</a:t>
            </a:r>
            <a:r>
              <a:rPr lang="en-US" sz="3600" b="1" u="sng" dirty="0" smtClean="0"/>
              <a:t>)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400" dirty="0" smtClean="0"/>
              <a:t>MODULE CODE</a:t>
            </a:r>
            <a:r>
              <a:rPr lang="en-US" sz="2400" smtClean="0"/>
              <a:t>: BCA114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: </a:t>
            </a:r>
            <a:r>
              <a:rPr lang="fr-FR" dirty="0" err="1"/>
              <a:t>what</a:t>
            </a:r>
            <a:r>
              <a:rPr lang="fr-FR" dirty="0"/>
              <a:t> for? 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763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u="none" dirty="0"/>
              <a:t>Today, commercial applications are providing an equal or greater driving force in the development of faster computers. These applications require the processing of large amounts of data in sophisticated ways. </a:t>
            </a:r>
            <a:r>
              <a:rPr lang="fr-FR" sz="2000" u="none" dirty="0" err="1"/>
              <a:t>Example</a:t>
            </a:r>
            <a:r>
              <a:rPr lang="fr-FR" sz="2000" u="none" dirty="0"/>
              <a:t> applications </a:t>
            </a:r>
            <a:r>
              <a:rPr lang="fr-FR" sz="2000" u="none" dirty="0" err="1"/>
              <a:t>include</a:t>
            </a:r>
            <a:r>
              <a:rPr lang="fr-FR" sz="2000" u="none" dirty="0"/>
              <a:t>: </a:t>
            </a:r>
          </a:p>
          <a:p>
            <a:pPr lvl="1">
              <a:lnSpc>
                <a:spcPct val="80000"/>
              </a:lnSpc>
            </a:pPr>
            <a:r>
              <a:rPr lang="fr-FR" sz="2000" dirty="0" err="1"/>
              <a:t>parallel</a:t>
            </a:r>
            <a:r>
              <a:rPr lang="fr-FR" sz="2000" dirty="0"/>
              <a:t> </a:t>
            </a:r>
            <a:r>
              <a:rPr lang="fr-FR" sz="2000" dirty="0" err="1"/>
              <a:t>databases</a:t>
            </a:r>
            <a:r>
              <a:rPr lang="fr-FR" sz="2000" dirty="0"/>
              <a:t>, data </a:t>
            </a:r>
            <a:r>
              <a:rPr lang="fr-FR" sz="2000" dirty="0" err="1"/>
              <a:t>mining</a:t>
            </a:r>
            <a:r>
              <a:rPr lang="fr-FR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fr-FR" sz="2000" dirty="0" err="1"/>
              <a:t>oil</a:t>
            </a:r>
            <a:r>
              <a:rPr lang="fr-FR" sz="2000" dirty="0"/>
              <a:t> exploration 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web search engines, web based business services </a:t>
            </a:r>
            <a:endParaRPr lang="fr-FR" sz="2000" dirty="0"/>
          </a:p>
          <a:p>
            <a:pPr lvl="1">
              <a:lnSpc>
                <a:spcPct val="80000"/>
              </a:lnSpc>
            </a:pPr>
            <a:r>
              <a:rPr lang="fr-FR" sz="2000" dirty="0"/>
              <a:t>computer-</a:t>
            </a:r>
            <a:r>
              <a:rPr lang="fr-FR" sz="2000" dirty="0" err="1"/>
              <a:t>aided</a:t>
            </a:r>
            <a:r>
              <a:rPr lang="fr-FR" sz="2000" dirty="0"/>
              <a:t> </a:t>
            </a:r>
            <a:r>
              <a:rPr lang="fr-FR" sz="2000" dirty="0" err="1"/>
              <a:t>diagnosis</a:t>
            </a:r>
            <a:r>
              <a:rPr lang="fr-FR" sz="2000" dirty="0"/>
              <a:t> in </a:t>
            </a:r>
            <a:r>
              <a:rPr lang="fr-FR" sz="2000" dirty="0" err="1"/>
              <a:t>medicine</a:t>
            </a:r>
            <a:r>
              <a:rPr lang="fr-FR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management of national and multi-national corporations </a:t>
            </a:r>
            <a:endParaRPr lang="fr-FR" sz="2000" dirty="0"/>
          </a:p>
          <a:p>
            <a:pPr lvl="1">
              <a:lnSpc>
                <a:spcPct val="80000"/>
              </a:lnSpc>
            </a:pPr>
            <a:r>
              <a:rPr lang="en-GB" sz="2000" dirty="0"/>
              <a:t>advanced graphics and virtual reality, particularly in the entertainment industry </a:t>
            </a:r>
            <a:endParaRPr lang="fr-FR" sz="2000" dirty="0"/>
          </a:p>
          <a:p>
            <a:pPr lvl="1">
              <a:lnSpc>
                <a:spcPct val="80000"/>
              </a:lnSpc>
            </a:pPr>
            <a:r>
              <a:rPr lang="en-GB" sz="2000" dirty="0"/>
              <a:t>networked video and multi-media technologies </a:t>
            </a:r>
            <a:endParaRPr lang="fr-FR" sz="2000" dirty="0"/>
          </a:p>
          <a:p>
            <a:pPr lvl="1">
              <a:lnSpc>
                <a:spcPct val="80000"/>
              </a:lnSpc>
            </a:pPr>
            <a:r>
              <a:rPr lang="fr-FR" sz="2000" dirty="0"/>
              <a:t>collaborative </a:t>
            </a:r>
            <a:r>
              <a:rPr lang="fr-FR" sz="2000" dirty="0" err="1"/>
              <a:t>work</a:t>
            </a:r>
            <a:r>
              <a:rPr lang="fr-FR" sz="2000" dirty="0"/>
              <a:t> </a:t>
            </a:r>
            <a:r>
              <a:rPr lang="fr-FR" sz="2000" dirty="0" err="1"/>
              <a:t>environments</a:t>
            </a:r>
            <a:r>
              <a:rPr lang="fr-FR" sz="2000" dirty="0"/>
              <a:t> </a:t>
            </a:r>
          </a:p>
          <a:p>
            <a:pPr>
              <a:lnSpc>
                <a:spcPct val="80000"/>
              </a:lnSpc>
            </a:pPr>
            <a:r>
              <a:rPr lang="en-GB" sz="2000" u="none" dirty="0"/>
              <a:t>Ultimately, parallel computing is an attempt to maximize the infinite but seemingly scarce commodity called time. </a:t>
            </a:r>
            <a:endParaRPr lang="fr-FR" sz="2000" u="non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?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800" u="none" dirty="0"/>
              <a:t>This </a:t>
            </a:r>
            <a:r>
              <a:rPr lang="fr-FR" sz="2800" u="none" dirty="0" err="1"/>
              <a:t>is</a:t>
            </a:r>
            <a:r>
              <a:rPr lang="fr-FR" sz="2800" u="none" dirty="0"/>
              <a:t> a </a:t>
            </a:r>
            <a:r>
              <a:rPr lang="fr-FR" sz="2800" u="none" dirty="0" err="1"/>
              <a:t>legitime</a:t>
            </a:r>
            <a:r>
              <a:rPr lang="fr-FR" sz="2800" u="none" dirty="0"/>
              <a:t> question! </a:t>
            </a:r>
            <a:r>
              <a:rPr lang="fr-FR" sz="2800" u="none" dirty="0" err="1"/>
              <a:t>Parallel</a:t>
            </a:r>
            <a:r>
              <a:rPr lang="fr-FR" sz="2800" u="none" dirty="0"/>
              <a:t> </a:t>
            </a:r>
            <a:r>
              <a:rPr lang="fr-FR" sz="2800" u="none" dirty="0" err="1"/>
              <a:t>computing</a:t>
            </a:r>
            <a:r>
              <a:rPr lang="fr-FR" sz="2800" u="none" dirty="0"/>
              <a:t> </a:t>
            </a:r>
            <a:r>
              <a:rPr lang="fr-FR" sz="2800" u="none" dirty="0" err="1"/>
              <a:t>is</a:t>
            </a:r>
            <a:r>
              <a:rPr lang="fr-FR" sz="2800" u="none" dirty="0"/>
              <a:t> </a:t>
            </a:r>
            <a:r>
              <a:rPr lang="fr-FR" sz="2800" u="none" dirty="0" err="1"/>
              <a:t>complex</a:t>
            </a:r>
            <a:r>
              <a:rPr lang="fr-FR" sz="2800" u="none" dirty="0"/>
              <a:t> on </a:t>
            </a:r>
            <a:r>
              <a:rPr lang="fr-FR" sz="2800" u="none" dirty="0" err="1"/>
              <a:t>any</a:t>
            </a:r>
            <a:r>
              <a:rPr lang="fr-FR" sz="2800" u="none" dirty="0"/>
              <a:t> aspect!</a:t>
            </a:r>
          </a:p>
          <a:p>
            <a:endParaRPr lang="fr-FR" sz="2800" u="none" dirty="0"/>
          </a:p>
          <a:p>
            <a:r>
              <a:rPr lang="en-GB" sz="2800" u="none" dirty="0"/>
              <a:t>The primary reasons for using parallel computing: </a:t>
            </a:r>
            <a:endParaRPr lang="fr-FR" sz="2800" u="none" dirty="0"/>
          </a:p>
          <a:p>
            <a:pPr lvl="1"/>
            <a:r>
              <a:rPr lang="fr-FR" dirty="0"/>
              <a:t>Save time - </a:t>
            </a:r>
            <a:r>
              <a:rPr lang="fr-FR" dirty="0" err="1"/>
              <a:t>wall</a:t>
            </a:r>
            <a:r>
              <a:rPr lang="fr-FR" dirty="0"/>
              <a:t> </a:t>
            </a:r>
            <a:r>
              <a:rPr lang="fr-FR" dirty="0" err="1"/>
              <a:t>clock</a:t>
            </a:r>
            <a:r>
              <a:rPr lang="fr-FR" dirty="0"/>
              <a:t> time </a:t>
            </a:r>
          </a:p>
          <a:p>
            <a:pPr lvl="1"/>
            <a:r>
              <a:rPr lang="fr-FR" dirty="0" err="1"/>
              <a:t>Solve</a:t>
            </a:r>
            <a:r>
              <a:rPr lang="fr-FR" dirty="0"/>
              <a:t> </a:t>
            </a:r>
            <a:r>
              <a:rPr lang="fr-FR" dirty="0" err="1"/>
              <a:t>larger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</a:t>
            </a:r>
          </a:p>
          <a:p>
            <a:pPr lvl="1"/>
            <a:r>
              <a:rPr lang="en-GB" dirty="0"/>
              <a:t>Provide concurrency (do multiple things at the same time) </a:t>
            </a:r>
            <a:endParaRPr lang="fr-FR" dirty="0"/>
          </a:p>
          <a:p>
            <a:endParaRPr lang="fr-FR" sz="2800" u="non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u="none" dirty="0" err="1"/>
              <a:t>Other</a:t>
            </a:r>
            <a:r>
              <a:rPr lang="fr-FR" sz="2400" u="none" dirty="0"/>
              <a:t> </a:t>
            </a:r>
            <a:r>
              <a:rPr lang="fr-FR" sz="2400" u="none" dirty="0" err="1"/>
              <a:t>reasons</a:t>
            </a:r>
            <a:r>
              <a:rPr lang="fr-FR" sz="2400" u="none" dirty="0"/>
              <a:t> </a:t>
            </a:r>
            <a:r>
              <a:rPr lang="fr-FR" sz="2400" u="none" dirty="0" err="1"/>
              <a:t>might</a:t>
            </a:r>
            <a:r>
              <a:rPr lang="fr-FR" sz="2400" u="none" dirty="0"/>
              <a:t> </a:t>
            </a:r>
            <a:r>
              <a:rPr lang="fr-FR" sz="2400" u="none" dirty="0" err="1"/>
              <a:t>include</a:t>
            </a:r>
            <a:r>
              <a:rPr lang="fr-FR" sz="2400" u="none" dirty="0"/>
              <a:t>: </a:t>
            </a:r>
          </a:p>
          <a:p>
            <a:pPr lvl="1"/>
            <a:r>
              <a:rPr lang="en-GB" sz="2400" dirty="0"/>
              <a:t>Taking advantage of non-local resources - using available compute resources on a wide area network, or even the Internet when local compute resources are scarce. </a:t>
            </a:r>
            <a:endParaRPr lang="fr-FR" sz="2400" dirty="0"/>
          </a:p>
          <a:p>
            <a:pPr lvl="1"/>
            <a:r>
              <a:rPr lang="en-GB" sz="2400" dirty="0"/>
              <a:t>Cost savings - using multiple "cheap" computing resources instead of paying for time on a supercomputer. </a:t>
            </a:r>
            <a:endParaRPr lang="fr-FR" sz="2400" dirty="0"/>
          </a:p>
          <a:p>
            <a:pPr lvl="1"/>
            <a:r>
              <a:rPr lang="en-GB" sz="2400" dirty="0"/>
              <a:t>Overcoming memory constraints - single computers have very finite memory resources. For large problems, using the memories of multiple computers may overcome this obstacle. </a:t>
            </a:r>
            <a:endParaRPr lang="fr-FR" sz="2400" dirty="0"/>
          </a:p>
          <a:p>
            <a:endParaRPr lang="fr-FR" sz="2400" u="non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Limitations of Serial Computing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b="0" u="none" dirty="0"/>
              <a:t>Limits to serial computing - both physical and practical reasons pose significant constraints to simply building ever faster serial computers.</a:t>
            </a:r>
            <a:endParaRPr lang="fr-FR" sz="2000" b="0" u="none" dirty="0"/>
          </a:p>
          <a:p>
            <a:pPr>
              <a:lnSpc>
                <a:spcPct val="90000"/>
              </a:lnSpc>
            </a:pPr>
            <a:r>
              <a:rPr lang="en-GB" sz="2000" b="0" u="none" dirty="0"/>
              <a:t>Transmission speeds - the speed of a serial computer is directly dependent upon how fast data can move through hardware. Absolute limits are the speed of light (30 cm/nanosecond) and the transmission limit of copper wire (9 cm/nanosecond). </a:t>
            </a:r>
            <a:r>
              <a:rPr lang="fr-FR" sz="2000" b="0" u="none" dirty="0" err="1"/>
              <a:t>Increasing</a:t>
            </a:r>
            <a:r>
              <a:rPr lang="fr-FR" sz="2000" b="0" u="none" dirty="0"/>
              <a:t> speeds </a:t>
            </a:r>
            <a:r>
              <a:rPr lang="fr-FR" sz="2000" b="0" u="none" dirty="0" err="1"/>
              <a:t>necessitate</a:t>
            </a:r>
            <a:r>
              <a:rPr lang="fr-FR" sz="2000" b="0" u="none" dirty="0"/>
              <a:t> </a:t>
            </a:r>
            <a:r>
              <a:rPr lang="fr-FR" sz="2000" b="0" u="none" dirty="0" err="1"/>
              <a:t>increasing</a:t>
            </a:r>
            <a:r>
              <a:rPr lang="fr-FR" sz="2000" b="0" u="none" dirty="0"/>
              <a:t> </a:t>
            </a:r>
            <a:r>
              <a:rPr lang="fr-FR" sz="2000" b="0" u="none" dirty="0" err="1"/>
              <a:t>proximity</a:t>
            </a:r>
            <a:r>
              <a:rPr lang="fr-FR" sz="2000" b="0" u="none" dirty="0"/>
              <a:t> of </a:t>
            </a:r>
            <a:r>
              <a:rPr lang="fr-FR" sz="2000" b="0" u="none" dirty="0" err="1"/>
              <a:t>processing</a:t>
            </a:r>
            <a:r>
              <a:rPr lang="fr-FR" sz="2000" b="0" u="none" dirty="0"/>
              <a:t> </a:t>
            </a:r>
            <a:r>
              <a:rPr lang="fr-FR" sz="2000" b="0" u="none" dirty="0" err="1"/>
              <a:t>elements</a:t>
            </a:r>
            <a:r>
              <a:rPr lang="fr-FR" sz="2000" b="0" u="none" dirty="0"/>
              <a:t>. </a:t>
            </a:r>
          </a:p>
          <a:p>
            <a:pPr>
              <a:lnSpc>
                <a:spcPct val="90000"/>
              </a:lnSpc>
            </a:pPr>
            <a:r>
              <a:rPr lang="en-GB" sz="2000" b="0" u="none" dirty="0"/>
              <a:t>Limits to miniaturization - processor technology is allowing an increasing number of transistors to be placed on a chip. However, even with molecular or atomic-level components, a limit will be reached on how small components can be. </a:t>
            </a:r>
            <a:endParaRPr lang="fr-FR" sz="2000" b="0" u="none" dirty="0"/>
          </a:p>
          <a:p>
            <a:pPr>
              <a:lnSpc>
                <a:spcPct val="90000"/>
              </a:lnSpc>
            </a:pPr>
            <a:r>
              <a:rPr lang="en-GB" sz="2000" b="0" u="none" dirty="0"/>
              <a:t>Economic limitations - it is increasingly expensive to make a single processor faster. Using a larger number of moderately fast commodity processors to achieve the same (or better) performance is less expensive. </a:t>
            </a:r>
            <a:endParaRPr lang="fr-FR" sz="2000" b="0" u="none" dirty="0"/>
          </a:p>
          <a:p>
            <a:pPr>
              <a:lnSpc>
                <a:spcPct val="90000"/>
              </a:lnSpc>
            </a:pPr>
            <a:endParaRPr lang="fr-FR" sz="2000" b="0" u="non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The future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ja-JP" sz="2800" b="0" u="none" dirty="0"/>
              <a:t>during the past 10 years, the trends indicated by ever faster networks, distributed systems, and multi-processor computer architectures (even at the desktop level) clearly show that </a:t>
            </a:r>
            <a:r>
              <a:rPr lang="en-GB" altLang="ja-JP" sz="2800" b="0" i="1" u="none" dirty="0"/>
              <a:t>parallelism is the future of computing</a:t>
            </a:r>
            <a:r>
              <a:rPr lang="en-GB" altLang="ja-JP" sz="2800" b="0" u="none" dirty="0"/>
              <a:t>.</a:t>
            </a:r>
          </a:p>
          <a:p>
            <a:r>
              <a:rPr lang="en-GB" altLang="ja-JP" sz="2800" b="0" u="none" dirty="0"/>
              <a:t>It will be multi-forms, mixing general purpose solutions (your PC…) and very </a:t>
            </a:r>
            <a:r>
              <a:rPr lang="en-GB" altLang="ja-JP" sz="2800" b="0" u="none" dirty="0" smtClean="0"/>
              <a:t>specialized </a:t>
            </a:r>
            <a:r>
              <a:rPr lang="en-GB" altLang="ja-JP" sz="2800" b="0" u="none" dirty="0"/>
              <a:t>solutions as IBM Cells, </a:t>
            </a:r>
            <a:r>
              <a:rPr lang="en-GB" altLang="ja-JP" sz="2800" b="0" u="none" dirty="0" err="1"/>
              <a:t>ClearSpeed</a:t>
            </a:r>
            <a:r>
              <a:rPr lang="en-GB" altLang="ja-JP" sz="2800" b="0" u="none" dirty="0"/>
              <a:t>, GPGPU from </a:t>
            </a:r>
            <a:r>
              <a:rPr lang="en-GB" altLang="ja-JP" sz="2800" b="0" u="none" dirty="0" err="1"/>
              <a:t>NVidia</a:t>
            </a:r>
            <a:r>
              <a:rPr lang="en-GB" altLang="ja-JP" sz="2800" b="0" u="none" dirty="0"/>
              <a:t> …</a:t>
            </a:r>
            <a:endParaRPr lang="fr-FR" sz="2800" b="0" u="non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Who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?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u="none" dirty="0">
                <a:hlinkClick r:id="rId2"/>
              </a:rPr>
              <a:t>Top500.org</a:t>
            </a:r>
            <a:r>
              <a:rPr lang="en-GB" sz="2800" u="none" dirty="0"/>
              <a:t> provides statistics on parallel computing users - the charts below are just a sample. </a:t>
            </a:r>
            <a:r>
              <a:rPr lang="fr-FR" sz="2800" u="none" dirty="0" err="1"/>
              <a:t>Some</a:t>
            </a:r>
            <a:r>
              <a:rPr lang="fr-FR" sz="2800" u="none" dirty="0"/>
              <a:t> </a:t>
            </a:r>
            <a:r>
              <a:rPr lang="fr-FR" sz="2800" u="none" dirty="0" err="1"/>
              <a:t>things</a:t>
            </a:r>
            <a:r>
              <a:rPr lang="fr-FR" sz="2800" u="none" dirty="0"/>
              <a:t> to note: </a:t>
            </a:r>
          </a:p>
          <a:p>
            <a:pPr lvl="1"/>
            <a:r>
              <a:rPr lang="en-GB" dirty="0"/>
              <a:t>Sectors may overlap - for example, research may be classified research. </a:t>
            </a:r>
            <a:r>
              <a:rPr lang="fr-FR" dirty="0" err="1"/>
              <a:t>Respondents</a:t>
            </a:r>
            <a:r>
              <a:rPr lang="fr-FR" dirty="0"/>
              <a:t> have to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two</a:t>
            </a:r>
            <a:r>
              <a:rPr lang="fr-FR" dirty="0"/>
              <a:t>. </a:t>
            </a:r>
          </a:p>
          <a:p>
            <a:r>
              <a:rPr lang="en-GB" altLang="ja-JP" sz="2800" u="none" dirty="0"/>
              <a:t>"Not Specified" is by far the largest application - probably means multiple applications.</a:t>
            </a:r>
            <a:r>
              <a:rPr lang="fr-FR" altLang="ja-JP" sz="2800" u="none" dirty="0"/>
              <a:t> </a:t>
            </a:r>
            <a:endParaRPr lang="fr-FR" sz="2800" u="non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Who and What? (2)</a:t>
            </a:r>
          </a:p>
        </p:txBody>
      </p:sp>
      <p:pic>
        <p:nvPicPr>
          <p:cNvPr id="38916" name="Picture 4" descr="chart"/>
          <p:cNvPicPr>
            <a:picLocks noChangeAspect="1" noChangeArrowheads="1"/>
          </p:cNvPicPr>
          <p:nvPr/>
        </p:nvPicPr>
        <p:blipFill>
          <a:blip r:embed="rId2" cstate="print"/>
          <a:srcRect l="10062" r="12074" b="66913"/>
          <a:stretch>
            <a:fillRect/>
          </a:stretch>
        </p:blipFill>
        <p:spPr bwMode="auto">
          <a:xfrm>
            <a:off x="179388" y="1125538"/>
            <a:ext cx="4176712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6" descr="chart"/>
          <p:cNvPicPr>
            <a:picLocks noChangeAspect="1" noChangeArrowheads="1"/>
          </p:cNvPicPr>
          <p:nvPr/>
        </p:nvPicPr>
        <p:blipFill>
          <a:blip r:embed="rId3" cstate="print"/>
          <a:srcRect r="35255"/>
          <a:stretch>
            <a:fillRect/>
          </a:stretch>
        </p:blipFill>
        <p:spPr bwMode="auto">
          <a:xfrm>
            <a:off x="4572000" y="692150"/>
            <a:ext cx="4314825" cy="601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Memory architectures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200" b="0" u="none" dirty="0" err="1"/>
              <a:t>Shared</a:t>
            </a:r>
            <a:r>
              <a:rPr lang="fr-FR" sz="3200" b="0" u="none" dirty="0"/>
              <a:t> Memory</a:t>
            </a:r>
          </a:p>
          <a:p>
            <a:r>
              <a:rPr lang="fr-FR" sz="3200" b="0" u="none" dirty="0" err="1"/>
              <a:t>Distributed</a:t>
            </a:r>
            <a:r>
              <a:rPr lang="fr-FR" sz="3200" b="0" u="none" dirty="0"/>
              <a:t> Memory</a:t>
            </a:r>
          </a:p>
          <a:p>
            <a:r>
              <a:rPr lang="fr-FR" sz="3200" b="0" u="none" dirty="0" err="1"/>
              <a:t>Hybrid</a:t>
            </a:r>
            <a:r>
              <a:rPr lang="fr-FR" sz="3200" b="0" u="none" dirty="0"/>
              <a:t> </a:t>
            </a:r>
            <a:r>
              <a:rPr lang="fr-FR" sz="3200" b="0" u="none" dirty="0" err="1"/>
              <a:t>Distributed</a:t>
            </a:r>
            <a:r>
              <a:rPr lang="fr-FR" sz="3200" b="0" u="none" dirty="0"/>
              <a:t>-</a:t>
            </a:r>
            <a:r>
              <a:rPr lang="fr-FR" sz="3200" b="0" u="none" dirty="0" err="1"/>
              <a:t>Shared</a:t>
            </a:r>
            <a:r>
              <a:rPr lang="fr-FR" sz="3200" b="0" u="none" dirty="0"/>
              <a:t> Memory</a:t>
            </a:r>
          </a:p>
          <a:p>
            <a:endParaRPr lang="fr-FR" sz="3200" b="0" u="non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610600" cy="1143000"/>
          </a:xfrm>
        </p:spPr>
        <p:txBody>
          <a:bodyPr/>
          <a:lstStyle/>
          <a:p>
            <a:r>
              <a:rPr lang="fr-FR" dirty="0" err="1"/>
              <a:t>Shared</a:t>
            </a:r>
            <a:r>
              <a:rPr lang="fr-FR" dirty="0"/>
              <a:t> Memory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3773488"/>
          </a:xfrm>
        </p:spPr>
        <p:txBody>
          <a:bodyPr/>
          <a:lstStyle/>
          <a:p>
            <a:r>
              <a:rPr lang="en-GB" sz="2400" b="0" u="none" dirty="0"/>
              <a:t>Shared memory parallel computers vary widely, but generally have in common the ability for all processors to access all memory as global address space. </a:t>
            </a:r>
          </a:p>
          <a:p>
            <a:r>
              <a:rPr lang="en-GB" sz="2400" b="0" u="none" dirty="0"/>
              <a:t>Multiple processors can operate independently but share the same memory resources. </a:t>
            </a:r>
            <a:endParaRPr lang="fr-FR" sz="2400" b="0" u="none" dirty="0"/>
          </a:p>
          <a:p>
            <a:r>
              <a:rPr lang="en-GB" sz="2400" b="0" u="none" dirty="0"/>
              <a:t>Changes in a memory location effected by one processor are visible to all other processors. </a:t>
            </a:r>
            <a:endParaRPr lang="fr-FR" sz="2400" b="0" u="none" dirty="0"/>
          </a:p>
          <a:p>
            <a:r>
              <a:rPr lang="en-GB" altLang="ja-JP" sz="2400" b="0" u="none" dirty="0"/>
              <a:t>Shared memory machines can be divided into two main classes based upon memory access times: </a:t>
            </a:r>
            <a:r>
              <a:rPr lang="en-GB" altLang="ja-JP" sz="2400" b="0" i="1" u="none" dirty="0"/>
              <a:t>UMA</a:t>
            </a:r>
            <a:r>
              <a:rPr lang="en-GB" altLang="ja-JP" sz="2400" b="0" u="none" dirty="0"/>
              <a:t> and </a:t>
            </a:r>
            <a:r>
              <a:rPr lang="en-GB" altLang="ja-JP" sz="2400" b="0" i="1" u="none" dirty="0"/>
              <a:t>NUMA</a:t>
            </a:r>
            <a:r>
              <a:rPr lang="en-GB" altLang="ja-JP" sz="2400" b="0" u="none" dirty="0"/>
              <a:t>. </a:t>
            </a:r>
            <a:endParaRPr lang="fr-FR" sz="2400" b="0" u="non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ared memory architectur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1075509"/>
            <a:ext cx="7059653" cy="486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/>
              <a:t>CLO 7</a:t>
            </a:r>
          </a:p>
          <a:p>
            <a:endParaRPr lang="en-US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Shared Memory: Pro and Con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229600" cy="3763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000" dirty="0" err="1"/>
              <a:t>Advantages</a:t>
            </a:r>
            <a:endParaRPr lang="fr-FR" sz="2000" dirty="0"/>
          </a:p>
          <a:p>
            <a:pPr lvl="1">
              <a:lnSpc>
                <a:spcPct val="80000"/>
              </a:lnSpc>
            </a:pPr>
            <a:r>
              <a:rPr lang="en-GB" sz="2000" dirty="0"/>
              <a:t>Global address space provides a user-friendly programming perspective to memory </a:t>
            </a:r>
            <a:endParaRPr lang="fr-FR" sz="2000" dirty="0"/>
          </a:p>
          <a:p>
            <a:pPr lvl="1">
              <a:lnSpc>
                <a:spcPct val="80000"/>
              </a:lnSpc>
            </a:pPr>
            <a:r>
              <a:rPr lang="en-GB" sz="2000" dirty="0"/>
              <a:t>Data sharing between tasks is both fast and uniform due to the proximity of memory to CPUs </a:t>
            </a: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2000" dirty="0" err="1"/>
              <a:t>Disadvantages</a:t>
            </a:r>
            <a:r>
              <a:rPr lang="fr-FR" sz="2000" dirty="0"/>
              <a:t>: 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Primary disadvantage is the lack of scalability between memory and CPUs. Adding more CPUs can geometrically increases traffic on the shared memory-CPU path, and for cache coherent systems, geometrically increase traffic associated with cache/memory management. </a:t>
            </a:r>
            <a:endParaRPr lang="fr-FR" sz="2000" dirty="0"/>
          </a:p>
          <a:p>
            <a:pPr lvl="1">
              <a:lnSpc>
                <a:spcPct val="80000"/>
              </a:lnSpc>
            </a:pPr>
            <a:r>
              <a:rPr lang="en-GB" sz="2000" dirty="0"/>
              <a:t>Programmer responsibility for synchronization constructs that insure "correct" access of global memory. </a:t>
            </a:r>
            <a:endParaRPr lang="fr-FR" sz="2000" dirty="0"/>
          </a:p>
          <a:p>
            <a:pPr lvl="1">
              <a:lnSpc>
                <a:spcPct val="80000"/>
              </a:lnSpc>
            </a:pPr>
            <a:r>
              <a:rPr lang="en-GB" sz="2000" dirty="0"/>
              <a:t>Expense: it becomes increasingly difficult and expensive to design and produce shared memory machines with ever increasing numbers of processors. </a:t>
            </a:r>
            <a:endParaRPr lang="fr-FR" sz="2000" dirty="0"/>
          </a:p>
          <a:p>
            <a:pPr>
              <a:lnSpc>
                <a:spcPct val="80000"/>
              </a:lnSpc>
            </a:pPr>
            <a:endParaRPr lang="fr-FR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610600" cy="1143000"/>
          </a:xfrm>
        </p:spPr>
        <p:txBody>
          <a:bodyPr/>
          <a:lstStyle/>
          <a:p>
            <a:r>
              <a:rPr lang="fr-FR" dirty="0" err="1"/>
              <a:t>Distributed</a:t>
            </a:r>
            <a:r>
              <a:rPr lang="fr-FR" dirty="0"/>
              <a:t> Memory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800" b="0" u="none" dirty="0"/>
              <a:t>Like shared memory systems, distributed memory systems vary widely but share a common characteristic. Distributed memory systems require a communication network to connect inter-processor memory. </a:t>
            </a:r>
            <a:endParaRPr lang="fr-FR" sz="1800" b="0" u="none" dirty="0"/>
          </a:p>
          <a:p>
            <a:pPr>
              <a:lnSpc>
                <a:spcPct val="90000"/>
              </a:lnSpc>
            </a:pPr>
            <a:r>
              <a:rPr lang="en-GB" sz="1800" b="0" u="none" dirty="0"/>
              <a:t>Processors have their own local memory. Memory addresses in one processor do not map to another processor, so there is no concept of global address space across all processors. </a:t>
            </a:r>
            <a:endParaRPr lang="fr-FR" sz="1800" b="0" u="none" dirty="0"/>
          </a:p>
          <a:p>
            <a:pPr>
              <a:lnSpc>
                <a:spcPct val="90000"/>
              </a:lnSpc>
            </a:pPr>
            <a:r>
              <a:rPr lang="en-GB" sz="1800" b="0" u="none" dirty="0"/>
              <a:t>Because each processor has its own local memory, it operates independently. Changes it makes to its local memory have no effect on the memory of other processors. </a:t>
            </a:r>
            <a:r>
              <a:rPr lang="fr-FR" sz="1800" b="0" u="none" dirty="0" err="1"/>
              <a:t>Hence</a:t>
            </a:r>
            <a:r>
              <a:rPr lang="fr-FR" sz="1800" b="0" u="none" dirty="0"/>
              <a:t>, the concept of cache </a:t>
            </a:r>
            <a:r>
              <a:rPr lang="fr-FR" sz="1800" b="0" u="none" dirty="0" err="1"/>
              <a:t>coherency</a:t>
            </a:r>
            <a:r>
              <a:rPr lang="fr-FR" sz="1800" b="0" u="none" dirty="0"/>
              <a:t> </a:t>
            </a:r>
            <a:r>
              <a:rPr lang="fr-FR" sz="1800" b="0" u="none" dirty="0" err="1"/>
              <a:t>does</a:t>
            </a:r>
            <a:r>
              <a:rPr lang="fr-FR" sz="1800" b="0" u="none" dirty="0"/>
              <a:t> not </a:t>
            </a:r>
            <a:r>
              <a:rPr lang="fr-FR" sz="1800" b="0" u="none" dirty="0" err="1"/>
              <a:t>apply</a:t>
            </a:r>
            <a:r>
              <a:rPr lang="fr-FR" sz="1800" b="0" u="none" dirty="0"/>
              <a:t>. </a:t>
            </a:r>
          </a:p>
          <a:p>
            <a:pPr>
              <a:lnSpc>
                <a:spcPct val="90000"/>
              </a:lnSpc>
            </a:pPr>
            <a:r>
              <a:rPr lang="en-GB" sz="1800" b="0" u="none" dirty="0"/>
              <a:t>When a processor needs access to data in another processor, it is usually the task of the programmer to explicitly define how and when data is communicated. </a:t>
            </a:r>
            <a:r>
              <a:rPr lang="fr-FR" sz="1800" b="0" u="none" dirty="0" err="1"/>
              <a:t>Synchronization</a:t>
            </a:r>
            <a:r>
              <a:rPr lang="fr-FR" sz="1800" b="0" u="none" dirty="0"/>
              <a:t> </a:t>
            </a:r>
            <a:r>
              <a:rPr lang="fr-FR" sz="1800" b="0" u="none" dirty="0" err="1"/>
              <a:t>between</a:t>
            </a:r>
            <a:r>
              <a:rPr lang="fr-FR" sz="1800" b="0" u="none" dirty="0"/>
              <a:t> </a:t>
            </a:r>
            <a:r>
              <a:rPr lang="fr-FR" sz="1800" b="0" u="none" dirty="0" err="1"/>
              <a:t>tasks</a:t>
            </a:r>
            <a:r>
              <a:rPr lang="fr-FR" sz="1800" b="0" u="none" dirty="0"/>
              <a:t> </a:t>
            </a:r>
            <a:r>
              <a:rPr lang="fr-FR" sz="1800" b="0" u="none" dirty="0" err="1"/>
              <a:t>is</a:t>
            </a:r>
            <a:r>
              <a:rPr lang="fr-FR" sz="1800" b="0" u="none" dirty="0"/>
              <a:t> </a:t>
            </a:r>
            <a:r>
              <a:rPr lang="fr-FR" sz="1800" b="0" u="none" dirty="0" err="1"/>
              <a:t>likewise</a:t>
            </a:r>
            <a:r>
              <a:rPr lang="fr-FR" sz="1800" b="0" u="none" dirty="0"/>
              <a:t> the </a:t>
            </a:r>
            <a:r>
              <a:rPr lang="fr-FR" sz="1800" b="0" u="none" dirty="0" err="1"/>
              <a:t>programmer's</a:t>
            </a:r>
            <a:r>
              <a:rPr lang="fr-FR" sz="1800" b="0" u="none" dirty="0"/>
              <a:t> </a:t>
            </a:r>
            <a:r>
              <a:rPr lang="fr-FR" sz="1800" b="0" u="none" dirty="0" err="1"/>
              <a:t>responsibility</a:t>
            </a:r>
            <a:r>
              <a:rPr lang="fr-FR" sz="1800" b="0" u="none" dirty="0"/>
              <a:t>. </a:t>
            </a:r>
          </a:p>
          <a:p>
            <a:pPr>
              <a:lnSpc>
                <a:spcPct val="90000"/>
              </a:lnSpc>
            </a:pPr>
            <a:r>
              <a:rPr lang="en-GB" sz="1800" b="0" u="none" dirty="0"/>
              <a:t>The network "fabric" used for data transfer varies widely, though it can </a:t>
            </a:r>
            <a:r>
              <a:rPr lang="en-GB" sz="1800" b="0" u="none" dirty="0" err="1"/>
              <a:t>can</a:t>
            </a:r>
            <a:r>
              <a:rPr lang="en-GB" sz="1800" b="0" u="none" dirty="0"/>
              <a:t> be as simple as Ethernet.</a:t>
            </a:r>
            <a:endParaRPr lang="fr-FR" sz="1800" b="0" u="non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istributed memory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990600"/>
            <a:ext cx="5572125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Distributed Memory: Pro and Con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z="2000" dirty="0" err="1" smtClean="0"/>
              <a:t>Advantages</a:t>
            </a:r>
            <a:endParaRPr lang="fr-FR" sz="20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Memory is scalable with number of processors. Increase the number of processors and the size of memory increases proportionately. </a:t>
            </a:r>
            <a:endParaRPr lang="fr-FR" sz="18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Each processor can rapidly access its own memory without interference and without the overhead incurred with trying to maintain cache coherency. </a:t>
            </a:r>
            <a:endParaRPr lang="fr-FR" sz="18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Cost effectiveness: can use commodity, off-the-shelf processors and networking. </a:t>
            </a:r>
            <a:endParaRPr lang="fr-FR" sz="1800" dirty="0"/>
          </a:p>
          <a:p>
            <a:pPr>
              <a:lnSpc>
                <a:spcPct val="90000"/>
              </a:lnSpc>
            </a:pPr>
            <a:r>
              <a:rPr lang="fr-FR" sz="2000" dirty="0" err="1"/>
              <a:t>Disadvantages</a:t>
            </a:r>
            <a:endParaRPr lang="fr-FR" sz="20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The programmer is responsible for many of the details associated with data communication between processors. </a:t>
            </a:r>
            <a:endParaRPr lang="fr-FR" sz="18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It may be difficult to map existing data structures, based on global memory, to this memory organization. </a:t>
            </a:r>
            <a:endParaRPr lang="fr-FR" sz="1800" dirty="0"/>
          </a:p>
          <a:p>
            <a:pPr lvl="1">
              <a:lnSpc>
                <a:spcPct val="90000"/>
              </a:lnSpc>
            </a:pPr>
            <a:r>
              <a:rPr lang="en-GB" altLang="ja-JP" sz="1800" dirty="0"/>
              <a:t>Non-uniform memory access (NUMA) times</a:t>
            </a:r>
            <a:r>
              <a:rPr lang="fr-FR" altLang="ja-JP" sz="1800" dirty="0"/>
              <a:t> </a:t>
            </a:r>
            <a:endParaRPr lang="fr-FR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Hybrid</a:t>
            </a:r>
            <a:r>
              <a:rPr lang="fr-FR" dirty="0"/>
              <a:t> </a:t>
            </a:r>
            <a:r>
              <a:rPr lang="fr-FR" dirty="0" err="1"/>
              <a:t>Distributed</a:t>
            </a:r>
            <a:r>
              <a:rPr lang="fr-FR" dirty="0"/>
              <a:t>-</a:t>
            </a:r>
            <a:r>
              <a:rPr lang="fr-FR" dirty="0" err="1"/>
              <a:t>Shared</a:t>
            </a:r>
            <a:r>
              <a:rPr lang="fr-FR" dirty="0"/>
              <a:t> Memory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1"/>
            <a:ext cx="7772400" cy="446722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b="0" u="none" dirty="0"/>
              <a:t>The largest and fastest computers in the world today employ both shared and distributed memory architectures.</a:t>
            </a:r>
          </a:p>
          <a:p>
            <a:pPr>
              <a:lnSpc>
                <a:spcPct val="80000"/>
              </a:lnSpc>
            </a:pPr>
            <a:r>
              <a:rPr lang="en-GB" sz="2000" b="0" u="none" dirty="0" smtClean="0"/>
              <a:t>The </a:t>
            </a:r>
            <a:r>
              <a:rPr lang="en-GB" sz="2000" b="0" u="none" dirty="0"/>
              <a:t>shared memory component is usually a cache coherent SMP machine. Processors on a given SMP can address that machine's memory as global. </a:t>
            </a:r>
            <a:endParaRPr lang="fr-FR" sz="2000" b="0" u="none" dirty="0"/>
          </a:p>
          <a:p>
            <a:pPr>
              <a:lnSpc>
                <a:spcPct val="80000"/>
              </a:lnSpc>
            </a:pPr>
            <a:r>
              <a:rPr lang="en-GB" sz="2000" b="0" u="none" dirty="0"/>
              <a:t>The distributed memory component is the networking of multiple SMPs. SMPs know only about their own memory - not the memory on another SMP. Therefore, network communications are required to move data from one SMP to another. </a:t>
            </a:r>
            <a:endParaRPr lang="fr-FR" sz="2000" b="0" u="none" dirty="0"/>
          </a:p>
          <a:p>
            <a:pPr>
              <a:lnSpc>
                <a:spcPct val="80000"/>
              </a:lnSpc>
            </a:pPr>
            <a:r>
              <a:rPr lang="en-GB" sz="2000" b="0" u="none" dirty="0"/>
              <a:t>Current trends seem to indicate that this type of memory architecture will continue to prevail and increase at the high end of computing for the foreseeable future. </a:t>
            </a:r>
            <a:endParaRPr lang="fr-FR" sz="2000" b="0" u="none" dirty="0"/>
          </a:p>
          <a:p>
            <a:pPr>
              <a:lnSpc>
                <a:spcPct val="80000"/>
              </a:lnSpc>
            </a:pPr>
            <a:r>
              <a:rPr lang="en-GB" sz="2000" b="0" u="none" dirty="0"/>
              <a:t>Advantages and Disadvantages: whatever is common to both shared and distributed memory architectures. </a:t>
            </a:r>
            <a:endParaRPr lang="fr-FR" sz="2000" b="0" u="non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ybrid memory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84312"/>
            <a:ext cx="64770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–Interrelated topics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none" dirty="0"/>
              <a:t>Multiprocessor Systems</a:t>
            </a:r>
          </a:p>
          <a:p>
            <a:r>
              <a:rPr lang="en-US" sz="2400" u="none" dirty="0"/>
              <a:t>Distributed Systems</a:t>
            </a:r>
          </a:p>
          <a:p>
            <a:pPr lvl="1"/>
            <a:r>
              <a:rPr lang="en-US" sz="2400" dirty="0"/>
              <a:t>Distributed File Systems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610600" cy="1143000"/>
          </a:xfrm>
        </p:spPr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29600" cy="3763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u="none" dirty="0"/>
              <a:t>Nearly all systems today are distributed in some way, e.g.: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use email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access files over a network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access printers over a network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are backed up over a network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share other physical or logical resources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cooperate with other people on other machines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receive video, audio, etc.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Systems – Why?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3763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u="none" dirty="0"/>
              <a:t>Distributed systems are now a requirement: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Economics – small computers are very cost effective</a:t>
            </a:r>
          </a:p>
          <a:p>
            <a:pPr>
              <a:lnSpc>
                <a:spcPct val="90000"/>
              </a:lnSpc>
            </a:pPr>
            <a:r>
              <a:rPr lang="en-US" sz="2400" u="none" dirty="0"/>
              <a:t>Resource sharing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sharing and printing files at remote sites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processing information in a distributed database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using remote specialized hardware devices</a:t>
            </a:r>
          </a:p>
          <a:p>
            <a:pPr>
              <a:lnSpc>
                <a:spcPct val="90000"/>
              </a:lnSpc>
            </a:pPr>
            <a:r>
              <a:rPr lang="en-US" sz="2400" u="none" dirty="0"/>
              <a:t>Many applications are by their nature distributed (bank teller machines, airline reservations, ticket purchasing)</a:t>
            </a:r>
          </a:p>
          <a:p>
            <a:pPr>
              <a:lnSpc>
                <a:spcPct val="90000"/>
              </a:lnSpc>
            </a:pPr>
            <a:r>
              <a:rPr lang="en-US" sz="2400" u="none" dirty="0"/>
              <a:t>Computation speedup – To solve the largest or most data intensive problems , we use many cooperating small machines (parallel programming)</a:t>
            </a:r>
          </a:p>
          <a:p>
            <a:pPr>
              <a:lnSpc>
                <a:spcPct val="90000"/>
              </a:lnSpc>
            </a:pPr>
            <a:r>
              <a:rPr lang="en-US" sz="2400" u="none" dirty="0"/>
              <a:t>Reliability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a Distributed System</a:t>
            </a:r>
            <a:r>
              <a:rPr lang="en-US" sz="3600" dirty="0" smtClean="0"/>
              <a:t>? And its types</a:t>
            </a:r>
            <a:endParaRPr lang="en-US" sz="3600" dirty="0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763963"/>
          </a:xfrm>
        </p:spPr>
        <p:txBody>
          <a:bodyPr/>
          <a:lstStyle/>
          <a:p>
            <a:r>
              <a:rPr lang="en-US" sz="2800" u="none" dirty="0"/>
              <a:t>There are several levels of distribution.</a:t>
            </a:r>
          </a:p>
          <a:p>
            <a:r>
              <a:rPr lang="en-US" sz="2800" u="none" dirty="0"/>
              <a:t>Earliest systems used simple explicit network programs:</a:t>
            </a:r>
          </a:p>
          <a:p>
            <a:pPr lvl="1"/>
            <a:r>
              <a:rPr lang="en-US" sz="2400" i="1" dirty="0"/>
              <a:t>FTP:</a:t>
            </a:r>
            <a:r>
              <a:rPr lang="en-US" sz="2400" dirty="0"/>
              <a:t> file transfer program</a:t>
            </a:r>
          </a:p>
          <a:p>
            <a:pPr lvl="1"/>
            <a:r>
              <a:rPr lang="en-US" sz="2400" i="1" dirty="0"/>
              <a:t>Telnet</a:t>
            </a:r>
            <a:r>
              <a:rPr lang="en-US" sz="2400" dirty="0"/>
              <a:t> (</a:t>
            </a:r>
            <a:r>
              <a:rPr lang="en-US" sz="2400" i="1" dirty="0"/>
              <a:t>rlogin</a:t>
            </a:r>
            <a:r>
              <a:rPr lang="en-US" sz="2400" dirty="0"/>
              <a:t>): remote login program</a:t>
            </a:r>
          </a:p>
          <a:p>
            <a:pPr lvl="1"/>
            <a:r>
              <a:rPr lang="en-US" sz="2400" dirty="0"/>
              <a:t>mail</a:t>
            </a:r>
          </a:p>
          <a:p>
            <a:pPr lvl="1"/>
            <a:r>
              <a:rPr lang="en-US" sz="2400" dirty="0"/>
              <a:t>remote job entry (or </a:t>
            </a:r>
            <a:r>
              <a:rPr lang="en-US" sz="2400" i="1" dirty="0" err="1"/>
              <a:t>rsh</a:t>
            </a:r>
            <a:r>
              <a:rPr lang="en-US" sz="2400" dirty="0"/>
              <a:t>): run jobs remotely</a:t>
            </a:r>
          </a:p>
          <a:p>
            <a:r>
              <a:rPr lang="en-US" sz="2800" u="none" dirty="0"/>
              <a:t>Each system was a completely autonomous independent system, connected to others on the network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763963"/>
          </a:xfrm>
        </p:spPr>
        <p:txBody>
          <a:bodyPr/>
          <a:lstStyle/>
          <a:p>
            <a:r>
              <a:rPr lang="en-GB" sz="2000" b="0" u="none" dirty="0"/>
              <a:t>Traditionally, software has been written for </a:t>
            </a:r>
            <a:r>
              <a:rPr lang="en-GB" sz="2000" b="0" i="1" u="none" dirty="0"/>
              <a:t>serial</a:t>
            </a:r>
            <a:r>
              <a:rPr lang="en-GB" sz="2000" b="0" u="none" dirty="0"/>
              <a:t> computation:</a:t>
            </a:r>
            <a:r>
              <a:rPr lang="en-GB" dirty="0"/>
              <a:t> </a:t>
            </a:r>
            <a:endParaRPr lang="fr-FR" dirty="0"/>
          </a:p>
          <a:p>
            <a:pPr lvl="1"/>
            <a:r>
              <a:rPr lang="en-GB" dirty="0"/>
              <a:t>To be run on a single computer having a single Central Processing Unit (CPU); </a:t>
            </a:r>
            <a:endParaRPr lang="fr-FR" dirty="0"/>
          </a:p>
          <a:p>
            <a:pPr lvl="1"/>
            <a:r>
              <a:rPr lang="en-GB" dirty="0"/>
              <a:t>A problem is broken into a discrete series of instructions. </a:t>
            </a:r>
            <a:endParaRPr lang="fr-FR" dirty="0"/>
          </a:p>
          <a:p>
            <a:pPr lvl="1"/>
            <a:r>
              <a:rPr lang="en-GB" dirty="0"/>
              <a:t>Instructions are executed one after another. </a:t>
            </a:r>
            <a:endParaRPr lang="fr-FR" dirty="0"/>
          </a:p>
          <a:p>
            <a:pPr lvl="1"/>
            <a:r>
              <a:rPr lang="en-GB" dirty="0"/>
              <a:t>Only one instruction may execute at any moment in time. 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Loosely Coupled Systems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u="none" dirty="0"/>
              <a:t>Most distributed systems are “loosely-coupled</a:t>
            </a:r>
          </a:p>
          <a:p>
            <a:r>
              <a:rPr lang="en-US" sz="2400" b="0" u="none" dirty="0"/>
              <a:t>Each CPU runs an independent autonomous OS</a:t>
            </a:r>
          </a:p>
          <a:p>
            <a:r>
              <a:rPr lang="en-US" sz="2400" b="0" u="none" dirty="0"/>
              <a:t>Hosts communicate through </a:t>
            </a:r>
            <a:r>
              <a:rPr lang="en-US" sz="2400" b="0" i="1" u="none" dirty="0"/>
              <a:t>message passing</a:t>
            </a:r>
            <a:r>
              <a:rPr lang="en-US" sz="2400" b="0" u="none" dirty="0"/>
              <a:t>.</a:t>
            </a:r>
          </a:p>
          <a:p>
            <a:r>
              <a:rPr lang="en-US" sz="2400" b="0" u="none" dirty="0"/>
              <a:t>Computers/systems don’t really trust each other</a:t>
            </a:r>
          </a:p>
          <a:p>
            <a:r>
              <a:rPr lang="en-US" sz="2400" b="0" u="none" dirty="0"/>
              <a:t>Some resources are shared, but most are not</a:t>
            </a:r>
          </a:p>
          <a:p>
            <a:r>
              <a:rPr lang="en-US" sz="2400" b="0" u="none" dirty="0"/>
              <a:t>The system may look differently from different hosts</a:t>
            </a:r>
          </a:p>
          <a:p>
            <a:r>
              <a:rPr lang="en-US" sz="2400" b="0" u="none" dirty="0"/>
              <a:t>Typically, communication times are </a:t>
            </a:r>
            <a:r>
              <a:rPr lang="en-US" sz="2400" b="0" u="none" dirty="0" smtClean="0"/>
              <a:t>long</a:t>
            </a:r>
          </a:p>
          <a:p>
            <a:r>
              <a:rPr lang="en-US" sz="2400" b="0" u="none" dirty="0" smtClean="0"/>
              <a:t>Relative </a:t>
            </a:r>
            <a:r>
              <a:rPr lang="en-US" sz="2400" b="0" u="none" dirty="0"/>
              <a:t>to processing times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Closely-Coupled Systems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3763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u="none" dirty="0"/>
              <a:t>Distributed system becomes more “closely coupled” as it: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appears more uniform in nature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runs a “single” operating system (cooperating across all machines)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has a single security domain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shares all logical resources (e.g., files)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shares all physical resources (CPUs, memory, disks, printers, etc.)</a:t>
            </a:r>
          </a:p>
          <a:p>
            <a:pPr>
              <a:lnSpc>
                <a:spcPct val="90000"/>
              </a:lnSpc>
            </a:pPr>
            <a:r>
              <a:rPr lang="en-US" sz="2400" u="none" dirty="0"/>
              <a:t>In the limit, a closely coupled distributed system: –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Multicomputer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Multiple computers – CPU and memory and network interface (NIC)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High performance interconnect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Looks a lot like a single system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E.g., Beowulf clusters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Tightly Coupled Systems</a:t>
            </a:r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u="none" dirty="0"/>
              <a:t>Tightly coupled systems usually are </a:t>
            </a:r>
            <a:r>
              <a:rPr lang="en-US" sz="2000" i="1" u="none" dirty="0"/>
              <a:t>multiprocessor systems</a:t>
            </a:r>
          </a:p>
          <a:p>
            <a:pPr lvl="1"/>
            <a:r>
              <a:rPr lang="en-US" sz="2000" dirty="0"/>
              <a:t>Have a single address space</a:t>
            </a:r>
          </a:p>
          <a:p>
            <a:pPr lvl="1"/>
            <a:r>
              <a:rPr lang="en-US" sz="2000" dirty="0"/>
              <a:t>Usually has a single bus or backplane to which </a:t>
            </a:r>
            <a:r>
              <a:rPr lang="en-US" sz="2000" i="1" dirty="0"/>
              <a:t>all</a:t>
            </a:r>
            <a:r>
              <a:rPr lang="en-US" sz="2000" dirty="0"/>
              <a:t> processors and memories are connected</a:t>
            </a:r>
          </a:p>
          <a:p>
            <a:pPr lvl="1"/>
            <a:r>
              <a:rPr lang="en-US" sz="2000" dirty="0"/>
              <a:t>Low communication latency</a:t>
            </a:r>
          </a:p>
          <a:p>
            <a:pPr lvl="1"/>
            <a:r>
              <a:rPr lang="en-US" sz="2000" dirty="0"/>
              <a:t>Shared memory for processor communication</a:t>
            </a:r>
          </a:p>
          <a:p>
            <a:pPr lvl="1"/>
            <a:r>
              <a:rPr lang="en-US" sz="2000" dirty="0"/>
              <a:t>Shared I/O device access</a:t>
            </a:r>
          </a:p>
          <a:p>
            <a:r>
              <a:rPr lang="en-US" sz="2000" u="none" dirty="0"/>
              <a:t>Example:</a:t>
            </a:r>
          </a:p>
          <a:p>
            <a:pPr lvl="1"/>
            <a:r>
              <a:rPr lang="en-US" sz="2000" dirty="0"/>
              <a:t>Multiprocessor Windows PC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Systems – a Spectrum</a:t>
            </a: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198563"/>
            <a:ext cx="8051800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6705600" y="4876800"/>
            <a:ext cx="2438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/>
              <a:t>Loosely coupled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/>
              <a:t>Latency – milliseconds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3810000" y="4876800"/>
            <a:ext cx="25908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/>
              <a:t>Closely coupled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/>
              <a:t>Multicomputer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/>
              <a:t>Latency – microseconds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57200" y="4800600"/>
            <a:ext cx="24384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/>
              <a:t>Tightly coupled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/>
              <a:t>Multiprocessor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/>
              <a:t>Latency – nanoseconds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/>
          <a:lstStyle/>
          <a:p>
            <a:r>
              <a:rPr lang="en-US" sz="4000" dirty="0"/>
              <a:t>Multiprocessors (1) – Bus-based</a:t>
            </a: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7889875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81000" y="4495800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/>
              <a:t>Bus contention limits the number of CPUs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3124200" y="4572000"/>
            <a:ext cx="243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/>
              <a:t>Lower bus contention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/>
              <a:t>Caches need to be synced (</a:t>
            </a:r>
            <a:r>
              <a:rPr lang="en-US" sz="1800" i="1"/>
              <a:t>big deal</a:t>
            </a:r>
            <a:r>
              <a:rPr lang="en-US" sz="1800"/>
              <a:t>)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5867400" y="4572000"/>
            <a:ext cx="2438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/>
              <a:t>Compiler places data and text in private or shared memory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/>
          <a:lstStyle/>
          <a:p>
            <a:r>
              <a:rPr lang="en-US" sz="4000" dirty="0"/>
              <a:t>Multiprocessors (2) - Crossbar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130300"/>
          </a:xfrm>
        </p:spPr>
        <p:txBody>
          <a:bodyPr/>
          <a:lstStyle/>
          <a:p>
            <a:r>
              <a:rPr lang="en-US" sz="1800" b="0" u="none" dirty="0"/>
              <a:t>Can support a large number of CPUs - </a:t>
            </a:r>
          </a:p>
          <a:p>
            <a:r>
              <a:rPr lang="en-US" sz="1800" b="0" u="none" dirty="0"/>
              <a:t>Non-blocking network</a:t>
            </a:r>
          </a:p>
          <a:p>
            <a:r>
              <a:rPr lang="en-US" sz="1800" b="0" u="none" dirty="0"/>
              <a:t>Cost/performance effective up to about 100 CPU – growing as </a:t>
            </a:r>
            <a:r>
              <a:rPr lang="en-US" sz="1800" b="0" i="1" u="none" dirty="0"/>
              <a:t>n</a:t>
            </a:r>
            <a:r>
              <a:rPr lang="en-US" sz="1800" b="0" i="1" u="none" baseline="30000" dirty="0"/>
              <a:t>2</a:t>
            </a:r>
            <a:endParaRPr lang="en-US" sz="1800" b="0" u="none" dirty="0"/>
          </a:p>
        </p:txBody>
      </p:sp>
      <p:pic>
        <p:nvPicPr>
          <p:cNvPr id="106500" name="Picture 4" descr="8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6469063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915400" cy="762000"/>
          </a:xfrm>
        </p:spPr>
        <p:txBody>
          <a:bodyPr/>
          <a:lstStyle/>
          <a:p>
            <a:r>
              <a:rPr lang="en-US" sz="3200" dirty="0"/>
              <a:t>Multiprocessors(3) – Multistage Switching Networks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5562600"/>
            <a:ext cx="7772400" cy="1128712"/>
          </a:xfrm>
        </p:spPr>
        <p:txBody>
          <a:bodyPr/>
          <a:lstStyle/>
          <a:p>
            <a:r>
              <a:rPr lang="en-US" sz="2000" dirty="0"/>
              <a:t>Omega Network – blocking </a:t>
            </a:r>
          </a:p>
          <a:p>
            <a:pPr lvl="1"/>
            <a:r>
              <a:rPr lang="en-US" sz="1800" dirty="0"/>
              <a:t>Lower cost, longer latency</a:t>
            </a:r>
          </a:p>
          <a:p>
            <a:pPr lvl="1"/>
            <a:r>
              <a:rPr lang="en-US" sz="1800" dirty="0"/>
              <a:t>For </a:t>
            </a:r>
            <a:r>
              <a:rPr lang="en-US" sz="1800" i="1" dirty="0"/>
              <a:t>N</a:t>
            </a:r>
            <a:r>
              <a:rPr lang="en-US" sz="1800" dirty="0"/>
              <a:t> CPUs and </a:t>
            </a:r>
            <a:r>
              <a:rPr lang="en-US" sz="1800" i="1" dirty="0"/>
              <a:t>N</a:t>
            </a:r>
            <a:r>
              <a:rPr lang="en-US" sz="1800" dirty="0"/>
              <a:t> memories – log</a:t>
            </a:r>
            <a:r>
              <a:rPr lang="en-US" sz="1400" baseline="-52000" dirty="0"/>
              <a:t>2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dirty="0"/>
              <a:t> stages of </a:t>
            </a:r>
            <a:r>
              <a:rPr lang="en-US" sz="1800" i="1" dirty="0"/>
              <a:t>n/2</a:t>
            </a:r>
            <a:r>
              <a:rPr lang="en-US" sz="1800" dirty="0"/>
              <a:t> switches</a:t>
            </a:r>
          </a:p>
        </p:txBody>
      </p:sp>
      <p:pic>
        <p:nvPicPr>
          <p:cNvPr id="107524" name="Picture 4" descr="8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397875" cy="3951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Type of Multiprocessors – UMA </a:t>
            </a:r>
            <a:r>
              <a:rPr lang="en-US" sz="3200" i="1"/>
              <a:t>vs. </a:t>
            </a:r>
            <a:r>
              <a:rPr lang="en-US" sz="3200"/>
              <a:t>NUMA</a:t>
            </a: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i="1"/>
              <a:t>UMA</a:t>
            </a:r>
            <a:r>
              <a:rPr lang="en-US"/>
              <a:t> (Uniform Memory Access)</a:t>
            </a:r>
          </a:p>
          <a:p>
            <a:pPr lvl="1"/>
            <a:r>
              <a:rPr lang="en-US"/>
              <a:t>Shared Memory Multiprocessor </a:t>
            </a:r>
          </a:p>
          <a:p>
            <a:pPr lvl="1"/>
            <a:r>
              <a:rPr lang="en-US"/>
              <a:t>Familiar programming model</a:t>
            </a:r>
          </a:p>
          <a:p>
            <a:pPr lvl="1"/>
            <a:r>
              <a:rPr lang="en-US"/>
              <a:t>Number of CPUs are limited</a:t>
            </a:r>
          </a:p>
          <a:p>
            <a:pPr lvl="1"/>
            <a:r>
              <a:rPr lang="en-US"/>
              <a:t>Completely symmetrical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i="1"/>
              <a:t>NUMA</a:t>
            </a:r>
            <a:r>
              <a:rPr lang="en-US"/>
              <a:t> (Non-Uniform Memory Access)</a:t>
            </a:r>
          </a:p>
          <a:p>
            <a:pPr lvl="1"/>
            <a:r>
              <a:rPr lang="en-US"/>
              <a:t>Single address space visible to all CPUs</a:t>
            </a:r>
          </a:p>
          <a:p>
            <a:pPr lvl="1"/>
            <a:r>
              <a:rPr lang="en-US"/>
              <a:t>Access to remote memory via commands</a:t>
            </a:r>
          </a:p>
          <a:p>
            <a:pPr lvl="2"/>
            <a:r>
              <a:rPr lang="en-US"/>
              <a:t>LOAD &amp; STORE</a:t>
            </a:r>
          </a:p>
          <a:p>
            <a:pPr lvl="2"/>
            <a:r>
              <a:rPr lang="en-US"/>
              <a:t>remote memory access slower than to local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</a:t>
            </a:r>
            <a:r>
              <a:rPr lang="en-US" i="1"/>
              <a:t>vs. </a:t>
            </a:r>
            <a:r>
              <a:rPr lang="en-US"/>
              <a:t>Non-caching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763963"/>
          </a:xfrm>
        </p:spPr>
        <p:txBody>
          <a:bodyPr/>
          <a:lstStyle/>
          <a:p>
            <a:r>
              <a:rPr lang="en-US" sz="2400" u="none" dirty="0"/>
              <a:t>No caching</a:t>
            </a:r>
          </a:p>
          <a:p>
            <a:pPr lvl="1"/>
            <a:r>
              <a:rPr lang="en-US" sz="2400" dirty="0"/>
              <a:t>Remote access time not hidden</a:t>
            </a:r>
          </a:p>
          <a:p>
            <a:pPr lvl="1"/>
            <a:r>
              <a:rPr lang="en-US" sz="2400" dirty="0"/>
              <a:t>Slows down a fast processor</a:t>
            </a:r>
          </a:p>
          <a:p>
            <a:pPr lvl="2"/>
            <a:r>
              <a:rPr lang="en-US" dirty="0"/>
              <a:t>May impact programming model</a:t>
            </a:r>
          </a:p>
          <a:p>
            <a:r>
              <a:rPr lang="en-US" sz="2400" u="none" dirty="0"/>
              <a:t>Caching</a:t>
            </a:r>
          </a:p>
          <a:p>
            <a:pPr lvl="1"/>
            <a:r>
              <a:rPr lang="en-US" sz="2400" dirty="0"/>
              <a:t>Hide remote memory access times</a:t>
            </a:r>
          </a:p>
          <a:p>
            <a:pPr lvl="1"/>
            <a:r>
              <a:rPr lang="en-US" sz="2400" dirty="0"/>
              <a:t>Complex cache management hardware</a:t>
            </a:r>
          </a:p>
          <a:p>
            <a:pPr lvl="1"/>
            <a:r>
              <a:rPr lang="en-US" sz="2400" dirty="0"/>
              <a:t>Some data must be marked as non-</a:t>
            </a:r>
            <a:r>
              <a:rPr lang="en-US" sz="2400" dirty="0" err="1"/>
              <a:t>cachable</a:t>
            </a:r>
            <a:endParaRPr lang="en-US" sz="2400" dirty="0"/>
          </a:p>
          <a:p>
            <a:pPr lvl="2"/>
            <a:r>
              <a:rPr lang="en-US" dirty="0"/>
              <a:t>Visible to programming model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Multiprocessor OS – Private OS</a:t>
            </a:r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763963"/>
          </a:xfrm>
        </p:spPr>
        <p:txBody>
          <a:bodyPr/>
          <a:lstStyle/>
          <a:p>
            <a:r>
              <a:rPr lang="en-US" sz="2800" u="none" dirty="0"/>
              <a:t>Each processor has a copy of the OS</a:t>
            </a:r>
          </a:p>
          <a:p>
            <a:pPr lvl="1"/>
            <a:r>
              <a:rPr lang="en-US" dirty="0"/>
              <a:t>Looks and generally acts like </a:t>
            </a:r>
            <a:r>
              <a:rPr lang="en-US" i="1" dirty="0"/>
              <a:t>N</a:t>
            </a:r>
            <a:r>
              <a:rPr lang="en-US" dirty="0"/>
              <a:t> independent computers</a:t>
            </a:r>
          </a:p>
          <a:p>
            <a:pPr lvl="1"/>
            <a:r>
              <a:rPr lang="en-US" dirty="0"/>
              <a:t>May share OS code</a:t>
            </a:r>
          </a:p>
          <a:p>
            <a:pPr lvl="1"/>
            <a:r>
              <a:rPr lang="en-US" dirty="0"/>
              <a:t>OS Data is separate</a:t>
            </a:r>
          </a:p>
          <a:p>
            <a:pPr lvl="1"/>
            <a:r>
              <a:rPr lang="en-US" dirty="0"/>
              <a:t>I/O devices and some memory shared</a:t>
            </a:r>
          </a:p>
          <a:p>
            <a:pPr lvl="2"/>
            <a:r>
              <a:rPr lang="en-US" sz="2800" dirty="0"/>
              <a:t>Synchronization issues</a:t>
            </a:r>
          </a:p>
          <a:p>
            <a:pPr lvl="1"/>
            <a:r>
              <a:rPr lang="en-US" dirty="0"/>
              <a:t>While simple, benefits are limited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erial comput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981200"/>
            <a:ext cx="845824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Multiprocessor OS – Master-Slave</a:t>
            </a:r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0" u="none" dirty="0"/>
              <a:t>One CPU (master) runs the OS and applies most policies</a:t>
            </a:r>
          </a:p>
          <a:p>
            <a:pPr>
              <a:lnSpc>
                <a:spcPct val="90000"/>
              </a:lnSpc>
            </a:pPr>
            <a:r>
              <a:rPr lang="en-US" sz="2800" b="0" u="none" dirty="0"/>
              <a:t>Other CPUs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run applications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Minimal OS to acquire and terminate processes</a:t>
            </a:r>
          </a:p>
          <a:p>
            <a:pPr>
              <a:lnSpc>
                <a:spcPct val="90000"/>
              </a:lnSpc>
            </a:pPr>
            <a:r>
              <a:rPr lang="en-US" sz="2800" b="0" u="none" dirty="0"/>
              <a:t>Relatively simple </a:t>
            </a:r>
            <a:r>
              <a:rPr lang="en-US" sz="2800" b="0" u="none" dirty="0" smtClean="0"/>
              <a:t>OS</a:t>
            </a:r>
            <a:endParaRPr lang="en-US" sz="2800" b="0" u="none" dirty="0"/>
          </a:p>
          <a:p>
            <a:pPr>
              <a:lnSpc>
                <a:spcPct val="90000"/>
              </a:lnSpc>
            </a:pPr>
            <a:r>
              <a:rPr lang="en-US" sz="2800" b="0" u="none" dirty="0"/>
              <a:t>Master processor can become a bottleneck  for a large  number of slave processors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610600" cy="1143000"/>
          </a:xfrm>
        </p:spPr>
        <p:txBody>
          <a:bodyPr/>
          <a:lstStyle/>
          <a:p>
            <a:r>
              <a:rPr lang="en-US" dirty="0"/>
              <a:t>Multiprocessor OS –</a:t>
            </a:r>
            <a:br>
              <a:rPr lang="en-US" dirty="0"/>
            </a:br>
            <a:r>
              <a:rPr lang="en-US" sz="3200" dirty="0"/>
              <a:t> </a:t>
            </a:r>
            <a:r>
              <a:rPr lang="en-US" dirty="0"/>
              <a:t>Symmetric Multi-Processor</a:t>
            </a:r>
            <a:r>
              <a:rPr lang="en-US" sz="3200" dirty="0"/>
              <a:t> (SMP)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000" u="none" dirty="0"/>
              <a:t>Any processor can execute the OS and applications</a:t>
            </a:r>
          </a:p>
          <a:p>
            <a:pPr marL="533400" indent="-533400">
              <a:lnSpc>
                <a:spcPct val="80000"/>
              </a:lnSpc>
            </a:pPr>
            <a:r>
              <a:rPr lang="en-US" sz="2000" u="none" dirty="0"/>
              <a:t>Synchronization within the OS is </a:t>
            </a:r>
            <a:r>
              <a:rPr lang="en-US" sz="2000" i="1" u="none" dirty="0"/>
              <a:t>the</a:t>
            </a:r>
            <a:r>
              <a:rPr lang="en-US" sz="2000" u="none" dirty="0"/>
              <a:t> issue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Lock the whole OS – poor utilization – long queues waiting to use OS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OS critical regions – much preferred</a:t>
            </a:r>
          </a:p>
          <a:p>
            <a:pPr marL="1295400" lvl="2" indent="-381000">
              <a:lnSpc>
                <a:spcPct val="80000"/>
              </a:lnSpc>
              <a:buFontTx/>
              <a:buChar char="–"/>
            </a:pPr>
            <a:r>
              <a:rPr lang="en-US" sz="2000" dirty="0"/>
              <a:t>Identify independent OS critical regions that be executed independently – protect with </a:t>
            </a:r>
            <a:r>
              <a:rPr lang="en-US" sz="2000" dirty="0" err="1"/>
              <a:t>mutex</a:t>
            </a:r>
            <a:endParaRPr lang="en-US" sz="2000" dirty="0"/>
          </a:p>
          <a:p>
            <a:pPr marL="1295400" lvl="2" indent="-381000">
              <a:lnSpc>
                <a:spcPct val="80000"/>
              </a:lnSpc>
              <a:buFontTx/>
              <a:buChar char="–"/>
            </a:pPr>
            <a:r>
              <a:rPr lang="en-US" sz="2000" dirty="0"/>
              <a:t>Identify independent critical OS tables – protect access with MUTEX</a:t>
            </a:r>
          </a:p>
          <a:p>
            <a:pPr marL="1295400" lvl="2" indent="-381000">
              <a:lnSpc>
                <a:spcPct val="80000"/>
              </a:lnSpc>
              <a:buFontTx/>
              <a:buChar char="–"/>
            </a:pPr>
            <a:r>
              <a:rPr lang="en-US" sz="2000" dirty="0"/>
              <a:t>Design OS code to avoid deadlocks</a:t>
            </a:r>
          </a:p>
          <a:p>
            <a:pPr marL="1714500" lvl="3" indent="-342900">
              <a:lnSpc>
                <a:spcPct val="80000"/>
              </a:lnSpc>
            </a:pPr>
            <a:r>
              <a:rPr lang="en-US" dirty="0"/>
              <a:t>The art of the OS designer</a:t>
            </a:r>
          </a:p>
          <a:p>
            <a:pPr marL="1714500" lvl="3" indent="-342900">
              <a:lnSpc>
                <a:spcPct val="80000"/>
              </a:lnSpc>
            </a:pPr>
            <a:r>
              <a:rPr lang="en-US" dirty="0"/>
              <a:t>Maintenance requires great care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Multiprocessor OS – SMP </a:t>
            </a:r>
            <a:r>
              <a:rPr lang="en-US" sz="3200"/>
              <a:t>(continued)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u="none" dirty="0"/>
              <a:t>Multiprocessor Synchronization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 special instructions – </a:t>
            </a:r>
            <a:r>
              <a:rPr lang="en-US" sz="2400" i="1" dirty="0"/>
              <a:t>test-and-set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Spinlocks are common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Can context switch if time in critical region is greater than context switch time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OS designer must understand the performance of OS critical regions</a:t>
            </a:r>
          </a:p>
          <a:p>
            <a:pPr>
              <a:lnSpc>
                <a:spcPct val="90000"/>
              </a:lnSpc>
            </a:pPr>
            <a:r>
              <a:rPr lang="en-US" sz="2400" u="none" dirty="0"/>
              <a:t>Context switch time could be onerous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cached on one processor needs to be re-cached on another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Multiprocessor Scheduling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3763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u="none" dirty="0"/>
              <a:t>When processes are independent (e.g., timesharing)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Allocate CPU to highest priority process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Tweaks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For a process with a spinlock, let it run until it releases the lock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To reduce </a:t>
            </a:r>
            <a:r>
              <a:rPr lang="en-US" sz="2000" dirty="0" smtClean="0"/>
              <a:t>TLB(</a:t>
            </a:r>
            <a:r>
              <a:rPr lang="en-US" sz="2000" b="1" dirty="0" smtClean="0">
                <a:hlinkClick r:id="rId2"/>
              </a:rPr>
              <a:t>Translation </a:t>
            </a:r>
            <a:r>
              <a:rPr lang="en-US" sz="2000" b="1" dirty="0" err="1" smtClean="0">
                <a:hlinkClick r:id="rId2"/>
              </a:rPr>
              <a:t>lookaside</a:t>
            </a:r>
            <a:r>
              <a:rPr lang="en-US" sz="2000" b="1" dirty="0" smtClean="0">
                <a:hlinkClick r:id="rId2"/>
              </a:rPr>
              <a:t> </a:t>
            </a:r>
            <a:r>
              <a:rPr lang="en-US" sz="2000" b="1" dirty="0" smtClean="0">
                <a:hlinkClick r:id="rId2"/>
              </a:rPr>
              <a:t>buffer</a:t>
            </a:r>
            <a:r>
              <a:rPr lang="en-US" sz="2000" b="1" dirty="0" smtClean="0"/>
              <a:t>) </a:t>
            </a:r>
            <a:r>
              <a:rPr lang="en-US" sz="2000" dirty="0" smtClean="0"/>
              <a:t>and </a:t>
            </a:r>
            <a:r>
              <a:rPr lang="en-US" sz="2000" dirty="0"/>
              <a:t>memory cache flushes, try to run a process on the same CPU each time it runs</a:t>
            </a:r>
          </a:p>
          <a:p>
            <a:pPr>
              <a:lnSpc>
                <a:spcPct val="90000"/>
              </a:lnSpc>
            </a:pPr>
            <a:r>
              <a:rPr lang="en-US" sz="2000" u="none" dirty="0"/>
              <a:t>For groups of related processes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Attempt to simultaneously allocate CPUs to all related processes (</a:t>
            </a:r>
            <a:r>
              <a:rPr lang="en-US" sz="2000" i="1" dirty="0"/>
              <a:t>space sharing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Run all threads to termination or block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Gang schedule – </a:t>
            </a:r>
            <a:r>
              <a:rPr lang="en-US" sz="2000" dirty="0"/>
              <a:t>apply a scheduling policy to related processes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Multicomputer Systems</a:t>
            </a:r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198563"/>
            <a:ext cx="8051800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6705600" y="4876800"/>
            <a:ext cx="2438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/>
              <a:t>Loosely coupled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/>
              <a:t>Latency – milliseconds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3810000" y="4876800"/>
            <a:ext cx="25908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rgbClr val="9B9B9B"/>
                </a:solidFill>
              </a:rPr>
              <a:t>Closely coupled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rgbClr val="9B9B9B"/>
                </a:solidFill>
              </a:rPr>
              <a:t>Multicomputer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rgbClr val="9B9B9B"/>
                </a:solidFill>
              </a:rPr>
              <a:t>Latency – microseconds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457200" y="4800600"/>
            <a:ext cx="24384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rgbClr val="9B9B9B"/>
                </a:solidFill>
              </a:rPr>
              <a:t>Tightly coupled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rgbClr val="9B9B9B"/>
                </a:solidFill>
              </a:rPr>
              <a:t>Multiprocessor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rgbClr val="9B9B9B"/>
                </a:solidFill>
              </a:rPr>
              <a:t>Latency – nanoseconds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304800" y="1295400"/>
            <a:ext cx="5486400" cy="3276600"/>
          </a:xfrm>
          <a:prstGeom prst="rect">
            <a:avLst/>
          </a:prstGeom>
          <a:solidFill>
            <a:srgbClr val="9B9B9B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Multicomputers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763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u="none" dirty="0"/>
              <a:t>Multiprocessor size is limited</a:t>
            </a:r>
          </a:p>
          <a:p>
            <a:pPr>
              <a:lnSpc>
                <a:spcPct val="90000"/>
              </a:lnSpc>
            </a:pPr>
            <a:r>
              <a:rPr lang="en-US" sz="2400" u="none" dirty="0" smtClean="0"/>
              <a:t>Multi computers </a:t>
            </a:r>
            <a:r>
              <a:rPr lang="en-US" sz="2400" u="none" dirty="0"/>
              <a:t>– closely coupled processors that do not physically share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Cluster computers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Networks or clusters of computers (NOWs or COWs)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grow to a very large number of processors</a:t>
            </a:r>
          </a:p>
          <a:p>
            <a:pPr>
              <a:lnSpc>
                <a:spcPct val="90000"/>
              </a:lnSpc>
            </a:pPr>
            <a:r>
              <a:rPr lang="en-US" sz="2400" u="none" dirty="0"/>
              <a:t>Consist of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Processing nodes – CPU, memory and network interface (NIC)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I/O nodes – device controller and NIC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Interconnection network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Many topologies – e.g. grid, hypercube, torus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Can be packet switched or circuit switched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11" name="Rectangle 23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8534400" cy="990600"/>
          </a:xfrm>
        </p:spPr>
        <p:txBody>
          <a:bodyPr/>
          <a:lstStyle/>
          <a:p>
            <a:r>
              <a:rPr lang="en-US" sz="3200" dirty="0"/>
              <a:t>Inter-Process Communication (IPC)</a:t>
            </a:r>
            <a:br>
              <a:rPr lang="en-US" sz="3200" dirty="0"/>
            </a:br>
            <a:r>
              <a:rPr lang="en-US" sz="3200" dirty="0"/>
              <a:t>among computers</a:t>
            </a:r>
          </a:p>
        </p:txBody>
      </p:sp>
      <p:sp>
        <p:nvSpPr>
          <p:cNvPr id="114713" name="Rectangle 2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4191000" cy="4648200"/>
          </a:xfrm>
        </p:spPr>
        <p:txBody>
          <a:bodyPr/>
          <a:lstStyle/>
          <a:p>
            <a:r>
              <a:rPr lang="en-US" sz="2800" u="none" dirty="0"/>
              <a:t>Processes on separate processors communicate by </a:t>
            </a:r>
            <a:r>
              <a:rPr lang="en-US" sz="2800" i="1" u="none" dirty="0"/>
              <a:t>messages</a:t>
            </a:r>
            <a:r>
              <a:rPr lang="en-US" sz="2800" u="none" dirty="0"/>
              <a:t> </a:t>
            </a:r>
          </a:p>
          <a:p>
            <a:pPr lvl="1"/>
            <a:r>
              <a:rPr lang="en-US" sz="2400" dirty="0"/>
              <a:t>Message moved to NIC send buffer</a:t>
            </a:r>
          </a:p>
          <a:p>
            <a:pPr lvl="1"/>
            <a:r>
              <a:rPr lang="en-US" sz="2400" dirty="0"/>
              <a:t>Message moved across the network</a:t>
            </a:r>
          </a:p>
          <a:p>
            <a:pPr lvl="1"/>
            <a:r>
              <a:rPr lang="en-US" sz="2400" dirty="0"/>
              <a:t>Message copied into NIC receive buffer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5411788" y="2159000"/>
            <a:ext cx="2932112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just"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600" b="1">
                <a:solidFill>
                  <a:srgbClr val="000000"/>
                </a:solidFill>
              </a:rPr>
              <a:t>destination host addr.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7500938" y="2247900"/>
            <a:ext cx="1262062" cy="1341438"/>
            <a:chOff x="4725" y="1416"/>
            <a:chExt cx="795" cy="845"/>
          </a:xfrm>
        </p:grpSpPr>
        <p:sp>
          <p:nvSpPr>
            <p:cNvPr id="114703" name="Line 15"/>
            <p:cNvSpPr>
              <a:spLocks noChangeShapeType="1"/>
            </p:cNvSpPr>
            <p:nvPr/>
          </p:nvSpPr>
          <p:spPr bwMode="auto">
            <a:xfrm flipH="1" flipV="1">
              <a:off x="4725" y="1416"/>
              <a:ext cx="244" cy="3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4" name="Line 16"/>
            <p:cNvSpPr>
              <a:spLocks noChangeShapeType="1"/>
            </p:cNvSpPr>
            <p:nvPr/>
          </p:nvSpPr>
          <p:spPr bwMode="auto">
            <a:xfrm flipH="1">
              <a:off x="4748" y="1779"/>
              <a:ext cx="229" cy="4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5" name="Rectangle 17"/>
            <p:cNvSpPr>
              <a:spLocks noChangeArrowheads="1"/>
            </p:cNvSpPr>
            <p:nvPr/>
          </p:nvSpPr>
          <p:spPr bwMode="auto">
            <a:xfrm>
              <a:off x="5050" y="1632"/>
              <a:ext cx="47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just"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600" b="1">
                  <a:solidFill>
                    <a:srgbClr val="000000"/>
                  </a:solidFill>
                </a:rPr>
                <a:t>header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27650" y="2209800"/>
            <a:ext cx="2209800" cy="2797175"/>
            <a:chOff x="3356" y="1392"/>
            <a:chExt cx="1392" cy="1762"/>
          </a:xfrm>
        </p:grpSpPr>
        <p:sp>
          <p:nvSpPr>
            <p:cNvPr id="114691" name="Rectangle 3"/>
            <p:cNvSpPr>
              <a:spLocks noChangeArrowheads="1"/>
            </p:cNvSpPr>
            <p:nvPr/>
          </p:nvSpPr>
          <p:spPr bwMode="auto">
            <a:xfrm>
              <a:off x="3393" y="1392"/>
              <a:ext cx="1317" cy="17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2" name="Line 4"/>
            <p:cNvSpPr>
              <a:spLocks noChangeShapeType="1"/>
            </p:cNvSpPr>
            <p:nvPr/>
          </p:nvSpPr>
          <p:spPr bwMode="auto">
            <a:xfrm>
              <a:off x="3397" y="1590"/>
              <a:ext cx="13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3" name="Line 5"/>
            <p:cNvSpPr>
              <a:spLocks noChangeShapeType="1"/>
            </p:cNvSpPr>
            <p:nvPr/>
          </p:nvSpPr>
          <p:spPr bwMode="auto">
            <a:xfrm>
              <a:off x="3397" y="1803"/>
              <a:ext cx="131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4" name="Line 6"/>
            <p:cNvSpPr>
              <a:spLocks noChangeShapeType="1"/>
            </p:cNvSpPr>
            <p:nvPr/>
          </p:nvSpPr>
          <p:spPr bwMode="auto">
            <a:xfrm>
              <a:off x="3397" y="2040"/>
              <a:ext cx="13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6" name="Rectangle 8"/>
            <p:cNvSpPr>
              <a:spLocks noChangeArrowheads="1"/>
            </p:cNvSpPr>
            <p:nvPr/>
          </p:nvSpPr>
          <p:spPr bwMode="auto">
            <a:xfrm>
              <a:off x="3468" y="1574"/>
              <a:ext cx="1168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600" b="1">
                  <a:solidFill>
                    <a:srgbClr val="000000"/>
                  </a:solidFill>
                </a:rPr>
                <a:t>source host addr.</a:t>
              </a:r>
            </a:p>
          </p:txBody>
        </p:sp>
        <p:sp>
          <p:nvSpPr>
            <p:cNvPr id="114697" name="Rectangle 9"/>
            <p:cNvSpPr>
              <a:spLocks noChangeArrowheads="1"/>
            </p:cNvSpPr>
            <p:nvPr/>
          </p:nvSpPr>
          <p:spPr bwMode="auto">
            <a:xfrm>
              <a:off x="3484" y="1819"/>
              <a:ext cx="113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600" b="1">
                  <a:solidFill>
                    <a:srgbClr val="000000"/>
                  </a:solidFill>
                </a:rPr>
                <a:t>application ID</a:t>
              </a:r>
            </a:p>
          </p:txBody>
        </p:sp>
        <p:sp>
          <p:nvSpPr>
            <p:cNvPr id="114698" name="Line 10"/>
            <p:cNvSpPr>
              <a:spLocks noChangeShapeType="1"/>
            </p:cNvSpPr>
            <p:nvPr/>
          </p:nvSpPr>
          <p:spPr bwMode="auto">
            <a:xfrm>
              <a:off x="3397" y="2293"/>
              <a:ext cx="131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3464" y="2048"/>
              <a:ext cx="1176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600" b="1">
                  <a:solidFill>
                    <a:srgbClr val="000000"/>
                  </a:solidFill>
                </a:rPr>
                <a:t>msg  length</a:t>
              </a:r>
            </a:p>
          </p:txBody>
        </p:sp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>
              <a:off x="3634" y="2459"/>
              <a:ext cx="83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600" b="1">
                  <a:solidFill>
                    <a:srgbClr val="000000"/>
                  </a:solidFill>
                </a:rPr>
                <a:t>msg data</a:t>
              </a:r>
            </a:p>
          </p:txBody>
        </p:sp>
        <p:sp>
          <p:nvSpPr>
            <p:cNvPr id="114701" name="Rectangle 13"/>
            <p:cNvSpPr>
              <a:spLocks noChangeArrowheads="1"/>
            </p:cNvSpPr>
            <p:nvPr/>
          </p:nvSpPr>
          <p:spPr bwMode="auto">
            <a:xfrm>
              <a:off x="3570" y="2893"/>
              <a:ext cx="96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600" b="1">
                  <a:solidFill>
                    <a:srgbClr val="000000"/>
                  </a:solidFill>
                </a:rPr>
                <a:t>checksum</a:t>
              </a:r>
            </a:p>
          </p:txBody>
        </p:sp>
        <p:sp>
          <p:nvSpPr>
            <p:cNvPr id="114702" name="Line 14"/>
            <p:cNvSpPr>
              <a:spLocks noChangeShapeType="1"/>
            </p:cNvSpPr>
            <p:nvPr/>
          </p:nvSpPr>
          <p:spPr bwMode="auto">
            <a:xfrm>
              <a:off x="3397" y="2877"/>
              <a:ext cx="131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7" name="Text Box 29"/>
            <p:cNvSpPr txBox="1">
              <a:spLocks noChangeArrowheads="1"/>
            </p:cNvSpPr>
            <p:nvPr/>
          </p:nvSpPr>
          <p:spPr bwMode="auto">
            <a:xfrm>
              <a:off x="3356" y="1392"/>
              <a:ext cx="139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destination host addr.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Interprocessor Communication</a:t>
            </a: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u="none" dirty="0"/>
              <a:t>Copying of messages is a major barrier to achieving high performance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Network latency may involve copying message (hardware issue)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Must copy message to NIC on send and from NIC on receive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Might have additional copies between user processes and kernel (e.g., for error recovery)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Could map NIC into user space – creates some additional usage and synchronization problems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Multicomputer Scheduling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763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u="none" dirty="0"/>
              <a:t>Typically each node has its own scheduler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With a coordinator on one node, </a:t>
            </a:r>
            <a:r>
              <a:rPr lang="en-US" sz="2000" i="1" dirty="0"/>
              <a:t>gang scheduling</a:t>
            </a:r>
            <a:r>
              <a:rPr lang="en-US" sz="2000" dirty="0"/>
              <a:t> is possible for some applications</a:t>
            </a:r>
          </a:p>
          <a:p>
            <a:pPr>
              <a:lnSpc>
                <a:spcPct val="90000"/>
              </a:lnSpc>
            </a:pPr>
            <a:r>
              <a:rPr lang="en-US" sz="2000" u="none" dirty="0"/>
              <a:t>Most scheduling is done when processes are created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i.e., allocation to a processor for life of process</a:t>
            </a:r>
          </a:p>
          <a:p>
            <a:pPr>
              <a:lnSpc>
                <a:spcPct val="90000"/>
              </a:lnSpc>
            </a:pPr>
            <a:r>
              <a:rPr lang="en-US" sz="2000" u="none" dirty="0"/>
              <a:t>Load Balancing – efficiently use the system’s resources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Many models – dependent on what is important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Examples</a:t>
            </a:r>
          </a:p>
          <a:p>
            <a:pPr lvl="2">
              <a:lnSpc>
                <a:spcPct val="90000"/>
              </a:lnSpc>
            </a:pPr>
            <a:r>
              <a:rPr lang="en-US" sz="2000" i="1" dirty="0"/>
              <a:t>Sender-initiated</a:t>
            </a:r>
            <a:r>
              <a:rPr lang="en-US" sz="2000" dirty="0"/>
              <a:t>  - when overloaded send process to another processor</a:t>
            </a:r>
          </a:p>
          <a:p>
            <a:pPr lvl="2">
              <a:lnSpc>
                <a:spcPct val="90000"/>
              </a:lnSpc>
            </a:pPr>
            <a:r>
              <a:rPr lang="en-US" sz="2000" i="1" dirty="0"/>
              <a:t>Receiver-initiated</a:t>
            </a:r>
            <a:r>
              <a:rPr lang="en-US" sz="2000" dirty="0"/>
              <a:t> – when </a:t>
            </a:r>
            <a:r>
              <a:rPr lang="en-US" sz="2000" dirty="0" err="1"/>
              <a:t>underloaded</a:t>
            </a:r>
            <a:r>
              <a:rPr lang="en-US" sz="2000" dirty="0"/>
              <a:t> ask another processor for a job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833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800" u="none" dirty="0"/>
              <a:t>In the simplest sense, </a:t>
            </a:r>
            <a:r>
              <a:rPr lang="en-GB" sz="1800" b="1" i="1" u="none" dirty="0"/>
              <a:t>parallel computing</a:t>
            </a:r>
            <a:r>
              <a:rPr lang="en-GB" sz="1800" u="none" dirty="0"/>
              <a:t> is the simultaneous use of multiple compute resources to solve a computational problem. </a:t>
            </a:r>
            <a:endParaRPr lang="fr-FR" sz="1800" u="none" dirty="0"/>
          </a:p>
          <a:p>
            <a:pPr lvl="1">
              <a:lnSpc>
                <a:spcPct val="90000"/>
              </a:lnSpc>
            </a:pPr>
            <a:r>
              <a:rPr lang="en-GB" sz="1600" dirty="0"/>
              <a:t>To be run using multiple CPUs </a:t>
            </a:r>
            <a:endParaRPr lang="fr-FR" sz="1600" dirty="0"/>
          </a:p>
          <a:p>
            <a:pPr lvl="1">
              <a:lnSpc>
                <a:spcPct val="90000"/>
              </a:lnSpc>
            </a:pPr>
            <a:r>
              <a:rPr lang="en-GB" sz="1600" dirty="0"/>
              <a:t>A problem is broken into discrete parts that can be solved concurrently </a:t>
            </a:r>
            <a:endParaRPr lang="fr-FR" sz="1600" dirty="0"/>
          </a:p>
          <a:p>
            <a:pPr lvl="1">
              <a:lnSpc>
                <a:spcPct val="90000"/>
              </a:lnSpc>
            </a:pPr>
            <a:r>
              <a:rPr lang="en-GB" sz="1600" dirty="0"/>
              <a:t>Each part is further broken down to a series of instructions </a:t>
            </a:r>
            <a:endParaRPr lang="fr-FR" sz="1600" dirty="0"/>
          </a:p>
          <a:p>
            <a:pPr>
              <a:lnSpc>
                <a:spcPct val="90000"/>
              </a:lnSpc>
            </a:pPr>
            <a:r>
              <a:rPr lang="en-GB" altLang="ja-JP" sz="1800" u="none" dirty="0"/>
              <a:t>Instructions from each part execute simultaneously on different CPUs </a:t>
            </a:r>
            <a:endParaRPr lang="fr-FR" sz="1800" u="none" dirty="0"/>
          </a:p>
        </p:txBody>
      </p:sp>
      <p:pic>
        <p:nvPicPr>
          <p:cNvPr id="27652" name="Picture 4" descr="Parallel computi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813" y="3284538"/>
            <a:ext cx="5781675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: </a:t>
            </a:r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458200" cy="3763963"/>
          </a:xfrm>
        </p:spPr>
        <p:txBody>
          <a:bodyPr/>
          <a:lstStyle/>
          <a:p>
            <a:r>
              <a:rPr lang="en-GB" sz="2800" u="none" dirty="0"/>
              <a:t>The compute resources can include: </a:t>
            </a:r>
            <a:endParaRPr lang="fr-FR" sz="2800" u="none" dirty="0"/>
          </a:p>
          <a:p>
            <a:pPr lvl="1"/>
            <a:r>
              <a:rPr lang="en-GB" dirty="0"/>
              <a:t>A single computer with multiple processors; </a:t>
            </a:r>
          </a:p>
          <a:p>
            <a:pPr lvl="1"/>
            <a:r>
              <a:rPr lang="en-GB" dirty="0"/>
              <a:t>A single computer with (multiple) processor(s) and some specialized computer resources </a:t>
            </a:r>
            <a:r>
              <a:rPr lang="en-GB" dirty="0" smtClean="0"/>
              <a:t>[GPU(</a:t>
            </a:r>
            <a:r>
              <a:rPr lang="en-US" dirty="0" smtClean="0"/>
              <a:t>Graphics processing Unit)</a:t>
            </a:r>
            <a:r>
              <a:rPr lang="en-GB" dirty="0" smtClean="0"/>
              <a:t>, FPGA(</a:t>
            </a:r>
            <a:r>
              <a:rPr lang="en-US" dirty="0" smtClean="0"/>
              <a:t>Field Programmable Gate Array)</a:t>
            </a:r>
            <a:r>
              <a:rPr lang="en-GB" dirty="0" smtClean="0"/>
              <a:t> …]</a:t>
            </a:r>
            <a:endParaRPr lang="fr-FR" dirty="0"/>
          </a:p>
          <a:p>
            <a:pPr lvl="1"/>
            <a:r>
              <a:rPr lang="en-GB" dirty="0"/>
              <a:t>An arbitrary number of computers connected by a network; </a:t>
            </a:r>
            <a:endParaRPr lang="fr-FR" dirty="0"/>
          </a:p>
          <a:p>
            <a:pPr lvl="1"/>
            <a:r>
              <a:rPr lang="fr-FR" dirty="0"/>
              <a:t>A </a:t>
            </a:r>
            <a:r>
              <a:rPr lang="fr-FR" dirty="0" err="1"/>
              <a:t>combination</a:t>
            </a:r>
            <a:r>
              <a:rPr lang="fr-FR" dirty="0"/>
              <a:t> of </a:t>
            </a:r>
            <a:r>
              <a:rPr lang="fr-FR" dirty="0" err="1"/>
              <a:t>both</a:t>
            </a:r>
            <a:r>
              <a:rPr lang="fr-FR" dirty="0"/>
              <a:t>. </a:t>
            </a:r>
          </a:p>
          <a:p>
            <a:endParaRPr lang="fr-FR" sz="2800" u="non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8610600" cy="1143000"/>
          </a:xfrm>
        </p:spPr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: </a:t>
            </a:r>
            <a:r>
              <a:rPr lang="en-GB" altLang="ja-JP" dirty="0"/>
              <a:t>The computational problem </a:t>
            </a: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u="none" dirty="0"/>
              <a:t>The computational problem usually demonstrates characteristics such as the ability to be: </a:t>
            </a:r>
            <a:endParaRPr lang="fr-FR" sz="2800" u="none" dirty="0"/>
          </a:p>
          <a:p>
            <a:pPr lvl="1"/>
            <a:r>
              <a:rPr lang="en-GB" dirty="0"/>
              <a:t>Broken apart into discrete pieces of work that can be solved simultaneously; </a:t>
            </a:r>
            <a:endParaRPr lang="fr-FR" dirty="0"/>
          </a:p>
          <a:p>
            <a:pPr lvl="1"/>
            <a:r>
              <a:rPr lang="en-GB" dirty="0"/>
              <a:t>Execute multiple program instructions at any moment in time; </a:t>
            </a:r>
            <a:endParaRPr lang="fr-FR" dirty="0"/>
          </a:p>
          <a:p>
            <a:pPr lvl="1"/>
            <a:r>
              <a:rPr lang="en-GB" dirty="0"/>
              <a:t>Solved in less time with multiple compute resources than with a single compute resource. </a:t>
            </a:r>
            <a:endParaRPr lang="fr-FR" dirty="0"/>
          </a:p>
          <a:p>
            <a:endParaRPr lang="fr-FR" sz="2800" u="non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610600" cy="1143000"/>
          </a:xfrm>
        </p:spPr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smtClean="0"/>
              <a:t>for?</a:t>
            </a:r>
            <a:endParaRPr lang="fr-FR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763963"/>
          </a:xfrm>
        </p:spPr>
        <p:txBody>
          <a:bodyPr/>
          <a:lstStyle/>
          <a:p>
            <a:r>
              <a:rPr lang="en-GB" sz="2000" u="none" dirty="0"/>
              <a:t>Parallel computing is an evolution of serial computing that attempts to emulate what has always been the state of affairs in the natural world: many complex, interrelated events happening at the same time, yet within a sequence.</a:t>
            </a:r>
          </a:p>
          <a:p>
            <a:r>
              <a:rPr lang="fr-FR" sz="2000" u="none" dirty="0" err="1"/>
              <a:t>Some</a:t>
            </a:r>
            <a:r>
              <a:rPr lang="fr-FR" sz="2000" u="none" dirty="0"/>
              <a:t> </a:t>
            </a:r>
            <a:r>
              <a:rPr lang="fr-FR" sz="2000" u="none" dirty="0" err="1"/>
              <a:t>examples</a:t>
            </a:r>
            <a:r>
              <a:rPr lang="fr-FR" sz="2000" u="none" dirty="0"/>
              <a:t>: </a:t>
            </a:r>
          </a:p>
          <a:p>
            <a:pPr lvl="1"/>
            <a:r>
              <a:rPr lang="fr-FR" sz="2000" dirty="0" err="1"/>
              <a:t>Planetary</a:t>
            </a:r>
            <a:r>
              <a:rPr lang="fr-FR" sz="2000" dirty="0"/>
              <a:t> and </a:t>
            </a:r>
            <a:r>
              <a:rPr lang="fr-FR" sz="2000" dirty="0" err="1"/>
              <a:t>galactic</a:t>
            </a:r>
            <a:r>
              <a:rPr lang="fr-FR" sz="2000" dirty="0"/>
              <a:t> </a:t>
            </a:r>
            <a:r>
              <a:rPr lang="fr-FR" sz="2000" dirty="0" err="1"/>
              <a:t>orbits</a:t>
            </a:r>
            <a:r>
              <a:rPr lang="fr-FR" sz="2000" dirty="0"/>
              <a:t> </a:t>
            </a:r>
          </a:p>
          <a:p>
            <a:pPr lvl="1"/>
            <a:r>
              <a:rPr lang="fr-FR" sz="2000" dirty="0" err="1"/>
              <a:t>Weather</a:t>
            </a:r>
            <a:r>
              <a:rPr lang="fr-FR" sz="2000" dirty="0"/>
              <a:t> and </a:t>
            </a:r>
            <a:r>
              <a:rPr lang="fr-FR" sz="2000" dirty="0" err="1"/>
              <a:t>ocean</a:t>
            </a:r>
            <a:r>
              <a:rPr lang="fr-FR" sz="2000" dirty="0"/>
              <a:t> patterns </a:t>
            </a:r>
          </a:p>
          <a:p>
            <a:pPr lvl="1"/>
            <a:r>
              <a:rPr lang="fr-FR" sz="2000" dirty="0" err="1"/>
              <a:t>Tectonic</a:t>
            </a:r>
            <a:r>
              <a:rPr lang="fr-FR" sz="2000" dirty="0"/>
              <a:t> plate drift </a:t>
            </a:r>
          </a:p>
          <a:p>
            <a:pPr lvl="1"/>
            <a:r>
              <a:rPr lang="fr-FR" sz="2000" dirty="0"/>
              <a:t>Rush </a:t>
            </a:r>
            <a:r>
              <a:rPr lang="fr-FR" sz="2000" dirty="0" err="1"/>
              <a:t>hour</a:t>
            </a:r>
            <a:r>
              <a:rPr lang="fr-FR" sz="2000" dirty="0"/>
              <a:t> </a:t>
            </a:r>
            <a:r>
              <a:rPr lang="fr-FR" sz="2000" dirty="0" err="1"/>
              <a:t>traffic</a:t>
            </a:r>
            <a:r>
              <a:rPr lang="fr-FR" sz="2000" dirty="0"/>
              <a:t> in Paris </a:t>
            </a:r>
          </a:p>
          <a:p>
            <a:pPr lvl="1"/>
            <a:r>
              <a:rPr lang="fr-FR" sz="2000" dirty="0"/>
              <a:t>Automobile </a:t>
            </a:r>
            <a:r>
              <a:rPr lang="fr-FR" sz="2000" dirty="0" err="1"/>
              <a:t>assembly</a:t>
            </a:r>
            <a:r>
              <a:rPr lang="fr-FR" sz="2000" dirty="0"/>
              <a:t> line </a:t>
            </a:r>
          </a:p>
          <a:p>
            <a:pPr lvl="1"/>
            <a:r>
              <a:rPr lang="fr-FR" sz="2000" dirty="0"/>
              <a:t>Daily </a:t>
            </a:r>
            <a:r>
              <a:rPr lang="fr-FR" sz="2000" dirty="0" err="1"/>
              <a:t>operations</a:t>
            </a:r>
            <a:r>
              <a:rPr lang="fr-FR" sz="2000" dirty="0"/>
              <a:t> </a:t>
            </a:r>
            <a:r>
              <a:rPr lang="fr-FR" sz="2000" dirty="0" err="1"/>
              <a:t>within</a:t>
            </a:r>
            <a:r>
              <a:rPr lang="fr-FR" sz="2000" dirty="0"/>
              <a:t> a business </a:t>
            </a:r>
          </a:p>
          <a:p>
            <a:pPr lvl="1"/>
            <a:r>
              <a:rPr lang="fr-FR" sz="2000" dirty="0"/>
              <a:t>Building a shopping </a:t>
            </a:r>
            <a:r>
              <a:rPr lang="fr-FR" sz="2000" dirty="0" err="1"/>
              <a:t>mall</a:t>
            </a:r>
            <a:r>
              <a:rPr lang="fr-FR" sz="2000" dirty="0"/>
              <a:t> </a:t>
            </a:r>
          </a:p>
          <a:p>
            <a:pPr lvl="1"/>
            <a:r>
              <a:rPr lang="en-GB" sz="2000" dirty="0"/>
              <a:t>Ordering a hamburger at the drive through. </a:t>
            </a:r>
            <a:endParaRPr lang="fr-FR" sz="2000" dirty="0"/>
          </a:p>
          <a:p>
            <a:endParaRPr lang="fr-FR" sz="2000" u="non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610600" cy="1143000"/>
          </a:xfrm>
        </p:spPr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smtClean="0"/>
              <a:t>for?</a:t>
            </a:r>
            <a:endParaRPr lang="fr-FR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3763963"/>
          </a:xfrm>
        </p:spPr>
        <p:txBody>
          <a:bodyPr/>
          <a:lstStyle/>
          <a:p>
            <a:r>
              <a:rPr lang="en-GB" sz="2400" u="none" dirty="0"/>
              <a:t>Traditionally, parallel computing has been considered to be "the high end of computing" and has been motivated by numerical simulations of complex systems and "Grand Challenge Problems" such as: </a:t>
            </a:r>
            <a:endParaRPr lang="fr-FR" sz="2400" u="none" dirty="0"/>
          </a:p>
          <a:p>
            <a:pPr lvl="1"/>
            <a:r>
              <a:rPr lang="fr-FR" sz="2400" dirty="0" err="1"/>
              <a:t>weather</a:t>
            </a:r>
            <a:r>
              <a:rPr lang="fr-FR" sz="2400" dirty="0"/>
              <a:t> and </a:t>
            </a:r>
            <a:r>
              <a:rPr lang="fr-FR" sz="2400" dirty="0" err="1"/>
              <a:t>climate</a:t>
            </a:r>
            <a:r>
              <a:rPr lang="fr-FR" sz="2400" dirty="0"/>
              <a:t> </a:t>
            </a:r>
          </a:p>
          <a:p>
            <a:pPr lvl="1"/>
            <a:r>
              <a:rPr lang="fr-FR" sz="2400" dirty="0" err="1"/>
              <a:t>chemical</a:t>
            </a:r>
            <a:r>
              <a:rPr lang="fr-FR" sz="2400" dirty="0"/>
              <a:t> and </a:t>
            </a:r>
            <a:r>
              <a:rPr lang="fr-FR" sz="2400" dirty="0" err="1"/>
              <a:t>nuclear</a:t>
            </a:r>
            <a:r>
              <a:rPr lang="fr-FR" sz="2400" dirty="0"/>
              <a:t> </a:t>
            </a:r>
            <a:r>
              <a:rPr lang="fr-FR" sz="2400" dirty="0" err="1"/>
              <a:t>reactions</a:t>
            </a:r>
            <a:r>
              <a:rPr lang="fr-FR" sz="2400" dirty="0"/>
              <a:t> </a:t>
            </a:r>
          </a:p>
          <a:p>
            <a:pPr lvl="1"/>
            <a:r>
              <a:rPr lang="fr-FR" sz="2400" dirty="0" err="1"/>
              <a:t>biological</a:t>
            </a:r>
            <a:r>
              <a:rPr lang="fr-FR" sz="2400" dirty="0"/>
              <a:t>, </a:t>
            </a:r>
            <a:r>
              <a:rPr lang="fr-FR" sz="2400" dirty="0" err="1"/>
              <a:t>human</a:t>
            </a:r>
            <a:r>
              <a:rPr lang="fr-FR" sz="2400" dirty="0"/>
              <a:t> </a:t>
            </a:r>
            <a:r>
              <a:rPr lang="fr-FR" sz="2400" dirty="0" err="1"/>
              <a:t>genome</a:t>
            </a:r>
            <a:r>
              <a:rPr lang="fr-FR" sz="2400" dirty="0"/>
              <a:t> </a:t>
            </a:r>
          </a:p>
          <a:p>
            <a:pPr lvl="1"/>
            <a:r>
              <a:rPr lang="fr-FR" sz="2400" dirty="0" err="1"/>
              <a:t>geological</a:t>
            </a:r>
            <a:r>
              <a:rPr lang="fr-FR" sz="2400" dirty="0"/>
              <a:t>, </a:t>
            </a:r>
            <a:r>
              <a:rPr lang="fr-FR" sz="2400" dirty="0" err="1"/>
              <a:t>seismic</a:t>
            </a:r>
            <a:r>
              <a:rPr lang="fr-FR" sz="2400" dirty="0"/>
              <a:t> </a:t>
            </a:r>
            <a:r>
              <a:rPr lang="fr-FR" sz="2400" dirty="0" err="1"/>
              <a:t>activity</a:t>
            </a:r>
            <a:r>
              <a:rPr lang="fr-FR" sz="2400" dirty="0"/>
              <a:t> </a:t>
            </a:r>
          </a:p>
          <a:p>
            <a:pPr lvl="1"/>
            <a:r>
              <a:rPr lang="en-GB" sz="2400" dirty="0"/>
              <a:t>mechanical devices - from prosthetics to spacecraft </a:t>
            </a:r>
            <a:endParaRPr lang="fr-FR" sz="2400" dirty="0"/>
          </a:p>
          <a:p>
            <a:pPr lvl="1"/>
            <a:r>
              <a:rPr lang="fr-FR" sz="2400" dirty="0" err="1"/>
              <a:t>electronic</a:t>
            </a:r>
            <a:r>
              <a:rPr lang="fr-FR" sz="2400" dirty="0"/>
              <a:t> circuits </a:t>
            </a:r>
          </a:p>
          <a:p>
            <a:pPr lvl="1"/>
            <a:r>
              <a:rPr lang="fr-FR" sz="2400" dirty="0" err="1"/>
              <a:t>manufacturing</a:t>
            </a:r>
            <a:r>
              <a:rPr lang="fr-FR" sz="2400" dirty="0"/>
              <a:t> </a:t>
            </a:r>
            <a:r>
              <a:rPr lang="fr-FR" sz="2400" dirty="0" err="1"/>
              <a:t>processes</a:t>
            </a:r>
            <a:r>
              <a:rPr lang="fr-FR" sz="2400" dirty="0"/>
              <a:t> </a:t>
            </a:r>
          </a:p>
          <a:p>
            <a:endParaRPr lang="fr-FR" sz="2400" u="non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 Microsoft Office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2743</Words>
  <Application>Microsoft Office PowerPoint</Application>
  <PresentationFormat>On-screen Show (4:3)</PresentationFormat>
  <Paragraphs>319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New Microsoft Office PowerPoint Presentation</vt:lpstr>
      <vt:lpstr>BASIC COMP. ARCHITECTURE  Bachelor of Computer Science (Hons) (Network Technology and Cybersecurity)  MODULE CODE: BCA114</vt:lpstr>
      <vt:lpstr>Slide 2</vt:lpstr>
      <vt:lpstr>What is Parallel Computing?</vt:lpstr>
      <vt:lpstr>Slide 4</vt:lpstr>
      <vt:lpstr>What is Parallel Computing?</vt:lpstr>
      <vt:lpstr>Parallel Computing: Resources</vt:lpstr>
      <vt:lpstr>Parallel Computing: The computational problem </vt:lpstr>
      <vt:lpstr>Parallel Computing: what for?</vt:lpstr>
      <vt:lpstr>Parallel Computing: what for?</vt:lpstr>
      <vt:lpstr>Parallel Computing: what for? </vt:lpstr>
      <vt:lpstr>Why Parallel Computing? </vt:lpstr>
      <vt:lpstr>Why Parallel Computing?</vt:lpstr>
      <vt:lpstr>Limitations of Serial Computing</vt:lpstr>
      <vt:lpstr>The future</vt:lpstr>
      <vt:lpstr>Who and What? </vt:lpstr>
      <vt:lpstr>Who and What? (2)</vt:lpstr>
      <vt:lpstr>Memory architectures</vt:lpstr>
      <vt:lpstr>Shared Memory</vt:lpstr>
      <vt:lpstr>Slide 19</vt:lpstr>
      <vt:lpstr>Shared Memory: Pro and Con</vt:lpstr>
      <vt:lpstr>Distributed Memory</vt:lpstr>
      <vt:lpstr>Slide 22</vt:lpstr>
      <vt:lpstr>Distributed Memory: Pro and Con</vt:lpstr>
      <vt:lpstr>Hybrid Distributed-Shared Memory</vt:lpstr>
      <vt:lpstr>Slide 25</vt:lpstr>
      <vt:lpstr>Overview –Interrelated topics</vt:lpstr>
      <vt:lpstr>Distributed Systems</vt:lpstr>
      <vt:lpstr>Distributed Systems – Why?</vt:lpstr>
      <vt:lpstr>What is a Distributed System? And its types</vt:lpstr>
      <vt:lpstr>Loosely Coupled Systems</vt:lpstr>
      <vt:lpstr>Closely-Coupled Systems</vt:lpstr>
      <vt:lpstr>Tightly Coupled Systems</vt:lpstr>
      <vt:lpstr>Distributed Systems – a Spectrum</vt:lpstr>
      <vt:lpstr>Multiprocessors (1) – Bus-based</vt:lpstr>
      <vt:lpstr>Multiprocessors (2) - Crossbar</vt:lpstr>
      <vt:lpstr>Multiprocessors(3) – Multistage Switching Networks</vt:lpstr>
      <vt:lpstr>Type of Multiprocessors – UMA vs. NUMA</vt:lpstr>
      <vt:lpstr>Caching vs. Non-caching</vt:lpstr>
      <vt:lpstr>Multiprocessor OS – Private OS</vt:lpstr>
      <vt:lpstr>Multiprocessor OS – Master-Slave</vt:lpstr>
      <vt:lpstr>Multiprocessor OS –  Symmetric Multi-Processor (SMP)</vt:lpstr>
      <vt:lpstr>Multiprocessor OS – SMP (continued)</vt:lpstr>
      <vt:lpstr>Multiprocessor Scheduling</vt:lpstr>
      <vt:lpstr>Multicomputer Systems</vt:lpstr>
      <vt:lpstr>Multicomputers</vt:lpstr>
      <vt:lpstr>Inter-Process Communication (IPC) among computers</vt:lpstr>
      <vt:lpstr>Interprocessor Communication</vt:lpstr>
      <vt:lpstr>Multicomputer Scheduling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CYBER-SAFETY  BASICS</dc:title>
  <dc:creator>BAGA</dc:creator>
  <cp:lastModifiedBy>Jit</cp:lastModifiedBy>
  <cp:revision>164</cp:revision>
  <dcterms:created xsi:type="dcterms:W3CDTF">2013-03-20T09:56:07Z</dcterms:created>
  <dcterms:modified xsi:type="dcterms:W3CDTF">2018-02-24T00:26:15Z</dcterms:modified>
</cp:coreProperties>
</file>