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259" r:id="rId2"/>
    <p:sldId id="320"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317" r:id="rId22"/>
    <p:sldId id="318" r:id="rId23"/>
    <p:sldId id="319"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1" r:id="rId44"/>
    <p:sldId id="303" r:id="rId45"/>
    <p:sldId id="304" r:id="rId46"/>
    <p:sldId id="305" r:id="rId47"/>
    <p:sldId id="306" r:id="rId48"/>
    <p:sldId id="307" r:id="rId49"/>
    <p:sldId id="308" r:id="rId50"/>
    <p:sldId id="309" r:id="rId51"/>
    <p:sldId id="311" r:id="rId52"/>
    <p:sldId id="312" r:id="rId53"/>
    <p:sldId id="313" r:id="rId54"/>
    <p:sldId id="314"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0C7BF8-624A-498A-AF89-9F83EC73AD84}" type="datetimeFigureOut">
              <a:rPr lang="en-US" smtClean="0"/>
              <a:pPr/>
              <a:t>9/3/2014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E5E8B-B51D-4D8C-AA00-0290B577B00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54E45F-57A9-4549-A0FF-99A6BA84FB59}" type="datetimeFigureOut">
              <a:rPr lang="en-US" smtClean="0"/>
              <a:pPr/>
              <a:t>9/3/2014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F84210-4C3C-4B4F-86B1-2CA322C5F9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1905000"/>
            <a:ext cx="8077200" cy="1470025"/>
          </a:xfrm>
          <a:prstGeom prst="rect">
            <a:avLst/>
          </a:prstGeom>
        </p:spPr>
        <p:txBody>
          <a:bodyPr/>
          <a:lstStyle>
            <a:lvl1pPr marL="0" marR="0" indent="0" algn="ctr" defTabSz="914400" rtl="0" eaLnBrk="0" fontAlgn="base" latinLnBrk="0" hangingPunct="0">
              <a:lnSpc>
                <a:spcPct val="100000"/>
              </a:lnSpc>
              <a:spcBef>
                <a:spcPct val="0"/>
              </a:spcBef>
              <a:spcAft>
                <a:spcPct val="0"/>
              </a:spcAft>
              <a:buClrTx/>
              <a:buSzTx/>
              <a:buFontTx/>
              <a:buNone/>
              <a:tabLst/>
              <a:defRPr lang="en-US" sz="4000" b="1" smtClean="0"/>
            </a:lvl1pPr>
          </a:lstStyle>
          <a:p>
            <a:r>
              <a:rPr lang="en-US" dirty="0" smtClean="0"/>
              <a:t>Importance of HRM</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I</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1A9B144-F13C-4DFA-B55C-9937E14CD35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828801"/>
            <a:ext cx="8229600" cy="41148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7D201E-F1EC-4D08-98A5-7EB6058396E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87AAFF-CCE6-451C-B8EF-665D3E47965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610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2362200"/>
            <a:ext cx="8229600" cy="3763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96E17B-BE4A-4584-AC9A-A77E25A7A3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256058-911D-4E25-894B-672011724F0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458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1336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33600"/>
            <a:ext cx="40386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5BD09D-9479-401E-9029-11C2908D0C2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8E68D2-4CEE-4E06-A857-FABB7F4319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008E7A9-05CB-49CE-983C-C0E000C517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382268E-69C9-494A-9873-9233E9FA334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1143000" y="419100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657600" y="411480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37152A-8934-40CC-B596-5267F30CDE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dirty="0">
              <a:latin typeface="+mn-lt"/>
              <a:ea typeface="Calibri"/>
              <a:cs typeface="Times New Roman"/>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endParaRPr lang="en-US" dirty="0"/>
          </a:p>
        </p:txBody>
      </p:sp>
      <p:pic>
        <p:nvPicPr>
          <p:cNvPr id="1030" name="Picture 8" descr="2.jpg"/>
          <p:cNvPicPr>
            <a:picLocks noChangeAspect="1"/>
          </p:cNvPicPr>
          <p:nvPr/>
        </p:nvPicPr>
        <p:blipFill>
          <a:blip r:embed="rId13" cstate="print"/>
          <a:srcRect/>
          <a:stretch>
            <a:fillRect/>
          </a:stretch>
        </p:blipFill>
        <p:spPr bwMode="auto">
          <a:xfrm>
            <a:off x="3048000" y="1752600"/>
            <a:ext cx="3067050" cy="4038600"/>
          </a:xfrm>
          <a:prstGeom prst="rect">
            <a:avLst/>
          </a:prstGeom>
          <a:noFill/>
          <a:ln w="9525">
            <a:noFill/>
            <a:miter lim="800000"/>
            <a:headEnd/>
            <a:tailEnd/>
          </a:ln>
        </p:spPr>
      </p:pic>
      <p:pic>
        <p:nvPicPr>
          <p:cNvPr id="1031" name="Picture 9" descr="3.jpg"/>
          <p:cNvPicPr>
            <a:picLocks noChangeAspect="1"/>
          </p:cNvPicPr>
          <p:nvPr/>
        </p:nvPicPr>
        <p:blipFill>
          <a:blip r:embed="rId14" cstate="print"/>
          <a:srcRect/>
          <a:stretch>
            <a:fillRect/>
          </a:stretch>
        </p:blipFill>
        <p:spPr bwMode="auto">
          <a:xfrm>
            <a:off x="2971800" y="6600825"/>
            <a:ext cx="2733675" cy="257175"/>
          </a:xfrm>
          <a:prstGeom prst="rect">
            <a:avLst/>
          </a:prstGeom>
          <a:noFill/>
          <a:ln w="9525">
            <a:noFill/>
            <a:miter lim="800000"/>
            <a:headEnd/>
            <a:tailEnd/>
          </a:ln>
        </p:spPr>
      </p:pic>
      <p:sp>
        <p:nvSpPr>
          <p:cNvPr id="14" name="Rectangle 13"/>
          <p:cNvSpPr/>
          <p:nvPr/>
        </p:nvSpPr>
        <p:spPr>
          <a:xfrm>
            <a:off x="0" y="0"/>
            <a:ext cx="9144000" cy="76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800" b="1" dirty="0" smtClean="0">
                <a:solidFill>
                  <a:schemeClr val="bg1">
                    <a:lumMod val="95000"/>
                  </a:schemeClr>
                </a:solidFill>
              </a:rPr>
              <a:t>Subject Name                                                                      	Code                              Credit Hours</a:t>
            </a:r>
          </a:p>
          <a:p>
            <a:pPr>
              <a:defRPr/>
            </a:pPr>
            <a:r>
              <a:rPr lang="en-IN" b="0" dirty="0" smtClean="0"/>
              <a:t>BASIC</a:t>
            </a:r>
            <a:r>
              <a:rPr lang="en-IN" b="0" baseline="0" dirty="0" smtClean="0"/>
              <a:t>  COMPUTER</a:t>
            </a:r>
            <a:r>
              <a:rPr lang="en-US" sz="1800" b="0" kern="1200" dirty="0" smtClean="0">
                <a:solidFill>
                  <a:schemeClr val="lt1"/>
                </a:solidFill>
                <a:latin typeface="+mn-lt"/>
                <a:ea typeface="+mn-ea"/>
                <a:cs typeface="+mn-cs"/>
              </a:rPr>
              <a:t>  ARCHITECTURE</a:t>
            </a:r>
            <a:r>
              <a:rPr lang="en-US" sz="1800" b="1" kern="1200" dirty="0" smtClean="0">
                <a:solidFill>
                  <a:schemeClr val="lt1"/>
                </a:solidFill>
                <a:latin typeface="+mn-lt"/>
                <a:ea typeface="+mn-ea"/>
                <a:cs typeface="+mn-cs"/>
              </a:rPr>
              <a:t>                                            BCA 114</a:t>
            </a:r>
            <a:r>
              <a:rPr lang="en-US" sz="1800" b="0" kern="1200" dirty="0" smtClean="0">
                <a:solidFill>
                  <a:schemeClr val="lt1"/>
                </a:solidFill>
                <a:latin typeface="+mn-lt"/>
                <a:ea typeface="+mn-ea"/>
                <a:cs typeface="+mn-cs"/>
              </a:rPr>
              <a:t>                      2 HOURS</a:t>
            </a:r>
            <a:endParaRPr lang="en-US" sz="1600" b="0" dirty="0"/>
          </a:p>
        </p:txBody>
      </p:sp>
      <p:pic>
        <p:nvPicPr>
          <p:cNvPr id="10" name="Picture 9" descr="logo new.jpg"/>
          <p:cNvPicPr>
            <a:picLocks noChangeAspect="1"/>
          </p:cNvPicPr>
          <p:nvPr userDrawn="1"/>
        </p:nvPicPr>
        <p:blipFill>
          <a:blip r:embed="rId15" cstate="print"/>
          <a:stretch>
            <a:fillRect/>
          </a:stretch>
        </p:blipFill>
        <p:spPr>
          <a:xfrm>
            <a:off x="0" y="6248400"/>
            <a:ext cx="1828800" cy="6096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lang="en-US" sz="1100" b="1" u="sng" kern="1200" smtClean="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sz="4800" b="1" dirty="0" smtClean="0"/>
              <a:t>BASIC COMP. ARCHITECTURE </a:t>
            </a:r>
            <a:br>
              <a:rPr lang="en-US" sz="4800" b="1" dirty="0" smtClean="0"/>
            </a:br>
            <a:r>
              <a:rPr lang="en-US" sz="3600" b="1" u="sng" dirty="0" smtClean="0"/>
              <a:t>Bachelor of Computer Science (</a:t>
            </a:r>
            <a:r>
              <a:rPr lang="en-US" sz="3600" b="1" u="sng" dirty="0" err="1" smtClean="0"/>
              <a:t>Hons</a:t>
            </a:r>
            <a:r>
              <a:rPr lang="en-US" sz="3600" b="1" u="sng" dirty="0" smtClean="0"/>
              <a:t>) (Network Technology and </a:t>
            </a:r>
            <a:r>
              <a:rPr lang="en-US" sz="3600" b="1" u="sng" dirty="0" err="1" smtClean="0"/>
              <a:t>Cybersecurity</a:t>
            </a:r>
            <a:r>
              <a:rPr lang="en-US" sz="3600" b="1" u="sng" dirty="0" smtClean="0"/>
              <a:t>) </a:t>
            </a:r>
            <a:r>
              <a:rPr lang="en-US" sz="3600" b="1" dirty="0" smtClean="0"/>
              <a:t/>
            </a:r>
            <a:br>
              <a:rPr lang="en-US" sz="3600" b="1" dirty="0" smtClean="0"/>
            </a:br>
            <a:r>
              <a:rPr lang="en-US" sz="2400" dirty="0" smtClean="0"/>
              <a:t>MODULE CODE</a:t>
            </a:r>
            <a:r>
              <a:rPr lang="en-US" sz="2400" smtClean="0"/>
              <a:t>: BCA114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t>Main Memory Unit</a:t>
            </a:r>
          </a:p>
        </p:txBody>
      </p:sp>
      <p:sp>
        <p:nvSpPr>
          <p:cNvPr id="91139" name="Rectangle 3"/>
          <p:cNvSpPr>
            <a:spLocks noGrp="1" noChangeArrowheads="1"/>
          </p:cNvSpPr>
          <p:nvPr>
            <p:ph type="body" idx="1"/>
          </p:nvPr>
        </p:nvSpPr>
        <p:spPr/>
        <p:txBody>
          <a:bodyPr/>
          <a:lstStyle/>
          <a:p>
            <a:r>
              <a:rPr lang="en-US" altLang="zh-CN" sz="3600" b="0" u="none" dirty="0"/>
              <a:t>The main memory is referred to as the internal memory of primary memory of the computer. It is also known as Random Access Memory (RAM).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a:t>Cache Memory</a:t>
            </a:r>
          </a:p>
        </p:txBody>
      </p:sp>
      <p:sp>
        <p:nvSpPr>
          <p:cNvPr id="92163" name="Rectangle 3"/>
          <p:cNvSpPr>
            <a:spLocks noGrp="1" noChangeArrowheads="1"/>
          </p:cNvSpPr>
          <p:nvPr>
            <p:ph type="body" idx="1"/>
          </p:nvPr>
        </p:nvSpPr>
        <p:spPr/>
        <p:txBody>
          <a:bodyPr/>
          <a:lstStyle/>
          <a:p>
            <a:r>
              <a:rPr lang="en-US" altLang="zh-CN" sz="4000" b="0" u="none" dirty="0"/>
              <a:t>Cache memory is a small, fast and expensive memory that stores the copies of data that needs to be accessed frequently from the main memory.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a:t>Registers</a:t>
            </a:r>
          </a:p>
        </p:txBody>
      </p:sp>
      <p:sp>
        <p:nvSpPr>
          <p:cNvPr id="93187" name="Rectangle 3"/>
          <p:cNvSpPr>
            <a:spLocks noGrp="1" noChangeArrowheads="1"/>
          </p:cNvSpPr>
          <p:nvPr>
            <p:ph type="body" idx="1"/>
          </p:nvPr>
        </p:nvSpPr>
        <p:spPr/>
        <p:txBody>
          <a:bodyPr/>
          <a:lstStyle/>
          <a:p>
            <a:r>
              <a:rPr lang="en-US" altLang="zh-CN" sz="3200" b="0" u="none" dirty="0"/>
              <a:t>CPU contains a few special purpose, temporary storage units known as registers. They are high-speed memory locations used for holding instructions, data and intermediate results that are currently being processed.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a:t>Internal Communications</a:t>
            </a:r>
          </a:p>
        </p:txBody>
      </p:sp>
      <p:sp>
        <p:nvSpPr>
          <p:cNvPr id="94211" name="Rectangle 3"/>
          <p:cNvSpPr>
            <a:spLocks noGrp="1" noChangeArrowheads="1"/>
          </p:cNvSpPr>
          <p:nvPr>
            <p:ph type="body" idx="1"/>
          </p:nvPr>
        </p:nvSpPr>
        <p:spPr/>
        <p:txBody>
          <a:bodyPr/>
          <a:lstStyle/>
          <a:p>
            <a:r>
              <a:rPr lang="en-US" altLang="zh-CN" sz="3200" b="0" u="none" dirty="0"/>
              <a:t>The internal communication of a processor in the computer system can be divided into two major categories:</a:t>
            </a:r>
          </a:p>
          <a:p>
            <a:pPr>
              <a:buFont typeface="Wingdings" pitchFamily="2" charset="2"/>
              <a:buNone/>
            </a:pPr>
            <a:r>
              <a:rPr lang="en-US" altLang="zh-CN" sz="3200" b="0" u="none" dirty="0"/>
              <a:t>(1) Processor to memory communication</a:t>
            </a:r>
          </a:p>
          <a:p>
            <a:pPr>
              <a:buFont typeface="Wingdings" pitchFamily="2" charset="2"/>
              <a:buNone/>
            </a:pPr>
            <a:r>
              <a:rPr lang="en-US" altLang="zh-CN" sz="3200" b="0" u="none" dirty="0"/>
              <a:t>(2) Processor to I/O devices communication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a:t>Processor to Memory Communication</a:t>
            </a:r>
          </a:p>
        </p:txBody>
      </p:sp>
      <p:sp>
        <p:nvSpPr>
          <p:cNvPr id="95235" name="Rectangle 3"/>
          <p:cNvSpPr>
            <a:spLocks noGrp="1" noChangeArrowheads="1"/>
          </p:cNvSpPr>
          <p:nvPr>
            <p:ph type="body" idx="1"/>
          </p:nvPr>
        </p:nvSpPr>
        <p:spPr/>
        <p:txBody>
          <a:bodyPr/>
          <a:lstStyle/>
          <a:p>
            <a:pPr>
              <a:lnSpc>
                <a:spcPct val="90000"/>
              </a:lnSpc>
            </a:pPr>
            <a:r>
              <a:rPr lang="en-US" altLang="zh-CN" sz="2800" b="0" u="none" dirty="0"/>
              <a:t>The direct communication between the processor and memory of the computer system is implemented with the help of two registers:</a:t>
            </a:r>
          </a:p>
          <a:p>
            <a:pPr>
              <a:lnSpc>
                <a:spcPct val="90000"/>
              </a:lnSpc>
              <a:buFont typeface="Wingdings" pitchFamily="2" charset="2"/>
              <a:buNone/>
            </a:pPr>
            <a:r>
              <a:rPr lang="en-US" altLang="zh-CN" sz="2800" b="0" u="none" dirty="0"/>
              <a:t>(1) Memory Address Register</a:t>
            </a:r>
          </a:p>
          <a:p>
            <a:pPr>
              <a:lnSpc>
                <a:spcPct val="90000"/>
              </a:lnSpc>
              <a:buFont typeface="Wingdings" pitchFamily="2" charset="2"/>
              <a:buNone/>
            </a:pPr>
            <a:r>
              <a:rPr lang="en-US" altLang="zh-CN" sz="2800" b="0" u="none" dirty="0"/>
              <a:t>(2) Memory Buffer Register</a:t>
            </a:r>
          </a:p>
          <a:p>
            <a:pPr>
              <a:lnSpc>
                <a:spcPct val="90000"/>
              </a:lnSpc>
              <a:buFont typeface="Wingdings" pitchFamily="2" charset="2"/>
              <a:buNone/>
            </a:pPr>
            <a:r>
              <a:rPr lang="en-US" altLang="zh-CN" sz="2800" b="0" u="none" dirty="0"/>
              <a:t>The reading and writing operations performed by the processor are called </a:t>
            </a:r>
            <a:r>
              <a:rPr lang="en-US" altLang="zh-CN" sz="2800" b="0" i="1" u="none" dirty="0"/>
              <a:t>memory read</a:t>
            </a:r>
            <a:r>
              <a:rPr lang="en-US" altLang="zh-CN" sz="2800" b="0" u="none" dirty="0"/>
              <a:t> and </a:t>
            </a:r>
            <a:r>
              <a:rPr lang="en-US" altLang="zh-CN" sz="2800" b="0" i="1" u="none" dirty="0"/>
              <a:t>memory write</a:t>
            </a:r>
            <a:r>
              <a:rPr lang="en-US" altLang="zh-CN" sz="2800" b="0" u="none" dirty="0"/>
              <a:t> operations.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a:t>Processor to I/O Devices Communication</a:t>
            </a:r>
          </a:p>
        </p:txBody>
      </p:sp>
      <p:sp>
        <p:nvSpPr>
          <p:cNvPr id="96259" name="Rectangle 3"/>
          <p:cNvSpPr>
            <a:spLocks noGrp="1" noChangeArrowheads="1"/>
          </p:cNvSpPr>
          <p:nvPr>
            <p:ph type="body" idx="1"/>
          </p:nvPr>
        </p:nvSpPr>
        <p:spPr/>
        <p:txBody>
          <a:bodyPr/>
          <a:lstStyle/>
          <a:p>
            <a:r>
              <a:rPr lang="en-US" altLang="zh-CN" sz="3200" b="0" u="none" dirty="0"/>
              <a:t>The communication between I/O devices and processor of the computer system is implemented using an </a:t>
            </a:r>
            <a:r>
              <a:rPr lang="en-US" altLang="zh-CN" sz="3200" b="0" i="1" u="none" dirty="0"/>
              <a:t>interface unit</a:t>
            </a:r>
            <a:r>
              <a:rPr lang="en-US" altLang="zh-CN" sz="3200" b="0" u="none" dirty="0"/>
              <a:t>. The interface unit acts as an intermediary between the processor and the device controllers of various peripheral devices in the computer system.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a:t>Machine Cycle</a:t>
            </a:r>
          </a:p>
        </p:txBody>
      </p:sp>
      <p:sp>
        <p:nvSpPr>
          <p:cNvPr id="97283" name="Rectangle 3"/>
          <p:cNvSpPr>
            <a:spLocks noGrp="1" noChangeArrowheads="1"/>
          </p:cNvSpPr>
          <p:nvPr>
            <p:ph type="body" idx="1"/>
          </p:nvPr>
        </p:nvSpPr>
        <p:spPr/>
        <p:txBody>
          <a:bodyPr/>
          <a:lstStyle/>
          <a:p>
            <a:r>
              <a:rPr lang="en-US" altLang="zh-CN" sz="3200" b="0" u="none" dirty="0"/>
              <a:t>The cycle during which a machine language instruction is executed by the processor of the computer system is known as machine cycle.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a:t>Instruction Cycle</a:t>
            </a:r>
          </a:p>
        </p:txBody>
      </p:sp>
      <p:sp>
        <p:nvSpPr>
          <p:cNvPr id="98307" name="Rectangle 3"/>
          <p:cNvSpPr>
            <a:spLocks noGrp="1" noChangeArrowheads="1"/>
          </p:cNvSpPr>
          <p:nvPr>
            <p:ph type="body" idx="1"/>
          </p:nvPr>
        </p:nvSpPr>
        <p:spPr>
          <a:xfrm>
            <a:off x="304800" y="2017713"/>
            <a:ext cx="8650288" cy="3697287"/>
          </a:xfrm>
        </p:spPr>
        <p:txBody>
          <a:bodyPr/>
          <a:lstStyle/>
          <a:p>
            <a:r>
              <a:rPr lang="en-US" altLang="zh-CN" sz="3200" b="0" u="none" dirty="0"/>
              <a:t>Fetching: The CPU retrieves the instruction from the main memory of the computer system. </a:t>
            </a:r>
          </a:p>
          <a:p>
            <a:r>
              <a:rPr lang="en-US" altLang="zh-CN" sz="3200" b="0" u="none" dirty="0"/>
              <a:t>Decoding: Breaking down the instruction into different parts, so that it can be easily understood before being processed by the CPU.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a:t>Execution Cycle</a:t>
            </a:r>
          </a:p>
        </p:txBody>
      </p:sp>
      <p:sp>
        <p:nvSpPr>
          <p:cNvPr id="99331" name="Rectangle 3"/>
          <p:cNvSpPr>
            <a:spLocks noGrp="1" noChangeArrowheads="1"/>
          </p:cNvSpPr>
          <p:nvPr>
            <p:ph type="body" idx="1"/>
          </p:nvPr>
        </p:nvSpPr>
        <p:spPr>
          <a:xfrm>
            <a:off x="381000" y="2017713"/>
            <a:ext cx="8001000" cy="2706687"/>
          </a:xfrm>
        </p:spPr>
        <p:txBody>
          <a:bodyPr/>
          <a:lstStyle/>
          <a:p>
            <a:r>
              <a:rPr lang="en-US" altLang="zh-CN" sz="3200" b="0" u="none" dirty="0"/>
              <a:t>Executing: The decoded instruction is executed by the ALU of the CPU.</a:t>
            </a:r>
          </a:p>
          <a:p>
            <a:r>
              <a:rPr lang="en-US" altLang="zh-CN" sz="3200" b="0" u="none" dirty="0"/>
              <a:t>Storing: The result computed in the execution phase is either sent to the memory or to an output device.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t>The Bus</a:t>
            </a:r>
          </a:p>
        </p:txBody>
      </p:sp>
      <p:sp>
        <p:nvSpPr>
          <p:cNvPr id="100355" name="Rectangle 3"/>
          <p:cNvSpPr>
            <a:spLocks noGrp="1" noChangeArrowheads="1"/>
          </p:cNvSpPr>
          <p:nvPr>
            <p:ph type="body" idx="1"/>
          </p:nvPr>
        </p:nvSpPr>
        <p:spPr>
          <a:xfrm>
            <a:off x="457200" y="1828800"/>
            <a:ext cx="8229600" cy="3763963"/>
          </a:xfrm>
        </p:spPr>
        <p:txBody>
          <a:bodyPr/>
          <a:lstStyle/>
          <a:p>
            <a:r>
              <a:rPr lang="en-US" altLang="zh-CN" sz="2800" b="0" u="none" dirty="0"/>
              <a:t>A bus is a set of wires that is used to connect the different internal components of the computer system for the purpose of transferring data as well addresses amongst them. </a:t>
            </a:r>
          </a:p>
          <a:p>
            <a:r>
              <a:rPr lang="en-US" altLang="zh-CN" sz="2800" b="0" u="none" dirty="0"/>
              <a:t>Data bus: used to transfer data amongst the different internal components. Modern computer systems use 32-bit data buses for data transfer.</a:t>
            </a:r>
          </a:p>
          <a:p>
            <a:r>
              <a:rPr lang="en-US" altLang="zh-CN" sz="2800" b="0" u="none" dirty="0"/>
              <a:t>Address bus: transfers the memory addresses for read and write memory operations.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457200" y="285750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mtClean="0"/>
              <a:t>CLO 2</a:t>
            </a:r>
            <a:r>
              <a:rPr lang="en-US" dirty="0" smtClean="0"/>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t>Memory and Storage Systems</a:t>
            </a:r>
          </a:p>
        </p:txBody>
      </p:sp>
      <p:sp>
        <p:nvSpPr>
          <p:cNvPr id="101379" name="Rectangle 3"/>
          <p:cNvSpPr>
            <a:spLocks noGrp="1" noChangeArrowheads="1"/>
          </p:cNvSpPr>
          <p:nvPr>
            <p:ph type="body" idx="1"/>
          </p:nvPr>
        </p:nvSpPr>
        <p:spPr>
          <a:xfrm>
            <a:off x="457200" y="2057400"/>
            <a:ext cx="8229600" cy="3763963"/>
          </a:xfrm>
        </p:spPr>
        <p:txBody>
          <a:bodyPr/>
          <a:lstStyle/>
          <a:p>
            <a:pPr>
              <a:lnSpc>
                <a:spcPct val="90000"/>
              </a:lnSpc>
            </a:pPr>
            <a:r>
              <a:rPr lang="en-US" altLang="zh-CN" sz="3200" b="0" u="none" dirty="0"/>
              <a:t>Primary Memory: Storing the data that are being currently handled by the CPU; generally known as </a:t>
            </a:r>
            <a:r>
              <a:rPr lang="en-US" altLang="zh-CN" sz="3200" b="0" u="none" dirty="0">
                <a:latin typeface="Arial"/>
              </a:rPr>
              <a:t>“</a:t>
            </a:r>
            <a:r>
              <a:rPr lang="en-US" altLang="zh-CN" sz="3200" b="0" u="none" dirty="0"/>
              <a:t>memory</a:t>
            </a:r>
            <a:r>
              <a:rPr lang="en-US" altLang="zh-CN" sz="3200" b="0" u="none" dirty="0">
                <a:latin typeface="Arial"/>
              </a:rPr>
              <a:t>”</a:t>
            </a:r>
            <a:r>
              <a:rPr lang="en-US" altLang="zh-CN" sz="3200" b="0" u="none" dirty="0"/>
              <a:t>;</a:t>
            </a:r>
          </a:p>
          <a:p>
            <a:pPr>
              <a:lnSpc>
                <a:spcPct val="90000"/>
              </a:lnSpc>
            </a:pPr>
            <a:r>
              <a:rPr lang="en-US" altLang="zh-CN" sz="3200" b="0" u="none" dirty="0"/>
              <a:t>Secondary Memory: Storing the results and the data for future use; generally known as </a:t>
            </a:r>
            <a:r>
              <a:rPr lang="en-US" altLang="zh-CN" sz="3200" b="0" u="none" dirty="0">
                <a:latin typeface="Arial"/>
              </a:rPr>
              <a:t>“</a:t>
            </a:r>
            <a:r>
              <a:rPr lang="en-US" altLang="zh-CN" sz="3200" b="0" u="none" dirty="0"/>
              <a:t>storage</a:t>
            </a:r>
            <a:r>
              <a:rPr lang="en-US" altLang="zh-CN" sz="3200" b="0" u="none" dirty="0">
                <a:latin typeface="Arial"/>
              </a:rPr>
              <a:t>”</a:t>
            </a:r>
            <a:r>
              <a:rPr lang="en-US" altLang="zh-CN" sz="3200" b="0" u="none" dirty="0"/>
              <a:t>;</a:t>
            </a:r>
          </a:p>
          <a:p>
            <a:pPr>
              <a:lnSpc>
                <a:spcPct val="90000"/>
              </a:lnSpc>
            </a:pPr>
            <a:r>
              <a:rPr lang="en-US" altLang="zh-CN" sz="3200" b="0" u="none" dirty="0"/>
              <a:t>Internal Process Memory: Placed either inside the CPU or near the CPU.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40px-Computer_storage_types.svg.png"/>
          <p:cNvPicPr>
            <a:picLocks noChangeAspect="1"/>
          </p:cNvPicPr>
          <p:nvPr/>
        </p:nvPicPr>
        <p:blipFill>
          <a:blip r:embed="rId2" cstate="print"/>
          <a:stretch>
            <a:fillRect/>
          </a:stretch>
        </p:blipFill>
        <p:spPr>
          <a:xfrm>
            <a:off x="1828800" y="762000"/>
            <a:ext cx="6477000" cy="6096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Hierarchy of storage</a:t>
            </a:r>
            <a:br>
              <a:rPr lang="en-US" b="1" dirty="0" smtClean="0"/>
            </a:br>
            <a:endParaRPr lang="en-US" dirty="0"/>
          </a:p>
        </p:txBody>
      </p:sp>
      <p:sp>
        <p:nvSpPr>
          <p:cNvPr id="3" name="Content Placeholder 2"/>
          <p:cNvSpPr>
            <a:spLocks noGrp="1"/>
          </p:cNvSpPr>
          <p:nvPr>
            <p:ph idx="1"/>
          </p:nvPr>
        </p:nvSpPr>
        <p:spPr/>
        <p:txBody>
          <a:bodyPr/>
          <a:lstStyle/>
          <a:p>
            <a:r>
              <a:rPr lang="en-US" sz="3200" b="0" u="none" dirty="0" smtClean="0"/>
              <a:t>Primary storage</a:t>
            </a:r>
          </a:p>
          <a:p>
            <a:r>
              <a:rPr lang="en-US" sz="3200" b="0" u="none" dirty="0" smtClean="0"/>
              <a:t>Secondary storage</a:t>
            </a:r>
          </a:p>
          <a:p>
            <a:r>
              <a:rPr lang="en-US" sz="3200" b="0" u="none" dirty="0" smtClean="0"/>
              <a:t>Off-line storage</a:t>
            </a:r>
          </a:p>
          <a:p>
            <a:r>
              <a:rPr lang="en-US" sz="3200" b="0" u="none" dirty="0" smtClean="0"/>
              <a:t>Tertiary storage</a:t>
            </a:r>
          </a:p>
          <a:p>
            <a:pPr>
              <a:buNone/>
            </a:pPr>
            <a:endParaRPr lang="en-US" sz="3200" b="0" u="none"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STORAGE</a:t>
            </a:r>
            <a:endParaRPr lang="en-US" b="1" dirty="0"/>
          </a:p>
        </p:txBody>
      </p:sp>
      <p:sp>
        <p:nvSpPr>
          <p:cNvPr id="3" name="Content Placeholder 2"/>
          <p:cNvSpPr>
            <a:spLocks noGrp="1"/>
          </p:cNvSpPr>
          <p:nvPr>
            <p:ph idx="1"/>
          </p:nvPr>
        </p:nvSpPr>
        <p:spPr/>
        <p:txBody>
          <a:bodyPr/>
          <a:lstStyle/>
          <a:p>
            <a:r>
              <a:rPr lang="en-US" sz="3200" b="0" u="none" dirty="0" smtClean="0"/>
              <a:t>CPU</a:t>
            </a:r>
          </a:p>
          <a:p>
            <a:r>
              <a:rPr lang="en-US" sz="3200" b="0" u="none" dirty="0" smtClean="0"/>
              <a:t>ALU</a:t>
            </a:r>
          </a:p>
          <a:p>
            <a:r>
              <a:rPr lang="en-US" sz="3200" b="0" u="none" dirty="0" smtClean="0"/>
              <a:t>Registers</a:t>
            </a:r>
          </a:p>
          <a:p>
            <a:r>
              <a:rPr lang="en-US" sz="3200" b="0" u="none" dirty="0" smtClean="0"/>
              <a:t>CACHE</a:t>
            </a:r>
          </a:p>
          <a:p>
            <a:r>
              <a:rPr lang="en-US" sz="3200" b="0" u="none" dirty="0" smtClean="0"/>
              <a:t>RAM</a:t>
            </a:r>
          </a:p>
          <a:p>
            <a:r>
              <a:rPr lang="en-US" sz="3200" b="0" u="none" dirty="0" smtClean="0"/>
              <a:t>ROM</a:t>
            </a:r>
            <a:endParaRPr lang="en-US" sz="3200" b="0" u="non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t>Memory Representation</a:t>
            </a:r>
          </a:p>
        </p:txBody>
      </p:sp>
      <p:sp>
        <p:nvSpPr>
          <p:cNvPr id="102403" name="Rectangle 3"/>
          <p:cNvSpPr>
            <a:spLocks noGrp="1" noChangeArrowheads="1"/>
          </p:cNvSpPr>
          <p:nvPr>
            <p:ph type="body" idx="1"/>
          </p:nvPr>
        </p:nvSpPr>
        <p:spPr/>
        <p:txBody>
          <a:bodyPr/>
          <a:lstStyle/>
          <a:p>
            <a:r>
              <a:rPr lang="en-US" altLang="zh-CN" sz="2800" b="0" u="none" dirty="0"/>
              <a:t>In the memory, values are represented by sequences of binary digits, know as bits. Most computers use a group of eight bits, known as a byte, to represent a character.</a:t>
            </a:r>
          </a:p>
          <a:p>
            <a:r>
              <a:rPr lang="en-US" altLang="zh-CN" sz="2800" b="0" u="none" dirty="0"/>
              <a:t>Memory is a “bunch” of bytes or cells into which we can place data. Each cell, known as a data item, is assigned a unique number known as “address”. The CPU can identify each cell by its address.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a:t>Memory Representation</a:t>
            </a:r>
          </a:p>
        </p:txBody>
      </p:sp>
      <p:sp>
        <p:nvSpPr>
          <p:cNvPr id="103427" name="Rectangle 3"/>
          <p:cNvSpPr>
            <a:spLocks noGrp="1" noChangeArrowheads="1"/>
          </p:cNvSpPr>
          <p:nvPr>
            <p:ph type="body" idx="1"/>
          </p:nvPr>
        </p:nvSpPr>
        <p:spPr>
          <a:xfrm>
            <a:off x="457200" y="1828800"/>
            <a:ext cx="8229600" cy="4297363"/>
          </a:xfrm>
        </p:spPr>
        <p:txBody>
          <a:bodyPr/>
          <a:lstStyle/>
          <a:p>
            <a:pPr>
              <a:lnSpc>
                <a:spcPct val="90000"/>
              </a:lnSpc>
            </a:pPr>
            <a:r>
              <a:rPr lang="en-US" altLang="zh-CN" sz="2400" b="0" u="none" dirty="0"/>
              <a:t>The byte is defined as the </a:t>
            </a:r>
            <a:r>
              <a:rPr lang="en-US" altLang="zh-CN" sz="2400" b="0" u="none" dirty="0">
                <a:latin typeface="Arial"/>
              </a:rPr>
              <a:t>“</a:t>
            </a:r>
            <a:r>
              <a:rPr lang="en-US" altLang="zh-CN" sz="2400" b="0" u="none" dirty="0"/>
              <a:t>smallest addressable unit</a:t>
            </a:r>
            <a:r>
              <a:rPr lang="en-US" altLang="zh-CN" sz="2400" b="0" u="none" dirty="0">
                <a:latin typeface="Arial"/>
              </a:rPr>
              <a:t>”</a:t>
            </a:r>
            <a:r>
              <a:rPr lang="en-US" altLang="zh-CN" sz="2400" b="0" u="none" dirty="0"/>
              <a:t> of memory. Most computers use groups of bytes, usually 2 or 4, known as </a:t>
            </a:r>
            <a:r>
              <a:rPr lang="en-US" altLang="zh-CN" sz="2400" b="0" u="none" dirty="0">
                <a:latin typeface="Arial"/>
              </a:rPr>
              <a:t>“</a:t>
            </a:r>
            <a:r>
              <a:rPr lang="en-US" altLang="zh-CN" sz="2400" b="0" u="none" dirty="0"/>
              <a:t>words</a:t>
            </a:r>
            <a:r>
              <a:rPr lang="en-US" altLang="zh-CN" sz="2400" b="0" u="none" dirty="0">
                <a:latin typeface="Arial"/>
              </a:rPr>
              <a:t>”</a:t>
            </a:r>
            <a:r>
              <a:rPr lang="en-US" altLang="zh-CN" sz="2400" b="0" u="none" dirty="0"/>
              <a:t> to represent information.</a:t>
            </a:r>
          </a:p>
          <a:p>
            <a:pPr>
              <a:lnSpc>
                <a:spcPct val="90000"/>
              </a:lnSpc>
            </a:pPr>
            <a:r>
              <a:rPr lang="en-US" altLang="zh-CN" sz="2400" b="0" u="none" dirty="0"/>
              <a:t>Computer memories are often rated in terms of their capacity to store information. Typically, capacities are described using the unit of byte as follows:</a:t>
            </a:r>
          </a:p>
          <a:p>
            <a:pPr>
              <a:lnSpc>
                <a:spcPct val="90000"/>
              </a:lnSpc>
              <a:buFont typeface="Wingdings" pitchFamily="2" charset="2"/>
              <a:buNone/>
            </a:pPr>
            <a:r>
              <a:rPr lang="en-US" altLang="zh-CN" sz="2400" b="0" u="none" dirty="0"/>
              <a:t>(1) 1 KB (Kilobyte)=1,024 bytes</a:t>
            </a:r>
          </a:p>
          <a:p>
            <a:pPr>
              <a:lnSpc>
                <a:spcPct val="90000"/>
              </a:lnSpc>
              <a:buFont typeface="Wingdings" pitchFamily="2" charset="2"/>
              <a:buNone/>
            </a:pPr>
            <a:r>
              <a:rPr lang="en-US" altLang="zh-CN" sz="2400" b="0" u="none" dirty="0"/>
              <a:t>(2) 1 MB (Megabyte)=1,048,576 bytes</a:t>
            </a:r>
          </a:p>
          <a:p>
            <a:pPr>
              <a:lnSpc>
                <a:spcPct val="90000"/>
              </a:lnSpc>
              <a:buFont typeface="Wingdings" pitchFamily="2" charset="2"/>
              <a:buNone/>
            </a:pPr>
            <a:r>
              <a:rPr lang="en-US" altLang="zh-CN" sz="2400" b="0" u="none" dirty="0"/>
              <a:t>(3) 1 GB (Gigabyte)=1,073,741,824 bytes</a:t>
            </a:r>
          </a:p>
          <a:p>
            <a:pPr>
              <a:lnSpc>
                <a:spcPct val="90000"/>
              </a:lnSpc>
              <a:buFont typeface="Wingdings" pitchFamily="2" charset="2"/>
              <a:buNone/>
            </a:pPr>
            <a:r>
              <a:rPr lang="en-US" altLang="zh-CN" sz="2400" b="0" u="none" dirty="0"/>
              <a:t>(4) 1 TB (Terabyte)=1,099,511,627,776 bytes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t>Random Access Memory</a:t>
            </a:r>
          </a:p>
        </p:txBody>
      </p:sp>
      <p:sp>
        <p:nvSpPr>
          <p:cNvPr id="104451" name="Rectangle 3"/>
          <p:cNvSpPr>
            <a:spLocks noGrp="1" noChangeArrowheads="1"/>
          </p:cNvSpPr>
          <p:nvPr>
            <p:ph type="body" idx="1"/>
          </p:nvPr>
        </p:nvSpPr>
        <p:spPr/>
        <p:txBody>
          <a:bodyPr/>
          <a:lstStyle/>
          <a:p>
            <a:r>
              <a:rPr lang="en-US" altLang="zh-CN" sz="2800" b="0" u="none" dirty="0"/>
              <a:t>Random Access Memory (RAM) is a volatile memory and loses all its data when the power is switched off.</a:t>
            </a:r>
          </a:p>
          <a:p>
            <a:r>
              <a:rPr lang="en-US" altLang="zh-CN" sz="2800" b="0" u="none" dirty="0"/>
              <a:t>It is the main memory of the computer system that stores the data temporarily and allows the data to be accessed in any order. </a:t>
            </a:r>
          </a:p>
          <a:p>
            <a:r>
              <a:rPr lang="en-US" altLang="zh-CN" sz="2800" b="0" u="none" dirty="0"/>
              <a:t>RAM can be </a:t>
            </a:r>
            <a:r>
              <a:rPr lang="en-US" altLang="zh-CN" sz="2800" b="0" u="none" dirty="0" err="1"/>
              <a:t>categorised</a:t>
            </a:r>
            <a:r>
              <a:rPr lang="en-US" altLang="zh-CN" sz="2800" b="0" u="none" dirty="0"/>
              <a:t> into two main types, namely, Static RAM and Dynamic RAM.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t>Random Access Memory</a:t>
            </a:r>
          </a:p>
        </p:txBody>
      </p:sp>
      <p:sp>
        <p:nvSpPr>
          <p:cNvPr id="105475" name="Rectangle 3"/>
          <p:cNvSpPr>
            <a:spLocks noGrp="1" noChangeArrowheads="1"/>
          </p:cNvSpPr>
          <p:nvPr>
            <p:ph type="body" idx="1"/>
          </p:nvPr>
        </p:nvSpPr>
        <p:spPr>
          <a:xfrm>
            <a:off x="457200" y="1752600"/>
            <a:ext cx="8229600" cy="4373563"/>
          </a:xfrm>
        </p:spPr>
        <p:txBody>
          <a:bodyPr/>
          <a:lstStyle/>
          <a:p>
            <a:pPr>
              <a:lnSpc>
                <a:spcPct val="90000"/>
              </a:lnSpc>
            </a:pPr>
            <a:r>
              <a:rPr lang="en-US" altLang="zh-CN" sz="2800" b="0" u="none" dirty="0"/>
              <a:t>Static RAM: is a type of RAM in which data is stored till the power of the computer system is switched on. SRAM uses a number of transistors to store a single bit of digital information.</a:t>
            </a:r>
          </a:p>
          <a:p>
            <a:pPr>
              <a:lnSpc>
                <a:spcPct val="90000"/>
              </a:lnSpc>
            </a:pPr>
            <a:r>
              <a:rPr lang="en-US" altLang="zh-CN" sz="2800" b="0" u="none" dirty="0"/>
              <a:t>Dynamic RAM: is the RAM in which data is stored in a storage cell, consisting of a transistor and a capacitor. The DRAM needs to be continuously refreshed with power supply because the capacitor has the tendency to get discharged. DRAM retains the data for a very short span of time, even after the power supply is switched off.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Read Only Memory</a:t>
            </a:r>
          </a:p>
        </p:txBody>
      </p:sp>
      <p:sp>
        <p:nvSpPr>
          <p:cNvPr id="106499" name="Rectangle 3"/>
          <p:cNvSpPr>
            <a:spLocks noGrp="1" noChangeArrowheads="1"/>
          </p:cNvSpPr>
          <p:nvPr>
            <p:ph type="body" idx="1"/>
          </p:nvPr>
        </p:nvSpPr>
        <p:spPr/>
        <p:txBody>
          <a:bodyPr/>
          <a:lstStyle/>
          <a:p>
            <a:r>
              <a:rPr lang="en-US" altLang="zh-CN" sz="2800" b="0" u="none" dirty="0"/>
              <a:t>ROM is the memory that stores the data permanently. </a:t>
            </a:r>
          </a:p>
          <a:p>
            <a:r>
              <a:rPr lang="en-US" altLang="zh-CN" sz="2800" b="0" u="none" dirty="0"/>
              <a:t>The data can be easily read from this type of memory but cannot be changed.</a:t>
            </a:r>
          </a:p>
          <a:p>
            <a:r>
              <a:rPr lang="en-US" altLang="zh-CN" sz="2800" b="0" u="none" dirty="0"/>
              <a:t>ROM is most commonly used in devices such as calculators, laser printers, etc.</a:t>
            </a:r>
          </a:p>
          <a:p>
            <a:r>
              <a:rPr lang="en-US" altLang="zh-CN" sz="2800" b="0" u="none" dirty="0"/>
              <a:t>ROM does not allow the random access of data, and allows sequential access of data.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28600" y="762000"/>
            <a:ext cx="8610600" cy="1143000"/>
          </a:xfrm>
        </p:spPr>
        <p:txBody>
          <a:bodyPr/>
          <a:lstStyle/>
          <a:p>
            <a:r>
              <a:rPr lang="en-US" altLang="zh-CN" dirty="0"/>
              <a:t>Read Only Memory</a:t>
            </a:r>
          </a:p>
        </p:txBody>
      </p:sp>
      <p:sp>
        <p:nvSpPr>
          <p:cNvPr id="107523" name="Rectangle 3"/>
          <p:cNvSpPr>
            <a:spLocks noGrp="1" noChangeArrowheads="1"/>
          </p:cNvSpPr>
          <p:nvPr>
            <p:ph type="body" idx="1"/>
          </p:nvPr>
        </p:nvSpPr>
        <p:spPr>
          <a:xfrm>
            <a:off x="457200" y="1524000"/>
            <a:ext cx="8229600" cy="4221163"/>
          </a:xfrm>
        </p:spPr>
        <p:txBody>
          <a:bodyPr/>
          <a:lstStyle/>
          <a:p>
            <a:pPr marL="0" indent="0">
              <a:lnSpc>
                <a:spcPct val="80000"/>
              </a:lnSpc>
              <a:buFont typeface="Wingdings" pitchFamily="2" charset="2"/>
              <a:buNone/>
            </a:pPr>
            <a:r>
              <a:rPr lang="en-US" altLang="zh-CN" sz="2100" b="0" u="none" dirty="0"/>
              <a:t>ROM is divided into four types:</a:t>
            </a:r>
          </a:p>
          <a:p>
            <a:pPr marL="0" indent="0">
              <a:lnSpc>
                <a:spcPct val="80000"/>
              </a:lnSpc>
              <a:buFont typeface="Wingdings" pitchFamily="2" charset="2"/>
              <a:buNone/>
            </a:pPr>
            <a:r>
              <a:rPr lang="en-US" altLang="zh-CN" sz="2100" b="0" u="none" dirty="0"/>
              <a:t>(1) Programmable ROM: a memory chip on which the write operation of data can be performed only once. PROM is reliable and stores the data permanently without making any change in it. It is mostly used in video games and electronic dictionaries. </a:t>
            </a:r>
          </a:p>
          <a:p>
            <a:pPr marL="0" indent="0">
              <a:lnSpc>
                <a:spcPct val="80000"/>
              </a:lnSpc>
              <a:buFont typeface="Wingdings" pitchFamily="2" charset="2"/>
              <a:buNone/>
            </a:pPr>
            <a:r>
              <a:rPr lang="en-US" altLang="zh-CN" sz="2100" b="0" u="none" dirty="0"/>
              <a:t>(2) Erasable PROM: a type of ROM in which data can be erased or destroyed using Ultraviolet Light. </a:t>
            </a:r>
          </a:p>
          <a:p>
            <a:pPr marL="0" indent="0">
              <a:lnSpc>
                <a:spcPct val="80000"/>
              </a:lnSpc>
              <a:buFont typeface="Wingdings" pitchFamily="2" charset="2"/>
              <a:buNone/>
            </a:pPr>
            <a:r>
              <a:rPr lang="en-US" altLang="zh-CN" sz="2100" b="0" u="none" dirty="0"/>
              <a:t>(3) Electrically Erasable PROM: a type of ROM in which data can be erased or destroyed by exposing it to an electric charge. </a:t>
            </a:r>
          </a:p>
          <a:p>
            <a:pPr marL="0" indent="0">
              <a:lnSpc>
                <a:spcPct val="80000"/>
              </a:lnSpc>
              <a:buFont typeface="Wingdings" pitchFamily="2" charset="2"/>
              <a:buNone/>
            </a:pPr>
            <a:r>
              <a:rPr lang="en-US" altLang="zh-CN" sz="2100" b="0" u="none" dirty="0"/>
              <a:t>(4) Flash ROM: a type of EEPROM that stores the information using floating-gate transistors, which can store electric charge for a longer period of time as compared to the normal transistors. This memory is mainly used in the memory cards of mobile phones, digital cameras and </a:t>
            </a:r>
            <a:r>
              <a:rPr lang="en-US" altLang="zh-CN" sz="2100" b="0" u="none" dirty="0" err="1"/>
              <a:t>ipods</a:t>
            </a:r>
            <a:r>
              <a:rPr lang="en-US" altLang="zh-CN" sz="2100" b="0" u="none" dirty="0"/>
              <a:t> for storing data. Flash ROM has faster speed of reading data, as compared to any other type of ROM.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a:t>The Computer System</a:t>
            </a:r>
          </a:p>
        </p:txBody>
      </p:sp>
      <p:sp>
        <p:nvSpPr>
          <p:cNvPr id="83971" name="Rectangle 3"/>
          <p:cNvSpPr>
            <a:spLocks noGrp="1" noChangeArrowheads="1"/>
          </p:cNvSpPr>
          <p:nvPr>
            <p:ph type="body" idx="1"/>
          </p:nvPr>
        </p:nvSpPr>
        <p:spPr/>
        <p:txBody>
          <a:bodyPr/>
          <a:lstStyle/>
          <a:p>
            <a:r>
              <a:rPr lang="en-US" altLang="zh-CN" sz="3600" b="0" u="none" dirty="0"/>
              <a:t>Hardware</a:t>
            </a:r>
          </a:p>
          <a:p>
            <a:r>
              <a:rPr lang="en-US" altLang="zh-CN" sz="3600" b="0" u="none" dirty="0"/>
              <a:t>Software</a:t>
            </a:r>
          </a:p>
          <a:p>
            <a:r>
              <a:rPr lang="en-US" altLang="zh-CN" sz="3600" b="0" u="none" dirty="0"/>
              <a:t>Data</a:t>
            </a:r>
          </a:p>
          <a:p>
            <a:r>
              <a:rPr lang="en-US" altLang="zh-CN" sz="3600" b="0" u="none" dirty="0"/>
              <a:t>People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t>Storage Systems</a:t>
            </a:r>
          </a:p>
        </p:txBody>
      </p:sp>
      <p:sp>
        <p:nvSpPr>
          <p:cNvPr id="108547" name="Rectangle 3"/>
          <p:cNvSpPr>
            <a:spLocks noGrp="1" noChangeArrowheads="1"/>
          </p:cNvSpPr>
          <p:nvPr>
            <p:ph type="body" idx="1"/>
          </p:nvPr>
        </p:nvSpPr>
        <p:spPr/>
        <p:txBody>
          <a:bodyPr/>
          <a:lstStyle/>
          <a:p>
            <a:pPr>
              <a:lnSpc>
                <a:spcPct val="90000"/>
              </a:lnSpc>
            </a:pPr>
            <a:r>
              <a:rPr lang="en-US" altLang="zh-CN" sz="2800" b="0" u="none" dirty="0"/>
              <a:t>Storage systems are the devices used for data storage. The main objective of the storage system is to permanently store data. The storage systems can be classified as follows:</a:t>
            </a:r>
          </a:p>
          <a:p>
            <a:pPr>
              <a:lnSpc>
                <a:spcPct val="90000"/>
              </a:lnSpc>
              <a:buFont typeface="Wingdings" pitchFamily="2" charset="2"/>
              <a:buNone/>
            </a:pPr>
            <a:r>
              <a:rPr lang="en-US" altLang="zh-CN" sz="2800" b="0" u="none" dirty="0"/>
              <a:t>(1) Magnetic</a:t>
            </a:r>
          </a:p>
          <a:p>
            <a:pPr>
              <a:lnSpc>
                <a:spcPct val="90000"/>
              </a:lnSpc>
              <a:buFont typeface="Wingdings" pitchFamily="2" charset="2"/>
              <a:buNone/>
            </a:pPr>
            <a:r>
              <a:rPr lang="en-US" altLang="zh-CN" sz="2800" b="0" u="none" dirty="0"/>
              <a:t>(2) Optical</a:t>
            </a:r>
          </a:p>
          <a:p>
            <a:pPr>
              <a:lnSpc>
                <a:spcPct val="90000"/>
              </a:lnSpc>
              <a:buFont typeface="Wingdings" pitchFamily="2" charset="2"/>
              <a:buNone/>
            </a:pPr>
            <a:r>
              <a:rPr lang="en-US" altLang="zh-CN" sz="2800" b="0" u="none" dirty="0"/>
              <a:t>(3) Solid state</a:t>
            </a:r>
          </a:p>
          <a:p>
            <a:pPr>
              <a:lnSpc>
                <a:spcPct val="90000"/>
              </a:lnSpc>
              <a:buFont typeface="Wingdings" pitchFamily="2" charset="2"/>
              <a:buNone/>
            </a:pPr>
            <a:r>
              <a:rPr lang="en-US" altLang="zh-CN" sz="2800" b="0" u="none" dirty="0"/>
              <a:t>(4) Magneto Optical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t>Magnetic Storage Systems</a:t>
            </a:r>
          </a:p>
        </p:txBody>
      </p:sp>
      <p:sp>
        <p:nvSpPr>
          <p:cNvPr id="109571" name="Rectangle 3"/>
          <p:cNvSpPr>
            <a:spLocks noGrp="1" noChangeArrowheads="1"/>
          </p:cNvSpPr>
          <p:nvPr>
            <p:ph type="body" idx="1"/>
          </p:nvPr>
        </p:nvSpPr>
        <p:spPr/>
        <p:txBody>
          <a:bodyPr/>
          <a:lstStyle/>
          <a:p>
            <a:r>
              <a:rPr lang="en-US" altLang="zh-CN" sz="2800" b="0" u="none" dirty="0"/>
              <a:t>Magnetic storage systems can be defined as the storage systems that store the data on a </a:t>
            </a:r>
            <a:r>
              <a:rPr lang="en-US" altLang="zh-CN" sz="2800" b="0" u="none" dirty="0" smtClean="0"/>
              <a:t>magnetized </a:t>
            </a:r>
            <a:r>
              <a:rPr lang="en-US" altLang="zh-CN" sz="2800" b="0" u="none" dirty="0"/>
              <a:t>medium, with the help of magnetised particles. Magnetic tapes, magnetic disks, hard disks, floppy disks are examples of magnetic storage systems.</a:t>
            </a:r>
          </a:p>
          <a:p>
            <a:r>
              <a:rPr lang="en-US" altLang="zh-CN" sz="2800" b="0" u="none" dirty="0"/>
              <a:t>Can store any type of data, such as text, audio, video, image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04800" y="914400"/>
            <a:ext cx="8610600" cy="1143000"/>
          </a:xfrm>
        </p:spPr>
        <p:txBody>
          <a:bodyPr/>
          <a:lstStyle/>
          <a:p>
            <a:r>
              <a:rPr lang="en-US" altLang="zh-CN" dirty="0"/>
              <a:t>Magnetic Storage Systems</a:t>
            </a:r>
          </a:p>
        </p:txBody>
      </p:sp>
      <p:sp>
        <p:nvSpPr>
          <p:cNvPr id="110595" name="Rectangle 3"/>
          <p:cNvSpPr>
            <a:spLocks noGrp="1" noChangeArrowheads="1"/>
          </p:cNvSpPr>
          <p:nvPr>
            <p:ph type="body" idx="1"/>
          </p:nvPr>
        </p:nvSpPr>
        <p:spPr>
          <a:xfrm>
            <a:off x="457200" y="1981200"/>
            <a:ext cx="8229600" cy="4221163"/>
          </a:xfrm>
        </p:spPr>
        <p:txBody>
          <a:bodyPr/>
          <a:lstStyle/>
          <a:p>
            <a:pPr>
              <a:lnSpc>
                <a:spcPct val="80000"/>
              </a:lnSpc>
            </a:pPr>
            <a:r>
              <a:rPr lang="en-US" altLang="zh-CN" sz="2400" b="0" u="none" dirty="0"/>
              <a:t>Magnetic tapes: The plastic tapes with magnetic coating that are used for storing the data. They are similar to the normal recording tapes. The data stored on the magnetic tapes can be accessed using the sequential access method</a:t>
            </a:r>
            <a:r>
              <a:rPr lang="en-US" altLang="zh-CN" sz="2400" b="0" u="none" dirty="0" smtClean="0"/>
              <a:t>.</a:t>
            </a:r>
          </a:p>
          <a:p>
            <a:pPr>
              <a:lnSpc>
                <a:spcPct val="80000"/>
              </a:lnSpc>
              <a:buNone/>
            </a:pPr>
            <a:endParaRPr lang="en-US" altLang="zh-CN" sz="2400" b="0" u="none" dirty="0"/>
          </a:p>
          <a:p>
            <a:pPr>
              <a:lnSpc>
                <a:spcPct val="80000"/>
              </a:lnSpc>
            </a:pPr>
            <a:r>
              <a:rPr lang="en-US" altLang="zh-CN" sz="2400" b="0" u="none" dirty="0"/>
              <a:t>Magnetic Disks: A flat disk that is covered with magnetic coating for holding information. It is used to store digital information in the form of small and magnetised needles. These needles help in encoding a single bit of information by getting polarized in one direction represented by 1, and opposite direction represented by 0. It allows the random access of data and provides the facility of erasing and re-recording the data as many times as required.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t>Optical Storage Systems</a:t>
            </a:r>
          </a:p>
        </p:txBody>
      </p:sp>
      <p:sp>
        <p:nvSpPr>
          <p:cNvPr id="111619" name="Rectangle 3"/>
          <p:cNvSpPr>
            <a:spLocks noGrp="1" noChangeArrowheads="1"/>
          </p:cNvSpPr>
          <p:nvPr>
            <p:ph type="body" idx="1"/>
          </p:nvPr>
        </p:nvSpPr>
        <p:spPr/>
        <p:txBody>
          <a:bodyPr/>
          <a:lstStyle/>
          <a:p>
            <a:r>
              <a:rPr lang="en-US" altLang="zh-CN" sz="3600" b="0" u="none" dirty="0"/>
              <a:t>The optical storage systems use the laser light as the optical medium to retrieve as well as record data.</a:t>
            </a:r>
          </a:p>
          <a:p>
            <a:r>
              <a:rPr lang="en-US" altLang="zh-CN" sz="3600" b="0" u="none" dirty="0"/>
              <a:t>The optical storage devices are either read-only or writable.</a:t>
            </a:r>
          </a:p>
          <a:p>
            <a:endParaRPr lang="en-US" altLang="zh-CN" sz="3600" b="0" u="non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t>Solid-State Storage Devices</a:t>
            </a:r>
          </a:p>
        </p:txBody>
      </p:sp>
      <p:sp>
        <p:nvSpPr>
          <p:cNvPr id="112643" name="Rectangle 3"/>
          <p:cNvSpPr>
            <a:spLocks noGrp="1" noChangeArrowheads="1"/>
          </p:cNvSpPr>
          <p:nvPr>
            <p:ph type="body" idx="1"/>
          </p:nvPr>
        </p:nvSpPr>
        <p:spPr/>
        <p:txBody>
          <a:bodyPr/>
          <a:lstStyle/>
          <a:p>
            <a:pPr>
              <a:lnSpc>
                <a:spcPct val="80000"/>
              </a:lnSpc>
            </a:pPr>
            <a:r>
              <a:rPr lang="en-US" altLang="zh-CN" sz="2800" b="0" u="none" dirty="0"/>
              <a:t>Solid-state Storage Devices were developed in 1978 by Storage </a:t>
            </a:r>
            <a:r>
              <a:rPr lang="en-US" altLang="zh-CN" sz="2800" b="0" u="none" dirty="0" err="1"/>
              <a:t>Tek</a:t>
            </a:r>
            <a:r>
              <a:rPr lang="en-US" altLang="zh-CN" sz="2800" b="0" u="none" dirty="0"/>
              <a:t> Company. </a:t>
            </a:r>
          </a:p>
          <a:p>
            <a:pPr>
              <a:lnSpc>
                <a:spcPct val="80000"/>
              </a:lnSpc>
            </a:pPr>
            <a:r>
              <a:rPr lang="en-US" altLang="zh-CN" sz="2800" b="0" u="none" dirty="0"/>
              <a:t>Do not use magnetic and optical medium to store data. Instead, use the semiconductor devices.</a:t>
            </a:r>
          </a:p>
          <a:p>
            <a:pPr>
              <a:lnSpc>
                <a:spcPct val="80000"/>
              </a:lnSpc>
            </a:pPr>
            <a:r>
              <a:rPr lang="en-US" altLang="zh-CN" sz="2800" b="0" u="none" dirty="0"/>
              <a:t>Contains all the properties of hard disk drives to store the data and use solid-state memory, which has no moving parts. </a:t>
            </a:r>
          </a:p>
          <a:p>
            <a:pPr>
              <a:lnSpc>
                <a:spcPct val="80000"/>
              </a:lnSpc>
            </a:pPr>
            <a:r>
              <a:rPr lang="en-US" altLang="zh-CN" sz="2800" b="0" u="none" dirty="0"/>
              <a:t>The examples of SSD are flash memory cards and Universal Serial Bus (USB) devices.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t>Storage Evaluation Criteria</a:t>
            </a:r>
          </a:p>
        </p:txBody>
      </p:sp>
      <p:sp>
        <p:nvSpPr>
          <p:cNvPr id="113667" name="Rectangle 3"/>
          <p:cNvSpPr>
            <a:spLocks noGrp="1" noChangeArrowheads="1"/>
          </p:cNvSpPr>
          <p:nvPr>
            <p:ph type="body" idx="1"/>
          </p:nvPr>
        </p:nvSpPr>
        <p:spPr/>
        <p:txBody>
          <a:bodyPr/>
          <a:lstStyle/>
          <a:p>
            <a:pPr>
              <a:lnSpc>
                <a:spcPct val="90000"/>
              </a:lnSpc>
            </a:pPr>
            <a:r>
              <a:rPr lang="en-US" altLang="zh-CN" sz="2400" b="0" u="none" dirty="0"/>
              <a:t>Access Mode: random access mode, sequential access mode, direct access mode</a:t>
            </a:r>
          </a:p>
          <a:p>
            <a:pPr>
              <a:lnSpc>
                <a:spcPct val="90000"/>
              </a:lnSpc>
            </a:pPr>
            <a:r>
              <a:rPr lang="en-US" altLang="zh-CN" sz="2400" b="0" u="none" dirty="0"/>
              <a:t>Access Time: the time taken by the processor in completing the requests made by the user for performing the read and write operations.</a:t>
            </a:r>
          </a:p>
          <a:p>
            <a:pPr>
              <a:lnSpc>
                <a:spcPct val="90000"/>
              </a:lnSpc>
            </a:pPr>
            <a:r>
              <a:rPr lang="en-US" altLang="zh-CN" sz="2400" b="0" u="none" dirty="0"/>
              <a:t>Storage Capacity: the size of the memory available for storing the data, and measured in terms of bytes.</a:t>
            </a:r>
          </a:p>
          <a:p>
            <a:pPr>
              <a:lnSpc>
                <a:spcPct val="90000"/>
              </a:lnSpc>
            </a:pPr>
            <a:r>
              <a:rPr lang="en-US" altLang="zh-CN" sz="2400" b="0" u="none" dirty="0"/>
              <a:t>Storage Type: Temporary and permanent memory.</a:t>
            </a:r>
          </a:p>
          <a:p>
            <a:pPr>
              <a:lnSpc>
                <a:spcPct val="90000"/>
              </a:lnSpc>
            </a:pPr>
            <a:r>
              <a:rPr lang="en-US" altLang="zh-CN" sz="2400" b="0" u="none" dirty="0"/>
              <a:t>Cost: the cost of the storage device used in the computer system for holding the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a:t>Input Devices</a:t>
            </a:r>
          </a:p>
        </p:txBody>
      </p:sp>
      <p:sp>
        <p:nvSpPr>
          <p:cNvPr id="114691" name="Rectangle 3"/>
          <p:cNvSpPr>
            <a:spLocks noGrp="1" noChangeArrowheads="1"/>
          </p:cNvSpPr>
          <p:nvPr>
            <p:ph type="body" idx="1"/>
          </p:nvPr>
        </p:nvSpPr>
        <p:spPr>
          <a:xfrm>
            <a:off x="457200" y="1905000"/>
            <a:ext cx="8229600" cy="3763963"/>
          </a:xfrm>
        </p:spPr>
        <p:txBody>
          <a:bodyPr/>
          <a:lstStyle/>
          <a:p>
            <a:r>
              <a:rPr lang="en-US" altLang="zh-CN" sz="2800" b="0" u="none" dirty="0"/>
              <a:t>Input devices are electromechanical devices that are used to provide data to a computer for storing and further processing, if necessary. </a:t>
            </a:r>
          </a:p>
          <a:p>
            <a:r>
              <a:rPr lang="en-US" altLang="zh-CN" sz="2800" b="0" u="none" dirty="0"/>
              <a:t>We can provide the input to a computer in two ways: (1) Manually through devices such as keyboard and mouse; </a:t>
            </a:r>
            <a:endParaRPr lang="en-US" altLang="zh-CN" sz="2800" b="0" u="none" dirty="0" smtClean="0"/>
          </a:p>
          <a:p>
            <a:pPr>
              <a:buNone/>
            </a:pPr>
            <a:r>
              <a:rPr lang="en-US" altLang="zh-CN" sz="2800" b="0" u="none" dirty="0"/>
              <a:t> </a:t>
            </a:r>
            <a:r>
              <a:rPr lang="en-US" altLang="zh-CN" sz="2800" b="0" u="none" dirty="0" smtClean="0"/>
              <a:t>  (</a:t>
            </a:r>
            <a:r>
              <a:rPr lang="en-US" altLang="zh-CN" sz="2800" b="0" u="none" dirty="0"/>
              <a:t>2) Directly from documents using devices such as scanners.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a:t>Input Devices</a:t>
            </a:r>
          </a:p>
        </p:txBody>
      </p:sp>
      <p:sp>
        <p:nvSpPr>
          <p:cNvPr id="115715" name="Rectangle 3"/>
          <p:cNvSpPr>
            <a:spLocks noGrp="1" noChangeArrowheads="1"/>
          </p:cNvSpPr>
          <p:nvPr>
            <p:ph type="body" idx="1"/>
          </p:nvPr>
        </p:nvSpPr>
        <p:spPr>
          <a:xfrm>
            <a:off x="457200" y="2133600"/>
            <a:ext cx="8229600" cy="3763963"/>
          </a:xfrm>
        </p:spPr>
        <p:txBody>
          <a:bodyPr/>
          <a:lstStyle/>
          <a:p>
            <a:pPr marL="0" indent="0">
              <a:lnSpc>
                <a:spcPct val="80000"/>
              </a:lnSpc>
              <a:buFont typeface="Wingdings" pitchFamily="2" charset="2"/>
              <a:buNone/>
            </a:pPr>
            <a:r>
              <a:rPr lang="en-US" altLang="zh-CN" sz="2800" b="0" u="none" dirty="0"/>
              <a:t>Depending upon the type or method of input, the input device may belong to one of the following categories:</a:t>
            </a:r>
          </a:p>
          <a:p>
            <a:pPr marL="0" indent="0">
              <a:lnSpc>
                <a:spcPct val="80000"/>
              </a:lnSpc>
              <a:buFont typeface="Wingdings" pitchFamily="2" charset="2"/>
              <a:buNone/>
            </a:pPr>
            <a:r>
              <a:rPr lang="en-US" altLang="zh-CN" sz="2800" b="0" u="none" dirty="0"/>
              <a:t>(1) Keyboard</a:t>
            </a:r>
          </a:p>
          <a:p>
            <a:pPr marL="0" indent="0">
              <a:lnSpc>
                <a:spcPct val="80000"/>
              </a:lnSpc>
              <a:buFont typeface="Wingdings" pitchFamily="2" charset="2"/>
              <a:buNone/>
            </a:pPr>
            <a:r>
              <a:rPr lang="en-US" altLang="zh-CN" sz="2800" b="0" u="none" dirty="0"/>
              <a:t>(2) Pointing devices</a:t>
            </a:r>
          </a:p>
          <a:p>
            <a:pPr marL="0" indent="0">
              <a:lnSpc>
                <a:spcPct val="80000"/>
              </a:lnSpc>
              <a:buFont typeface="Wingdings" pitchFamily="2" charset="2"/>
              <a:buNone/>
            </a:pPr>
            <a:r>
              <a:rPr lang="en-US" altLang="zh-CN" sz="2800" b="0" u="none" dirty="0"/>
              <a:t>(3) Scanning devices</a:t>
            </a:r>
          </a:p>
          <a:p>
            <a:pPr marL="0" indent="0">
              <a:lnSpc>
                <a:spcPct val="80000"/>
              </a:lnSpc>
              <a:buFont typeface="Wingdings" pitchFamily="2" charset="2"/>
              <a:buNone/>
            </a:pPr>
            <a:r>
              <a:rPr lang="en-US" altLang="zh-CN" sz="2800" b="0" u="none" dirty="0"/>
              <a:t>(4) Optical recognition devices</a:t>
            </a:r>
          </a:p>
          <a:p>
            <a:pPr marL="0" indent="0">
              <a:lnSpc>
                <a:spcPct val="80000"/>
              </a:lnSpc>
              <a:buFont typeface="Wingdings" pitchFamily="2" charset="2"/>
              <a:buNone/>
            </a:pPr>
            <a:r>
              <a:rPr lang="en-US" altLang="zh-CN" sz="2800" b="0" u="none" dirty="0"/>
              <a:t>(5) Digital camera</a:t>
            </a:r>
          </a:p>
          <a:p>
            <a:pPr marL="0" indent="0">
              <a:lnSpc>
                <a:spcPct val="80000"/>
              </a:lnSpc>
              <a:buFont typeface="Wingdings" pitchFamily="2" charset="2"/>
              <a:buNone/>
            </a:pPr>
            <a:r>
              <a:rPr lang="en-US" altLang="zh-CN" sz="2800" b="0" u="none" dirty="0"/>
              <a:t>(6) Voice recognition devices</a:t>
            </a:r>
          </a:p>
          <a:p>
            <a:pPr marL="0" indent="0">
              <a:lnSpc>
                <a:spcPct val="80000"/>
              </a:lnSpc>
              <a:buFont typeface="Wingdings" pitchFamily="2" charset="2"/>
              <a:buNone/>
            </a:pPr>
            <a:r>
              <a:rPr lang="en-US" altLang="zh-CN" sz="2800" b="0" u="none" dirty="0"/>
              <a:t>(7) Media input devices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a:t>Keyboard</a:t>
            </a:r>
          </a:p>
        </p:txBody>
      </p:sp>
      <p:sp>
        <p:nvSpPr>
          <p:cNvPr id="116739" name="Rectangle 3"/>
          <p:cNvSpPr>
            <a:spLocks noGrp="1" noChangeArrowheads="1"/>
          </p:cNvSpPr>
          <p:nvPr>
            <p:ph type="body" idx="1"/>
          </p:nvPr>
        </p:nvSpPr>
        <p:spPr>
          <a:xfrm>
            <a:off x="457200" y="1828800"/>
            <a:ext cx="8229600" cy="4297363"/>
          </a:xfrm>
        </p:spPr>
        <p:txBody>
          <a:bodyPr/>
          <a:lstStyle/>
          <a:p>
            <a:pPr marL="0" indent="0">
              <a:lnSpc>
                <a:spcPct val="80000"/>
              </a:lnSpc>
              <a:buFont typeface="Wingdings" pitchFamily="2" charset="2"/>
              <a:buNone/>
            </a:pPr>
            <a:r>
              <a:rPr lang="en-US" altLang="zh-CN" sz="2000" b="0" u="none" dirty="0"/>
              <a:t>Keyboard is the most commonly used input device. We can use a keyboard to type data and text and execute commands. A standard keyboard consists of the following groups of keys:</a:t>
            </a:r>
          </a:p>
          <a:p>
            <a:pPr marL="0" indent="0">
              <a:lnSpc>
                <a:spcPct val="80000"/>
              </a:lnSpc>
              <a:buFont typeface="Wingdings" pitchFamily="2" charset="2"/>
              <a:buNone/>
            </a:pPr>
            <a:r>
              <a:rPr lang="en-US" altLang="zh-CN" sz="2000" b="0" u="none" dirty="0"/>
              <a:t>(1) Alphanumeric keys: The alphanumeric keys include the number keys and alphabet keys. These keys are arranged in the same style as in the normal typewriters, popularly known as QWERTY layout;</a:t>
            </a:r>
          </a:p>
          <a:p>
            <a:pPr marL="0" indent="0">
              <a:lnSpc>
                <a:spcPct val="80000"/>
              </a:lnSpc>
              <a:buFont typeface="Wingdings" pitchFamily="2" charset="2"/>
              <a:buNone/>
            </a:pPr>
            <a:r>
              <a:rPr lang="en-US" altLang="zh-CN" sz="2000" b="0" u="none" dirty="0"/>
              <a:t>(2) Function keys: Arranged in a row on the top of the keyboard. Help perform specific tasks, such as searching a file or refreshing a web page;</a:t>
            </a:r>
          </a:p>
          <a:p>
            <a:pPr marL="0" indent="0">
              <a:lnSpc>
                <a:spcPct val="80000"/>
              </a:lnSpc>
              <a:buFont typeface="Wingdings" pitchFamily="2" charset="2"/>
              <a:buNone/>
            </a:pPr>
            <a:r>
              <a:rPr lang="en-US" altLang="zh-CN" sz="2000" b="0" u="none" dirty="0"/>
              <a:t>(3) Central keys: Used for controlling the movement of cursor and screen display. Include arrow keys, modifier keys such as SHIFT, ALT, CTRL;</a:t>
            </a:r>
          </a:p>
          <a:p>
            <a:pPr marL="0" indent="0">
              <a:lnSpc>
                <a:spcPct val="80000"/>
              </a:lnSpc>
              <a:buFont typeface="Wingdings" pitchFamily="2" charset="2"/>
              <a:buNone/>
            </a:pPr>
            <a:r>
              <a:rPr lang="en-US" altLang="zh-CN" sz="2000" b="0" u="none" dirty="0"/>
              <a:t>(4) Numeric keypad: Located on the right side of the keyboard. This looks like a calculator</a:t>
            </a:r>
            <a:r>
              <a:rPr lang="en-US" altLang="zh-CN" sz="2000" b="0" u="none" dirty="0">
                <a:latin typeface="Arial"/>
              </a:rPr>
              <a:t>’</a:t>
            </a:r>
            <a:r>
              <a:rPr lang="en-US" altLang="zh-CN" sz="2000" b="0" u="none" dirty="0"/>
              <a:t>s keypad;</a:t>
            </a:r>
          </a:p>
          <a:p>
            <a:pPr marL="0" indent="0">
              <a:lnSpc>
                <a:spcPct val="80000"/>
              </a:lnSpc>
              <a:buFont typeface="Wingdings" pitchFamily="2" charset="2"/>
              <a:buNone/>
            </a:pPr>
            <a:r>
              <a:rPr lang="en-US" altLang="zh-CN" sz="2000" b="0" u="none" dirty="0"/>
              <a:t>(5) Special purpose keys: Escape, Insert, Delete, Print Screen, Pause, Tab, Spacebar;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a:t>Pointing Devices</a:t>
            </a:r>
          </a:p>
        </p:txBody>
      </p:sp>
      <p:sp>
        <p:nvSpPr>
          <p:cNvPr id="117763" name="Rectangle 3"/>
          <p:cNvSpPr>
            <a:spLocks noGrp="1" noChangeArrowheads="1"/>
          </p:cNvSpPr>
          <p:nvPr>
            <p:ph type="body" idx="1"/>
          </p:nvPr>
        </p:nvSpPr>
        <p:spPr/>
        <p:txBody>
          <a:bodyPr/>
          <a:lstStyle/>
          <a:p>
            <a:pPr marL="0" indent="0">
              <a:lnSpc>
                <a:spcPct val="90000"/>
              </a:lnSpc>
              <a:buFont typeface="Wingdings" pitchFamily="2" charset="2"/>
              <a:buNone/>
            </a:pPr>
            <a:r>
              <a:rPr lang="en-US" altLang="zh-CN" sz="2400" b="0" u="none" dirty="0"/>
              <a:t>Pointing devices are the input devices that are generally used for moving the cursor to a particular location to point an object on the screen. With the help of pointing devices, we can easily select the icons, menus, windows, etc on the Graphical User Interface. Some of the commonly used pointing devices are:</a:t>
            </a:r>
          </a:p>
          <a:p>
            <a:pPr marL="0" indent="0">
              <a:lnSpc>
                <a:spcPct val="90000"/>
              </a:lnSpc>
              <a:buFont typeface="Wingdings" pitchFamily="2" charset="2"/>
              <a:buNone/>
            </a:pPr>
            <a:r>
              <a:rPr lang="en-US" altLang="zh-CN" sz="2400" b="0" u="none" dirty="0"/>
              <a:t>(1) Mouse</a:t>
            </a:r>
          </a:p>
          <a:p>
            <a:pPr marL="0" indent="0">
              <a:lnSpc>
                <a:spcPct val="90000"/>
              </a:lnSpc>
              <a:buFont typeface="Wingdings" pitchFamily="2" charset="2"/>
              <a:buNone/>
            </a:pPr>
            <a:r>
              <a:rPr lang="en-US" altLang="zh-CN" sz="2400" b="0" u="none" dirty="0"/>
              <a:t>(2) Trackball</a:t>
            </a:r>
          </a:p>
          <a:p>
            <a:pPr marL="0" indent="0">
              <a:lnSpc>
                <a:spcPct val="90000"/>
              </a:lnSpc>
              <a:buFont typeface="Wingdings" pitchFamily="2" charset="2"/>
              <a:buNone/>
            </a:pPr>
            <a:r>
              <a:rPr lang="en-US" altLang="zh-CN" sz="2400" b="0" u="none" dirty="0"/>
              <a:t>(3) Light pen</a:t>
            </a:r>
          </a:p>
          <a:p>
            <a:pPr marL="0" indent="0">
              <a:lnSpc>
                <a:spcPct val="90000"/>
              </a:lnSpc>
              <a:buFont typeface="Wingdings" pitchFamily="2" charset="2"/>
              <a:buNone/>
            </a:pPr>
            <a:r>
              <a:rPr lang="en-US" altLang="zh-CN" sz="2400" b="0" u="none" dirty="0"/>
              <a:t>(4) Joystick</a:t>
            </a:r>
          </a:p>
          <a:p>
            <a:pPr marL="0" indent="0">
              <a:lnSpc>
                <a:spcPct val="90000"/>
              </a:lnSpc>
              <a:buFont typeface="Wingdings" pitchFamily="2" charset="2"/>
              <a:buNone/>
            </a:pPr>
            <a:r>
              <a:rPr lang="en-US" altLang="zh-CN" sz="2400" b="0" u="none" dirty="0"/>
              <a:t>(5) </a:t>
            </a:r>
            <a:r>
              <a:rPr lang="en-US" altLang="zh-CN" sz="2400" b="0" u="none" dirty="0" err="1"/>
              <a:t>Touchscreen</a:t>
            </a:r>
            <a:endParaRPr lang="en-US" altLang="zh-CN" sz="2400" b="0" u="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a:t>Computer Organisation and Architecture</a:t>
            </a:r>
          </a:p>
        </p:txBody>
      </p:sp>
      <p:sp>
        <p:nvSpPr>
          <p:cNvPr id="84995" name="Rectangle 3"/>
          <p:cNvSpPr>
            <a:spLocks noGrp="1" noChangeArrowheads="1"/>
          </p:cNvSpPr>
          <p:nvPr>
            <p:ph type="body" idx="1"/>
          </p:nvPr>
        </p:nvSpPr>
        <p:spPr/>
        <p:txBody>
          <a:bodyPr/>
          <a:lstStyle/>
          <a:p>
            <a:pPr>
              <a:lnSpc>
                <a:spcPct val="90000"/>
              </a:lnSpc>
            </a:pPr>
            <a:r>
              <a:rPr lang="en-US" altLang="zh-CN" sz="2800" b="0" u="none" dirty="0"/>
              <a:t>Computer architecture: the definition of basic attributes of hardware components and their interconnections, in order to achieve certain specified goals in terms of functions and performance.</a:t>
            </a:r>
          </a:p>
          <a:p>
            <a:pPr>
              <a:lnSpc>
                <a:spcPct val="90000"/>
              </a:lnSpc>
            </a:pPr>
            <a:r>
              <a:rPr lang="en-US" altLang="zh-CN" sz="2800" b="0" u="none" dirty="0" smtClean="0"/>
              <a:t>Computer organization: </a:t>
            </a:r>
            <a:r>
              <a:rPr lang="en-US" altLang="zh-CN" sz="2800" b="0" u="none" dirty="0"/>
              <a:t>the design and physical arrangement of various hardware units to work in tandem, in a orderly manner, in order to achieve the goals specified in the architecture.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a:t>Mouse</a:t>
            </a:r>
          </a:p>
        </p:txBody>
      </p:sp>
      <p:sp>
        <p:nvSpPr>
          <p:cNvPr id="118787" name="Rectangle 3"/>
          <p:cNvSpPr>
            <a:spLocks noGrp="1" noChangeArrowheads="1"/>
          </p:cNvSpPr>
          <p:nvPr>
            <p:ph type="body" idx="1"/>
          </p:nvPr>
        </p:nvSpPr>
        <p:spPr/>
        <p:txBody>
          <a:bodyPr/>
          <a:lstStyle/>
          <a:p>
            <a:pPr marL="0" indent="0">
              <a:buFont typeface="Wingdings" pitchFamily="2" charset="2"/>
              <a:buNone/>
            </a:pPr>
            <a:r>
              <a:rPr lang="en-US" altLang="zh-CN" sz="3200" b="0" u="none" dirty="0"/>
              <a:t>A small hand-held pointing device that basically controls the two-dimensional movement of the cursor on the displayed screen. The most commonly used types of mouse are:</a:t>
            </a:r>
          </a:p>
          <a:p>
            <a:pPr marL="0" indent="0">
              <a:buFont typeface="Wingdings" pitchFamily="2" charset="2"/>
              <a:buNone/>
            </a:pPr>
            <a:r>
              <a:rPr lang="en-US" altLang="zh-CN" sz="3200" b="0" u="none" dirty="0"/>
              <a:t>(1) Mechanical mouse</a:t>
            </a:r>
          </a:p>
          <a:p>
            <a:pPr marL="0" indent="0">
              <a:buFont typeface="Wingdings" pitchFamily="2" charset="2"/>
              <a:buNone/>
            </a:pPr>
            <a:r>
              <a:rPr lang="en-US" altLang="zh-CN" sz="3200" b="0" u="none" dirty="0"/>
              <a:t>(2) Optical mouse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a:t>Scanning Devices</a:t>
            </a:r>
          </a:p>
        </p:txBody>
      </p:sp>
      <p:sp>
        <p:nvSpPr>
          <p:cNvPr id="119812" name="Rectangle 4"/>
          <p:cNvSpPr>
            <a:spLocks noGrp="1" noChangeArrowheads="1"/>
          </p:cNvSpPr>
          <p:nvPr>
            <p:ph type="body" idx="1"/>
          </p:nvPr>
        </p:nvSpPr>
        <p:spPr/>
        <p:txBody>
          <a:bodyPr/>
          <a:lstStyle/>
          <a:p>
            <a:pPr>
              <a:lnSpc>
                <a:spcPct val="90000"/>
              </a:lnSpc>
            </a:pPr>
            <a:r>
              <a:rPr lang="en-US" altLang="zh-CN" sz="2800" b="0" u="none" dirty="0"/>
              <a:t>Scanning devices are the input devices that can electronically capture text and images, and convert them into computer readable form. </a:t>
            </a:r>
          </a:p>
          <a:p>
            <a:pPr>
              <a:lnSpc>
                <a:spcPct val="90000"/>
              </a:lnSpc>
            </a:pPr>
            <a:r>
              <a:rPr lang="en-US" altLang="zh-CN" sz="2800" b="0" u="none" dirty="0"/>
              <a:t>The basic task of a scanning devices is to convert an image or the textual data into digital data, i.e., in the form of boxes, where each box represents either zero or one. The resultant matrix is known as bit map and is displayed on the screen.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a:t>Scanning Devices</a:t>
            </a:r>
          </a:p>
        </p:txBody>
      </p:sp>
      <p:sp>
        <p:nvSpPr>
          <p:cNvPr id="120836" name="Rectangle 4"/>
          <p:cNvSpPr>
            <a:spLocks noGrp="1" noChangeArrowheads="1"/>
          </p:cNvSpPr>
          <p:nvPr>
            <p:ph type="body" idx="1"/>
          </p:nvPr>
        </p:nvSpPr>
        <p:spPr/>
        <p:txBody>
          <a:bodyPr/>
          <a:lstStyle/>
          <a:p>
            <a:r>
              <a:rPr lang="en-US" altLang="zh-CN" sz="2400" b="0" u="none" dirty="0"/>
              <a:t>The scanning devices can be differentiated from each other on the basis of the following characteristics:</a:t>
            </a:r>
          </a:p>
          <a:p>
            <a:pPr>
              <a:buFont typeface="Wingdings" pitchFamily="2" charset="2"/>
              <a:buNone/>
            </a:pPr>
            <a:endParaRPr lang="en-US" altLang="zh-CN" sz="2400" b="0" u="none" dirty="0"/>
          </a:p>
          <a:p>
            <a:pPr>
              <a:buSzPct val="150000"/>
              <a:buFontTx/>
              <a:buChar char="•"/>
            </a:pPr>
            <a:r>
              <a:rPr lang="en-US" altLang="zh-CN" sz="2400" b="0" u="none" dirty="0"/>
              <a:t>Resolution: the closeness of the pixels in the bit map, and vary from 72 to 600 dots per inch (dpi);</a:t>
            </a:r>
          </a:p>
          <a:p>
            <a:pPr>
              <a:buSzPct val="150000"/>
              <a:buFontTx/>
              <a:buChar char="•"/>
            </a:pPr>
            <a:r>
              <a:rPr lang="en-US" altLang="zh-CN" sz="2400" b="0" u="none" dirty="0"/>
              <a:t>Size: the small sized scanning device can scan approximately two to five inches of the document, whereas the large sized one can scan approximately up to forty inches of the document.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a:t>Optical Recognition Devices</a:t>
            </a:r>
          </a:p>
        </p:txBody>
      </p:sp>
      <p:sp>
        <p:nvSpPr>
          <p:cNvPr id="125955" name="Rectangle 3"/>
          <p:cNvSpPr>
            <a:spLocks noGrp="1" noChangeArrowheads="1"/>
          </p:cNvSpPr>
          <p:nvPr>
            <p:ph type="body" idx="1"/>
          </p:nvPr>
        </p:nvSpPr>
        <p:spPr/>
        <p:txBody>
          <a:bodyPr/>
          <a:lstStyle/>
          <a:p>
            <a:pPr>
              <a:buSzPct val="150000"/>
              <a:buFontTx/>
              <a:buChar char="•"/>
            </a:pPr>
            <a:r>
              <a:rPr lang="en-US" altLang="zh-CN" sz="2400" b="0" u="none" dirty="0"/>
              <a:t>Optical Mark Recognition (OMR) devices: help in obtaining the data from the marked fields. These devices prove to be of great use in recognizing characters in question sheets, enrolment forms, registration forms, employee payroll, etc. Most popularly, the OMR devices are used for scanning the documents having multiple choices as in the question papers used in schools, colleges, etc.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a:t>Digital Camera</a:t>
            </a:r>
          </a:p>
        </p:txBody>
      </p:sp>
      <p:sp>
        <p:nvSpPr>
          <p:cNvPr id="126980" name="Rectangle 4"/>
          <p:cNvSpPr>
            <a:spLocks noGrp="1" noChangeArrowheads="1"/>
          </p:cNvSpPr>
          <p:nvPr>
            <p:ph type="body" idx="1"/>
          </p:nvPr>
        </p:nvSpPr>
        <p:spPr>
          <a:xfrm>
            <a:off x="381000" y="1981200"/>
            <a:ext cx="8229600" cy="3763963"/>
          </a:xfrm>
        </p:spPr>
        <p:txBody>
          <a:bodyPr/>
          <a:lstStyle/>
          <a:p>
            <a:pPr>
              <a:lnSpc>
                <a:spcPct val="90000"/>
              </a:lnSpc>
            </a:pPr>
            <a:r>
              <a:rPr lang="en-US" altLang="zh-CN" sz="2400" b="0" u="none" dirty="0"/>
              <a:t>A digital camera is a handheld electronic device that is used to capture the image of an object electronically. The digital camera consists of a built-in computer, which helps in recording the images electronically. The following are the main features of the digital camera:</a:t>
            </a:r>
          </a:p>
          <a:p>
            <a:pPr>
              <a:lnSpc>
                <a:spcPct val="90000"/>
              </a:lnSpc>
            </a:pPr>
            <a:endParaRPr lang="en-US" altLang="zh-CN" sz="2400" b="0" u="none" dirty="0"/>
          </a:p>
          <a:p>
            <a:pPr>
              <a:lnSpc>
                <a:spcPct val="90000"/>
              </a:lnSpc>
              <a:buSzPct val="150000"/>
              <a:buFontTx/>
              <a:buChar char="•"/>
            </a:pPr>
            <a:r>
              <a:rPr lang="en-US" altLang="zh-CN" sz="2400" b="0" u="none" dirty="0"/>
              <a:t>Capturing and storing thousands of images on a single memory chip</a:t>
            </a:r>
          </a:p>
          <a:p>
            <a:pPr>
              <a:lnSpc>
                <a:spcPct val="90000"/>
              </a:lnSpc>
              <a:buSzPct val="150000"/>
              <a:buFontTx/>
              <a:buChar char="•"/>
            </a:pPr>
            <a:r>
              <a:rPr lang="en-US" altLang="zh-CN" sz="2400" b="0" u="none" dirty="0"/>
              <a:t>Editing as well as deleting the images</a:t>
            </a:r>
          </a:p>
          <a:p>
            <a:pPr>
              <a:lnSpc>
                <a:spcPct val="90000"/>
              </a:lnSpc>
              <a:buSzPct val="150000"/>
              <a:buFontTx/>
              <a:buChar char="•"/>
            </a:pPr>
            <a:r>
              <a:rPr lang="en-US" altLang="zh-CN" sz="2400" b="0" u="none" dirty="0"/>
              <a:t>Recording the video clip with sound</a:t>
            </a:r>
          </a:p>
          <a:p>
            <a:pPr>
              <a:lnSpc>
                <a:spcPct val="90000"/>
              </a:lnSpc>
              <a:buSzPct val="150000"/>
              <a:buFontTx/>
              <a:buChar char="•"/>
            </a:pPr>
            <a:r>
              <a:rPr lang="en-US" altLang="zh-CN" sz="2400" b="0" u="none" dirty="0"/>
              <a:t>Showing the just recorded video clip on the camera screen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a:t>Digital Camera</a:t>
            </a:r>
          </a:p>
        </p:txBody>
      </p:sp>
      <p:sp>
        <p:nvSpPr>
          <p:cNvPr id="128004" name="Rectangle 4"/>
          <p:cNvSpPr>
            <a:spLocks noGrp="1" noChangeArrowheads="1"/>
          </p:cNvSpPr>
          <p:nvPr>
            <p:ph type="body" idx="1"/>
          </p:nvPr>
        </p:nvSpPr>
        <p:spPr/>
        <p:txBody>
          <a:bodyPr/>
          <a:lstStyle/>
          <a:p>
            <a:r>
              <a:rPr lang="en-US" altLang="zh-CN" sz="2800" b="0" u="none" dirty="0"/>
              <a:t>The image captured by a digital camera is in the digital format and can be easily downloaded on a computer system.</a:t>
            </a:r>
          </a:p>
          <a:p>
            <a:r>
              <a:rPr lang="en-US" altLang="zh-CN" sz="2800" b="0" u="none" dirty="0"/>
              <a:t>The quality of the pictures captured by a digital camera depends on the resolution factor. The more the resolution of a digital camera, the better is the image quality.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a:t>Voice Recognition System</a:t>
            </a:r>
          </a:p>
        </p:txBody>
      </p:sp>
      <p:sp>
        <p:nvSpPr>
          <p:cNvPr id="129028" name="Rectangle 4"/>
          <p:cNvSpPr>
            <a:spLocks noGrp="1" noChangeArrowheads="1"/>
          </p:cNvSpPr>
          <p:nvPr>
            <p:ph type="body" idx="1"/>
          </p:nvPr>
        </p:nvSpPr>
        <p:spPr/>
        <p:txBody>
          <a:bodyPr/>
          <a:lstStyle/>
          <a:p>
            <a:pPr>
              <a:lnSpc>
                <a:spcPct val="90000"/>
              </a:lnSpc>
            </a:pPr>
            <a:r>
              <a:rPr lang="en-US" altLang="zh-CN" sz="2400" b="0" u="none" dirty="0"/>
              <a:t>The voice recognition devices generally record the voice of a person and transform it into electrical signals. The electrical signals are then converted into the machine readable code. </a:t>
            </a:r>
          </a:p>
          <a:p>
            <a:pPr>
              <a:lnSpc>
                <a:spcPct val="90000"/>
              </a:lnSpc>
            </a:pPr>
            <a:r>
              <a:rPr lang="en-US" altLang="zh-CN" sz="2400" b="0" u="none" dirty="0"/>
              <a:t>The voice recognition system only </a:t>
            </a:r>
            <a:r>
              <a:rPr lang="en-US" altLang="zh-CN" sz="2400" b="0" u="none" dirty="0" smtClean="0"/>
              <a:t>recognizes </a:t>
            </a:r>
            <a:r>
              <a:rPr lang="en-US" altLang="zh-CN" sz="2400" b="0" u="none" dirty="0"/>
              <a:t>the voice of the speaking person rather than what he speaks. </a:t>
            </a:r>
          </a:p>
          <a:p>
            <a:pPr>
              <a:lnSpc>
                <a:spcPct val="90000"/>
              </a:lnSpc>
            </a:pPr>
            <a:r>
              <a:rPr lang="en-US" altLang="zh-CN" sz="2400" b="0" u="none" dirty="0"/>
              <a:t>The voice recognition devices are used for various purposes such as dictation, training air-traffic controllers, etc. These systems allow users to communicate with computers directly without using a keyboard or mouse.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a:t>Data Acquisition Sensors</a:t>
            </a:r>
          </a:p>
        </p:txBody>
      </p:sp>
      <p:sp>
        <p:nvSpPr>
          <p:cNvPr id="130052" name="Rectangle 4"/>
          <p:cNvSpPr>
            <a:spLocks noGrp="1" noChangeArrowheads="1"/>
          </p:cNvSpPr>
          <p:nvPr>
            <p:ph type="body" idx="1"/>
          </p:nvPr>
        </p:nvSpPr>
        <p:spPr/>
        <p:txBody>
          <a:bodyPr/>
          <a:lstStyle/>
          <a:p>
            <a:pPr>
              <a:lnSpc>
                <a:spcPct val="90000"/>
              </a:lnSpc>
            </a:pPr>
            <a:r>
              <a:rPr lang="en-US" altLang="zh-CN" sz="2800" b="0" u="none" dirty="0"/>
              <a:t>Sensors are the devices that are used for detecting and measuring the physical quantities, such as heat, temperature, and converting them into electrical signals. The sensors are most commonly used in data acquisition systems.</a:t>
            </a:r>
          </a:p>
          <a:p>
            <a:pPr>
              <a:lnSpc>
                <a:spcPct val="90000"/>
              </a:lnSpc>
            </a:pPr>
            <a:r>
              <a:rPr lang="en-US" altLang="zh-CN" sz="2800" b="0" u="none" dirty="0"/>
              <a:t>The data acquisition system collects the electrical signals from various devices and converts them into the digital signals for further assessment.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a:t>Media Input Devices</a:t>
            </a:r>
          </a:p>
        </p:txBody>
      </p:sp>
      <p:sp>
        <p:nvSpPr>
          <p:cNvPr id="131076" name="Rectangle 4"/>
          <p:cNvSpPr>
            <a:spLocks noGrp="1" noChangeArrowheads="1"/>
          </p:cNvSpPr>
          <p:nvPr>
            <p:ph type="body" idx="1"/>
          </p:nvPr>
        </p:nvSpPr>
        <p:spPr>
          <a:xfrm>
            <a:off x="1182688" y="2017713"/>
            <a:ext cx="6818312" cy="4114800"/>
          </a:xfrm>
        </p:spPr>
        <p:txBody>
          <a:bodyPr/>
          <a:lstStyle/>
          <a:p>
            <a:r>
              <a:rPr lang="en-US" altLang="zh-CN" sz="2400" b="0" u="none" dirty="0"/>
              <a:t>The input devices, which are generally used in media for communicating with the mass audiences, are known as media input devices. The following are the most popularly used media input devices:</a:t>
            </a:r>
          </a:p>
          <a:p>
            <a:endParaRPr lang="en-US" altLang="zh-CN" sz="2400" b="0" u="none" dirty="0"/>
          </a:p>
          <a:p>
            <a:pPr>
              <a:buSzPct val="150000"/>
              <a:buFontTx/>
              <a:buChar char="•"/>
            </a:pPr>
            <a:r>
              <a:rPr lang="en-US" altLang="zh-CN" sz="2400" b="0" u="none" dirty="0"/>
              <a:t>Microphone</a:t>
            </a:r>
          </a:p>
          <a:p>
            <a:pPr>
              <a:buSzPct val="150000"/>
              <a:buFontTx/>
              <a:buChar char="•"/>
            </a:pPr>
            <a:r>
              <a:rPr lang="en-US" altLang="zh-CN" sz="2400" b="0" u="none" dirty="0"/>
              <a:t>Webcam</a:t>
            </a:r>
          </a:p>
          <a:p>
            <a:pPr>
              <a:buSzPct val="150000"/>
              <a:buFontTx/>
              <a:buChar char="•"/>
            </a:pPr>
            <a:r>
              <a:rPr lang="en-US" altLang="zh-CN" sz="2400" b="0" u="none" dirty="0"/>
              <a:t>Graphics tablet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04800" y="762000"/>
            <a:ext cx="8610600" cy="1143000"/>
          </a:xfrm>
        </p:spPr>
        <p:txBody>
          <a:bodyPr/>
          <a:lstStyle/>
          <a:p>
            <a:r>
              <a:rPr lang="en-US" altLang="zh-CN" dirty="0"/>
              <a:t>Output Devices</a:t>
            </a:r>
          </a:p>
        </p:txBody>
      </p:sp>
      <p:sp>
        <p:nvSpPr>
          <p:cNvPr id="132100" name="Rectangle 4"/>
          <p:cNvSpPr>
            <a:spLocks noGrp="1" noChangeArrowheads="1"/>
          </p:cNvSpPr>
          <p:nvPr>
            <p:ph type="body" idx="1"/>
          </p:nvPr>
        </p:nvSpPr>
        <p:spPr>
          <a:xfrm>
            <a:off x="381000" y="1600200"/>
            <a:ext cx="8382000" cy="4114800"/>
          </a:xfrm>
        </p:spPr>
        <p:txBody>
          <a:bodyPr/>
          <a:lstStyle/>
          <a:p>
            <a:pPr>
              <a:lnSpc>
                <a:spcPct val="90000"/>
              </a:lnSpc>
            </a:pPr>
            <a:r>
              <a:rPr lang="en-US" altLang="zh-CN" sz="2400" b="0" u="none" dirty="0"/>
              <a:t>Output devices receive the processed data (information) from the CPU and present it to the user in a desired form. They act as an interface between the computer and the user. The main task of an output device is to convert the machine readable information into human-readable from which may be in the form of text, graphics, audio or video. Depending upon the form of output required, the output device may belong to one of the following categories:</a:t>
            </a:r>
          </a:p>
          <a:p>
            <a:pPr>
              <a:lnSpc>
                <a:spcPct val="90000"/>
              </a:lnSpc>
              <a:buSzPct val="150000"/>
              <a:buFontTx/>
              <a:buChar char="•"/>
            </a:pPr>
            <a:r>
              <a:rPr lang="en-US" altLang="zh-CN" sz="2400" b="0" u="none" dirty="0"/>
              <a:t>Display monitors</a:t>
            </a:r>
          </a:p>
          <a:p>
            <a:pPr>
              <a:lnSpc>
                <a:spcPct val="90000"/>
              </a:lnSpc>
              <a:buSzPct val="150000"/>
              <a:buFontTx/>
              <a:buChar char="•"/>
            </a:pPr>
            <a:r>
              <a:rPr lang="en-US" altLang="zh-CN" sz="2400" b="0" u="none" dirty="0"/>
              <a:t>Printers</a:t>
            </a:r>
          </a:p>
          <a:p>
            <a:pPr>
              <a:lnSpc>
                <a:spcPct val="90000"/>
              </a:lnSpc>
              <a:buSzPct val="150000"/>
              <a:buFontTx/>
              <a:buChar char="•"/>
            </a:pPr>
            <a:r>
              <a:rPr lang="en-US" altLang="zh-CN" sz="2400" b="0" u="none" dirty="0"/>
              <a:t>Plotters</a:t>
            </a:r>
          </a:p>
          <a:p>
            <a:pPr>
              <a:lnSpc>
                <a:spcPct val="90000"/>
              </a:lnSpc>
              <a:buSzPct val="150000"/>
              <a:buFontTx/>
              <a:buChar char="•"/>
            </a:pPr>
            <a:r>
              <a:rPr lang="en-US" altLang="zh-CN" sz="2400" b="0" u="none" dirty="0"/>
              <a:t>Voice output systems</a:t>
            </a:r>
          </a:p>
          <a:p>
            <a:pPr>
              <a:lnSpc>
                <a:spcPct val="90000"/>
              </a:lnSpc>
              <a:buSzPct val="150000"/>
              <a:buFontTx/>
              <a:buChar char="•"/>
            </a:pPr>
            <a:r>
              <a:rPr lang="en-US" altLang="zh-CN" sz="2400" b="0" u="none" dirty="0"/>
              <a:t>Projectors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a:t>Central Processing Unit</a:t>
            </a:r>
          </a:p>
        </p:txBody>
      </p:sp>
      <p:sp>
        <p:nvSpPr>
          <p:cNvPr id="87043" name="Rectangle 3"/>
          <p:cNvSpPr>
            <a:spLocks noGrp="1" noChangeArrowheads="1"/>
          </p:cNvSpPr>
          <p:nvPr>
            <p:ph type="body" idx="1"/>
          </p:nvPr>
        </p:nvSpPr>
        <p:spPr/>
        <p:txBody>
          <a:bodyPr/>
          <a:lstStyle/>
          <a:p>
            <a:pPr marL="0" indent="0"/>
            <a:r>
              <a:rPr lang="en-US" altLang="zh-CN" sz="2800" b="0" u="none" dirty="0"/>
              <a:t>The main operations of the CPU include four phases:</a:t>
            </a:r>
          </a:p>
          <a:p>
            <a:pPr marL="0" indent="0">
              <a:buFont typeface="Wingdings" pitchFamily="2" charset="2"/>
              <a:buNone/>
            </a:pPr>
            <a:r>
              <a:rPr lang="en-US" altLang="zh-CN" sz="2800" b="0" u="none" dirty="0"/>
              <a:t>(1) Fetching instructions from the memory</a:t>
            </a:r>
          </a:p>
          <a:p>
            <a:pPr marL="0" indent="0">
              <a:buFont typeface="Wingdings" pitchFamily="2" charset="2"/>
              <a:buNone/>
            </a:pPr>
            <a:r>
              <a:rPr lang="en-US" altLang="zh-CN" sz="2800" b="0" u="none" dirty="0"/>
              <a:t>(2) Decoding the instructions to decide what operations to be performed</a:t>
            </a:r>
          </a:p>
          <a:p>
            <a:pPr marL="0" indent="0">
              <a:buFont typeface="Wingdings" pitchFamily="2" charset="2"/>
              <a:buNone/>
            </a:pPr>
            <a:r>
              <a:rPr lang="en-US" altLang="zh-CN" sz="2800" b="0" u="none" dirty="0"/>
              <a:t>(3) Executing the instructions</a:t>
            </a:r>
          </a:p>
          <a:p>
            <a:pPr marL="0" indent="0">
              <a:buFont typeface="Wingdings" pitchFamily="2" charset="2"/>
              <a:buNone/>
            </a:pPr>
            <a:r>
              <a:rPr lang="en-US" altLang="zh-CN" sz="2800" b="0" u="none" dirty="0"/>
              <a:t>(4) Storing the results back in the memory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a:t>Output Devices</a:t>
            </a:r>
          </a:p>
        </p:txBody>
      </p:sp>
      <p:sp>
        <p:nvSpPr>
          <p:cNvPr id="133124" name="Rectangle 4"/>
          <p:cNvSpPr>
            <a:spLocks noGrp="1" noChangeArrowheads="1"/>
          </p:cNvSpPr>
          <p:nvPr>
            <p:ph type="body" idx="1"/>
          </p:nvPr>
        </p:nvSpPr>
        <p:spPr/>
        <p:txBody>
          <a:bodyPr/>
          <a:lstStyle/>
          <a:p>
            <a:r>
              <a:rPr lang="en-US" altLang="zh-CN" sz="2400" b="0" u="none" dirty="0"/>
              <a:t>While the printers and plotters provide the physical form of output known as </a:t>
            </a:r>
            <a:r>
              <a:rPr lang="en-US" altLang="zh-CN" sz="2400" b="0" i="1" u="none" dirty="0"/>
              <a:t>hard copy</a:t>
            </a:r>
            <a:r>
              <a:rPr lang="en-US" altLang="zh-CN" sz="2400" b="0" u="none" dirty="0"/>
              <a:t>, the display monitors, voice output systems and projectors provide temporary output known as </a:t>
            </a:r>
            <a:r>
              <a:rPr lang="en-US" altLang="zh-CN" sz="2400" b="0" i="1" u="none" dirty="0"/>
              <a:t>soft copy</a:t>
            </a:r>
            <a:r>
              <a:rPr lang="en-US" altLang="zh-CN" sz="2400" b="0" u="none" dirty="0"/>
              <a:t>. Unlike hard copy, soft copy is not a permanent form of output.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a:t>Display Monitors</a:t>
            </a:r>
          </a:p>
        </p:txBody>
      </p:sp>
      <p:sp>
        <p:nvSpPr>
          <p:cNvPr id="135171" name="Rectangle 3"/>
          <p:cNvSpPr>
            <a:spLocks noGrp="1" noChangeArrowheads="1"/>
          </p:cNvSpPr>
          <p:nvPr>
            <p:ph type="body" idx="1"/>
          </p:nvPr>
        </p:nvSpPr>
        <p:spPr/>
        <p:txBody>
          <a:bodyPr/>
          <a:lstStyle/>
          <a:p>
            <a:r>
              <a:rPr lang="en-US" altLang="zh-CN" sz="2400" b="0" u="none" dirty="0"/>
              <a:t>Cathode Ray Tube (CRT) Monitor: contain an empty glass tube with a phosphor coated fluorescent screen and a source of electrons known as electron gun. A CRT monitor has many advantages, such as a high contrast ratio and color depth. It also provides a change in the resolution without affecting the clarity of the picture. But it is very bulky and occupies a lot of space on the desk. It also consumes a lot of power and produces a large amount heat.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a:t>Display Monitors</a:t>
            </a:r>
          </a:p>
        </p:txBody>
      </p:sp>
      <p:sp>
        <p:nvSpPr>
          <p:cNvPr id="136195" name="Rectangle 3"/>
          <p:cNvSpPr>
            <a:spLocks noGrp="1" noChangeArrowheads="1"/>
          </p:cNvSpPr>
          <p:nvPr>
            <p:ph type="body" idx="1"/>
          </p:nvPr>
        </p:nvSpPr>
        <p:spPr/>
        <p:txBody>
          <a:bodyPr/>
          <a:lstStyle/>
          <a:p>
            <a:pPr>
              <a:lnSpc>
                <a:spcPct val="90000"/>
              </a:lnSpc>
            </a:pPr>
            <a:r>
              <a:rPr lang="en-US" altLang="zh-CN" sz="2400" b="0" u="none" dirty="0"/>
              <a:t>Liquid Crystal Display (LCD) Monitor: Use liquid crystals technology to display the images. An LCD monitor is small in size and light in weight so it occupies less space on the desk. Also, the power consumption by an LCD monitor is very less. However, it has a weak color quality as compared to a CRT monitor.</a:t>
            </a:r>
          </a:p>
          <a:p>
            <a:pPr>
              <a:lnSpc>
                <a:spcPct val="90000"/>
              </a:lnSpc>
            </a:pPr>
            <a:r>
              <a:rPr lang="en-US" altLang="zh-CN" sz="2400" b="0" u="none" dirty="0"/>
              <a:t>Thin Film Transistor (TFT) Monitor: A TFT monitor is similar to an LCD monitor except for one difference that it uses thin film transistor technology along with liquid crystal technology to improve the quality of the image.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a:t>Printers</a:t>
            </a:r>
          </a:p>
        </p:txBody>
      </p:sp>
      <p:sp>
        <p:nvSpPr>
          <p:cNvPr id="137220" name="Rectangle 4"/>
          <p:cNvSpPr>
            <a:spLocks noGrp="1" noChangeArrowheads="1"/>
          </p:cNvSpPr>
          <p:nvPr>
            <p:ph type="body" idx="1"/>
          </p:nvPr>
        </p:nvSpPr>
        <p:spPr>
          <a:xfrm>
            <a:off x="609600" y="2017713"/>
            <a:ext cx="8305800" cy="4114800"/>
          </a:xfrm>
        </p:spPr>
        <p:txBody>
          <a:bodyPr/>
          <a:lstStyle/>
          <a:p>
            <a:pPr>
              <a:lnSpc>
                <a:spcPct val="90000"/>
              </a:lnSpc>
            </a:pPr>
            <a:r>
              <a:rPr lang="en-US" altLang="zh-CN" sz="2400" b="0" u="none" dirty="0"/>
              <a:t>A printer is a computer hardware that generates the hard copy of the information processed by a computer system.</a:t>
            </a:r>
          </a:p>
          <a:p>
            <a:pPr>
              <a:lnSpc>
                <a:spcPct val="50000"/>
              </a:lnSpc>
              <a:spcBef>
                <a:spcPct val="0"/>
              </a:spcBef>
              <a:buFont typeface="Wingdings" pitchFamily="2" charset="2"/>
              <a:buNone/>
            </a:pPr>
            <a:r>
              <a:rPr lang="en-US" altLang="zh-CN" sz="2400" b="0" u="none" dirty="0"/>
              <a:t> </a:t>
            </a:r>
          </a:p>
          <a:p>
            <a:pPr>
              <a:lnSpc>
                <a:spcPct val="90000"/>
              </a:lnSpc>
              <a:buSzPct val="150000"/>
              <a:buFontTx/>
              <a:buChar char="•"/>
            </a:pPr>
            <a:r>
              <a:rPr lang="en-US" altLang="zh-CN" sz="2400" b="0" u="none" dirty="0"/>
              <a:t>Impact Printers: there exists a mechanical contact between print head and paper. Print head is the part of the printer that resembles a hammer and is responsible for transferring the ink to the paper in the form of required characters. Impact printer contains an individual print head for each character.</a:t>
            </a:r>
          </a:p>
          <a:p>
            <a:pPr>
              <a:lnSpc>
                <a:spcPct val="90000"/>
              </a:lnSpc>
              <a:buSzPct val="150000"/>
              <a:buFontTx/>
              <a:buChar char="•"/>
            </a:pPr>
            <a:r>
              <a:rPr lang="en-US" altLang="zh-CN" sz="2400" b="0" u="none" dirty="0"/>
              <a:t>Non-Impact Printers: there exists no mechanical contact between the print head and paper. These printers spray ink on the paper with the help of a nozzle. The most popular ones are ink-jet printers and laser printers.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a:t>Plotters</a:t>
            </a:r>
          </a:p>
        </p:txBody>
      </p:sp>
      <p:sp>
        <p:nvSpPr>
          <p:cNvPr id="138244" name="Rectangle 4"/>
          <p:cNvSpPr>
            <a:spLocks noGrp="1" noChangeArrowheads="1"/>
          </p:cNvSpPr>
          <p:nvPr>
            <p:ph type="body" idx="1"/>
          </p:nvPr>
        </p:nvSpPr>
        <p:spPr/>
        <p:txBody>
          <a:bodyPr/>
          <a:lstStyle/>
          <a:p>
            <a:r>
              <a:rPr lang="en-US" altLang="zh-CN" sz="2400" b="0" u="none" dirty="0"/>
              <a:t>Plotter is a device used to print high quality graphics and images. It uses one or more pens to produce a high quality drawing. These pens change their positions and draw continuous lines to produce an image. The plotters were used as a substitute to the colored printers when the printers were very expensive and were also not capable of drawing bigger images such as graphs.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a:t>Voice Output Systems</a:t>
            </a:r>
          </a:p>
        </p:txBody>
      </p:sp>
      <p:sp>
        <p:nvSpPr>
          <p:cNvPr id="139268" name="Rectangle 4"/>
          <p:cNvSpPr>
            <a:spLocks noGrp="1" noChangeArrowheads="1"/>
          </p:cNvSpPr>
          <p:nvPr>
            <p:ph type="body" idx="1"/>
          </p:nvPr>
        </p:nvSpPr>
        <p:spPr/>
        <p:txBody>
          <a:bodyPr/>
          <a:lstStyle/>
          <a:p>
            <a:pPr>
              <a:lnSpc>
                <a:spcPct val="90000"/>
              </a:lnSpc>
            </a:pPr>
            <a:r>
              <a:rPr lang="en-US" altLang="zh-CN" sz="2400" b="0" u="none" dirty="0"/>
              <a:t>Voice output systems record the simple messages in human speech form and then combine all these simple messages to form a single message. The voice response system is of two types: (1) a reproduction of human voice and other sounds; (2) speech synthesis.</a:t>
            </a:r>
          </a:p>
          <a:p>
            <a:pPr>
              <a:lnSpc>
                <a:spcPct val="90000"/>
              </a:lnSpc>
            </a:pPr>
            <a:r>
              <a:rPr lang="en-US" altLang="zh-CN" sz="2400" b="0" u="none" dirty="0"/>
              <a:t>The basic application of a voice output system is in Interactive Voice Response systems, which are used by the customer care or customer support departments of an organization, such as telecommunication companies, etc.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t>Projectors</a:t>
            </a:r>
          </a:p>
        </p:txBody>
      </p:sp>
      <p:sp>
        <p:nvSpPr>
          <p:cNvPr id="140291" name="Rectangle 3"/>
          <p:cNvSpPr>
            <a:spLocks noGrp="1" noChangeArrowheads="1"/>
          </p:cNvSpPr>
          <p:nvPr>
            <p:ph type="body" idx="1"/>
          </p:nvPr>
        </p:nvSpPr>
        <p:spPr/>
        <p:txBody>
          <a:bodyPr/>
          <a:lstStyle/>
          <a:p>
            <a:r>
              <a:rPr lang="en-US" altLang="zh-CN" sz="2400" b="0" u="none" dirty="0"/>
              <a:t>A projector is a device that is connected to a computer or a video device for projecting an image from the computer or video device onto the big white screen.</a:t>
            </a:r>
          </a:p>
          <a:p>
            <a:r>
              <a:rPr lang="en-US" altLang="zh-CN" sz="2400" b="0" u="none" dirty="0"/>
              <a:t>A projector consists of an optic system, a light source and displays, which contain the original images.</a:t>
            </a:r>
          </a:p>
          <a:p>
            <a:r>
              <a:rPr lang="en-US" altLang="zh-CN" sz="2400" b="0" u="none" dirty="0"/>
              <a:t>Projects were initially used for showing films but now they are used on a large scale for displaying presentations in various situations.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a:t>Central Processing Unit</a:t>
            </a:r>
          </a:p>
        </p:txBody>
      </p:sp>
      <p:sp>
        <p:nvSpPr>
          <p:cNvPr id="86019" name="Rectangle 3"/>
          <p:cNvSpPr>
            <a:spLocks noGrp="1" noChangeArrowheads="1"/>
          </p:cNvSpPr>
          <p:nvPr>
            <p:ph type="body" idx="1"/>
          </p:nvPr>
        </p:nvSpPr>
        <p:spPr/>
        <p:txBody>
          <a:bodyPr/>
          <a:lstStyle/>
          <a:p>
            <a:r>
              <a:rPr lang="en-US" altLang="zh-CN" sz="4000" b="0" u="none" dirty="0"/>
              <a:t>Registers</a:t>
            </a:r>
          </a:p>
          <a:p>
            <a:r>
              <a:rPr lang="en-US" altLang="zh-CN" sz="4000" b="0" u="none" dirty="0"/>
              <a:t>Arithmetic Unit</a:t>
            </a:r>
          </a:p>
          <a:p>
            <a:r>
              <a:rPr lang="en-US" altLang="zh-CN" sz="4000" b="0" u="none" dirty="0"/>
              <a:t>Logic Unit</a:t>
            </a:r>
          </a:p>
          <a:p>
            <a:r>
              <a:rPr lang="en-US" altLang="zh-CN" sz="4000" b="0" u="none" dirty="0"/>
              <a:t>Control Unit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a:t>Arithmetic Unit</a:t>
            </a:r>
          </a:p>
        </p:txBody>
      </p:sp>
      <p:sp>
        <p:nvSpPr>
          <p:cNvPr id="88067" name="Rectangle 3"/>
          <p:cNvSpPr>
            <a:spLocks noGrp="1" noChangeArrowheads="1"/>
          </p:cNvSpPr>
          <p:nvPr>
            <p:ph type="body" idx="1"/>
          </p:nvPr>
        </p:nvSpPr>
        <p:spPr/>
        <p:txBody>
          <a:bodyPr/>
          <a:lstStyle/>
          <a:p>
            <a:r>
              <a:rPr lang="en-US" altLang="zh-CN" sz="3600" b="0" u="none" dirty="0"/>
              <a:t>Arithmetic Unit is a part of the CPU that performs arithmetic operations on the data. The arithmetic operations can be addition, subtraction, multiplication or division.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a:t>Logic Unit</a:t>
            </a:r>
          </a:p>
        </p:txBody>
      </p:sp>
      <p:sp>
        <p:nvSpPr>
          <p:cNvPr id="89091" name="Rectangle 3"/>
          <p:cNvSpPr>
            <a:spLocks noGrp="1" noChangeArrowheads="1"/>
          </p:cNvSpPr>
          <p:nvPr>
            <p:ph type="body" idx="1"/>
          </p:nvPr>
        </p:nvSpPr>
        <p:spPr/>
        <p:txBody>
          <a:bodyPr/>
          <a:lstStyle/>
          <a:p>
            <a:r>
              <a:rPr lang="en-US" altLang="zh-CN" sz="3600" b="0" u="none" dirty="0"/>
              <a:t>Logic Unit is a part of the CPU that performs logical operations on the data.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a:t>Control Unit</a:t>
            </a:r>
          </a:p>
        </p:txBody>
      </p:sp>
      <p:sp>
        <p:nvSpPr>
          <p:cNvPr id="90115" name="Rectangle 3"/>
          <p:cNvSpPr>
            <a:spLocks noGrp="1" noChangeArrowheads="1"/>
          </p:cNvSpPr>
          <p:nvPr>
            <p:ph type="body" idx="1"/>
          </p:nvPr>
        </p:nvSpPr>
        <p:spPr/>
        <p:txBody>
          <a:bodyPr/>
          <a:lstStyle/>
          <a:p>
            <a:r>
              <a:rPr lang="en-US" altLang="zh-CN" sz="3600" b="0" u="none" dirty="0"/>
              <a:t>Control Unit is an important component of CPU that controls the flow of data and information. It maintains the sequence of operations being performed by the CPU. </a:t>
            </a:r>
          </a:p>
        </p:txBody>
      </p:sp>
    </p:spTree>
  </p:cSld>
  <p:clrMapOvr>
    <a:masterClrMapping/>
  </p:clrMapOvr>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3430</Words>
  <Application>Microsoft Office PowerPoint</Application>
  <PresentationFormat>On-screen Show (4:3)</PresentationFormat>
  <Paragraphs>219</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New Microsoft Office PowerPoint Presentation</vt:lpstr>
      <vt:lpstr>BASIC COMP. ARCHITECTURE  Bachelor of Computer Science (Hons) (Network Technology and Cybersecurity)  MODULE CODE: BCA114</vt:lpstr>
      <vt:lpstr>Slide 2</vt:lpstr>
      <vt:lpstr>The Computer System</vt:lpstr>
      <vt:lpstr>Computer Organisation and Architecture</vt:lpstr>
      <vt:lpstr>Central Processing Unit</vt:lpstr>
      <vt:lpstr>Central Processing Unit</vt:lpstr>
      <vt:lpstr>Arithmetic Unit</vt:lpstr>
      <vt:lpstr>Logic Unit</vt:lpstr>
      <vt:lpstr>Control Unit</vt:lpstr>
      <vt:lpstr>Main Memory Unit</vt:lpstr>
      <vt:lpstr>Cache Memory</vt:lpstr>
      <vt:lpstr>Registers</vt:lpstr>
      <vt:lpstr>Internal Communications</vt:lpstr>
      <vt:lpstr>Processor to Memory Communication</vt:lpstr>
      <vt:lpstr>Processor to I/O Devices Communication</vt:lpstr>
      <vt:lpstr>Machine Cycle</vt:lpstr>
      <vt:lpstr>Instruction Cycle</vt:lpstr>
      <vt:lpstr>Execution Cycle</vt:lpstr>
      <vt:lpstr>The Bus</vt:lpstr>
      <vt:lpstr>Memory and Storage Systems</vt:lpstr>
      <vt:lpstr>Slide 21</vt:lpstr>
      <vt:lpstr>Hierarchy of storage </vt:lpstr>
      <vt:lpstr>PRIMARY STORAGE</vt:lpstr>
      <vt:lpstr>Memory Representation</vt:lpstr>
      <vt:lpstr>Memory Representation</vt:lpstr>
      <vt:lpstr>Random Access Memory</vt:lpstr>
      <vt:lpstr>Random Access Memory</vt:lpstr>
      <vt:lpstr>Read Only Memory</vt:lpstr>
      <vt:lpstr>Read Only Memory</vt:lpstr>
      <vt:lpstr>Storage Systems</vt:lpstr>
      <vt:lpstr>Magnetic Storage Systems</vt:lpstr>
      <vt:lpstr>Magnetic Storage Systems</vt:lpstr>
      <vt:lpstr>Optical Storage Systems</vt:lpstr>
      <vt:lpstr>Solid-State Storage Devices</vt:lpstr>
      <vt:lpstr>Storage Evaluation Criteria</vt:lpstr>
      <vt:lpstr>Input Devices</vt:lpstr>
      <vt:lpstr>Input Devices</vt:lpstr>
      <vt:lpstr>Keyboard</vt:lpstr>
      <vt:lpstr>Pointing Devices</vt:lpstr>
      <vt:lpstr>Mouse</vt:lpstr>
      <vt:lpstr>Scanning Devices</vt:lpstr>
      <vt:lpstr>Scanning Devices</vt:lpstr>
      <vt:lpstr>Optical Recognition Devices</vt:lpstr>
      <vt:lpstr>Digital Camera</vt:lpstr>
      <vt:lpstr>Digital Camera</vt:lpstr>
      <vt:lpstr>Voice Recognition System</vt:lpstr>
      <vt:lpstr>Data Acquisition Sensors</vt:lpstr>
      <vt:lpstr>Media Input Devices</vt:lpstr>
      <vt:lpstr>Output Devices</vt:lpstr>
      <vt:lpstr>Output Devices</vt:lpstr>
      <vt:lpstr>Display Monitors</vt:lpstr>
      <vt:lpstr>Display Monitors</vt:lpstr>
      <vt:lpstr>Printers</vt:lpstr>
      <vt:lpstr>Plotters</vt:lpstr>
      <vt:lpstr>Voice Output Systems</vt:lpstr>
      <vt:lpstr>Projectors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CYBER-SAFETY  BASICS</dc:title>
  <dc:creator>BAGA</dc:creator>
  <cp:lastModifiedBy>LUC</cp:lastModifiedBy>
  <cp:revision>113</cp:revision>
  <dcterms:created xsi:type="dcterms:W3CDTF">2013-03-20T09:56:07Z</dcterms:created>
  <dcterms:modified xsi:type="dcterms:W3CDTF">2014-09-03T01:11:03Z</dcterms:modified>
</cp:coreProperties>
</file>