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9" r:id="rId2"/>
    <p:sldId id="284" r:id="rId3"/>
    <p:sldId id="285" r:id="rId4"/>
    <p:sldId id="286" r:id="rId5"/>
    <p:sldId id="281" r:id="rId6"/>
    <p:sldId id="282" r:id="rId7"/>
    <p:sldId id="288" r:id="rId8"/>
    <p:sldId id="289" r:id="rId9"/>
    <p:sldId id="295" r:id="rId10"/>
    <p:sldId id="290" r:id="rId11"/>
    <p:sldId id="291" r:id="rId12"/>
    <p:sldId id="292" r:id="rId13"/>
    <p:sldId id="293" r:id="rId14"/>
    <p:sldId id="261" r:id="rId15"/>
    <p:sldId id="262" r:id="rId16"/>
    <p:sldId id="263" r:id="rId17"/>
    <p:sldId id="264" r:id="rId18"/>
    <p:sldId id="265" r:id="rId19"/>
    <p:sldId id="266" r:id="rId20"/>
    <p:sldId id="294"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0C7BF8-624A-498A-AF89-9F83EC73AD84}" type="datetimeFigureOut">
              <a:rPr lang="en-US" smtClean="0"/>
              <a:pPr/>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E5E8B-B51D-4D8C-AA00-0290B577B00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4E45F-57A9-4549-A0FF-99A6BA84FB59}" type="datetimeFigureOut">
              <a:rPr lang="en-US" smtClean="0"/>
              <a:pPr/>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84210-4C3C-4B4F-86B1-2CA322C5F9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932DEF2-B689-4026-B787-D014E984B7A1}" type="slidenum">
              <a:rPr lang="en-US" altLang="en-US">
                <a:cs typeface="Arial" charset="0"/>
              </a:rPr>
              <a:pPr/>
              <a:t>14</a:t>
            </a:fld>
            <a:endParaRPr lang="en-US" altLang="en-US">
              <a:cs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9E5411-43E8-4B21-8017-276E7F8E7E6B}" type="slidenum">
              <a:rPr lang="en-US" altLang="en-US">
                <a:cs typeface="Arial" charset="0"/>
              </a:rPr>
              <a:pPr/>
              <a:t>24</a:t>
            </a:fld>
            <a:endParaRPr lang="en-US" altLang="en-US">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4C89516-33E4-476E-8D1A-04FB4F7DE752}" type="slidenum">
              <a:rPr lang="en-US" altLang="en-US">
                <a:cs typeface="Arial" charset="0"/>
              </a:rPr>
              <a:pPr/>
              <a:t>25</a:t>
            </a:fld>
            <a:endParaRPr lang="en-US" altLang="en-US">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30E7254-98BE-4766-A4A2-5FFAD15D76C4}" type="slidenum">
              <a:rPr lang="en-US" altLang="en-US">
                <a:cs typeface="Arial" charset="0"/>
              </a:rPr>
              <a:pPr/>
              <a:t>26</a:t>
            </a:fld>
            <a:endParaRPr lang="en-US" altLang="en-US">
              <a:cs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B57AF41-482A-44DD-9CD3-0798E5B9441F}" type="slidenum">
              <a:rPr lang="en-US" altLang="en-US">
                <a:cs typeface="Arial" charset="0"/>
              </a:rPr>
              <a:pPr/>
              <a:t>27</a:t>
            </a:fld>
            <a:endParaRPr lang="en-US" altLang="en-US">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C2F9D38-3CB0-4763-909F-C7618D97B335}" type="slidenum">
              <a:rPr lang="en-US" altLang="en-US">
                <a:cs typeface="Arial" charset="0"/>
              </a:rPr>
              <a:pPr/>
              <a:t>28</a:t>
            </a:fld>
            <a:endParaRPr lang="en-US" altLang="en-US">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C6E45C1-1C92-4E84-BB80-FBE56FEF3E2F}" type="slidenum">
              <a:rPr lang="en-US" altLang="en-US">
                <a:cs typeface="Arial" charset="0"/>
              </a:rPr>
              <a:pPr/>
              <a:t>29</a:t>
            </a:fld>
            <a:endParaRPr lang="en-US" altLang="en-US">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288A40C-17F8-46FC-A89B-415BEA06D417}" type="slidenum">
              <a:rPr lang="en-US" altLang="en-US">
                <a:cs typeface="Arial" charset="0"/>
              </a:rPr>
              <a:pPr/>
              <a:t>30</a:t>
            </a:fld>
            <a:endParaRPr lang="en-US" altLang="en-US">
              <a:cs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9D0798B-D617-4AE1-98AC-F5A40A01CC3F}" type="slidenum">
              <a:rPr lang="en-US" altLang="en-US">
                <a:cs typeface="Arial" charset="0"/>
              </a:rPr>
              <a:pPr/>
              <a:t>31</a:t>
            </a:fld>
            <a:endParaRPr lang="en-US" altLang="en-US">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3E5F528-DCCC-4708-85DD-747CC75892D0}" type="slidenum">
              <a:rPr lang="en-US" altLang="en-US">
                <a:cs typeface="Arial" charset="0"/>
              </a:rPr>
              <a:pPr/>
              <a:t>32</a:t>
            </a:fld>
            <a:endParaRPr lang="en-US" altLang="en-US">
              <a:cs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8D39F33-7CE2-4DBE-AAB2-4656890E5652}" type="slidenum">
              <a:rPr lang="en-US" altLang="en-US">
                <a:cs typeface="Arial" charset="0"/>
              </a:rPr>
              <a:pPr/>
              <a:t>33</a:t>
            </a:fld>
            <a:endParaRPr lang="en-US" altLang="en-US">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5857864-1816-4E04-AD25-33AD9ACEF148}" type="slidenum">
              <a:rPr lang="en-US" altLang="en-US">
                <a:cs typeface="Arial" charset="0"/>
              </a:rPr>
              <a:pPr/>
              <a:t>15</a:t>
            </a:fld>
            <a:endParaRPr lang="en-US" altLang="en-US">
              <a:cs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B354938-C2B9-4C77-97E4-79A302E2D5FA}" type="slidenum">
              <a:rPr lang="en-US" altLang="en-US">
                <a:cs typeface="Arial" charset="0"/>
              </a:rPr>
              <a:pPr/>
              <a:t>16</a:t>
            </a:fld>
            <a:endParaRPr lang="en-US" altLang="en-US">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90AE9D3-D867-4613-9EC5-246D7E28EBFC}" type="slidenum">
              <a:rPr lang="en-US" altLang="en-US">
                <a:cs typeface="Arial" charset="0"/>
              </a:rPr>
              <a:pPr/>
              <a:t>17</a:t>
            </a:fld>
            <a:endParaRPr lang="en-US" altLang="en-US">
              <a:cs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73B5586-EAF4-48CF-A202-0A15EE95371D}" type="slidenum">
              <a:rPr lang="en-US" altLang="en-US">
                <a:cs typeface="Arial" charset="0"/>
              </a:rPr>
              <a:pPr/>
              <a:t>18</a:t>
            </a:fld>
            <a:endParaRPr lang="en-US" altLang="en-US">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4F679C-196E-4C41-941F-2211E72532FB}" type="slidenum">
              <a:rPr lang="en-US" altLang="en-US">
                <a:cs typeface="Arial" charset="0"/>
              </a:rPr>
              <a:pPr/>
              <a:t>19</a:t>
            </a:fld>
            <a:endParaRPr lang="en-US" altLang="en-US">
              <a:cs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99A7E42-DC05-47C9-9D2E-0084EBEA8278}" type="slidenum">
              <a:rPr lang="en-US" altLang="en-US">
                <a:cs typeface="Arial" charset="0"/>
              </a:rPr>
              <a:pPr/>
              <a:t>21</a:t>
            </a:fld>
            <a:endParaRPr lang="en-US" altLang="en-US">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92980F6-01DA-40B7-AD74-F9CA3347C2BB}" type="slidenum">
              <a:rPr lang="en-US" altLang="en-US">
                <a:cs typeface="Arial" charset="0"/>
              </a:rPr>
              <a:pPr/>
              <a:t>22</a:t>
            </a:fld>
            <a:endParaRPr lang="en-US" altLang="en-US">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8FBE2A9-D6F9-4F3D-BA29-DF5BBCEB7499}" type="slidenum">
              <a:rPr lang="en-US" altLang="en-US">
                <a:cs typeface="Arial" charset="0"/>
              </a:rPr>
              <a:pPr/>
              <a:t>23</a:t>
            </a:fld>
            <a:endParaRPr lang="en-US" altLang="en-US">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1905000"/>
            <a:ext cx="8077200" cy="1470025"/>
          </a:xfrm>
          <a:prstGeom prst="rect">
            <a:avLst/>
          </a:prstGeom>
        </p:spPr>
        <p:txBody>
          <a:bodyPr/>
          <a:lstStyle>
            <a:lvl1pPr marL="0" marR="0" indent="0" algn="ctr" defTabSz="914400" rtl="0" eaLnBrk="0" fontAlgn="base" latinLnBrk="0" hangingPunct="0">
              <a:lnSpc>
                <a:spcPct val="100000"/>
              </a:lnSpc>
              <a:spcBef>
                <a:spcPct val="0"/>
              </a:spcBef>
              <a:spcAft>
                <a:spcPct val="0"/>
              </a:spcAft>
              <a:buClrTx/>
              <a:buSzTx/>
              <a:buFontTx/>
              <a:buNone/>
              <a:tabLst/>
              <a:defRPr lang="en-US" sz="4000" b="1" smtClean="0"/>
            </a:lvl1pPr>
          </a:lstStyle>
          <a:p>
            <a:r>
              <a:rPr lang="en-US" dirty="0" smtClean="0"/>
              <a:t>Importance of HRM</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1A9B144-F13C-4DFA-B55C-9937E14CD3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8801"/>
            <a:ext cx="8229600" cy="41148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D201E-F1EC-4D08-98A5-7EB6058396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87AAFF-CCE6-451C-B8EF-665D3E47965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610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2362200"/>
            <a:ext cx="8229600" cy="3763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96E17B-BE4A-4584-AC9A-A77E25A7A3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256058-911D-4E25-894B-672011724F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336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33600"/>
            <a:ext cx="40386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5BD09D-9479-401E-9029-11C2908D0C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8E68D2-4CEE-4E06-A857-FABB7F4319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008E7A9-05CB-49CE-983C-C0E000C517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382268E-69C9-494A-9873-9233E9FA33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37152A-8934-40CC-B596-5267F30CDE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dirty="0">
              <a:latin typeface="+mn-lt"/>
              <a:ea typeface="Calibri"/>
              <a:cs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dirty="0"/>
          </a:p>
        </p:txBody>
      </p:sp>
      <p:pic>
        <p:nvPicPr>
          <p:cNvPr id="1030" name="Picture 8" descr="2.jpg"/>
          <p:cNvPicPr>
            <a:picLocks noChangeAspect="1"/>
          </p:cNvPicPr>
          <p:nvPr/>
        </p:nvPicPr>
        <p:blipFill>
          <a:blip r:embed="rId13" cstate="print"/>
          <a:srcRect/>
          <a:stretch>
            <a:fillRect/>
          </a:stretch>
        </p:blipFill>
        <p:spPr bwMode="auto">
          <a:xfrm>
            <a:off x="3048000" y="1752600"/>
            <a:ext cx="3067050" cy="4038600"/>
          </a:xfrm>
          <a:prstGeom prst="rect">
            <a:avLst/>
          </a:prstGeom>
          <a:noFill/>
          <a:ln w="9525">
            <a:noFill/>
            <a:miter lim="800000"/>
            <a:headEnd/>
            <a:tailEnd/>
          </a:ln>
        </p:spPr>
      </p:pic>
      <p:pic>
        <p:nvPicPr>
          <p:cNvPr id="1031" name="Picture 9" descr="3.jpg"/>
          <p:cNvPicPr>
            <a:picLocks noChangeAspect="1"/>
          </p:cNvPicPr>
          <p:nvPr/>
        </p:nvPicPr>
        <p:blipFill>
          <a:blip r:embed="rId14" cstate="print"/>
          <a:srcRect/>
          <a:stretch>
            <a:fillRect/>
          </a:stretch>
        </p:blipFill>
        <p:spPr bwMode="auto">
          <a:xfrm>
            <a:off x="2971800" y="6600825"/>
            <a:ext cx="2733675" cy="257175"/>
          </a:xfrm>
          <a:prstGeom prst="rect">
            <a:avLst/>
          </a:prstGeom>
          <a:noFill/>
          <a:ln w="9525">
            <a:noFill/>
            <a:miter lim="800000"/>
            <a:headEnd/>
            <a:tailEnd/>
          </a:ln>
        </p:spPr>
      </p:pic>
      <p:sp>
        <p:nvSpPr>
          <p:cNvPr id="14" name="Rectangle 13"/>
          <p:cNvSpPr/>
          <p:nvPr/>
        </p:nvSpPr>
        <p:spPr>
          <a:xfrm>
            <a:off x="0" y="0"/>
            <a:ext cx="9144000" cy="76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800" b="1" dirty="0" smtClean="0">
                <a:solidFill>
                  <a:schemeClr val="bg1">
                    <a:lumMod val="95000"/>
                  </a:schemeClr>
                </a:solidFill>
              </a:rPr>
              <a:t>Subject Name                                                                      	Code                              Credit Hours</a:t>
            </a:r>
          </a:p>
          <a:p>
            <a:pPr>
              <a:defRPr/>
            </a:pPr>
            <a:r>
              <a:rPr lang="en-IN" b="0" dirty="0" smtClean="0"/>
              <a:t>BASIC</a:t>
            </a:r>
            <a:r>
              <a:rPr lang="en-IN" b="0" baseline="0" dirty="0" smtClean="0"/>
              <a:t>  COMPUTER</a:t>
            </a:r>
            <a:r>
              <a:rPr lang="en-US" sz="1800" b="0" kern="1200" dirty="0" smtClean="0">
                <a:solidFill>
                  <a:schemeClr val="lt1"/>
                </a:solidFill>
                <a:latin typeface="+mn-lt"/>
                <a:ea typeface="+mn-ea"/>
                <a:cs typeface="+mn-cs"/>
              </a:rPr>
              <a:t>  ARCHITECTURE</a:t>
            </a:r>
            <a:r>
              <a:rPr lang="en-US" sz="1800" b="1" kern="1200" dirty="0" smtClean="0">
                <a:solidFill>
                  <a:schemeClr val="lt1"/>
                </a:solidFill>
                <a:latin typeface="+mn-lt"/>
                <a:ea typeface="+mn-ea"/>
                <a:cs typeface="+mn-cs"/>
              </a:rPr>
              <a:t>                                            BCA 114</a:t>
            </a:r>
            <a:r>
              <a:rPr lang="en-US" sz="1800" b="0" kern="1200" dirty="0" smtClean="0">
                <a:solidFill>
                  <a:schemeClr val="lt1"/>
                </a:solidFill>
                <a:latin typeface="+mn-lt"/>
                <a:ea typeface="+mn-ea"/>
                <a:cs typeface="+mn-cs"/>
              </a:rPr>
              <a:t>                      2 HOURS</a:t>
            </a:r>
            <a:endParaRPr lang="en-US" sz="1600" b="0" dirty="0"/>
          </a:p>
        </p:txBody>
      </p:sp>
      <p:pic>
        <p:nvPicPr>
          <p:cNvPr id="10" name="Picture 9" descr="logo new.jpg"/>
          <p:cNvPicPr>
            <a:picLocks noChangeAspect="1"/>
          </p:cNvPicPr>
          <p:nvPr userDrawn="1"/>
        </p:nvPicPr>
        <p:blipFill>
          <a:blip r:embed="rId15" cstate="print"/>
          <a:stretch>
            <a:fillRect/>
          </a:stretch>
        </p:blipFill>
        <p:spPr>
          <a:xfrm>
            <a:off x="0" y="6248400"/>
            <a:ext cx="1828800" cy="609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en-US" sz="1100" b="1" u="sng" kern="120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Machine_code"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5" Type="http://schemas.openxmlformats.org/officeDocument/2006/relationships/hyperlink" Target="http://en.wikipedia.org/wiki/Mathematical_operation" TargetMode="External"/><Relationship Id="rId4" Type="http://schemas.openxmlformats.org/officeDocument/2006/relationships/hyperlink" Target="http://en.wikipedia.org/wiki/Instruction_(computer_scienc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Processor_register" TargetMode="External"/><Relationship Id="rId13" Type="http://schemas.openxmlformats.org/officeDocument/2006/relationships/hyperlink" Target="http://en.wikipedia.org/wiki/Instruction_(computer_science)" TargetMode="External"/><Relationship Id="rId3" Type="http://schemas.openxmlformats.org/officeDocument/2006/relationships/hyperlink" Target="http://en.wikipedia.org/wiki/John_von_Neumann" TargetMode="External"/><Relationship Id="rId7" Type="http://schemas.openxmlformats.org/officeDocument/2006/relationships/hyperlink" Target="http://en.wikipedia.org/wiki/Arithmetic_logic_unit" TargetMode="External"/><Relationship Id="rId12" Type="http://schemas.openxmlformats.org/officeDocument/2006/relationships/hyperlink" Target="http://en.wikipedia.org/wiki/Computer_memory" TargetMode="External"/><Relationship Id="rId2" Type="http://schemas.openxmlformats.org/officeDocument/2006/relationships/hyperlink" Target="http://en.wikipedia.org/wiki/Computer_architecture" TargetMode="External"/><Relationship Id="rId1" Type="http://schemas.openxmlformats.org/officeDocument/2006/relationships/slideLayout" Target="../slideLayouts/slideLayout2.xml"/><Relationship Id="rId6" Type="http://schemas.openxmlformats.org/officeDocument/2006/relationships/hyperlink" Target="http://en.wikipedia.org/wiki/Central_processing_unit" TargetMode="External"/><Relationship Id="rId11" Type="http://schemas.openxmlformats.org/officeDocument/2006/relationships/hyperlink" Target="http://en.wikipedia.org/wiki/Program_counter" TargetMode="External"/><Relationship Id="rId5" Type="http://schemas.openxmlformats.org/officeDocument/2006/relationships/hyperlink" Target="http://en.wikipedia.org/wiki/Digital_computer" TargetMode="External"/><Relationship Id="rId15" Type="http://schemas.openxmlformats.org/officeDocument/2006/relationships/hyperlink" Target="http://en.wikipedia.org/wiki/Input_and_output" TargetMode="External"/><Relationship Id="rId10" Type="http://schemas.openxmlformats.org/officeDocument/2006/relationships/hyperlink" Target="http://en.wikipedia.org/wiki/Instruction_register" TargetMode="External"/><Relationship Id="rId4" Type="http://schemas.openxmlformats.org/officeDocument/2006/relationships/hyperlink" Target="http://en.wikipedia.org/wiki/First_Draft_of_a_Report_on_the_EDVAC" TargetMode="External"/><Relationship Id="rId9" Type="http://schemas.openxmlformats.org/officeDocument/2006/relationships/hyperlink" Target="http://en.wikipedia.org/wiki/Control_unit" TargetMode="External"/><Relationship Id="rId14" Type="http://schemas.openxmlformats.org/officeDocument/2006/relationships/hyperlink" Target="http://en.wikipedia.org/wiki/Mass_storag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sz="4800" b="1" dirty="0" smtClean="0"/>
              <a:t>BASIC COMP. ARCHITECTURE </a:t>
            </a:r>
            <a:br>
              <a:rPr lang="en-US" sz="4800" b="1" dirty="0" smtClean="0"/>
            </a:br>
            <a:r>
              <a:rPr lang="en-US" sz="3600" b="1" u="sng" dirty="0" smtClean="0"/>
              <a:t>Bachelor of Computer Science (</a:t>
            </a:r>
            <a:r>
              <a:rPr lang="en-US" sz="3600" b="1" u="sng" dirty="0" err="1" smtClean="0"/>
              <a:t>Hons</a:t>
            </a:r>
            <a:r>
              <a:rPr lang="en-US" sz="3600" b="1" u="sng" dirty="0" smtClean="0"/>
              <a:t>) (Network Technology and </a:t>
            </a:r>
            <a:r>
              <a:rPr lang="en-US" sz="3600" b="1" u="sng" dirty="0" err="1" smtClean="0"/>
              <a:t>Cybersecurity</a:t>
            </a:r>
            <a:r>
              <a:rPr lang="en-US" sz="3600" b="1" u="sng" dirty="0" smtClean="0"/>
              <a:t>) </a:t>
            </a:r>
            <a:r>
              <a:rPr lang="en-US" sz="3600" b="1" dirty="0" smtClean="0"/>
              <a:t/>
            </a:r>
            <a:br>
              <a:rPr lang="en-US" sz="3600" b="1" dirty="0" smtClean="0"/>
            </a:br>
            <a:r>
              <a:rPr lang="en-US" sz="2400" dirty="0" smtClean="0"/>
              <a:t>MODULE CODE</a:t>
            </a:r>
            <a:r>
              <a:rPr lang="en-US" sz="2400" smtClean="0"/>
              <a:t>: BCA114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                </a:t>
            </a:r>
            <a:br>
              <a:rPr lang="en-US" sz="3600" dirty="0" smtClean="0"/>
            </a:br>
            <a:r>
              <a:rPr lang="en-US" sz="3600" dirty="0" smtClean="0"/>
              <a:t>                 The </a:t>
            </a:r>
            <a:r>
              <a:rPr lang="en-US" sz="3600" dirty="0" err="1" smtClean="0"/>
              <a:t>Karnaugh</a:t>
            </a:r>
            <a:r>
              <a:rPr lang="en-US" sz="3600" dirty="0" smtClean="0"/>
              <a:t> map</a:t>
            </a:r>
            <a:br>
              <a:rPr lang="en-US" sz="3600" dirty="0" smtClean="0"/>
            </a:br>
            <a:r>
              <a:rPr lang="en-US" sz="3600" dirty="0" smtClean="0"/>
              <a:t/>
            </a:r>
            <a:br>
              <a:rPr lang="en-US" sz="3600" dirty="0" smtClean="0"/>
            </a:br>
            <a:r>
              <a:rPr lang="en-US" sz="3600" dirty="0" smtClean="0"/>
              <a:t>It is also known as the K-map, is a method to simplify </a:t>
            </a:r>
            <a:r>
              <a:rPr lang="en-US" sz="3600" dirty="0" err="1" smtClean="0"/>
              <a:t>boolean</a:t>
            </a:r>
            <a:r>
              <a:rPr lang="en-US" sz="3600" dirty="0" smtClean="0"/>
              <a:t> algebra expressions. Maurice </a:t>
            </a:r>
            <a:r>
              <a:rPr lang="en-US" sz="3600" dirty="0" err="1" smtClean="0"/>
              <a:t>Karnaugh</a:t>
            </a:r>
            <a:r>
              <a:rPr lang="en-US" sz="3600" dirty="0" smtClean="0"/>
              <a:t> introduced it in 1953 as a refinement of Edward </a:t>
            </a:r>
            <a:r>
              <a:rPr lang="en-US" sz="3600" dirty="0" err="1" smtClean="0"/>
              <a:t>Veitch's</a:t>
            </a:r>
            <a:r>
              <a:rPr lang="en-US" sz="3600" dirty="0" smtClean="0"/>
              <a:t> 1952 </a:t>
            </a:r>
            <a:r>
              <a:rPr lang="en-US" sz="3600" dirty="0" err="1" smtClean="0"/>
              <a:t>Veitch</a:t>
            </a:r>
            <a:r>
              <a:rPr lang="en-US" sz="3600" dirty="0" smtClean="0"/>
              <a:t> diagram</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75px-K-map_6,8,9,10,11,12,13,14_anti-race.svg.png"/>
          <p:cNvPicPr>
            <a:picLocks noChangeAspect="1"/>
          </p:cNvPicPr>
          <p:nvPr/>
        </p:nvPicPr>
        <p:blipFill>
          <a:blip r:embed="rId2" cstate="print"/>
          <a:stretch>
            <a:fillRect/>
          </a:stretch>
        </p:blipFill>
        <p:spPr>
          <a:xfrm>
            <a:off x="2209800" y="838200"/>
            <a:ext cx="5448300" cy="5715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pPr lvl="1"/>
            <a:r>
              <a:rPr lang="en-US" b="1" dirty="0" smtClean="0"/>
              <a:t>Sequential Circuits</a:t>
            </a:r>
            <a:br>
              <a:rPr lang="en-US" b="1" dirty="0" smtClean="0"/>
            </a:br>
            <a:endParaRPr lang="en-US" b="1" dirty="0"/>
          </a:p>
        </p:txBody>
      </p:sp>
      <p:pic>
        <p:nvPicPr>
          <p:cNvPr id="3" name="Picture 2" descr="sequential-circuit-ex1.jpg"/>
          <p:cNvPicPr>
            <a:picLocks noChangeAspect="1"/>
          </p:cNvPicPr>
          <p:nvPr/>
        </p:nvPicPr>
        <p:blipFill>
          <a:blip r:embed="rId2" cstate="print"/>
          <a:stretch>
            <a:fillRect/>
          </a:stretch>
        </p:blipFill>
        <p:spPr>
          <a:xfrm>
            <a:off x="2017147" y="1447800"/>
            <a:ext cx="5109706" cy="5410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1.jpg"/>
          <p:cNvPicPr>
            <a:picLocks noChangeAspect="1"/>
          </p:cNvPicPr>
          <p:nvPr/>
        </p:nvPicPr>
        <p:blipFill>
          <a:blip r:embed="rId2" cstate="print"/>
          <a:stretch>
            <a:fillRect/>
          </a:stretch>
        </p:blipFill>
        <p:spPr>
          <a:xfrm>
            <a:off x="533400" y="1981200"/>
            <a:ext cx="8153400" cy="3276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0"/>
            <a:ext cx="9144000" cy="914400"/>
          </a:xfrm>
        </p:spPr>
        <p:txBody>
          <a:bodyPr/>
          <a:lstStyle/>
          <a:p>
            <a:pPr eaLnBrk="1" hangingPunct="1">
              <a:defRPr/>
            </a:pPr>
            <a:endParaRPr lang="en-US" dirty="0" smtClean="0"/>
          </a:p>
        </p:txBody>
      </p:sp>
      <p:sp>
        <p:nvSpPr>
          <p:cNvPr id="8195" name="Rectangle 3"/>
          <p:cNvSpPr>
            <a:spLocks noGrp="1" noChangeArrowheads="1"/>
          </p:cNvSpPr>
          <p:nvPr>
            <p:ph type="body" idx="1"/>
          </p:nvPr>
        </p:nvSpPr>
        <p:spPr>
          <a:xfrm>
            <a:off x="684213" y="981075"/>
            <a:ext cx="8243887" cy="3095625"/>
          </a:xfrm>
        </p:spPr>
        <p:txBody>
          <a:bodyPr/>
          <a:lstStyle/>
          <a:p>
            <a:pPr eaLnBrk="1" hangingPunct="1"/>
            <a:r>
              <a:rPr lang="en-US" sz="2700" dirty="0" smtClean="0"/>
              <a:t>Principles</a:t>
            </a:r>
          </a:p>
          <a:p>
            <a:pPr lvl="1" eaLnBrk="1" hangingPunct="1"/>
            <a:r>
              <a:rPr lang="en-US" sz="2000" dirty="0" smtClean="0"/>
              <a:t>Data and instructions are both stored in the main memory(stored program concept)</a:t>
            </a:r>
          </a:p>
          <a:p>
            <a:pPr lvl="1" eaLnBrk="1" hangingPunct="1"/>
            <a:r>
              <a:rPr lang="en-US" sz="2000" dirty="0" smtClean="0"/>
              <a:t>The content of the memory is addressable by location (without regard to what is stored in that location)</a:t>
            </a:r>
          </a:p>
          <a:p>
            <a:pPr lvl="1" eaLnBrk="1" hangingPunct="1"/>
            <a:r>
              <a:rPr lang="en-US" sz="2000" dirty="0" smtClean="0"/>
              <a:t>Instructions are executed sequentially unless the order is explicitly modified</a:t>
            </a:r>
          </a:p>
          <a:p>
            <a:pPr lvl="1" eaLnBrk="1" hangingPunct="1"/>
            <a:r>
              <a:rPr lang="en-US" sz="2000" dirty="0" smtClean="0"/>
              <a:t>The basic architecture of the computer consists of:</a:t>
            </a:r>
          </a:p>
        </p:txBody>
      </p:sp>
      <p:grpSp>
        <p:nvGrpSpPr>
          <p:cNvPr id="2" name="Group 17"/>
          <p:cNvGrpSpPr>
            <a:grpSpLocks/>
          </p:cNvGrpSpPr>
          <p:nvPr/>
        </p:nvGrpSpPr>
        <p:grpSpPr bwMode="auto">
          <a:xfrm>
            <a:off x="2057400" y="4038600"/>
            <a:ext cx="4876800" cy="2362200"/>
            <a:chOff x="1296" y="2544"/>
            <a:chExt cx="3072" cy="1488"/>
          </a:xfrm>
        </p:grpSpPr>
        <p:grpSp>
          <p:nvGrpSpPr>
            <p:cNvPr id="3" name="Group 4"/>
            <p:cNvGrpSpPr>
              <a:grpSpLocks/>
            </p:cNvGrpSpPr>
            <p:nvPr/>
          </p:nvGrpSpPr>
          <p:grpSpPr bwMode="auto">
            <a:xfrm>
              <a:off x="1296" y="2544"/>
              <a:ext cx="3072" cy="1488"/>
              <a:chOff x="1296" y="2544"/>
              <a:chExt cx="3072" cy="1488"/>
            </a:xfrm>
          </p:grpSpPr>
          <p:sp>
            <p:nvSpPr>
              <p:cNvPr id="8199" name="Rectangle 5"/>
              <p:cNvSpPr>
                <a:spLocks noChangeArrowheads="1"/>
              </p:cNvSpPr>
              <p:nvPr/>
            </p:nvSpPr>
            <p:spPr bwMode="auto">
              <a:xfrm>
                <a:off x="1296" y="2880"/>
                <a:ext cx="3072" cy="1152"/>
              </a:xfrm>
              <a:prstGeom prst="rect">
                <a:avLst/>
              </a:prstGeom>
              <a:noFill/>
              <a:ln w="9525">
                <a:noFill/>
                <a:miter lim="800000"/>
                <a:headEnd/>
                <a:tailEnd/>
              </a:ln>
            </p:spPr>
            <p:txBody>
              <a:bodyPr wrap="none" lIns="91436" tIns="45717" rIns="91436" bIns="45717" anchor="ctr">
                <a:spAutoFit/>
              </a:bodyPr>
              <a:lstStyle/>
              <a:p>
                <a:endParaRPr lang="en-CA"/>
              </a:p>
            </p:txBody>
          </p:sp>
          <p:sp>
            <p:nvSpPr>
              <p:cNvPr id="8200" name="Rectangle 6"/>
              <p:cNvSpPr>
                <a:spLocks noChangeArrowheads="1"/>
              </p:cNvSpPr>
              <p:nvPr/>
            </p:nvSpPr>
            <p:spPr bwMode="auto">
              <a:xfrm>
                <a:off x="1344" y="2784"/>
                <a:ext cx="3024" cy="1248"/>
              </a:xfrm>
              <a:prstGeom prst="rect">
                <a:avLst/>
              </a:prstGeom>
              <a:noFill/>
              <a:ln w="9525">
                <a:solidFill>
                  <a:schemeClr val="tx1"/>
                </a:solidFill>
                <a:prstDash val="dash"/>
                <a:miter lim="800000"/>
                <a:headEnd/>
                <a:tailEnd/>
              </a:ln>
            </p:spPr>
            <p:txBody>
              <a:bodyPr wrap="none" lIns="91436" tIns="45717" rIns="91436" bIns="45717" anchor="ctr">
                <a:spAutoFit/>
              </a:bodyPr>
              <a:lstStyle/>
              <a:p>
                <a:endParaRPr lang="en-CA"/>
              </a:p>
            </p:txBody>
          </p:sp>
          <p:sp>
            <p:nvSpPr>
              <p:cNvPr id="8201" name="Rectangle 7"/>
              <p:cNvSpPr>
                <a:spLocks noChangeArrowheads="1"/>
              </p:cNvSpPr>
              <p:nvPr/>
            </p:nvSpPr>
            <p:spPr bwMode="auto">
              <a:xfrm>
                <a:off x="1485" y="2925"/>
                <a:ext cx="963" cy="960"/>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8202" name="Rectangle 8"/>
              <p:cNvSpPr>
                <a:spLocks noChangeArrowheads="1"/>
              </p:cNvSpPr>
              <p:nvPr/>
            </p:nvSpPr>
            <p:spPr bwMode="auto">
              <a:xfrm>
                <a:off x="3216" y="2928"/>
                <a:ext cx="1008" cy="960"/>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8203" name="Line 9"/>
              <p:cNvSpPr>
                <a:spLocks noChangeShapeType="1"/>
              </p:cNvSpPr>
              <p:nvPr/>
            </p:nvSpPr>
            <p:spPr bwMode="auto">
              <a:xfrm>
                <a:off x="2448" y="3216"/>
                <a:ext cx="768" cy="0"/>
              </a:xfrm>
              <a:prstGeom prst="line">
                <a:avLst/>
              </a:prstGeom>
              <a:noFill/>
              <a:ln w="38100">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8204" name="Line 10"/>
              <p:cNvSpPr>
                <a:spLocks noChangeShapeType="1"/>
              </p:cNvSpPr>
              <p:nvPr/>
            </p:nvSpPr>
            <p:spPr bwMode="auto">
              <a:xfrm>
                <a:off x="2448" y="3600"/>
                <a:ext cx="768" cy="0"/>
              </a:xfrm>
              <a:prstGeom prst="line">
                <a:avLst/>
              </a:prstGeom>
              <a:noFill/>
              <a:ln w="9525">
                <a:solidFill>
                  <a:schemeClr val="tx1"/>
                </a:solidFill>
                <a:round/>
                <a:headEnd/>
                <a:tailEnd type="triangle" w="med" len="med"/>
              </a:ln>
            </p:spPr>
            <p:txBody>
              <a:bodyPr wrap="none" lIns="91436" tIns="45717" rIns="91436" bIns="45717" anchor="ctr">
                <a:spAutoFit/>
              </a:bodyPr>
              <a:lstStyle/>
              <a:p>
                <a:endParaRPr lang="en-US"/>
              </a:p>
            </p:txBody>
          </p:sp>
          <p:sp>
            <p:nvSpPr>
              <p:cNvPr id="8205" name="Text Box 11"/>
              <p:cNvSpPr txBox="1">
                <a:spLocks noChangeArrowheads="1"/>
              </p:cNvSpPr>
              <p:nvPr/>
            </p:nvSpPr>
            <p:spPr bwMode="auto">
              <a:xfrm>
                <a:off x="1344" y="2544"/>
                <a:ext cx="748" cy="214"/>
              </a:xfrm>
              <a:prstGeom prst="rect">
                <a:avLst/>
              </a:prstGeom>
              <a:noFill/>
              <a:ln w="9525">
                <a:noFill/>
                <a:miter lim="800000"/>
                <a:headEnd/>
                <a:tailEnd/>
              </a:ln>
            </p:spPr>
            <p:txBody>
              <a:bodyPr wrap="none" lIns="91436" tIns="45717" rIns="91436" bIns="45717" anchor="ctr">
                <a:spAutoFit/>
              </a:bodyPr>
              <a:lstStyle/>
              <a:p>
                <a:pPr algn="ctr"/>
                <a:r>
                  <a:rPr lang="en-US" sz="1800"/>
                  <a:t>Computer</a:t>
                </a:r>
              </a:p>
            </p:txBody>
          </p:sp>
          <p:sp>
            <p:nvSpPr>
              <p:cNvPr id="8206" name="Text Box 12"/>
              <p:cNvSpPr txBox="1">
                <a:spLocks noChangeArrowheads="1"/>
              </p:cNvSpPr>
              <p:nvPr/>
            </p:nvSpPr>
            <p:spPr bwMode="auto">
              <a:xfrm>
                <a:off x="3360" y="3216"/>
                <a:ext cx="778" cy="370"/>
              </a:xfrm>
              <a:prstGeom prst="rect">
                <a:avLst/>
              </a:prstGeom>
              <a:noFill/>
              <a:ln w="9525">
                <a:noFill/>
                <a:miter lim="800000"/>
                <a:headEnd/>
                <a:tailEnd/>
              </a:ln>
            </p:spPr>
            <p:txBody>
              <a:bodyPr lIns="91436" tIns="45717" rIns="91436" bIns="45717" anchor="ctr">
                <a:spAutoFit/>
              </a:bodyPr>
              <a:lstStyle/>
              <a:p>
                <a:pPr algn="ctr"/>
                <a:r>
                  <a:rPr lang="en-US" sz="1800"/>
                  <a:t>Main Memory</a:t>
                </a:r>
              </a:p>
            </p:txBody>
          </p:sp>
          <p:sp>
            <p:nvSpPr>
              <p:cNvPr id="8207" name="Text Box 13"/>
              <p:cNvSpPr txBox="1">
                <a:spLocks noChangeArrowheads="1"/>
              </p:cNvSpPr>
              <p:nvPr/>
            </p:nvSpPr>
            <p:spPr bwMode="auto">
              <a:xfrm>
                <a:off x="1536" y="3276"/>
                <a:ext cx="874" cy="214"/>
              </a:xfrm>
              <a:prstGeom prst="rect">
                <a:avLst/>
              </a:prstGeom>
              <a:noFill/>
              <a:ln w="9525">
                <a:noFill/>
                <a:miter lim="800000"/>
                <a:headEnd/>
                <a:tailEnd/>
              </a:ln>
            </p:spPr>
            <p:txBody>
              <a:bodyPr lIns="91436" tIns="45717" rIns="91436" bIns="45717" anchor="ctr">
                <a:spAutoFit/>
              </a:bodyPr>
              <a:lstStyle/>
              <a:p>
                <a:pPr algn="ctr"/>
                <a:r>
                  <a:rPr lang="en-US" sz="1800"/>
                  <a:t>CPU</a:t>
                </a:r>
              </a:p>
            </p:txBody>
          </p:sp>
          <p:sp>
            <p:nvSpPr>
              <p:cNvPr id="8208" name="Text Box 14"/>
              <p:cNvSpPr txBox="1">
                <a:spLocks noChangeArrowheads="1"/>
              </p:cNvSpPr>
              <p:nvPr/>
            </p:nvSpPr>
            <p:spPr bwMode="auto">
              <a:xfrm>
                <a:off x="2496" y="3648"/>
                <a:ext cx="634" cy="214"/>
              </a:xfrm>
              <a:prstGeom prst="rect">
                <a:avLst/>
              </a:prstGeom>
              <a:noFill/>
              <a:ln w="9525">
                <a:noFill/>
                <a:miter lim="800000"/>
                <a:headEnd/>
                <a:tailEnd/>
              </a:ln>
            </p:spPr>
            <p:txBody>
              <a:bodyPr lIns="91436" tIns="45717" rIns="91436" bIns="45717" anchor="ctr">
                <a:spAutoFit/>
              </a:bodyPr>
              <a:lstStyle/>
              <a:p>
                <a:pPr algn="ctr"/>
                <a:r>
                  <a:rPr lang="en-US" sz="1800"/>
                  <a:t>Control</a:t>
                </a:r>
              </a:p>
            </p:txBody>
          </p:sp>
          <p:sp>
            <p:nvSpPr>
              <p:cNvPr id="8209" name="Text Box 15"/>
              <p:cNvSpPr txBox="1">
                <a:spLocks noChangeArrowheads="1"/>
              </p:cNvSpPr>
              <p:nvPr/>
            </p:nvSpPr>
            <p:spPr bwMode="auto">
              <a:xfrm>
                <a:off x="2496" y="2976"/>
                <a:ext cx="586" cy="214"/>
              </a:xfrm>
              <a:prstGeom prst="rect">
                <a:avLst/>
              </a:prstGeom>
              <a:noFill/>
              <a:ln w="9525">
                <a:noFill/>
                <a:miter lim="800000"/>
                <a:headEnd/>
                <a:tailEnd/>
              </a:ln>
            </p:spPr>
            <p:txBody>
              <a:bodyPr lIns="91436" tIns="45717" rIns="91436" bIns="45717" anchor="ctr">
                <a:spAutoFit/>
              </a:bodyPr>
              <a:lstStyle/>
              <a:p>
                <a:pPr algn="ctr"/>
                <a:r>
                  <a:rPr lang="en-US" sz="1800"/>
                  <a:t>Data</a:t>
                </a:r>
              </a:p>
            </p:txBody>
          </p:sp>
        </p:grpSp>
        <p:sp>
          <p:nvSpPr>
            <p:cNvPr id="8198" name="Text Box 16"/>
            <p:cNvSpPr txBox="1">
              <a:spLocks noChangeArrowheads="1"/>
            </p:cNvSpPr>
            <p:nvPr/>
          </p:nvSpPr>
          <p:spPr bwMode="auto">
            <a:xfrm>
              <a:off x="2562" y="3294"/>
              <a:ext cx="499" cy="231"/>
            </a:xfrm>
            <a:prstGeom prst="rect">
              <a:avLst/>
            </a:prstGeom>
            <a:noFill/>
            <a:ln w="9525">
              <a:noFill/>
              <a:miter lim="800000"/>
              <a:headEnd/>
              <a:tailEnd/>
            </a:ln>
          </p:spPr>
          <p:txBody>
            <a:bodyPr lIns="91436" tIns="45717" rIns="91436" bIns="45717">
              <a:spAutoFit/>
            </a:bodyPr>
            <a:lstStyle/>
            <a:p>
              <a:r>
                <a:rPr lang="en-US" sz="2000"/>
                <a:t>Bus</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4213" y="1052513"/>
            <a:ext cx="8243887" cy="1479550"/>
          </a:xfrm>
        </p:spPr>
        <p:txBody>
          <a:bodyPr/>
          <a:lstStyle/>
          <a:p>
            <a:pPr eaLnBrk="1" hangingPunct="1"/>
            <a:r>
              <a:rPr lang="en-US" sz="2200" u="none" dirty="0" smtClean="0"/>
              <a:t>A more complete view of the computer </a:t>
            </a:r>
            <a:r>
              <a:rPr lang="en-US" sz="2200" i="1" u="none" dirty="0" smtClean="0"/>
              <a:t>system</a:t>
            </a:r>
            <a:r>
              <a:rPr lang="en-US" sz="2200" u="none" dirty="0" smtClean="0"/>
              <a:t> architecture that integrates interaction (human or otherwise) consists of:</a:t>
            </a:r>
          </a:p>
        </p:txBody>
      </p:sp>
      <p:grpSp>
        <p:nvGrpSpPr>
          <p:cNvPr id="2" name="Group 35"/>
          <p:cNvGrpSpPr>
            <a:grpSpLocks/>
          </p:cNvGrpSpPr>
          <p:nvPr/>
        </p:nvGrpSpPr>
        <p:grpSpPr bwMode="auto">
          <a:xfrm>
            <a:off x="914400" y="1981200"/>
            <a:ext cx="7467600" cy="4572000"/>
            <a:chOff x="576" y="1248"/>
            <a:chExt cx="4704" cy="2880"/>
          </a:xfrm>
        </p:grpSpPr>
        <p:grpSp>
          <p:nvGrpSpPr>
            <p:cNvPr id="3" name="Group 4"/>
            <p:cNvGrpSpPr>
              <a:grpSpLocks/>
            </p:cNvGrpSpPr>
            <p:nvPr/>
          </p:nvGrpSpPr>
          <p:grpSpPr bwMode="auto">
            <a:xfrm>
              <a:off x="576" y="1248"/>
              <a:ext cx="4704" cy="2880"/>
              <a:chOff x="864" y="1248"/>
              <a:chExt cx="4704" cy="2880"/>
            </a:xfrm>
          </p:grpSpPr>
          <p:grpSp>
            <p:nvGrpSpPr>
              <p:cNvPr id="4" name="Group 5"/>
              <p:cNvGrpSpPr>
                <a:grpSpLocks/>
              </p:cNvGrpSpPr>
              <p:nvPr/>
            </p:nvGrpSpPr>
            <p:grpSpPr bwMode="auto">
              <a:xfrm>
                <a:off x="1248" y="1536"/>
                <a:ext cx="3072" cy="1488"/>
                <a:chOff x="1296" y="2544"/>
                <a:chExt cx="3072" cy="1488"/>
              </a:xfrm>
            </p:grpSpPr>
            <p:sp>
              <p:nvSpPr>
                <p:cNvPr id="9241" name="Rectangle 6"/>
                <p:cNvSpPr>
                  <a:spLocks noChangeArrowheads="1"/>
                </p:cNvSpPr>
                <p:nvPr/>
              </p:nvSpPr>
              <p:spPr bwMode="auto">
                <a:xfrm>
                  <a:off x="1296" y="2880"/>
                  <a:ext cx="3072" cy="1152"/>
                </a:xfrm>
                <a:prstGeom prst="rect">
                  <a:avLst/>
                </a:prstGeom>
                <a:noFill/>
                <a:ln w="9525">
                  <a:noFill/>
                  <a:miter lim="800000"/>
                  <a:headEnd/>
                  <a:tailEnd/>
                </a:ln>
              </p:spPr>
              <p:txBody>
                <a:bodyPr wrap="none" lIns="91436" tIns="45717" rIns="91436" bIns="45717" anchor="ctr">
                  <a:spAutoFit/>
                </a:bodyPr>
                <a:lstStyle/>
                <a:p>
                  <a:endParaRPr lang="en-CA"/>
                </a:p>
              </p:txBody>
            </p:sp>
            <p:sp>
              <p:nvSpPr>
                <p:cNvPr id="9242" name="Rectangle 7"/>
                <p:cNvSpPr>
                  <a:spLocks noChangeArrowheads="1"/>
                </p:cNvSpPr>
                <p:nvPr/>
              </p:nvSpPr>
              <p:spPr bwMode="auto">
                <a:xfrm>
                  <a:off x="1344" y="2784"/>
                  <a:ext cx="3024" cy="1248"/>
                </a:xfrm>
                <a:prstGeom prst="rect">
                  <a:avLst/>
                </a:prstGeom>
                <a:noFill/>
                <a:ln w="9525">
                  <a:solidFill>
                    <a:schemeClr val="tx1"/>
                  </a:solidFill>
                  <a:prstDash val="dash"/>
                  <a:miter lim="800000"/>
                  <a:headEnd/>
                  <a:tailEnd/>
                </a:ln>
              </p:spPr>
              <p:txBody>
                <a:bodyPr wrap="none" lIns="91436" tIns="45717" rIns="91436" bIns="45717" anchor="ctr">
                  <a:spAutoFit/>
                </a:bodyPr>
                <a:lstStyle/>
                <a:p>
                  <a:endParaRPr lang="en-CA"/>
                </a:p>
              </p:txBody>
            </p:sp>
            <p:sp>
              <p:nvSpPr>
                <p:cNvPr id="9243" name="Rectangle 8"/>
                <p:cNvSpPr>
                  <a:spLocks noChangeArrowheads="1"/>
                </p:cNvSpPr>
                <p:nvPr/>
              </p:nvSpPr>
              <p:spPr bwMode="auto">
                <a:xfrm>
                  <a:off x="1485" y="2925"/>
                  <a:ext cx="963" cy="960"/>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9244" name="Rectangle 9"/>
                <p:cNvSpPr>
                  <a:spLocks noChangeArrowheads="1"/>
                </p:cNvSpPr>
                <p:nvPr/>
              </p:nvSpPr>
              <p:spPr bwMode="auto">
                <a:xfrm>
                  <a:off x="3216" y="2928"/>
                  <a:ext cx="1008" cy="960"/>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9245" name="Line 10"/>
                <p:cNvSpPr>
                  <a:spLocks noChangeShapeType="1"/>
                </p:cNvSpPr>
                <p:nvPr/>
              </p:nvSpPr>
              <p:spPr bwMode="auto">
                <a:xfrm>
                  <a:off x="2448" y="3216"/>
                  <a:ext cx="768" cy="0"/>
                </a:xfrm>
                <a:prstGeom prst="line">
                  <a:avLst/>
                </a:prstGeom>
                <a:noFill/>
                <a:ln w="38100">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9246" name="Line 11"/>
                <p:cNvSpPr>
                  <a:spLocks noChangeShapeType="1"/>
                </p:cNvSpPr>
                <p:nvPr/>
              </p:nvSpPr>
              <p:spPr bwMode="auto">
                <a:xfrm>
                  <a:off x="2448" y="3600"/>
                  <a:ext cx="768" cy="0"/>
                </a:xfrm>
                <a:prstGeom prst="line">
                  <a:avLst/>
                </a:prstGeom>
                <a:noFill/>
                <a:ln w="9525">
                  <a:solidFill>
                    <a:schemeClr val="tx1"/>
                  </a:solidFill>
                  <a:round/>
                  <a:headEnd/>
                  <a:tailEnd type="triangle" w="med" len="med"/>
                </a:ln>
              </p:spPr>
              <p:txBody>
                <a:bodyPr wrap="none" lIns="91436" tIns="45717" rIns="91436" bIns="45717" anchor="ctr">
                  <a:spAutoFit/>
                </a:bodyPr>
                <a:lstStyle/>
                <a:p>
                  <a:endParaRPr lang="en-US"/>
                </a:p>
              </p:txBody>
            </p:sp>
            <p:sp>
              <p:nvSpPr>
                <p:cNvPr id="9247" name="Text Box 12"/>
                <p:cNvSpPr txBox="1">
                  <a:spLocks noChangeArrowheads="1"/>
                </p:cNvSpPr>
                <p:nvPr/>
              </p:nvSpPr>
              <p:spPr bwMode="auto">
                <a:xfrm>
                  <a:off x="1344" y="2544"/>
                  <a:ext cx="748" cy="214"/>
                </a:xfrm>
                <a:prstGeom prst="rect">
                  <a:avLst/>
                </a:prstGeom>
                <a:noFill/>
                <a:ln w="9525">
                  <a:noFill/>
                  <a:miter lim="800000"/>
                  <a:headEnd/>
                  <a:tailEnd/>
                </a:ln>
              </p:spPr>
              <p:txBody>
                <a:bodyPr wrap="none" lIns="91436" tIns="45717" rIns="91436" bIns="45717" anchor="ctr">
                  <a:spAutoFit/>
                </a:bodyPr>
                <a:lstStyle/>
                <a:p>
                  <a:pPr algn="ctr"/>
                  <a:r>
                    <a:rPr lang="en-US" sz="1800"/>
                    <a:t>Computer</a:t>
                  </a:r>
                </a:p>
              </p:txBody>
            </p:sp>
            <p:sp>
              <p:nvSpPr>
                <p:cNvPr id="9248" name="Text Box 13"/>
                <p:cNvSpPr txBox="1">
                  <a:spLocks noChangeArrowheads="1"/>
                </p:cNvSpPr>
                <p:nvPr/>
              </p:nvSpPr>
              <p:spPr bwMode="auto">
                <a:xfrm>
                  <a:off x="3360" y="3216"/>
                  <a:ext cx="778" cy="370"/>
                </a:xfrm>
                <a:prstGeom prst="rect">
                  <a:avLst/>
                </a:prstGeom>
                <a:noFill/>
                <a:ln w="9525">
                  <a:noFill/>
                  <a:miter lim="800000"/>
                  <a:headEnd/>
                  <a:tailEnd/>
                </a:ln>
              </p:spPr>
              <p:txBody>
                <a:bodyPr lIns="91436" tIns="45717" rIns="91436" bIns="45717" anchor="ctr">
                  <a:spAutoFit/>
                </a:bodyPr>
                <a:lstStyle/>
                <a:p>
                  <a:pPr algn="ctr"/>
                  <a:r>
                    <a:rPr lang="en-US" sz="1800"/>
                    <a:t>Main Memory</a:t>
                  </a:r>
                </a:p>
              </p:txBody>
            </p:sp>
            <p:sp>
              <p:nvSpPr>
                <p:cNvPr id="9249" name="Text Box 14"/>
                <p:cNvSpPr txBox="1">
                  <a:spLocks noChangeArrowheads="1"/>
                </p:cNvSpPr>
                <p:nvPr/>
              </p:nvSpPr>
              <p:spPr bwMode="auto">
                <a:xfrm>
                  <a:off x="1536" y="3276"/>
                  <a:ext cx="874" cy="214"/>
                </a:xfrm>
                <a:prstGeom prst="rect">
                  <a:avLst/>
                </a:prstGeom>
                <a:noFill/>
                <a:ln w="9525">
                  <a:noFill/>
                  <a:miter lim="800000"/>
                  <a:headEnd/>
                  <a:tailEnd/>
                </a:ln>
              </p:spPr>
              <p:txBody>
                <a:bodyPr lIns="91436" tIns="45717" rIns="91436" bIns="45717" anchor="ctr">
                  <a:spAutoFit/>
                </a:bodyPr>
                <a:lstStyle/>
                <a:p>
                  <a:pPr algn="ctr"/>
                  <a:r>
                    <a:rPr lang="en-US" sz="1800"/>
                    <a:t>CPU</a:t>
                  </a:r>
                </a:p>
              </p:txBody>
            </p:sp>
            <p:sp>
              <p:nvSpPr>
                <p:cNvPr id="9250" name="Text Box 15"/>
                <p:cNvSpPr txBox="1">
                  <a:spLocks noChangeArrowheads="1"/>
                </p:cNvSpPr>
                <p:nvPr/>
              </p:nvSpPr>
              <p:spPr bwMode="auto">
                <a:xfrm>
                  <a:off x="2496" y="3648"/>
                  <a:ext cx="634" cy="214"/>
                </a:xfrm>
                <a:prstGeom prst="rect">
                  <a:avLst/>
                </a:prstGeom>
                <a:noFill/>
                <a:ln w="9525">
                  <a:noFill/>
                  <a:miter lim="800000"/>
                  <a:headEnd/>
                  <a:tailEnd/>
                </a:ln>
              </p:spPr>
              <p:txBody>
                <a:bodyPr lIns="91436" tIns="45717" rIns="91436" bIns="45717" anchor="ctr">
                  <a:spAutoFit/>
                </a:bodyPr>
                <a:lstStyle/>
                <a:p>
                  <a:pPr algn="ctr"/>
                  <a:r>
                    <a:rPr lang="en-US" sz="1800"/>
                    <a:t>Control</a:t>
                  </a:r>
                </a:p>
              </p:txBody>
            </p:sp>
            <p:sp>
              <p:nvSpPr>
                <p:cNvPr id="9251" name="Text Box 16"/>
                <p:cNvSpPr txBox="1">
                  <a:spLocks noChangeArrowheads="1"/>
                </p:cNvSpPr>
                <p:nvPr/>
              </p:nvSpPr>
              <p:spPr bwMode="auto">
                <a:xfrm>
                  <a:off x="2496" y="2976"/>
                  <a:ext cx="586" cy="214"/>
                </a:xfrm>
                <a:prstGeom prst="rect">
                  <a:avLst/>
                </a:prstGeom>
                <a:noFill/>
                <a:ln w="9525">
                  <a:noFill/>
                  <a:miter lim="800000"/>
                  <a:headEnd/>
                  <a:tailEnd/>
                </a:ln>
              </p:spPr>
              <p:txBody>
                <a:bodyPr lIns="91436" tIns="45717" rIns="91436" bIns="45717" anchor="ctr">
                  <a:spAutoFit/>
                </a:bodyPr>
                <a:lstStyle/>
                <a:p>
                  <a:pPr algn="ctr"/>
                  <a:r>
                    <a:rPr lang="en-US" sz="1800"/>
                    <a:t>Data</a:t>
                  </a:r>
                </a:p>
              </p:txBody>
            </p:sp>
          </p:grpSp>
          <p:grpSp>
            <p:nvGrpSpPr>
              <p:cNvPr id="5" name="Group 17"/>
              <p:cNvGrpSpPr>
                <a:grpSpLocks/>
              </p:cNvGrpSpPr>
              <p:nvPr/>
            </p:nvGrpSpPr>
            <p:grpSpPr bwMode="auto">
              <a:xfrm>
                <a:off x="4560" y="1728"/>
                <a:ext cx="816" cy="576"/>
                <a:chOff x="336" y="2256"/>
                <a:chExt cx="816" cy="576"/>
              </a:xfrm>
            </p:grpSpPr>
            <p:sp>
              <p:nvSpPr>
                <p:cNvPr id="9239" name="Rectangle 18"/>
                <p:cNvSpPr>
                  <a:spLocks noChangeArrowheads="1"/>
                </p:cNvSpPr>
                <p:nvPr/>
              </p:nvSpPr>
              <p:spPr bwMode="auto">
                <a:xfrm>
                  <a:off x="336" y="2256"/>
                  <a:ext cx="816" cy="576"/>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9240" name="Text Box 19"/>
                <p:cNvSpPr txBox="1">
                  <a:spLocks noChangeArrowheads="1"/>
                </p:cNvSpPr>
                <p:nvPr/>
              </p:nvSpPr>
              <p:spPr bwMode="auto">
                <a:xfrm>
                  <a:off x="432" y="2400"/>
                  <a:ext cx="593" cy="370"/>
                </a:xfrm>
                <a:prstGeom prst="rect">
                  <a:avLst/>
                </a:prstGeom>
                <a:noFill/>
                <a:ln w="9525">
                  <a:noFill/>
                  <a:miter lim="800000"/>
                  <a:headEnd/>
                  <a:tailEnd/>
                </a:ln>
              </p:spPr>
              <p:txBody>
                <a:bodyPr lIns="91436" tIns="45717" rIns="91436" bIns="45717" anchor="ctr">
                  <a:spAutoFit/>
                </a:bodyPr>
                <a:lstStyle/>
                <a:p>
                  <a:pPr algn="ctr"/>
                  <a:r>
                    <a:rPr lang="en-US" sz="1800"/>
                    <a:t>Input Device</a:t>
                  </a:r>
                </a:p>
              </p:txBody>
            </p:sp>
          </p:grpSp>
          <p:grpSp>
            <p:nvGrpSpPr>
              <p:cNvPr id="6" name="Group 20"/>
              <p:cNvGrpSpPr>
                <a:grpSpLocks/>
              </p:cNvGrpSpPr>
              <p:nvPr/>
            </p:nvGrpSpPr>
            <p:grpSpPr bwMode="auto">
              <a:xfrm>
                <a:off x="4560" y="2496"/>
                <a:ext cx="816" cy="576"/>
                <a:chOff x="4560" y="2160"/>
                <a:chExt cx="816" cy="576"/>
              </a:xfrm>
            </p:grpSpPr>
            <p:sp>
              <p:nvSpPr>
                <p:cNvPr id="9237" name="Rectangle 21"/>
                <p:cNvSpPr>
                  <a:spLocks noChangeArrowheads="1"/>
                </p:cNvSpPr>
                <p:nvPr/>
              </p:nvSpPr>
              <p:spPr bwMode="auto">
                <a:xfrm>
                  <a:off x="4560" y="2160"/>
                  <a:ext cx="816" cy="576"/>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9238" name="Text Box 22"/>
                <p:cNvSpPr txBox="1">
                  <a:spLocks noChangeArrowheads="1"/>
                </p:cNvSpPr>
                <p:nvPr/>
              </p:nvSpPr>
              <p:spPr bwMode="auto">
                <a:xfrm>
                  <a:off x="4704" y="2256"/>
                  <a:ext cx="593" cy="370"/>
                </a:xfrm>
                <a:prstGeom prst="rect">
                  <a:avLst/>
                </a:prstGeom>
                <a:noFill/>
                <a:ln w="9525">
                  <a:noFill/>
                  <a:miter lim="800000"/>
                  <a:headEnd/>
                  <a:tailEnd/>
                </a:ln>
              </p:spPr>
              <p:txBody>
                <a:bodyPr lIns="91436" tIns="45717" rIns="91436" bIns="45717" anchor="ctr">
                  <a:spAutoFit/>
                </a:bodyPr>
                <a:lstStyle/>
                <a:p>
                  <a:pPr algn="ctr"/>
                  <a:r>
                    <a:rPr lang="en-US" sz="1800"/>
                    <a:t>Output Device</a:t>
                  </a:r>
                </a:p>
              </p:txBody>
            </p:sp>
          </p:grpSp>
          <p:grpSp>
            <p:nvGrpSpPr>
              <p:cNvPr id="7" name="Group 23"/>
              <p:cNvGrpSpPr>
                <a:grpSpLocks/>
              </p:cNvGrpSpPr>
              <p:nvPr/>
            </p:nvGrpSpPr>
            <p:grpSpPr bwMode="auto">
              <a:xfrm>
                <a:off x="3168" y="3216"/>
                <a:ext cx="1104" cy="672"/>
                <a:chOff x="3168" y="3216"/>
                <a:chExt cx="1104" cy="672"/>
              </a:xfrm>
            </p:grpSpPr>
            <p:sp>
              <p:nvSpPr>
                <p:cNvPr id="9235" name="Rectangle 24"/>
                <p:cNvSpPr>
                  <a:spLocks noChangeArrowheads="1"/>
                </p:cNvSpPr>
                <p:nvPr/>
              </p:nvSpPr>
              <p:spPr bwMode="auto">
                <a:xfrm>
                  <a:off x="3168" y="3216"/>
                  <a:ext cx="1104" cy="672"/>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9236" name="Text Box 25"/>
                <p:cNvSpPr txBox="1">
                  <a:spLocks noChangeArrowheads="1"/>
                </p:cNvSpPr>
                <p:nvPr/>
              </p:nvSpPr>
              <p:spPr bwMode="auto">
                <a:xfrm>
                  <a:off x="3264" y="3312"/>
                  <a:ext cx="864" cy="526"/>
                </a:xfrm>
                <a:prstGeom prst="rect">
                  <a:avLst/>
                </a:prstGeom>
                <a:noFill/>
                <a:ln w="9525">
                  <a:noFill/>
                  <a:miter lim="800000"/>
                  <a:headEnd/>
                  <a:tailEnd/>
                </a:ln>
              </p:spPr>
              <p:txBody>
                <a:bodyPr lIns="91436" tIns="45717" rIns="91436" bIns="45717" anchor="ctr">
                  <a:spAutoFit/>
                </a:bodyPr>
                <a:lstStyle/>
                <a:p>
                  <a:pPr algn="ctr"/>
                  <a:r>
                    <a:rPr lang="en-US" sz="1800"/>
                    <a:t>Secondary Storage Device</a:t>
                  </a:r>
                </a:p>
              </p:txBody>
            </p:sp>
          </p:grpSp>
          <p:sp>
            <p:nvSpPr>
              <p:cNvPr id="9230" name="Line 26"/>
              <p:cNvSpPr>
                <a:spLocks noChangeShapeType="1"/>
              </p:cNvSpPr>
              <p:nvPr/>
            </p:nvSpPr>
            <p:spPr bwMode="auto">
              <a:xfrm flipV="1">
                <a:off x="3744" y="2880"/>
                <a:ext cx="0" cy="336"/>
              </a:xfrm>
              <a:prstGeom prst="line">
                <a:avLst/>
              </a:prstGeom>
              <a:noFill/>
              <a:ln w="38100">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9231" name="Line 27"/>
              <p:cNvSpPr>
                <a:spLocks noChangeShapeType="1"/>
              </p:cNvSpPr>
              <p:nvPr/>
            </p:nvSpPr>
            <p:spPr bwMode="auto">
              <a:xfrm flipH="1">
                <a:off x="4176" y="2160"/>
                <a:ext cx="384" cy="0"/>
              </a:xfrm>
              <a:prstGeom prst="line">
                <a:avLst/>
              </a:prstGeom>
              <a:noFill/>
              <a:ln w="38100">
                <a:solidFill>
                  <a:schemeClr val="tx1"/>
                </a:solidFill>
                <a:round/>
                <a:headEnd/>
                <a:tailEnd type="triangle" w="med" len="med"/>
              </a:ln>
            </p:spPr>
            <p:txBody>
              <a:bodyPr wrap="none" lIns="91436" tIns="45717" rIns="91436" bIns="45717" anchor="ctr">
                <a:spAutoFit/>
              </a:bodyPr>
              <a:lstStyle/>
              <a:p>
                <a:endParaRPr lang="en-US"/>
              </a:p>
            </p:txBody>
          </p:sp>
          <p:sp>
            <p:nvSpPr>
              <p:cNvPr id="9232" name="Line 28"/>
              <p:cNvSpPr>
                <a:spLocks noChangeShapeType="1"/>
              </p:cNvSpPr>
              <p:nvPr/>
            </p:nvSpPr>
            <p:spPr bwMode="auto">
              <a:xfrm>
                <a:off x="4176" y="2736"/>
                <a:ext cx="384" cy="0"/>
              </a:xfrm>
              <a:prstGeom prst="line">
                <a:avLst/>
              </a:prstGeom>
              <a:noFill/>
              <a:ln w="38100">
                <a:solidFill>
                  <a:schemeClr val="tx1"/>
                </a:solidFill>
                <a:round/>
                <a:headEnd/>
                <a:tailEnd type="triangle" w="med" len="med"/>
              </a:ln>
            </p:spPr>
            <p:txBody>
              <a:bodyPr wrap="none" lIns="91436" tIns="45717" rIns="91436" bIns="45717" anchor="ctr">
                <a:spAutoFit/>
              </a:bodyPr>
              <a:lstStyle/>
              <a:p>
                <a:endParaRPr lang="en-US"/>
              </a:p>
            </p:txBody>
          </p:sp>
          <p:sp>
            <p:nvSpPr>
              <p:cNvPr id="9233" name="Rectangle 29"/>
              <p:cNvSpPr>
                <a:spLocks noChangeArrowheads="1"/>
              </p:cNvSpPr>
              <p:nvPr/>
            </p:nvSpPr>
            <p:spPr bwMode="auto">
              <a:xfrm>
                <a:off x="864" y="1488"/>
                <a:ext cx="4704" cy="2640"/>
              </a:xfrm>
              <a:prstGeom prst="rect">
                <a:avLst/>
              </a:prstGeom>
              <a:noFill/>
              <a:ln w="19050">
                <a:solidFill>
                  <a:schemeClr val="tx1"/>
                </a:solidFill>
                <a:prstDash val="dash"/>
                <a:miter lim="800000"/>
                <a:headEnd/>
                <a:tailEnd/>
              </a:ln>
            </p:spPr>
            <p:txBody>
              <a:bodyPr wrap="none" lIns="91436" tIns="45717" rIns="91436" bIns="45717" anchor="ctr">
                <a:spAutoFit/>
              </a:bodyPr>
              <a:lstStyle/>
              <a:p>
                <a:endParaRPr lang="en-CA"/>
              </a:p>
            </p:txBody>
          </p:sp>
          <p:sp>
            <p:nvSpPr>
              <p:cNvPr id="9234" name="Text Box 30"/>
              <p:cNvSpPr txBox="1">
                <a:spLocks noChangeArrowheads="1"/>
              </p:cNvSpPr>
              <p:nvPr/>
            </p:nvSpPr>
            <p:spPr bwMode="auto">
              <a:xfrm>
                <a:off x="2496" y="1248"/>
                <a:ext cx="1346" cy="231"/>
              </a:xfrm>
              <a:prstGeom prst="rect">
                <a:avLst/>
              </a:prstGeom>
              <a:noFill/>
              <a:ln w="9525">
                <a:noFill/>
                <a:miter lim="800000"/>
                <a:headEnd/>
                <a:tailEnd/>
              </a:ln>
            </p:spPr>
            <p:txBody>
              <a:bodyPr wrap="none" lIns="91436" tIns="45717" rIns="91436" bIns="45717" anchor="ctr">
                <a:spAutoFit/>
              </a:bodyPr>
              <a:lstStyle/>
              <a:p>
                <a:pPr algn="ctr"/>
                <a:r>
                  <a:rPr lang="en-US" sz="2000"/>
                  <a:t>Computer System</a:t>
                </a:r>
              </a:p>
            </p:txBody>
          </p:sp>
        </p:grpSp>
        <p:sp>
          <p:nvSpPr>
            <p:cNvPr id="9223" name="Text Box 32"/>
            <p:cNvSpPr txBox="1">
              <a:spLocks noChangeArrowheads="1"/>
            </p:cNvSpPr>
            <p:nvPr/>
          </p:nvSpPr>
          <p:spPr bwMode="auto">
            <a:xfrm>
              <a:off x="2245" y="2296"/>
              <a:ext cx="499" cy="231"/>
            </a:xfrm>
            <a:prstGeom prst="rect">
              <a:avLst/>
            </a:prstGeom>
            <a:noFill/>
            <a:ln w="9525">
              <a:noFill/>
              <a:miter lim="800000"/>
              <a:headEnd/>
              <a:tailEnd/>
            </a:ln>
          </p:spPr>
          <p:txBody>
            <a:bodyPr lIns="91436" tIns="45717" rIns="91436" bIns="45717">
              <a:spAutoFit/>
            </a:bodyPr>
            <a:lstStyle/>
            <a:p>
              <a:r>
                <a:rPr lang="en-US" sz="2000"/>
                <a:t>Bus</a:t>
              </a:r>
            </a:p>
          </p:txBody>
        </p:sp>
        <p:sp>
          <p:nvSpPr>
            <p:cNvPr id="9224" name="Text Box 33"/>
            <p:cNvSpPr txBox="1">
              <a:spLocks noChangeArrowheads="1"/>
            </p:cNvSpPr>
            <p:nvPr/>
          </p:nvSpPr>
          <p:spPr bwMode="auto">
            <a:xfrm>
              <a:off x="4014" y="2296"/>
              <a:ext cx="499" cy="231"/>
            </a:xfrm>
            <a:prstGeom prst="rect">
              <a:avLst/>
            </a:prstGeom>
            <a:noFill/>
            <a:ln w="9525">
              <a:noFill/>
              <a:miter lim="800000"/>
              <a:headEnd/>
              <a:tailEnd/>
            </a:ln>
          </p:spPr>
          <p:txBody>
            <a:bodyPr lIns="91436" tIns="45717" rIns="91436" bIns="45717">
              <a:spAutoFit/>
            </a:bodyPr>
            <a:lstStyle/>
            <a:p>
              <a:r>
                <a:rPr lang="en-US" sz="2000"/>
                <a:t>Bus</a:t>
              </a:r>
            </a:p>
          </p:txBody>
        </p:sp>
        <p:sp>
          <p:nvSpPr>
            <p:cNvPr id="9225" name="Text Box 34"/>
            <p:cNvSpPr txBox="1">
              <a:spLocks noChangeArrowheads="1"/>
            </p:cNvSpPr>
            <p:nvPr/>
          </p:nvSpPr>
          <p:spPr bwMode="auto">
            <a:xfrm>
              <a:off x="3515" y="3022"/>
              <a:ext cx="499" cy="231"/>
            </a:xfrm>
            <a:prstGeom prst="rect">
              <a:avLst/>
            </a:prstGeom>
            <a:noFill/>
            <a:ln w="9525">
              <a:noFill/>
              <a:miter lim="800000"/>
              <a:headEnd/>
              <a:tailEnd/>
            </a:ln>
          </p:spPr>
          <p:txBody>
            <a:bodyPr lIns="91436" tIns="45717" rIns="91436" bIns="45717">
              <a:spAutoFit/>
            </a:bodyPr>
            <a:lstStyle/>
            <a:p>
              <a:r>
                <a:rPr lang="en-US" sz="2000"/>
                <a:t>Bus</a:t>
              </a:r>
            </a:p>
          </p:txBody>
        </p:sp>
      </p:grpSp>
      <p:sp>
        <p:nvSpPr>
          <p:cNvPr id="134175" name="Rectangle 31"/>
          <p:cNvSpPr>
            <a:spLocks noChangeArrowheads="1"/>
          </p:cNvSpPr>
          <p:nvPr/>
        </p:nvSpPr>
        <p:spPr bwMode="auto">
          <a:xfrm>
            <a:off x="179388" y="4797425"/>
            <a:ext cx="3276600" cy="1785938"/>
          </a:xfrm>
          <a:prstGeom prst="rect">
            <a:avLst/>
          </a:prstGeom>
          <a:solidFill>
            <a:srgbClr val="FFCC00"/>
          </a:solidFill>
          <a:ln w="9525">
            <a:solidFill>
              <a:schemeClr val="tx1"/>
            </a:solidFill>
            <a:miter lim="800000"/>
            <a:headEnd/>
            <a:tailEnd/>
          </a:ln>
        </p:spPr>
        <p:txBody>
          <a:bodyPr lIns="91436" tIns="45717" rIns="91436" bIns="45717" anchor="ctr">
            <a:spAutoFit/>
          </a:bodyPr>
          <a:lstStyle/>
          <a:p>
            <a:r>
              <a:rPr lang="en-US" sz="1400"/>
              <a:t>Five Main Components:</a:t>
            </a:r>
          </a:p>
          <a:p>
            <a:r>
              <a:rPr lang="en-US" sz="1400"/>
              <a:t>1. CPU</a:t>
            </a:r>
          </a:p>
          <a:p>
            <a:r>
              <a:rPr lang="en-US" sz="1400"/>
              <a:t>2. Main Memory (RAM)</a:t>
            </a:r>
          </a:p>
          <a:p>
            <a:r>
              <a:rPr lang="en-US" sz="1400"/>
              <a:t>3. I/O Devices</a:t>
            </a:r>
          </a:p>
          <a:p>
            <a:r>
              <a:rPr lang="en-US" sz="1400"/>
              <a:t>4. Mass Storage</a:t>
            </a:r>
          </a:p>
          <a:p>
            <a:r>
              <a:rPr lang="en-US" sz="1400"/>
              <a:t>5. Interconnection network (Bus)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34175"/>
                                        </p:tgtEl>
                                        <p:attrNameLst>
                                          <p:attrName>style.visibility</p:attrName>
                                        </p:attrNameLst>
                                      </p:cBhvr>
                                      <p:to>
                                        <p:strVal val="visible"/>
                                      </p:to>
                                    </p:set>
                                    <p:animScale>
                                      <p:cBhvr>
                                        <p:cTn id="7" dur="1000" decel="50000" fill="hold">
                                          <p:stCondLst>
                                            <p:cond delay="0"/>
                                          </p:stCondLst>
                                        </p:cTn>
                                        <p:tgtEl>
                                          <p:spTgt spid="1341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4175"/>
                                        </p:tgtEl>
                                        <p:attrNameLst>
                                          <p:attrName>ppt_x</p:attrName>
                                          <p:attrName>ppt_y</p:attrName>
                                        </p:attrNameLst>
                                      </p:cBhvr>
                                    </p:animMotion>
                                    <p:animEffect transition="in" filter="fade">
                                      <p:cBhvr>
                                        <p:cTn id="9" dur="1000"/>
                                        <p:tgtEl>
                                          <p:spTgt spid="134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1188" y="6400800"/>
            <a:ext cx="7770812" cy="273050"/>
          </a:xfrm>
          <a:prstGeom prst="rect">
            <a:avLst/>
          </a:prstGeom>
          <a:noFill/>
          <a:ln w="9525">
            <a:noFill/>
            <a:miter lim="800000"/>
            <a:headEnd/>
            <a:tailEnd/>
          </a:ln>
        </p:spPr>
        <p:txBody>
          <a:bodyPr lIns="91436" tIns="45717" rIns="91436" bIns="45717">
            <a:spAutoFit/>
          </a:bodyPr>
          <a:lstStyle/>
          <a:p>
            <a:pPr>
              <a:lnSpc>
                <a:spcPct val="100000"/>
              </a:lnSpc>
            </a:pPr>
            <a:endParaRPr lang="en-US" altLang="en-US" sz="1200" b="0">
              <a:latin typeface="Times New Roman" pitchFamily="18" charset="0"/>
            </a:endParaRPr>
          </a:p>
        </p:txBody>
      </p:sp>
      <p:sp>
        <p:nvSpPr>
          <p:cNvPr id="10243" name="Rectangle 3"/>
          <p:cNvSpPr>
            <a:spLocks noChangeArrowheads="1"/>
          </p:cNvSpPr>
          <p:nvPr/>
        </p:nvSpPr>
        <p:spPr bwMode="auto">
          <a:xfrm>
            <a:off x="-74613" y="593725"/>
            <a:ext cx="185738" cy="230188"/>
          </a:xfrm>
          <a:prstGeom prst="rect">
            <a:avLst/>
          </a:prstGeom>
          <a:noFill/>
          <a:ln w="9525">
            <a:noFill/>
            <a:miter lim="800000"/>
            <a:headEnd/>
            <a:tailEnd/>
          </a:ln>
        </p:spPr>
        <p:txBody>
          <a:bodyPr wrap="none" lIns="91436" tIns="45717" rIns="91436" bIns="45717">
            <a:spAutoFit/>
          </a:bodyPr>
          <a:lstStyle/>
          <a:p>
            <a:pPr algn="ctr">
              <a:lnSpc>
                <a:spcPct val="50000"/>
              </a:lnSpc>
            </a:pPr>
            <a:endParaRPr lang="en-US" altLang="en-US" sz="1800" b="0">
              <a:latin typeface="TimesNewRomanPS" charset="0"/>
            </a:endParaRPr>
          </a:p>
        </p:txBody>
      </p:sp>
      <p:sp>
        <p:nvSpPr>
          <p:cNvPr id="136196" name="Rectangle 4"/>
          <p:cNvSpPr>
            <a:spLocks noGrp="1" noChangeArrowheads="1"/>
          </p:cNvSpPr>
          <p:nvPr>
            <p:ph type="title" idx="4294967295"/>
          </p:nvPr>
        </p:nvSpPr>
        <p:spPr>
          <a:xfrm>
            <a:off x="0" y="914400"/>
            <a:ext cx="9144000" cy="990600"/>
          </a:xfrm>
          <a:prstGeom prst="rect">
            <a:avLst/>
          </a:prstGeom>
        </p:spPr>
        <p:txBody>
          <a:bodyPr/>
          <a:lstStyle/>
          <a:p>
            <a:pPr eaLnBrk="1" hangingPunct="1">
              <a:defRPr/>
            </a:pPr>
            <a:r>
              <a:rPr lang="en-US" altLang="en-US" b="1" dirty="0" smtClean="0">
                <a:cs typeface="Arial" charset="0"/>
              </a:rPr>
              <a:t>Another view of a digital computer</a:t>
            </a:r>
            <a:endParaRPr lang="en-US" b="1" dirty="0" smtClean="0">
              <a:cs typeface="Arial" charset="0"/>
            </a:endParaRPr>
          </a:p>
        </p:txBody>
      </p:sp>
      <p:pic>
        <p:nvPicPr>
          <p:cNvPr id="10245" name="Picture 5" descr="giv52503_0101"/>
          <p:cNvPicPr>
            <a:picLocks noChangeAspect="1" noChangeArrowheads="1"/>
          </p:cNvPicPr>
          <p:nvPr/>
        </p:nvPicPr>
        <p:blipFill>
          <a:blip r:embed="rId3" cstate="print"/>
          <a:srcRect/>
          <a:stretch>
            <a:fillRect/>
          </a:stretch>
        </p:blipFill>
        <p:spPr bwMode="auto">
          <a:xfrm>
            <a:off x="76200" y="2027238"/>
            <a:ext cx="8993188" cy="3306762"/>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1600200"/>
            <a:ext cx="9144000" cy="914400"/>
          </a:xfrm>
        </p:spPr>
        <p:txBody>
          <a:bodyPr/>
          <a:lstStyle/>
          <a:p>
            <a:pPr eaLnBrk="1" hangingPunct="1">
              <a:defRPr/>
            </a:pPr>
            <a:r>
              <a:rPr lang="en-US" dirty="0" smtClean="0"/>
              <a:t>The Instruction Cycle</a:t>
            </a:r>
          </a:p>
        </p:txBody>
      </p:sp>
      <p:sp>
        <p:nvSpPr>
          <p:cNvPr id="11267" name="Rectangle 3"/>
          <p:cNvSpPr>
            <a:spLocks noGrp="1" noChangeArrowheads="1"/>
          </p:cNvSpPr>
          <p:nvPr>
            <p:ph type="body" idx="1"/>
          </p:nvPr>
        </p:nvSpPr>
        <p:spPr>
          <a:xfrm>
            <a:off x="457200" y="3352800"/>
            <a:ext cx="8243887" cy="2843213"/>
          </a:xfrm>
        </p:spPr>
        <p:txBody>
          <a:bodyPr/>
          <a:lstStyle/>
          <a:p>
            <a:pPr eaLnBrk="1" hangingPunct="1"/>
            <a:r>
              <a:rPr lang="en-US" sz="2200" dirty="0" smtClean="0"/>
              <a:t>The Instruction Cycle</a:t>
            </a:r>
          </a:p>
          <a:p>
            <a:pPr lvl="1" eaLnBrk="1" hangingPunct="1"/>
            <a:r>
              <a:rPr lang="en-US" sz="2000" dirty="0" smtClean="0"/>
              <a:t>Basic</a:t>
            </a:r>
          </a:p>
          <a:p>
            <a:pPr lvl="1" eaLnBrk="1" hangingPunct="1"/>
            <a:r>
              <a:rPr lang="en-US" sz="2000" dirty="0" smtClean="0"/>
              <a:t>Intermediate</a:t>
            </a:r>
          </a:p>
          <a:p>
            <a:pPr lvl="1" eaLnBrk="1" hangingPunct="1"/>
            <a:r>
              <a:rPr lang="en-US" sz="2000" dirty="0" smtClean="0"/>
              <a:t>Exceptions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0" y="685800"/>
            <a:ext cx="9144000" cy="914400"/>
          </a:xfrm>
        </p:spPr>
        <p:txBody>
          <a:bodyPr/>
          <a:lstStyle/>
          <a:p>
            <a:pPr eaLnBrk="1" hangingPunct="1">
              <a:defRPr/>
            </a:pPr>
            <a:r>
              <a:rPr lang="en-US" dirty="0" smtClean="0"/>
              <a:t>The Instruction Cycle - Basic View</a:t>
            </a:r>
          </a:p>
        </p:txBody>
      </p:sp>
      <p:sp>
        <p:nvSpPr>
          <p:cNvPr id="12291" name="Rectangle 3"/>
          <p:cNvSpPr>
            <a:spLocks noGrp="1" noChangeArrowheads="1"/>
          </p:cNvSpPr>
          <p:nvPr>
            <p:ph type="body" idx="1"/>
          </p:nvPr>
        </p:nvSpPr>
        <p:spPr>
          <a:xfrm>
            <a:off x="684213" y="1500188"/>
            <a:ext cx="4483100" cy="5153025"/>
          </a:xfrm>
        </p:spPr>
        <p:txBody>
          <a:bodyPr/>
          <a:lstStyle/>
          <a:p>
            <a:pPr eaLnBrk="1" hangingPunct="1"/>
            <a:r>
              <a:rPr lang="en-US" sz="2200" b="0" u="none" dirty="0" smtClean="0"/>
              <a:t>Once the computer has been started (bootstrapped) it continually executes instructions (until the computer is stopped)</a:t>
            </a:r>
          </a:p>
          <a:p>
            <a:pPr eaLnBrk="1" hangingPunct="1"/>
            <a:r>
              <a:rPr lang="en-US" sz="2200" b="0" u="none" dirty="0" smtClean="0"/>
              <a:t>Different instructions take different amounts of time to execute (typically)</a:t>
            </a:r>
          </a:p>
          <a:p>
            <a:pPr eaLnBrk="1" hangingPunct="1"/>
            <a:r>
              <a:rPr lang="en-US" sz="2200" b="0" u="none" dirty="0" smtClean="0"/>
              <a:t>All instructions and data are contained in main memory</a:t>
            </a:r>
          </a:p>
        </p:txBody>
      </p:sp>
      <p:grpSp>
        <p:nvGrpSpPr>
          <p:cNvPr id="2" name="Group 4"/>
          <p:cNvGrpSpPr>
            <a:grpSpLocks/>
          </p:cNvGrpSpPr>
          <p:nvPr/>
        </p:nvGrpSpPr>
        <p:grpSpPr bwMode="auto">
          <a:xfrm>
            <a:off x="5486400" y="1752600"/>
            <a:ext cx="2514600" cy="3962400"/>
            <a:chOff x="2448" y="1200"/>
            <a:chExt cx="1584" cy="2496"/>
          </a:xfrm>
        </p:grpSpPr>
        <p:sp>
          <p:nvSpPr>
            <p:cNvPr id="12293" name="AutoShape 5"/>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2294" name="AutoShape 6"/>
            <p:cNvSpPr>
              <a:spLocks noChangeArrowheads="1"/>
            </p:cNvSpPr>
            <p:nvPr/>
          </p:nvSpPr>
          <p:spPr bwMode="auto">
            <a:xfrm>
              <a:off x="2832" y="2928"/>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cxnSp>
          <p:nvCxnSpPr>
            <p:cNvPr id="12295" name="AutoShape 7"/>
            <p:cNvCxnSpPr>
              <a:cxnSpLocks noChangeShapeType="1"/>
              <a:stCxn id="12293" idx="2"/>
              <a:endCxn id="12294" idx="0"/>
            </p:cNvCxnSpPr>
            <p:nvPr/>
          </p:nvCxnSpPr>
          <p:spPr bwMode="auto">
            <a:xfrm>
              <a:off x="3432" y="2448"/>
              <a:ext cx="0" cy="480"/>
            </a:xfrm>
            <a:prstGeom prst="straightConnector1">
              <a:avLst/>
            </a:prstGeom>
            <a:noFill/>
            <a:ln w="9525">
              <a:solidFill>
                <a:schemeClr val="tx1"/>
              </a:solidFill>
              <a:round/>
              <a:headEnd/>
              <a:tailEnd type="triangle" w="med" len="med"/>
            </a:ln>
          </p:spPr>
        </p:cxnSp>
        <p:sp>
          <p:nvSpPr>
            <p:cNvPr id="12296" name="AutoShape 8"/>
            <p:cNvSpPr>
              <a:spLocks noChangeArrowheads="1"/>
            </p:cNvSpPr>
            <p:nvPr/>
          </p:nvSpPr>
          <p:spPr bwMode="auto">
            <a:xfrm>
              <a:off x="2976" y="1200"/>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cxnSp>
          <p:nvCxnSpPr>
            <p:cNvPr id="12297" name="AutoShape 9"/>
            <p:cNvCxnSpPr>
              <a:cxnSpLocks noChangeShapeType="1"/>
              <a:stCxn id="12296" idx="2"/>
              <a:endCxn id="12293" idx="0"/>
            </p:cNvCxnSpPr>
            <p:nvPr/>
          </p:nvCxnSpPr>
          <p:spPr bwMode="auto">
            <a:xfrm>
              <a:off x="3432" y="1488"/>
              <a:ext cx="0" cy="432"/>
            </a:xfrm>
            <a:prstGeom prst="straightConnector1">
              <a:avLst/>
            </a:prstGeom>
            <a:noFill/>
            <a:ln w="9525">
              <a:solidFill>
                <a:schemeClr val="tx1"/>
              </a:solidFill>
              <a:round/>
              <a:headEnd/>
              <a:tailEnd type="triangle" w="med" len="med"/>
            </a:ln>
          </p:spPr>
        </p:cxnSp>
        <p:sp>
          <p:nvSpPr>
            <p:cNvPr id="12298" name="Line 10"/>
            <p:cNvSpPr>
              <a:spLocks noChangeShapeType="1"/>
            </p:cNvSpPr>
            <p:nvPr/>
          </p:nvSpPr>
          <p:spPr bwMode="auto">
            <a:xfrm>
              <a:off x="3408" y="3456"/>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2299" name="Line 11"/>
            <p:cNvSpPr>
              <a:spLocks noChangeShapeType="1"/>
            </p:cNvSpPr>
            <p:nvPr/>
          </p:nvSpPr>
          <p:spPr bwMode="auto">
            <a:xfrm>
              <a:off x="2448" y="1680"/>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2300" name="AutoShape 12"/>
            <p:cNvCxnSpPr>
              <a:cxnSpLocks noChangeShapeType="1"/>
              <a:stCxn id="12298" idx="1"/>
              <a:endCxn id="12299" idx="0"/>
            </p:cNvCxnSpPr>
            <p:nvPr/>
          </p:nvCxnSpPr>
          <p:spPr bwMode="auto">
            <a:xfrm rot="16200000" flipV="1">
              <a:off x="1920" y="2208"/>
              <a:ext cx="2016" cy="960"/>
            </a:xfrm>
            <a:prstGeom prst="bentConnector5">
              <a:avLst>
                <a:gd name="adj1" fmla="val -1093"/>
                <a:gd name="adj2" fmla="val 99894"/>
                <a:gd name="adj3" fmla="val 89333"/>
              </a:avLst>
            </a:prstGeom>
            <a:noFill/>
            <a:ln w="9525">
              <a:solidFill>
                <a:schemeClr val="tx1"/>
              </a:solidFill>
              <a:miter lim="800000"/>
              <a:headEnd/>
              <a:tailEnd/>
            </a:ln>
          </p:spPr>
        </p:cxnSp>
        <p:sp>
          <p:nvSpPr>
            <p:cNvPr id="12301" name="Text Box 13"/>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sp>
          <p:nvSpPr>
            <p:cNvPr id="12302" name="Text Box 14"/>
            <p:cNvSpPr txBox="1">
              <a:spLocks noChangeArrowheads="1"/>
            </p:cNvSpPr>
            <p:nvPr/>
          </p:nvSpPr>
          <p:spPr bwMode="auto">
            <a:xfrm>
              <a:off x="3120" y="1248"/>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sp>
          <p:nvSpPr>
            <p:cNvPr id="12303" name="Text Box 15"/>
            <p:cNvSpPr txBox="1">
              <a:spLocks noChangeArrowheads="1"/>
            </p:cNvSpPr>
            <p:nvPr/>
          </p:nvSpPr>
          <p:spPr bwMode="auto">
            <a:xfrm>
              <a:off x="2976" y="3024"/>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914400"/>
            <a:ext cx="5791200" cy="1447800"/>
          </a:xfrm>
        </p:spPr>
        <p:txBody>
          <a:bodyPr/>
          <a:lstStyle/>
          <a:p>
            <a:pPr eaLnBrk="1" hangingPunct="1">
              <a:defRPr/>
            </a:pPr>
            <a:r>
              <a:rPr lang="en-US" dirty="0" smtClean="0"/>
              <a:t>The Instruction Cycle - Intermediate View</a:t>
            </a:r>
          </a:p>
        </p:txBody>
      </p:sp>
      <p:sp>
        <p:nvSpPr>
          <p:cNvPr id="13315" name="Rectangle 3"/>
          <p:cNvSpPr>
            <a:spLocks noGrp="1" noChangeArrowheads="1"/>
          </p:cNvSpPr>
          <p:nvPr>
            <p:ph type="body" idx="1"/>
          </p:nvPr>
        </p:nvSpPr>
        <p:spPr>
          <a:xfrm>
            <a:off x="609600" y="2590800"/>
            <a:ext cx="4843462" cy="3833813"/>
          </a:xfrm>
        </p:spPr>
        <p:txBody>
          <a:bodyPr/>
          <a:lstStyle/>
          <a:p>
            <a:pPr eaLnBrk="1" hangingPunct="1"/>
            <a:r>
              <a:rPr lang="en-US" sz="2200" dirty="0" smtClean="0"/>
              <a:t>A complete instruction consists of </a:t>
            </a:r>
          </a:p>
          <a:p>
            <a:pPr lvl="1" eaLnBrk="1" hangingPunct="1"/>
            <a:r>
              <a:rPr lang="en-US" sz="2000" dirty="0" smtClean="0"/>
              <a:t>operation code</a:t>
            </a:r>
          </a:p>
          <a:p>
            <a:pPr lvl="1" eaLnBrk="1" hangingPunct="1"/>
            <a:r>
              <a:rPr lang="en-US" sz="2000" dirty="0" smtClean="0"/>
              <a:t>addressing mode</a:t>
            </a:r>
          </a:p>
          <a:p>
            <a:pPr lvl="1" eaLnBrk="1" hangingPunct="1"/>
            <a:r>
              <a:rPr lang="en-US" sz="2000" dirty="0" smtClean="0"/>
              <a:t>zero or more operands</a:t>
            </a:r>
          </a:p>
          <a:p>
            <a:pPr lvl="2" eaLnBrk="1" hangingPunct="1"/>
            <a:r>
              <a:rPr lang="en-US" sz="2000" dirty="0" smtClean="0"/>
              <a:t>immediately available data (embedded within the instruction)</a:t>
            </a:r>
          </a:p>
          <a:p>
            <a:pPr lvl="2" eaLnBrk="1" hangingPunct="1"/>
            <a:r>
              <a:rPr lang="en-US" sz="2000" dirty="0" smtClean="0"/>
              <a:t>the address where the data can be found in main memory</a:t>
            </a:r>
          </a:p>
        </p:txBody>
      </p:sp>
      <p:grpSp>
        <p:nvGrpSpPr>
          <p:cNvPr id="2" name="Group 4"/>
          <p:cNvGrpSpPr>
            <a:grpSpLocks/>
          </p:cNvGrpSpPr>
          <p:nvPr/>
        </p:nvGrpSpPr>
        <p:grpSpPr bwMode="auto">
          <a:xfrm>
            <a:off x="5638800" y="914400"/>
            <a:ext cx="2557463" cy="5562600"/>
            <a:chOff x="2428" y="576"/>
            <a:chExt cx="1611" cy="3504"/>
          </a:xfrm>
        </p:grpSpPr>
        <p:sp>
          <p:nvSpPr>
            <p:cNvPr id="13317" name="AutoShape 5"/>
            <p:cNvSpPr>
              <a:spLocks noChangeArrowheads="1"/>
            </p:cNvSpPr>
            <p:nvPr/>
          </p:nvSpPr>
          <p:spPr bwMode="auto">
            <a:xfrm>
              <a:off x="2984" y="576"/>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sp>
          <p:nvSpPr>
            <p:cNvPr id="13318" name="Line 6"/>
            <p:cNvSpPr>
              <a:spLocks noChangeShapeType="1"/>
            </p:cNvSpPr>
            <p:nvPr/>
          </p:nvSpPr>
          <p:spPr bwMode="auto">
            <a:xfrm>
              <a:off x="2428" y="982"/>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3319" name="AutoShape 7"/>
            <p:cNvCxnSpPr>
              <a:cxnSpLocks noChangeShapeType="1"/>
              <a:stCxn id="13334" idx="1"/>
              <a:endCxn id="13318" idx="0"/>
            </p:cNvCxnSpPr>
            <p:nvPr/>
          </p:nvCxnSpPr>
          <p:spPr bwMode="auto">
            <a:xfrm rot="16200000" flipV="1">
              <a:off x="1371" y="2039"/>
              <a:ext cx="3098" cy="983"/>
            </a:xfrm>
            <a:prstGeom prst="bentConnector5">
              <a:avLst>
                <a:gd name="adj1" fmla="val -3167"/>
                <a:gd name="adj2" fmla="val 100403"/>
                <a:gd name="adj3" fmla="val 90218"/>
              </a:avLst>
            </a:prstGeom>
            <a:noFill/>
            <a:ln w="9525">
              <a:solidFill>
                <a:schemeClr val="tx1"/>
              </a:solidFill>
              <a:miter lim="800000"/>
              <a:headEnd/>
              <a:tailEnd/>
            </a:ln>
          </p:spPr>
        </p:cxnSp>
        <p:grpSp>
          <p:nvGrpSpPr>
            <p:cNvPr id="3" name="Group 8"/>
            <p:cNvGrpSpPr>
              <a:grpSpLocks/>
            </p:cNvGrpSpPr>
            <p:nvPr/>
          </p:nvGrpSpPr>
          <p:grpSpPr bwMode="auto">
            <a:xfrm>
              <a:off x="2835" y="1152"/>
              <a:ext cx="1200" cy="528"/>
              <a:chOff x="2832" y="1920"/>
              <a:chExt cx="1200" cy="528"/>
            </a:xfrm>
          </p:grpSpPr>
          <p:sp>
            <p:nvSpPr>
              <p:cNvPr id="13336" name="AutoShape 9"/>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3337" name="Text Box 10"/>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grpSp>
        <p:sp>
          <p:nvSpPr>
            <p:cNvPr id="13321" name="Text Box 11"/>
            <p:cNvSpPr txBox="1">
              <a:spLocks noChangeArrowheads="1"/>
            </p:cNvSpPr>
            <p:nvPr/>
          </p:nvSpPr>
          <p:spPr bwMode="auto">
            <a:xfrm>
              <a:off x="3137" y="624"/>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grpSp>
          <p:nvGrpSpPr>
            <p:cNvPr id="4" name="Group 12"/>
            <p:cNvGrpSpPr>
              <a:grpSpLocks/>
            </p:cNvGrpSpPr>
            <p:nvPr/>
          </p:nvGrpSpPr>
          <p:grpSpPr bwMode="auto">
            <a:xfrm>
              <a:off x="2835" y="3360"/>
              <a:ext cx="1200" cy="720"/>
              <a:chOff x="2832" y="3024"/>
              <a:chExt cx="1200" cy="720"/>
            </a:xfrm>
          </p:grpSpPr>
          <p:sp>
            <p:nvSpPr>
              <p:cNvPr id="13333" name="AutoShape 13"/>
              <p:cNvSpPr>
                <a:spLocks noChangeArrowheads="1"/>
              </p:cNvSpPr>
              <p:nvPr/>
            </p:nvSpPr>
            <p:spPr bwMode="auto">
              <a:xfrm>
                <a:off x="2832" y="3024"/>
                <a:ext cx="1200" cy="480"/>
              </a:xfrm>
              <a:prstGeom prst="flowChartProcess">
                <a:avLst/>
              </a:prstGeom>
              <a:noFill/>
              <a:ln w="9525">
                <a:solidFill>
                  <a:schemeClr val="tx1"/>
                </a:solidFill>
                <a:miter lim="800000"/>
                <a:headEnd/>
                <a:tailEnd/>
              </a:ln>
            </p:spPr>
            <p:txBody>
              <a:bodyPr lIns="91436" tIns="45717" rIns="91436" bIns="45717" anchor="ctr">
                <a:spAutoFit/>
              </a:bodyPr>
              <a:lstStyle/>
              <a:p>
                <a:endParaRPr lang="en-CA"/>
              </a:p>
            </p:txBody>
          </p:sp>
          <p:sp>
            <p:nvSpPr>
              <p:cNvPr id="13334" name="Line 14"/>
              <p:cNvSpPr>
                <a:spLocks noChangeShapeType="1"/>
              </p:cNvSpPr>
              <p:nvPr/>
            </p:nvSpPr>
            <p:spPr bwMode="auto">
              <a:xfrm>
                <a:off x="3408" y="3504"/>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3335" name="Text Box 15"/>
              <p:cNvSpPr txBox="1">
                <a:spLocks noChangeArrowheads="1"/>
              </p:cNvSpPr>
              <p:nvPr/>
            </p:nvSpPr>
            <p:spPr bwMode="auto">
              <a:xfrm>
                <a:off x="2976" y="3072"/>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grpSp>
          <p:nvGrpSpPr>
            <p:cNvPr id="5" name="Group 16"/>
            <p:cNvGrpSpPr>
              <a:grpSpLocks/>
            </p:cNvGrpSpPr>
            <p:nvPr/>
          </p:nvGrpSpPr>
          <p:grpSpPr bwMode="auto">
            <a:xfrm>
              <a:off x="2837" y="2592"/>
              <a:ext cx="1200" cy="528"/>
              <a:chOff x="2832" y="1920"/>
              <a:chExt cx="1200" cy="528"/>
            </a:xfrm>
          </p:grpSpPr>
          <p:sp>
            <p:nvSpPr>
              <p:cNvPr id="13331" name="AutoShape 17"/>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3332" name="Text Box 18"/>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Operand</a:t>
                </a:r>
              </a:p>
            </p:txBody>
          </p:sp>
        </p:grpSp>
        <p:grpSp>
          <p:nvGrpSpPr>
            <p:cNvPr id="6" name="Group 19"/>
            <p:cNvGrpSpPr>
              <a:grpSpLocks/>
            </p:cNvGrpSpPr>
            <p:nvPr/>
          </p:nvGrpSpPr>
          <p:grpSpPr bwMode="auto">
            <a:xfrm>
              <a:off x="2839" y="1872"/>
              <a:ext cx="1200" cy="528"/>
              <a:chOff x="2832" y="1920"/>
              <a:chExt cx="1200" cy="528"/>
            </a:xfrm>
          </p:grpSpPr>
          <p:sp>
            <p:nvSpPr>
              <p:cNvPr id="13329" name="AutoShape 20"/>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3330" name="Text Box 21"/>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Decode Instruction</a:t>
                </a:r>
              </a:p>
            </p:txBody>
          </p:sp>
        </p:grpSp>
        <p:cxnSp>
          <p:nvCxnSpPr>
            <p:cNvPr id="13325" name="AutoShape 22"/>
            <p:cNvCxnSpPr>
              <a:cxnSpLocks noChangeShapeType="1"/>
              <a:stCxn id="13317" idx="2"/>
              <a:endCxn id="13336" idx="0"/>
            </p:cNvCxnSpPr>
            <p:nvPr/>
          </p:nvCxnSpPr>
          <p:spPr bwMode="auto">
            <a:xfrm flipH="1">
              <a:off x="3435" y="864"/>
              <a:ext cx="5" cy="288"/>
            </a:xfrm>
            <a:prstGeom prst="straightConnector1">
              <a:avLst/>
            </a:prstGeom>
            <a:noFill/>
            <a:ln w="9525">
              <a:solidFill>
                <a:schemeClr val="tx1"/>
              </a:solidFill>
              <a:round/>
              <a:headEnd/>
              <a:tailEnd type="triangle" w="med" len="med"/>
            </a:ln>
          </p:spPr>
        </p:cxnSp>
        <p:cxnSp>
          <p:nvCxnSpPr>
            <p:cNvPr id="13326" name="AutoShape 23"/>
            <p:cNvCxnSpPr>
              <a:cxnSpLocks noChangeShapeType="1"/>
              <a:stCxn id="13336" idx="2"/>
              <a:endCxn id="13329" idx="0"/>
            </p:cNvCxnSpPr>
            <p:nvPr/>
          </p:nvCxnSpPr>
          <p:spPr bwMode="auto">
            <a:xfrm>
              <a:off x="3435" y="1680"/>
              <a:ext cx="4" cy="192"/>
            </a:xfrm>
            <a:prstGeom prst="straightConnector1">
              <a:avLst/>
            </a:prstGeom>
            <a:noFill/>
            <a:ln w="9525">
              <a:solidFill>
                <a:schemeClr val="tx1"/>
              </a:solidFill>
              <a:round/>
              <a:headEnd/>
              <a:tailEnd type="triangle" w="med" len="med"/>
            </a:ln>
          </p:spPr>
        </p:cxnSp>
        <p:cxnSp>
          <p:nvCxnSpPr>
            <p:cNvPr id="13327" name="AutoShape 24"/>
            <p:cNvCxnSpPr>
              <a:cxnSpLocks noChangeShapeType="1"/>
              <a:stCxn id="13329" idx="2"/>
              <a:endCxn id="13331" idx="0"/>
            </p:cNvCxnSpPr>
            <p:nvPr/>
          </p:nvCxnSpPr>
          <p:spPr bwMode="auto">
            <a:xfrm flipH="1">
              <a:off x="3437" y="2400"/>
              <a:ext cx="2" cy="192"/>
            </a:xfrm>
            <a:prstGeom prst="straightConnector1">
              <a:avLst/>
            </a:prstGeom>
            <a:noFill/>
            <a:ln w="9525">
              <a:solidFill>
                <a:schemeClr val="tx1"/>
              </a:solidFill>
              <a:round/>
              <a:headEnd/>
              <a:tailEnd type="triangle" w="med" len="med"/>
            </a:ln>
          </p:spPr>
        </p:cxnSp>
        <p:cxnSp>
          <p:nvCxnSpPr>
            <p:cNvPr id="13328" name="AutoShape 25"/>
            <p:cNvCxnSpPr>
              <a:cxnSpLocks noChangeShapeType="1"/>
              <a:stCxn id="13331" idx="2"/>
              <a:endCxn id="13333" idx="0"/>
            </p:cNvCxnSpPr>
            <p:nvPr/>
          </p:nvCxnSpPr>
          <p:spPr bwMode="auto">
            <a:xfrm flipH="1">
              <a:off x="3435" y="3120"/>
              <a:ext cx="2" cy="240"/>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533400" y="213360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CLO 3</a:t>
            </a:r>
          </a:p>
          <a:p>
            <a:r>
              <a:rPr lang="en-US" dirty="0" smtClean="0"/>
              <a:t>General System Architecture(GSA) and its Basic Principles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Opcode</a:t>
            </a:r>
            <a:r>
              <a:rPr lang="en-US" b="1" dirty="0" smtClean="0"/>
              <a:t> &amp; Operand</a:t>
            </a:r>
            <a:br>
              <a:rPr lang="en-US" b="1" dirty="0" smtClean="0"/>
            </a:br>
            <a:endParaRPr lang="en-US" dirty="0"/>
          </a:p>
        </p:txBody>
      </p:sp>
      <p:sp>
        <p:nvSpPr>
          <p:cNvPr id="3" name="Content Placeholder 2"/>
          <p:cNvSpPr>
            <a:spLocks noGrp="1"/>
          </p:cNvSpPr>
          <p:nvPr>
            <p:ph idx="1"/>
          </p:nvPr>
        </p:nvSpPr>
        <p:spPr/>
        <p:txBody>
          <a:bodyPr/>
          <a:lstStyle/>
          <a:p>
            <a:r>
              <a:rPr lang="en-US" sz="2800" b="0" u="none" dirty="0" err="1" smtClean="0"/>
              <a:t>Opcode</a:t>
            </a:r>
            <a:r>
              <a:rPr lang="en-US" sz="2800" b="0" u="none" dirty="0" smtClean="0"/>
              <a:t> : In </a:t>
            </a:r>
            <a:r>
              <a:rPr lang="en-US" sz="2800" b="0" u="none" dirty="0">
                <a:hlinkClick r:id="rId2" tooltip="Computing"/>
              </a:rPr>
              <a:t>computing</a:t>
            </a:r>
            <a:r>
              <a:rPr lang="en-US" sz="2800" b="0" u="none" dirty="0"/>
              <a:t>, an </a:t>
            </a:r>
            <a:r>
              <a:rPr lang="en-US" sz="2800" b="0" u="none" dirty="0" err="1"/>
              <a:t>opcode</a:t>
            </a:r>
            <a:r>
              <a:rPr lang="en-US" sz="2800" b="0" u="none" dirty="0"/>
              <a:t> (operation code) is the portion of a </a:t>
            </a:r>
            <a:r>
              <a:rPr lang="en-US" sz="2800" b="0" u="none" dirty="0">
                <a:hlinkClick r:id="rId3" tooltip="Machine code"/>
              </a:rPr>
              <a:t>machine language</a:t>
            </a:r>
            <a:r>
              <a:rPr lang="en-US" sz="2800" b="0" u="none" dirty="0"/>
              <a:t> </a:t>
            </a:r>
            <a:r>
              <a:rPr lang="en-US" sz="2800" b="0" u="none" dirty="0">
                <a:hlinkClick r:id="rId4" tooltip="Instruction (computer science)"/>
              </a:rPr>
              <a:t>instruction</a:t>
            </a:r>
            <a:r>
              <a:rPr lang="en-US" sz="2800" b="0" u="none" dirty="0"/>
              <a:t> that specifies the operation to be performed.</a:t>
            </a:r>
          </a:p>
          <a:p>
            <a:r>
              <a:rPr lang="en-US" sz="2800" b="0" u="none" dirty="0" smtClean="0"/>
              <a:t>Operand </a:t>
            </a:r>
            <a:r>
              <a:rPr lang="en-US" sz="2800" b="0" u="none" smtClean="0"/>
              <a:t>: An </a:t>
            </a:r>
            <a:r>
              <a:rPr lang="en-US" sz="2800" b="0" u="none" dirty="0"/>
              <a:t>operand is the object of a </a:t>
            </a:r>
            <a:r>
              <a:rPr lang="en-US" sz="2800" b="0" u="none" dirty="0">
                <a:hlinkClick r:id="rId5" tooltip="Mathematical operation"/>
              </a:rPr>
              <a:t>mathematical operation</a:t>
            </a:r>
            <a:r>
              <a:rPr lang="en-US" sz="2800" b="0" u="none" dirty="0"/>
              <a:t>, a quantity on which an operation is performed.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0" y="838200"/>
            <a:ext cx="5943600" cy="2057400"/>
          </a:xfrm>
        </p:spPr>
        <p:txBody>
          <a:bodyPr/>
          <a:lstStyle/>
          <a:p>
            <a:pPr eaLnBrk="1" hangingPunct="1">
              <a:defRPr/>
            </a:pPr>
            <a:r>
              <a:rPr lang="en-US" dirty="0" smtClean="0"/>
              <a:t>The Instruction Cycle - Exceptions</a:t>
            </a:r>
          </a:p>
        </p:txBody>
      </p:sp>
      <p:sp>
        <p:nvSpPr>
          <p:cNvPr id="14339" name="Rectangle 3"/>
          <p:cNvSpPr>
            <a:spLocks noGrp="1" noChangeArrowheads="1"/>
          </p:cNvSpPr>
          <p:nvPr>
            <p:ph type="body" idx="1"/>
          </p:nvPr>
        </p:nvSpPr>
        <p:spPr>
          <a:xfrm>
            <a:off x="684213" y="2743200"/>
            <a:ext cx="5062537" cy="3910013"/>
          </a:xfrm>
        </p:spPr>
        <p:txBody>
          <a:bodyPr/>
          <a:lstStyle/>
          <a:p>
            <a:pPr eaLnBrk="1" hangingPunct="1"/>
            <a:r>
              <a:rPr lang="en-US" sz="2200" u="none" dirty="0" smtClean="0"/>
              <a:t> Exceptions, or errors, may occur at various points in the instruction cycle, for example:</a:t>
            </a:r>
            <a:br>
              <a:rPr lang="en-US" sz="2200" u="none" dirty="0" smtClean="0"/>
            </a:br>
            <a:endParaRPr lang="en-US" sz="2200" u="none" dirty="0" smtClean="0"/>
          </a:p>
        </p:txBody>
      </p:sp>
      <p:grpSp>
        <p:nvGrpSpPr>
          <p:cNvPr id="2" name="Group 4"/>
          <p:cNvGrpSpPr>
            <a:grpSpLocks/>
          </p:cNvGrpSpPr>
          <p:nvPr/>
        </p:nvGrpSpPr>
        <p:grpSpPr bwMode="auto">
          <a:xfrm>
            <a:off x="6019800" y="914400"/>
            <a:ext cx="2557463" cy="5562600"/>
            <a:chOff x="2428" y="576"/>
            <a:chExt cx="1611" cy="3504"/>
          </a:xfrm>
        </p:grpSpPr>
        <p:sp>
          <p:nvSpPr>
            <p:cNvPr id="14345" name="AutoShape 5"/>
            <p:cNvSpPr>
              <a:spLocks noChangeArrowheads="1"/>
            </p:cNvSpPr>
            <p:nvPr/>
          </p:nvSpPr>
          <p:spPr bwMode="auto">
            <a:xfrm>
              <a:off x="2984" y="576"/>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sp>
          <p:nvSpPr>
            <p:cNvPr id="14346" name="Line 6"/>
            <p:cNvSpPr>
              <a:spLocks noChangeShapeType="1"/>
            </p:cNvSpPr>
            <p:nvPr/>
          </p:nvSpPr>
          <p:spPr bwMode="auto">
            <a:xfrm>
              <a:off x="2428" y="982"/>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4347" name="AutoShape 7"/>
            <p:cNvCxnSpPr>
              <a:cxnSpLocks noChangeShapeType="1"/>
              <a:stCxn id="14362" idx="1"/>
              <a:endCxn id="14346" idx="0"/>
            </p:cNvCxnSpPr>
            <p:nvPr/>
          </p:nvCxnSpPr>
          <p:spPr bwMode="auto">
            <a:xfrm rot="16200000" flipV="1">
              <a:off x="1371" y="2039"/>
              <a:ext cx="3098" cy="983"/>
            </a:xfrm>
            <a:prstGeom prst="bentConnector5">
              <a:avLst>
                <a:gd name="adj1" fmla="val -3167"/>
                <a:gd name="adj2" fmla="val 100403"/>
                <a:gd name="adj3" fmla="val 90218"/>
              </a:avLst>
            </a:prstGeom>
            <a:noFill/>
            <a:ln w="9525">
              <a:solidFill>
                <a:schemeClr val="tx1"/>
              </a:solidFill>
              <a:miter lim="800000"/>
              <a:headEnd/>
              <a:tailEnd/>
            </a:ln>
          </p:spPr>
        </p:cxnSp>
        <p:grpSp>
          <p:nvGrpSpPr>
            <p:cNvPr id="3" name="Group 8"/>
            <p:cNvGrpSpPr>
              <a:grpSpLocks/>
            </p:cNvGrpSpPr>
            <p:nvPr/>
          </p:nvGrpSpPr>
          <p:grpSpPr bwMode="auto">
            <a:xfrm>
              <a:off x="2835" y="1152"/>
              <a:ext cx="1200" cy="528"/>
              <a:chOff x="2832" y="1920"/>
              <a:chExt cx="1200" cy="528"/>
            </a:xfrm>
          </p:grpSpPr>
          <p:sp>
            <p:nvSpPr>
              <p:cNvPr id="14364" name="AutoShape 9"/>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4365" name="Text Box 10"/>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grpSp>
        <p:sp>
          <p:nvSpPr>
            <p:cNvPr id="14349" name="Text Box 11"/>
            <p:cNvSpPr txBox="1">
              <a:spLocks noChangeArrowheads="1"/>
            </p:cNvSpPr>
            <p:nvPr/>
          </p:nvSpPr>
          <p:spPr bwMode="auto">
            <a:xfrm>
              <a:off x="3137" y="624"/>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grpSp>
          <p:nvGrpSpPr>
            <p:cNvPr id="4" name="Group 12"/>
            <p:cNvGrpSpPr>
              <a:grpSpLocks/>
            </p:cNvGrpSpPr>
            <p:nvPr/>
          </p:nvGrpSpPr>
          <p:grpSpPr bwMode="auto">
            <a:xfrm>
              <a:off x="2835" y="3360"/>
              <a:ext cx="1200" cy="720"/>
              <a:chOff x="2832" y="3024"/>
              <a:chExt cx="1200" cy="720"/>
            </a:xfrm>
          </p:grpSpPr>
          <p:sp>
            <p:nvSpPr>
              <p:cNvPr id="14361" name="AutoShape 13"/>
              <p:cNvSpPr>
                <a:spLocks noChangeArrowheads="1"/>
              </p:cNvSpPr>
              <p:nvPr/>
            </p:nvSpPr>
            <p:spPr bwMode="auto">
              <a:xfrm>
                <a:off x="2832" y="3024"/>
                <a:ext cx="1200" cy="480"/>
              </a:xfrm>
              <a:prstGeom prst="flowChartProcess">
                <a:avLst/>
              </a:prstGeom>
              <a:noFill/>
              <a:ln w="9525">
                <a:solidFill>
                  <a:schemeClr val="tx1"/>
                </a:solidFill>
                <a:miter lim="800000"/>
                <a:headEnd/>
                <a:tailEnd/>
              </a:ln>
            </p:spPr>
            <p:txBody>
              <a:bodyPr lIns="91436" tIns="45717" rIns="91436" bIns="45717" anchor="ctr">
                <a:spAutoFit/>
              </a:bodyPr>
              <a:lstStyle/>
              <a:p>
                <a:endParaRPr lang="en-CA"/>
              </a:p>
            </p:txBody>
          </p:sp>
          <p:sp>
            <p:nvSpPr>
              <p:cNvPr id="14362" name="Line 14"/>
              <p:cNvSpPr>
                <a:spLocks noChangeShapeType="1"/>
              </p:cNvSpPr>
              <p:nvPr/>
            </p:nvSpPr>
            <p:spPr bwMode="auto">
              <a:xfrm>
                <a:off x="3408" y="3504"/>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4363" name="Text Box 15"/>
              <p:cNvSpPr txBox="1">
                <a:spLocks noChangeArrowheads="1"/>
              </p:cNvSpPr>
              <p:nvPr/>
            </p:nvSpPr>
            <p:spPr bwMode="auto">
              <a:xfrm>
                <a:off x="2976" y="3072"/>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grpSp>
          <p:nvGrpSpPr>
            <p:cNvPr id="5" name="Group 16"/>
            <p:cNvGrpSpPr>
              <a:grpSpLocks/>
            </p:cNvGrpSpPr>
            <p:nvPr/>
          </p:nvGrpSpPr>
          <p:grpSpPr bwMode="auto">
            <a:xfrm>
              <a:off x="2837" y="2592"/>
              <a:ext cx="1200" cy="528"/>
              <a:chOff x="2832" y="1920"/>
              <a:chExt cx="1200" cy="528"/>
            </a:xfrm>
          </p:grpSpPr>
          <p:sp>
            <p:nvSpPr>
              <p:cNvPr id="14359" name="AutoShape 17"/>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4360" name="Text Box 18"/>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Operand</a:t>
                </a:r>
              </a:p>
            </p:txBody>
          </p:sp>
        </p:grpSp>
        <p:grpSp>
          <p:nvGrpSpPr>
            <p:cNvPr id="6" name="Group 19"/>
            <p:cNvGrpSpPr>
              <a:grpSpLocks/>
            </p:cNvGrpSpPr>
            <p:nvPr/>
          </p:nvGrpSpPr>
          <p:grpSpPr bwMode="auto">
            <a:xfrm>
              <a:off x="2839" y="1872"/>
              <a:ext cx="1200" cy="528"/>
              <a:chOff x="2832" y="1920"/>
              <a:chExt cx="1200" cy="528"/>
            </a:xfrm>
          </p:grpSpPr>
          <p:sp>
            <p:nvSpPr>
              <p:cNvPr id="14357" name="AutoShape 20"/>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4358" name="Text Box 21"/>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Decode Instruction</a:t>
                </a:r>
              </a:p>
            </p:txBody>
          </p:sp>
        </p:grpSp>
        <p:cxnSp>
          <p:nvCxnSpPr>
            <p:cNvPr id="14353" name="AutoShape 22"/>
            <p:cNvCxnSpPr>
              <a:cxnSpLocks noChangeShapeType="1"/>
              <a:stCxn id="14345" idx="2"/>
              <a:endCxn id="14364" idx="0"/>
            </p:cNvCxnSpPr>
            <p:nvPr/>
          </p:nvCxnSpPr>
          <p:spPr bwMode="auto">
            <a:xfrm flipH="1">
              <a:off x="3435" y="864"/>
              <a:ext cx="5" cy="288"/>
            </a:xfrm>
            <a:prstGeom prst="straightConnector1">
              <a:avLst/>
            </a:prstGeom>
            <a:noFill/>
            <a:ln w="9525">
              <a:solidFill>
                <a:schemeClr val="tx1"/>
              </a:solidFill>
              <a:round/>
              <a:headEnd/>
              <a:tailEnd type="triangle" w="med" len="med"/>
            </a:ln>
          </p:spPr>
        </p:cxnSp>
        <p:cxnSp>
          <p:nvCxnSpPr>
            <p:cNvPr id="14354" name="AutoShape 23"/>
            <p:cNvCxnSpPr>
              <a:cxnSpLocks noChangeShapeType="1"/>
              <a:stCxn id="14364" idx="2"/>
              <a:endCxn id="14357" idx="0"/>
            </p:cNvCxnSpPr>
            <p:nvPr/>
          </p:nvCxnSpPr>
          <p:spPr bwMode="auto">
            <a:xfrm>
              <a:off x="3435" y="1680"/>
              <a:ext cx="4" cy="192"/>
            </a:xfrm>
            <a:prstGeom prst="straightConnector1">
              <a:avLst/>
            </a:prstGeom>
            <a:noFill/>
            <a:ln w="9525">
              <a:solidFill>
                <a:schemeClr val="tx1"/>
              </a:solidFill>
              <a:round/>
              <a:headEnd/>
              <a:tailEnd type="triangle" w="med" len="med"/>
            </a:ln>
          </p:spPr>
        </p:cxnSp>
        <p:cxnSp>
          <p:nvCxnSpPr>
            <p:cNvPr id="14355" name="AutoShape 24"/>
            <p:cNvCxnSpPr>
              <a:cxnSpLocks noChangeShapeType="1"/>
              <a:stCxn id="14357" idx="2"/>
              <a:endCxn id="14359" idx="0"/>
            </p:cNvCxnSpPr>
            <p:nvPr/>
          </p:nvCxnSpPr>
          <p:spPr bwMode="auto">
            <a:xfrm flipH="1">
              <a:off x="3437" y="2400"/>
              <a:ext cx="2" cy="192"/>
            </a:xfrm>
            <a:prstGeom prst="straightConnector1">
              <a:avLst/>
            </a:prstGeom>
            <a:noFill/>
            <a:ln w="9525">
              <a:solidFill>
                <a:schemeClr val="tx1"/>
              </a:solidFill>
              <a:round/>
              <a:headEnd/>
              <a:tailEnd type="triangle" w="med" len="med"/>
            </a:ln>
          </p:spPr>
        </p:cxnSp>
        <p:cxnSp>
          <p:nvCxnSpPr>
            <p:cNvPr id="14356" name="AutoShape 25"/>
            <p:cNvCxnSpPr>
              <a:cxnSpLocks noChangeShapeType="1"/>
              <a:stCxn id="14359" idx="2"/>
              <a:endCxn id="14361" idx="0"/>
            </p:cNvCxnSpPr>
            <p:nvPr/>
          </p:nvCxnSpPr>
          <p:spPr bwMode="auto">
            <a:xfrm flipH="1">
              <a:off x="3435" y="3120"/>
              <a:ext cx="2" cy="240"/>
            </a:xfrm>
            <a:prstGeom prst="straightConnector1">
              <a:avLst/>
            </a:prstGeom>
            <a:noFill/>
            <a:ln w="9525">
              <a:solidFill>
                <a:schemeClr val="tx1"/>
              </a:solidFill>
              <a:round/>
              <a:headEnd/>
              <a:tailEnd type="triangle" w="med" len="med"/>
            </a:ln>
          </p:spPr>
        </p:cxnSp>
      </p:grpSp>
      <p:sp>
        <p:nvSpPr>
          <p:cNvPr id="14341" name="Text Box 26"/>
          <p:cNvSpPr txBox="1">
            <a:spLocks noChangeArrowheads="1"/>
          </p:cNvSpPr>
          <p:nvPr/>
        </p:nvSpPr>
        <p:spPr bwMode="auto">
          <a:xfrm>
            <a:off x="5410200" y="1981200"/>
            <a:ext cx="1222375" cy="533400"/>
          </a:xfrm>
          <a:prstGeom prst="rect">
            <a:avLst/>
          </a:prstGeom>
          <a:noFill/>
          <a:ln w="9525">
            <a:noFill/>
            <a:miter lim="800000"/>
            <a:headEnd/>
            <a:tailEnd/>
          </a:ln>
        </p:spPr>
        <p:txBody>
          <a:bodyPr lIns="91436" tIns="45717" rIns="91436" bIns="45717" anchor="ctr">
            <a:spAutoFit/>
          </a:bodyPr>
          <a:lstStyle/>
          <a:p>
            <a:pPr algn="ctr"/>
            <a:r>
              <a:rPr lang="en-US" sz="1600" dirty="0">
                <a:solidFill>
                  <a:srgbClr val="FF0066"/>
                </a:solidFill>
              </a:rPr>
              <a:t>Possible Exception?</a:t>
            </a:r>
          </a:p>
        </p:txBody>
      </p:sp>
      <p:sp>
        <p:nvSpPr>
          <p:cNvPr id="14342" name="Text Box 27"/>
          <p:cNvSpPr txBox="1">
            <a:spLocks noChangeArrowheads="1"/>
          </p:cNvSpPr>
          <p:nvPr/>
        </p:nvSpPr>
        <p:spPr bwMode="auto">
          <a:xfrm>
            <a:off x="5410200" y="3124200"/>
            <a:ext cx="1222375" cy="533400"/>
          </a:xfrm>
          <a:prstGeom prst="rect">
            <a:avLst/>
          </a:prstGeom>
          <a:noFill/>
          <a:ln w="9525">
            <a:noFill/>
            <a:miter lim="800000"/>
            <a:headEnd/>
            <a:tailEnd/>
          </a:ln>
        </p:spPr>
        <p:txBody>
          <a:bodyPr lIns="91436" tIns="45717" rIns="91436" bIns="45717" anchor="ctr">
            <a:spAutoFit/>
          </a:bodyPr>
          <a:lstStyle/>
          <a:p>
            <a:pPr algn="ctr"/>
            <a:r>
              <a:rPr lang="en-US" sz="1600">
                <a:solidFill>
                  <a:srgbClr val="FF0066"/>
                </a:solidFill>
              </a:rPr>
              <a:t>Possible Exception?</a:t>
            </a:r>
          </a:p>
        </p:txBody>
      </p:sp>
      <p:sp>
        <p:nvSpPr>
          <p:cNvPr id="14343" name="Text Box 28"/>
          <p:cNvSpPr txBox="1">
            <a:spLocks noChangeArrowheads="1"/>
          </p:cNvSpPr>
          <p:nvPr/>
        </p:nvSpPr>
        <p:spPr bwMode="auto">
          <a:xfrm>
            <a:off x="5410200" y="4267200"/>
            <a:ext cx="1222375" cy="533400"/>
          </a:xfrm>
          <a:prstGeom prst="rect">
            <a:avLst/>
          </a:prstGeom>
          <a:noFill/>
          <a:ln w="9525">
            <a:noFill/>
            <a:miter lim="800000"/>
            <a:headEnd/>
            <a:tailEnd/>
          </a:ln>
        </p:spPr>
        <p:txBody>
          <a:bodyPr lIns="91436" tIns="45717" rIns="91436" bIns="45717" anchor="ctr">
            <a:spAutoFit/>
          </a:bodyPr>
          <a:lstStyle/>
          <a:p>
            <a:pPr algn="ctr"/>
            <a:r>
              <a:rPr lang="en-US" sz="1600">
                <a:solidFill>
                  <a:srgbClr val="FF0066"/>
                </a:solidFill>
              </a:rPr>
              <a:t>Possible Exception?</a:t>
            </a:r>
          </a:p>
        </p:txBody>
      </p:sp>
      <p:sp>
        <p:nvSpPr>
          <p:cNvPr id="14344" name="Text Box 29"/>
          <p:cNvSpPr txBox="1">
            <a:spLocks noChangeArrowheads="1"/>
          </p:cNvSpPr>
          <p:nvPr/>
        </p:nvSpPr>
        <p:spPr bwMode="auto">
          <a:xfrm>
            <a:off x="5334000" y="5486400"/>
            <a:ext cx="1298575" cy="533400"/>
          </a:xfrm>
          <a:prstGeom prst="rect">
            <a:avLst/>
          </a:prstGeom>
          <a:noFill/>
          <a:ln w="9525">
            <a:noFill/>
            <a:miter lim="800000"/>
            <a:headEnd/>
            <a:tailEnd/>
          </a:ln>
        </p:spPr>
        <p:txBody>
          <a:bodyPr lIns="91436" tIns="45717" rIns="91436" bIns="45717" anchor="ctr">
            <a:spAutoFit/>
          </a:bodyPr>
          <a:lstStyle/>
          <a:p>
            <a:pPr algn="ctr"/>
            <a:r>
              <a:rPr lang="en-US" sz="1600">
                <a:solidFill>
                  <a:srgbClr val="FF0066"/>
                </a:solidFill>
              </a:rPr>
              <a:t>Possible Exception?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838200"/>
            <a:ext cx="5943600" cy="1752600"/>
          </a:xfrm>
        </p:spPr>
        <p:txBody>
          <a:bodyPr/>
          <a:lstStyle/>
          <a:p>
            <a:pPr eaLnBrk="1" hangingPunct="1">
              <a:defRPr/>
            </a:pPr>
            <a:r>
              <a:rPr lang="en-US" dirty="0" smtClean="0"/>
              <a:t>The Instruction Cycle - Exceptions</a:t>
            </a:r>
          </a:p>
        </p:txBody>
      </p:sp>
      <p:sp>
        <p:nvSpPr>
          <p:cNvPr id="15363" name="Rectangle 3"/>
          <p:cNvSpPr>
            <a:spLocks noGrp="1" noChangeArrowheads="1"/>
          </p:cNvSpPr>
          <p:nvPr>
            <p:ph type="body" idx="1"/>
          </p:nvPr>
        </p:nvSpPr>
        <p:spPr>
          <a:xfrm>
            <a:off x="684213" y="3048000"/>
            <a:ext cx="5062537" cy="3605213"/>
          </a:xfrm>
        </p:spPr>
        <p:txBody>
          <a:bodyPr/>
          <a:lstStyle/>
          <a:p>
            <a:pPr eaLnBrk="1" hangingPunct="1"/>
            <a:r>
              <a:rPr lang="en-US" sz="2200" u="none" dirty="0" smtClean="0"/>
              <a:t> Exceptions, or errors, may occur at various points in the instruction cycle, for example:</a:t>
            </a:r>
            <a:br>
              <a:rPr lang="en-US" sz="2200" u="none" dirty="0" smtClean="0"/>
            </a:br>
            <a:endParaRPr lang="en-US" sz="2200" u="none" dirty="0" smtClean="0"/>
          </a:p>
          <a:p>
            <a:pPr lvl="1" eaLnBrk="1" hangingPunct="1"/>
            <a:r>
              <a:rPr lang="en-US" sz="2000" dirty="0" smtClean="0">
                <a:solidFill>
                  <a:srgbClr val="FF0066"/>
                </a:solidFill>
              </a:rPr>
              <a:t>Addressing</a:t>
            </a:r>
            <a:r>
              <a:rPr lang="en-US" sz="2000" dirty="0" smtClean="0"/>
              <a:t> - the memory does not exist or is inaccessible</a:t>
            </a:r>
            <a:br>
              <a:rPr lang="en-US" sz="2000" dirty="0" smtClean="0"/>
            </a:br>
            <a:endParaRPr lang="en-US" sz="2000" dirty="0" smtClean="0"/>
          </a:p>
        </p:txBody>
      </p:sp>
      <p:grpSp>
        <p:nvGrpSpPr>
          <p:cNvPr id="2" name="Group 4"/>
          <p:cNvGrpSpPr>
            <a:grpSpLocks/>
          </p:cNvGrpSpPr>
          <p:nvPr/>
        </p:nvGrpSpPr>
        <p:grpSpPr bwMode="auto">
          <a:xfrm>
            <a:off x="6019800" y="914400"/>
            <a:ext cx="2557463" cy="5562600"/>
            <a:chOff x="2428" y="576"/>
            <a:chExt cx="1611" cy="3504"/>
          </a:xfrm>
        </p:grpSpPr>
        <p:sp>
          <p:nvSpPr>
            <p:cNvPr id="15367" name="AutoShape 5"/>
            <p:cNvSpPr>
              <a:spLocks noChangeArrowheads="1"/>
            </p:cNvSpPr>
            <p:nvPr/>
          </p:nvSpPr>
          <p:spPr bwMode="auto">
            <a:xfrm>
              <a:off x="2984" y="576"/>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sp>
          <p:nvSpPr>
            <p:cNvPr id="15368" name="Line 6"/>
            <p:cNvSpPr>
              <a:spLocks noChangeShapeType="1"/>
            </p:cNvSpPr>
            <p:nvPr/>
          </p:nvSpPr>
          <p:spPr bwMode="auto">
            <a:xfrm>
              <a:off x="2428" y="982"/>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5369" name="AutoShape 7"/>
            <p:cNvCxnSpPr>
              <a:cxnSpLocks noChangeShapeType="1"/>
              <a:stCxn id="15384" idx="1"/>
              <a:endCxn id="15368" idx="0"/>
            </p:cNvCxnSpPr>
            <p:nvPr/>
          </p:nvCxnSpPr>
          <p:spPr bwMode="auto">
            <a:xfrm rot="16200000" flipV="1">
              <a:off x="1371" y="2039"/>
              <a:ext cx="3098" cy="983"/>
            </a:xfrm>
            <a:prstGeom prst="bentConnector5">
              <a:avLst>
                <a:gd name="adj1" fmla="val -3167"/>
                <a:gd name="adj2" fmla="val 100403"/>
                <a:gd name="adj3" fmla="val 90218"/>
              </a:avLst>
            </a:prstGeom>
            <a:noFill/>
            <a:ln w="9525">
              <a:solidFill>
                <a:schemeClr val="tx1"/>
              </a:solidFill>
              <a:miter lim="800000"/>
              <a:headEnd/>
              <a:tailEnd/>
            </a:ln>
          </p:spPr>
        </p:cxnSp>
        <p:grpSp>
          <p:nvGrpSpPr>
            <p:cNvPr id="3" name="Group 8"/>
            <p:cNvGrpSpPr>
              <a:grpSpLocks/>
            </p:cNvGrpSpPr>
            <p:nvPr/>
          </p:nvGrpSpPr>
          <p:grpSpPr bwMode="auto">
            <a:xfrm>
              <a:off x="2835" y="1152"/>
              <a:ext cx="1200" cy="528"/>
              <a:chOff x="2832" y="1920"/>
              <a:chExt cx="1200" cy="528"/>
            </a:xfrm>
          </p:grpSpPr>
          <p:sp>
            <p:nvSpPr>
              <p:cNvPr id="15386" name="AutoShape 9"/>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5387" name="Text Box 10"/>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grpSp>
        <p:sp>
          <p:nvSpPr>
            <p:cNvPr id="15371" name="Text Box 11"/>
            <p:cNvSpPr txBox="1">
              <a:spLocks noChangeArrowheads="1"/>
            </p:cNvSpPr>
            <p:nvPr/>
          </p:nvSpPr>
          <p:spPr bwMode="auto">
            <a:xfrm>
              <a:off x="3137" y="624"/>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grpSp>
          <p:nvGrpSpPr>
            <p:cNvPr id="4" name="Group 12"/>
            <p:cNvGrpSpPr>
              <a:grpSpLocks/>
            </p:cNvGrpSpPr>
            <p:nvPr/>
          </p:nvGrpSpPr>
          <p:grpSpPr bwMode="auto">
            <a:xfrm>
              <a:off x="2835" y="3360"/>
              <a:ext cx="1200" cy="720"/>
              <a:chOff x="2832" y="3024"/>
              <a:chExt cx="1200" cy="720"/>
            </a:xfrm>
          </p:grpSpPr>
          <p:sp>
            <p:nvSpPr>
              <p:cNvPr id="15383" name="AutoShape 13"/>
              <p:cNvSpPr>
                <a:spLocks noChangeArrowheads="1"/>
              </p:cNvSpPr>
              <p:nvPr/>
            </p:nvSpPr>
            <p:spPr bwMode="auto">
              <a:xfrm>
                <a:off x="2832" y="3024"/>
                <a:ext cx="1200" cy="480"/>
              </a:xfrm>
              <a:prstGeom prst="flowChartProcess">
                <a:avLst/>
              </a:prstGeom>
              <a:noFill/>
              <a:ln w="9525">
                <a:solidFill>
                  <a:schemeClr val="tx1"/>
                </a:solidFill>
                <a:miter lim="800000"/>
                <a:headEnd/>
                <a:tailEnd/>
              </a:ln>
            </p:spPr>
            <p:txBody>
              <a:bodyPr lIns="91436" tIns="45717" rIns="91436" bIns="45717" anchor="ctr">
                <a:spAutoFit/>
              </a:bodyPr>
              <a:lstStyle/>
              <a:p>
                <a:endParaRPr lang="en-CA"/>
              </a:p>
            </p:txBody>
          </p:sp>
          <p:sp>
            <p:nvSpPr>
              <p:cNvPr id="15384" name="Line 14"/>
              <p:cNvSpPr>
                <a:spLocks noChangeShapeType="1"/>
              </p:cNvSpPr>
              <p:nvPr/>
            </p:nvSpPr>
            <p:spPr bwMode="auto">
              <a:xfrm>
                <a:off x="3408" y="3504"/>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5385" name="Text Box 15"/>
              <p:cNvSpPr txBox="1">
                <a:spLocks noChangeArrowheads="1"/>
              </p:cNvSpPr>
              <p:nvPr/>
            </p:nvSpPr>
            <p:spPr bwMode="auto">
              <a:xfrm>
                <a:off x="2976" y="3072"/>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grpSp>
          <p:nvGrpSpPr>
            <p:cNvPr id="5" name="Group 16"/>
            <p:cNvGrpSpPr>
              <a:grpSpLocks/>
            </p:cNvGrpSpPr>
            <p:nvPr/>
          </p:nvGrpSpPr>
          <p:grpSpPr bwMode="auto">
            <a:xfrm>
              <a:off x="2837" y="2592"/>
              <a:ext cx="1200" cy="528"/>
              <a:chOff x="2832" y="1920"/>
              <a:chExt cx="1200" cy="528"/>
            </a:xfrm>
          </p:grpSpPr>
          <p:sp>
            <p:nvSpPr>
              <p:cNvPr id="15381" name="AutoShape 17"/>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5382" name="Text Box 18"/>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Operand</a:t>
                </a:r>
              </a:p>
            </p:txBody>
          </p:sp>
        </p:grpSp>
        <p:grpSp>
          <p:nvGrpSpPr>
            <p:cNvPr id="6" name="Group 19"/>
            <p:cNvGrpSpPr>
              <a:grpSpLocks/>
            </p:cNvGrpSpPr>
            <p:nvPr/>
          </p:nvGrpSpPr>
          <p:grpSpPr bwMode="auto">
            <a:xfrm>
              <a:off x="2839" y="1872"/>
              <a:ext cx="1200" cy="528"/>
              <a:chOff x="2832" y="1920"/>
              <a:chExt cx="1200" cy="528"/>
            </a:xfrm>
          </p:grpSpPr>
          <p:sp>
            <p:nvSpPr>
              <p:cNvPr id="15379" name="AutoShape 20"/>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5380" name="Text Box 21"/>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Decode Instruction</a:t>
                </a:r>
              </a:p>
            </p:txBody>
          </p:sp>
        </p:grpSp>
        <p:cxnSp>
          <p:nvCxnSpPr>
            <p:cNvPr id="15375" name="AutoShape 22"/>
            <p:cNvCxnSpPr>
              <a:cxnSpLocks noChangeShapeType="1"/>
              <a:stCxn id="15367" idx="2"/>
              <a:endCxn id="15386" idx="0"/>
            </p:cNvCxnSpPr>
            <p:nvPr/>
          </p:nvCxnSpPr>
          <p:spPr bwMode="auto">
            <a:xfrm flipH="1">
              <a:off x="3435" y="864"/>
              <a:ext cx="5" cy="288"/>
            </a:xfrm>
            <a:prstGeom prst="straightConnector1">
              <a:avLst/>
            </a:prstGeom>
            <a:noFill/>
            <a:ln w="9525">
              <a:solidFill>
                <a:schemeClr val="tx1"/>
              </a:solidFill>
              <a:round/>
              <a:headEnd/>
              <a:tailEnd type="triangle" w="med" len="med"/>
            </a:ln>
          </p:spPr>
        </p:cxnSp>
        <p:cxnSp>
          <p:nvCxnSpPr>
            <p:cNvPr id="15376" name="AutoShape 23"/>
            <p:cNvCxnSpPr>
              <a:cxnSpLocks noChangeShapeType="1"/>
              <a:stCxn id="15386" idx="2"/>
              <a:endCxn id="15379" idx="0"/>
            </p:cNvCxnSpPr>
            <p:nvPr/>
          </p:nvCxnSpPr>
          <p:spPr bwMode="auto">
            <a:xfrm>
              <a:off x="3435" y="1680"/>
              <a:ext cx="4" cy="192"/>
            </a:xfrm>
            <a:prstGeom prst="straightConnector1">
              <a:avLst/>
            </a:prstGeom>
            <a:noFill/>
            <a:ln w="9525">
              <a:solidFill>
                <a:schemeClr val="tx1"/>
              </a:solidFill>
              <a:round/>
              <a:headEnd/>
              <a:tailEnd type="triangle" w="med" len="med"/>
            </a:ln>
          </p:spPr>
        </p:cxnSp>
        <p:cxnSp>
          <p:nvCxnSpPr>
            <p:cNvPr id="15377" name="AutoShape 24"/>
            <p:cNvCxnSpPr>
              <a:cxnSpLocks noChangeShapeType="1"/>
              <a:stCxn id="15379" idx="2"/>
              <a:endCxn id="15381" idx="0"/>
            </p:cNvCxnSpPr>
            <p:nvPr/>
          </p:nvCxnSpPr>
          <p:spPr bwMode="auto">
            <a:xfrm flipH="1">
              <a:off x="3437" y="2400"/>
              <a:ext cx="2" cy="192"/>
            </a:xfrm>
            <a:prstGeom prst="straightConnector1">
              <a:avLst/>
            </a:prstGeom>
            <a:noFill/>
            <a:ln w="9525">
              <a:solidFill>
                <a:schemeClr val="tx1"/>
              </a:solidFill>
              <a:round/>
              <a:headEnd/>
              <a:tailEnd type="triangle" w="med" len="med"/>
            </a:ln>
          </p:spPr>
        </p:cxnSp>
        <p:cxnSp>
          <p:nvCxnSpPr>
            <p:cNvPr id="15378" name="AutoShape 25"/>
            <p:cNvCxnSpPr>
              <a:cxnSpLocks noChangeShapeType="1"/>
              <a:stCxn id="15381" idx="2"/>
              <a:endCxn id="15383" idx="0"/>
            </p:cNvCxnSpPr>
            <p:nvPr/>
          </p:nvCxnSpPr>
          <p:spPr bwMode="auto">
            <a:xfrm flipH="1">
              <a:off x="3435" y="3120"/>
              <a:ext cx="2" cy="240"/>
            </a:xfrm>
            <a:prstGeom prst="straightConnector1">
              <a:avLst/>
            </a:prstGeom>
            <a:noFill/>
            <a:ln w="9525">
              <a:solidFill>
                <a:schemeClr val="tx1"/>
              </a:solidFill>
              <a:round/>
              <a:headEnd/>
              <a:tailEnd type="triangle" w="med" len="med"/>
            </a:ln>
          </p:spPr>
        </p:cxnSp>
      </p:grpSp>
      <p:sp>
        <p:nvSpPr>
          <p:cNvPr id="15365" name="Oval 26"/>
          <p:cNvSpPr>
            <a:spLocks noChangeArrowheads="1"/>
          </p:cNvSpPr>
          <p:nvPr/>
        </p:nvSpPr>
        <p:spPr bwMode="auto">
          <a:xfrm>
            <a:off x="6248400" y="1676400"/>
            <a:ext cx="2667000" cy="1219200"/>
          </a:xfrm>
          <a:prstGeom prst="ellipse">
            <a:avLst/>
          </a:prstGeom>
          <a:noFill/>
          <a:ln w="38100">
            <a:solidFill>
              <a:srgbClr val="FF0000"/>
            </a:solidFill>
            <a:round/>
            <a:headEnd/>
            <a:tailEnd/>
          </a:ln>
        </p:spPr>
        <p:txBody>
          <a:bodyPr wrap="none" lIns="91436" tIns="45717" rIns="91436" bIns="45717" anchor="ctr">
            <a:spAutoFit/>
          </a:bodyPr>
          <a:lstStyle/>
          <a:p>
            <a:endParaRPr lang="en-CA"/>
          </a:p>
        </p:txBody>
      </p:sp>
      <p:sp>
        <p:nvSpPr>
          <p:cNvPr id="15366" name="Oval 27"/>
          <p:cNvSpPr>
            <a:spLocks noChangeArrowheads="1"/>
          </p:cNvSpPr>
          <p:nvPr/>
        </p:nvSpPr>
        <p:spPr bwMode="auto">
          <a:xfrm>
            <a:off x="6248400" y="3962400"/>
            <a:ext cx="2667000" cy="1219200"/>
          </a:xfrm>
          <a:prstGeom prst="ellipse">
            <a:avLst/>
          </a:prstGeom>
          <a:noFill/>
          <a:ln w="38100">
            <a:solidFill>
              <a:srgbClr val="FF0000"/>
            </a:solidFill>
            <a:round/>
            <a:headEnd/>
            <a:tailEnd/>
          </a:ln>
        </p:spPr>
        <p:txBody>
          <a:bodyPr wrap="none" lIns="91436" tIns="45717" rIns="91436" bIns="45717" anchor="ctr">
            <a:spAutoFit/>
          </a:bodyPr>
          <a:lstStyle/>
          <a:p>
            <a:endParaRPr lang="en-CA"/>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914400"/>
            <a:ext cx="5791200" cy="2590800"/>
          </a:xfrm>
        </p:spPr>
        <p:txBody>
          <a:bodyPr/>
          <a:lstStyle/>
          <a:p>
            <a:pPr eaLnBrk="1" hangingPunct="1">
              <a:defRPr/>
            </a:pPr>
            <a:r>
              <a:rPr lang="en-US" dirty="0" smtClean="0"/>
              <a:t>The Instruction Cycle - Exceptions</a:t>
            </a:r>
          </a:p>
        </p:txBody>
      </p:sp>
      <p:sp>
        <p:nvSpPr>
          <p:cNvPr id="16387" name="Rectangle 3"/>
          <p:cNvSpPr>
            <a:spLocks noGrp="1" noChangeArrowheads="1"/>
          </p:cNvSpPr>
          <p:nvPr>
            <p:ph type="body" idx="1"/>
          </p:nvPr>
        </p:nvSpPr>
        <p:spPr>
          <a:xfrm>
            <a:off x="684213" y="3048000"/>
            <a:ext cx="5062537" cy="3605213"/>
          </a:xfrm>
        </p:spPr>
        <p:txBody>
          <a:bodyPr/>
          <a:lstStyle/>
          <a:p>
            <a:pPr eaLnBrk="1" hangingPunct="1"/>
            <a:r>
              <a:rPr lang="en-US" sz="2200" u="none" dirty="0" smtClean="0"/>
              <a:t> Exceptions, or errors, may occur at various points in the instruction cycle, for example:</a:t>
            </a:r>
            <a:br>
              <a:rPr lang="en-US" sz="2200" u="none" dirty="0" smtClean="0"/>
            </a:br>
            <a:endParaRPr lang="en-US" sz="2200" u="none" dirty="0" smtClean="0"/>
          </a:p>
          <a:p>
            <a:pPr lvl="1" eaLnBrk="1" hangingPunct="1"/>
            <a:r>
              <a:rPr lang="en-US" sz="2000" dirty="0" smtClean="0">
                <a:solidFill>
                  <a:srgbClr val="FF0066"/>
                </a:solidFill>
              </a:rPr>
              <a:t>Operation</a:t>
            </a:r>
            <a:r>
              <a:rPr lang="en-US" sz="2000" dirty="0" smtClean="0"/>
              <a:t> - the operation code does not denote a valid operation</a:t>
            </a:r>
            <a:br>
              <a:rPr lang="en-US" sz="2000" dirty="0" smtClean="0"/>
            </a:br>
            <a:endParaRPr lang="en-US" sz="2000" dirty="0" smtClean="0"/>
          </a:p>
        </p:txBody>
      </p:sp>
      <p:grpSp>
        <p:nvGrpSpPr>
          <p:cNvPr id="2" name="Group 4"/>
          <p:cNvGrpSpPr>
            <a:grpSpLocks/>
          </p:cNvGrpSpPr>
          <p:nvPr/>
        </p:nvGrpSpPr>
        <p:grpSpPr bwMode="auto">
          <a:xfrm>
            <a:off x="6019800" y="914400"/>
            <a:ext cx="2557463" cy="5562600"/>
            <a:chOff x="2428" y="576"/>
            <a:chExt cx="1611" cy="3504"/>
          </a:xfrm>
        </p:grpSpPr>
        <p:sp>
          <p:nvSpPr>
            <p:cNvPr id="16390" name="AutoShape 5"/>
            <p:cNvSpPr>
              <a:spLocks noChangeArrowheads="1"/>
            </p:cNvSpPr>
            <p:nvPr/>
          </p:nvSpPr>
          <p:spPr bwMode="auto">
            <a:xfrm>
              <a:off x="2984" y="576"/>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sp>
          <p:nvSpPr>
            <p:cNvPr id="16391" name="Line 6"/>
            <p:cNvSpPr>
              <a:spLocks noChangeShapeType="1"/>
            </p:cNvSpPr>
            <p:nvPr/>
          </p:nvSpPr>
          <p:spPr bwMode="auto">
            <a:xfrm>
              <a:off x="2428" y="982"/>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6392" name="AutoShape 7"/>
            <p:cNvCxnSpPr>
              <a:cxnSpLocks noChangeShapeType="1"/>
              <a:stCxn id="16407" idx="1"/>
              <a:endCxn id="16391" idx="0"/>
            </p:cNvCxnSpPr>
            <p:nvPr/>
          </p:nvCxnSpPr>
          <p:spPr bwMode="auto">
            <a:xfrm rot="16200000" flipV="1">
              <a:off x="1371" y="2039"/>
              <a:ext cx="3098" cy="983"/>
            </a:xfrm>
            <a:prstGeom prst="bentConnector5">
              <a:avLst>
                <a:gd name="adj1" fmla="val -3167"/>
                <a:gd name="adj2" fmla="val 100403"/>
                <a:gd name="adj3" fmla="val 90218"/>
              </a:avLst>
            </a:prstGeom>
            <a:noFill/>
            <a:ln w="9525">
              <a:solidFill>
                <a:schemeClr val="tx1"/>
              </a:solidFill>
              <a:miter lim="800000"/>
              <a:headEnd/>
              <a:tailEnd/>
            </a:ln>
          </p:spPr>
        </p:cxnSp>
        <p:grpSp>
          <p:nvGrpSpPr>
            <p:cNvPr id="3" name="Group 8"/>
            <p:cNvGrpSpPr>
              <a:grpSpLocks/>
            </p:cNvGrpSpPr>
            <p:nvPr/>
          </p:nvGrpSpPr>
          <p:grpSpPr bwMode="auto">
            <a:xfrm>
              <a:off x="2835" y="1152"/>
              <a:ext cx="1200" cy="528"/>
              <a:chOff x="2832" y="1920"/>
              <a:chExt cx="1200" cy="528"/>
            </a:xfrm>
          </p:grpSpPr>
          <p:sp>
            <p:nvSpPr>
              <p:cNvPr id="16409" name="AutoShape 9"/>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6410" name="Text Box 10"/>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grpSp>
        <p:sp>
          <p:nvSpPr>
            <p:cNvPr id="16394" name="Text Box 11"/>
            <p:cNvSpPr txBox="1">
              <a:spLocks noChangeArrowheads="1"/>
            </p:cNvSpPr>
            <p:nvPr/>
          </p:nvSpPr>
          <p:spPr bwMode="auto">
            <a:xfrm>
              <a:off x="3137" y="624"/>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grpSp>
          <p:nvGrpSpPr>
            <p:cNvPr id="4" name="Group 12"/>
            <p:cNvGrpSpPr>
              <a:grpSpLocks/>
            </p:cNvGrpSpPr>
            <p:nvPr/>
          </p:nvGrpSpPr>
          <p:grpSpPr bwMode="auto">
            <a:xfrm>
              <a:off x="2835" y="3360"/>
              <a:ext cx="1200" cy="720"/>
              <a:chOff x="2832" y="3024"/>
              <a:chExt cx="1200" cy="720"/>
            </a:xfrm>
          </p:grpSpPr>
          <p:sp>
            <p:nvSpPr>
              <p:cNvPr id="16406" name="AutoShape 13"/>
              <p:cNvSpPr>
                <a:spLocks noChangeArrowheads="1"/>
              </p:cNvSpPr>
              <p:nvPr/>
            </p:nvSpPr>
            <p:spPr bwMode="auto">
              <a:xfrm>
                <a:off x="2832" y="3024"/>
                <a:ext cx="1200" cy="480"/>
              </a:xfrm>
              <a:prstGeom prst="flowChartProcess">
                <a:avLst/>
              </a:prstGeom>
              <a:noFill/>
              <a:ln w="9525">
                <a:solidFill>
                  <a:schemeClr val="tx1"/>
                </a:solidFill>
                <a:miter lim="800000"/>
                <a:headEnd/>
                <a:tailEnd/>
              </a:ln>
            </p:spPr>
            <p:txBody>
              <a:bodyPr lIns="91436" tIns="45717" rIns="91436" bIns="45717" anchor="ctr">
                <a:spAutoFit/>
              </a:bodyPr>
              <a:lstStyle/>
              <a:p>
                <a:endParaRPr lang="en-CA"/>
              </a:p>
            </p:txBody>
          </p:sp>
          <p:sp>
            <p:nvSpPr>
              <p:cNvPr id="16407" name="Line 14"/>
              <p:cNvSpPr>
                <a:spLocks noChangeShapeType="1"/>
              </p:cNvSpPr>
              <p:nvPr/>
            </p:nvSpPr>
            <p:spPr bwMode="auto">
              <a:xfrm>
                <a:off x="3408" y="3504"/>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6408" name="Text Box 15"/>
              <p:cNvSpPr txBox="1">
                <a:spLocks noChangeArrowheads="1"/>
              </p:cNvSpPr>
              <p:nvPr/>
            </p:nvSpPr>
            <p:spPr bwMode="auto">
              <a:xfrm>
                <a:off x="2976" y="3072"/>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grpSp>
          <p:nvGrpSpPr>
            <p:cNvPr id="5" name="Group 16"/>
            <p:cNvGrpSpPr>
              <a:grpSpLocks/>
            </p:cNvGrpSpPr>
            <p:nvPr/>
          </p:nvGrpSpPr>
          <p:grpSpPr bwMode="auto">
            <a:xfrm>
              <a:off x="2837" y="2592"/>
              <a:ext cx="1200" cy="528"/>
              <a:chOff x="2832" y="1920"/>
              <a:chExt cx="1200" cy="528"/>
            </a:xfrm>
          </p:grpSpPr>
          <p:sp>
            <p:nvSpPr>
              <p:cNvPr id="16404" name="AutoShape 17"/>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6405" name="Text Box 18"/>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Operand</a:t>
                </a:r>
              </a:p>
            </p:txBody>
          </p:sp>
        </p:grpSp>
        <p:grpSp>
          <p:nvGrpSpPr>
            <p:cNvPr id="6" name="Group 19"/>
            <p:cNvGrpSpPr>
              <a:grpSpLocks/>
            </p:cNvGrpSpPr>
            <p:nvPr/>
          </p:nvGrpSpPr>
          <p:grpSpPr bwMode="auto">
            <a:xfrm>
              <a:off x="2839" y="1872"/>
              <a:ext cx="1200" cy="528"/>
              <a:chOff x="2832" y="1920"/>
              <a:chExt cx="1200" cy="528"/>
            </a:xfrm>
          </p:grpSpPr>
          <p:sp>
            <p:nvSpPr>
              <p:cNvPr id="16402" name="AutoShape 20"/>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6403" name="Text Box 21"/>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Decode Instruction</a:t>
                </a:r>
              </a:p>
            </p:txBody>
          </p:sp>
        </p:grpSp>
        <p:cxnSp>
          <p:nvCxnSpPr>
            <p:cNvPr id="16398" name="AutoShape 22"/>
            <p:cNvCxnSpPr>
              <a:cxnSpLocks noChangeShapeType="1"/>
              <a:stCxn id="16390" idx="2"/>
              <a:endCxn id="16409" idx="0"/>
            </p:cNvCxnSpPr>
            <p:nvPr/>
          </p:nvCxnSpPr>
          <p:spPr bwMode="auto">
            <a:xfrm flipH="1">
              <a:off x="3435" y="864"/>
              <a:ext cx="5" cy="288"/>
            </a:xfrm>
            <a:prstGeom prst="straightConnector1">
              <a:avLst/>
            </a:prstGeom>
            <a:noFill/>
            <a:ln w="9525">
              <a:solidFill>
                <a:schemeClr val="tx1"/>
              </a:solidFill>
              <a:round/>
              <a:headEnd/>
              <a:tailEnd type="triangle" w="med" len="med"/>
            </a:ln>
          </p:spPr>
        </p:cxnSp>
        <p:cxnSp>
          <p:nvCxnSpPr>
            <p:cNvPr id="16399" name="AutoShape 23"/>
            <p:cNvCxnSpPr>
              <a:cxnSpLocks noChangeShapeType="1"/>
              <a:stCxn id="16409" idx="2"/>
              <a:endCxn id="16402" idx="0"/>
            </p:cNvCxnSpPr>
            <p:nvPr/>
          </p:nvCxnSpPr>
          <p:spPr bwMode="auto">
            <a:xfrm>
              <a:off x="3435" y="1680"/>
              <a:ext cx="4" cy="192"/>
            </a:xfrm>
            <a:prstGeom prst="straightConnector1">
              <a:avLst/>
            </a:prstGeom>
            <a:noFill/>
            <a:ln w="9525">
              <a:solidFill>
                <a:schemeClr val="tx1"/>
              </a:solidFill>
              <a:round/>
              <a:headEnd/>
              <a:tailEnd type="triangle" w="med" len="med"/>
            </a:ln>
          </p:spPr>
        </p:cxnSp>
        <p:cxnSp>
          <p:nvCxnSpPr>
            <p:cNvPr id="16400" name="AutoShape 24"/>
            <p:cNvCxnSpPr>
              <a:cxnSpLocks noChangeShapeType="1"/>
              <a:stCxn id="16402" idx="2"/>
              <a:endCxn id="16404" idx="0"/>
            </p:cNvCxnSpPr>
            <p:nvPr/>
          </p:nvCxnSpPr>
          <p:spPr bwMode="auto">
            <a:xfrm flipH="1">
              <a:off x="3437" y="2400"/>
              <a:ext cx="2" cy="192"/>
            </a:xfrm>
            <a:prstGeom prst="straightConnector1">
              <a:avLst/>
            </a:prstGeom>
            <a:noFill/>
            <a:ln w="9525">
              <a:solidFill>
                <a:schemeClr val="tx1"/>
              </a:solidFill>
              <a:round/>
              <a:headEnd/>
              <a:tailEnd type="triangle" w="med" len="med"/>
            </a:ln>
          </p:spPr>
        </p:cxnSp>
        <p:cxnSp>
          <p:nvCxnSpPr>
            <p:cNvPr id="16401" name="AutoShape 25"/>
            <p:cNvCxnSpPr>
              <a:cxnSpLocks noChangeShapeType="1"/>
              <a:stCxn id="16404" idx="2"/>
              <a:endCxn id="16406" idx="0"/>
            </p:cNvCxnSpPr>
            <p:nvPr/>
          </p:nvCxnSpPr>
          <p:spPr bwMode="auto">
            <a:xfrm flipH="1">
              <a:off x="3435" y="3120"/>
              <a:ext cx="2" cy="240"/>
            </a:xfrm>
            <a:prstGeom prst="straightConnector1">
              <a:avLst/>
            </a:prstGeom>
            <a:noFill/>
            <a:ln w="9525">
              <a:solidFill>
                <a:schemeClr val="tx1"/>
              </a:solidFill>
              <a:round/>
              <a:headEnd/>
              <a:tailEnd type="triangle" w="med" len="med"/>
            </a:ln>
          </p:spPr>
        </p:cxnSp>
      </p:grpSp>
      <p:sp>
        <p:nvSpPr>
          <p:cNvPr id="16389" name="Oval 26"/>
          <p:cNvSpPr>
            <a:spLocks noChangeArrowheads="1"/>
          </p:cNvSpPr>
          <p:nvPr/>
        </p:nvSpPr>
        <p:spPr bwMode="auto">
          <a:xfrm>
            <a:off x="6248400" y="2819400"/>
            <a:ext cx="2667000" cy="1219200"/>
          </a:xfrm>
          <a:prstGeom prst="ellipse">
            <a:avLst/>
          </a:prstGeom>
          <a:noFill/>
          <a:ln w="38100">
            <a:solidFill>
              <a:srgbClr val="FF0000"/>
            </a:solidFill>
            <a:round/>
            <a:headEnd/>
            <a:tailEnd/>
          </a:ln>
        </p:spPr>
        <p:txBody>
          <a:bodyPr wrap="none" lIns="91436" tIns="45717" rIns="91436" bIns="45717" anchor="ctr">
            <a:spAutoFit/>
          </a:bodyPr>
          <a:lstStyle/>
          <a:p>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685800"/>
            <a:ext cx="6019800" cy="2209800"/>
          </a:xfrm>
        </p:spPr>
        <p:txBody>
          <a:bodyPr/>
          <a:lstStyle/>
          <a:p>
            <a:pPr eaLnBrk="1" hangingPunct="1">
              <a:defRPr/>
            </a:pPr>
            <a:r>
              <a:rPr lang="en-US" dirty="0" smtClean="0"/>
              <a:t>The Instruction Cycle - Exceptions</a:t>
            </a:r>
          </a:p>
        </p:txBody>
      </p:sp>
      <p:sp>
        <p:nvSpPr>
          <p:cNvPr id="17411" name="Rectangle 3"/>
          <p:cNvSpPr>
            <a:spLocks noGrp="1" noChangeArrowheads="1"/>
          </p:cNvSpPr>
          <p:nvPr>
            <p:ph type="body" idx="1"/>
          </p:nvPr>
        </p:nvSpPr>
        <p:spPr>
          <a:xfrm>
            <a:off x="684213" y="2895600"/>
            <a:ext cx="5062537" cy="3757613"/>
          </a:xfrm>
        </p:spPr>
        <p:txBody>
          <a:bodyPr/>
          <a:lstStyle/>
          <a:p>
            <a:pPr eaLnBrk="1" hangingPunct="1"/>
            <a:r>
              <a:rPr lang="en-US" sz="2200" u="none" dirty="0" smtClean="0"/>
              <a:t> Exceptions, or errors, may occur at various points in the instruction cycle, for example:</a:t>
            </a:r>
            <a:br>
              <a:rPr lang="en-US" sz="2200" u="none" dirty="0" smtClean="0"/>
            </a:br>
            <a:endParaRPr lang="en-US" sz="2200" u="none" dirty="0" smtClean="0"/>
          </a:p>
          <a:p>
            <a:pPr lvl="1" eaLnBrk="1" hangingPunct="1"/>
            <a:r>
              <a:rPr lang="en-US" sz="2000" dirty="0" smtClean="0">
                <a:solidFill>
                  <a:srgbClr val="FF0066"/>
                </a:solidFill>
              </a:rPr>
              <a:t>Execution</a:t>
            </a:r>
            <a:r>
              <a:rPr lang="en-US" sz="2000" dirty="0" smtClean="0"/>
              <a:t> - the instruction logic fails, typically due to the input data</a:t>
            </a:r>
          </a:p>
          <a:p>
            <a:pPr lvl="2" eaLnBrk="1" hangingPunct="1"/>
            <a:r>
              <a:rPr lang="en-US" sz="2000" dirty="0" smtClean="0"/>
              <a:t>divide by zero</a:t>
            </a:r>
          </a:p>
          <a:p>
            <a:pPr lvl="2" eaLnBrk="1" hangingPunct="1"/>
            <a:r>
              <a:rPr lang="en-US" sz="2000" dirty="0" smtClean="0"/>
              <a:t>integer addition/subtraction overflow</a:t>
            </a:r>
          </a:p>
          <a:p>
            <a:pPr lvl="2" eaLnBrk="1" hangingPunct="1"/>
            <a:r>
              <a:rPr lang="en-US" sz="2000" dirty="0" smtClean="0"/>
              <a:t>floating point underflow/overflow</a:t>
            </a:r>
          </a:p>
        </p:txBody>
      </p:sp>
      <p:grpSp>
        <p:nvGrpSpPr>
          <p:cNvPr id="2" name="Group 4"/>
          <p:cNvGrpSpPr>
            <a:grpSpLocks/>
          </p:cNvGrpSpPr>
          <p:nvPr/>
        </p:nvGrpSpPr>
        <p:grpSpPr bwMode="auto">
          <a:xfrm>
            <a:off x="6019800" y="914400"/>
            <a:ext cx="2557463" cy="5562600"/>
            <a:chOff x="2428" y="576"/>
            <a:chExt cx="1611" cy="3504"/>
          </a:xfrm>
        </p:grpSpPr>
        <p:sp>
          <p:nvSpPr>
            <p:cNvPr id="17414" name="AutoShape 5"/>
            <p:cNvSpPr>
              <a:spLocks noChangeArrowheads="1"/>
            </p:cNvSpPr>
            <p:nvPr/>
          </p:nvSpPr>
          <p:spPr bwMode="auto">
            <a:xfrm>
              <a:off x="2984" y="576"/>
              <a:ext cx="912" cy="288"/>
            </a:xfrm>
            <a:prstGeom prst="roundRect">
              <a:avLst>
                <a:gd name="adj" fmla="val 16667"/>
              </a:avLst>
            </a:prstGeom>
            <a:noFill/>
            <a:ln w="9525">
              <a:solidFill>
                <a:schemeClr val="tx1"/>
              </a:solidFill>
              <a:round/>
              <a:headEnd/>
              <a:tailEnd/>
            </a:ln>
          </p:spPr>
          <p:txBody>
            <a:bodyPr lIns="91436" tIns="45717" rIns="91436" bIns="45717" anchor="ctr">
              <a:spAutoFit/>
            </a:bodyPr>
            <a:lstStyle/>
            <a:p>
              <a:endParaRPr lang="en-CA"/>
            </a:p>
          </p:txBody>
        </p:sp>
        <p:sp>
          <p:nvSpPr>
            <p:cNvPr id="17415" name="Line 6"/>
            <p:cNvSpPr>
              <a:spLocks noChangeShapeType="1"/>
            </p:cNvSpPr>
            <p:nvPr/>
          </p:nvSpPr>
          <p:spPr bwMode="auto">
            <a:xfrm>
              <a:off x="2428" y="982"/>
              <a:ext cx="1008" cy="0"/>
            </a:xfrm>
            <a:prstGeom prst="line">
              <a:avLst/>
            </a:prstGeom>
            <a:noFill/>
            <a:ln w="9525">
              <a:solidFill>
                <a:schemeClr val="tx1"/>
              </a:solidFill>
              <a:round/>
              <a:headEnd/>
              <a:tailEnd type="triangle" w="med" len="med"/>
            </a:ln>
          </p:spPr>
          <p:txBody>
            <a:bodyPr lIns="91436" tIns="45717" rIns="91436" bIns="45717" anchor="ctr">
              <a:spAutoFit/>
            </a:bodyPr>
            <a:lstStyle/>
            <a:p>
              <a:endParaRPr lang="en-US"/>
            </a:p>
          </p:txBody>
        </p:sp>
        <p:cxnSp>
          <p:nvCxnSpPr>
            <p:cNvPr id="17416" name="AutoShape 7"/>
            <p:cNvCxnSpPr>
              <a:cxnSpLocks noChangeShapeType="1"/>
              <a:stCxn id="17431" idx="1"/>
              <a:endCxn id="17415" idx="0"/>
            </p:cNvCxnSpPr>
            <p:nvPr/>
          </p:nvCxnSpPr>
          <p:spPr bwMode="auto">
            <a:xfrm rot="16200000" flipV="1">
              <a:off x="1371" y="2039"/>
              <a:ext cx="3098" cy="983"/>
            </a:xfrm>
            <a:prstGeom prst="bentConnector5">
              <a:avLst>
                <a:gd name="adj1" fmla="val -3167"/>
                <a:gd name="adj2" fmla="val 100403"/>
                <a:gd name="adj3" fmla="val 90218"/>
              </a:avLst>
            </a:prstGeom>
            <a:noFill/>
            <a:ln w="9525">
              <a:solidFill>
                <a:schemeClr val="tx1"/>
              </a:solidFill>
              <a:miter lim="800000"/>
              <a:headEnd/>
              <a:tailEnd/>
            </a:ln>
          </p:spPr>
        </p:cxnSp>
        <p:grpSp>
          <p:nvGrpSpPr>
            <p:cNvPr id="3" name="Group 8"/>
            <p:cNvGrpSpPr>
              <a:grpSpLocks/>
            </p:cNvGrpSpPr>
            <p:nvPr/>
          </p:nvGrpSpPr>
          <p:grpSpPr bwMode="auto">
            <a:xfrm>
              <a:off x="2835" y="1152"/>
              <a:ext cx="1200" cy="528"/>
              <a:chOff x="2832" y="1920"/>
              <a:chExt cx="1200" cy="528"/>
            </a:xfrm>
          </p:grpSpPr>
          <p:sp>
            <p:nvSpPr>
              <p:cNvPr id="17433" name="AutoShape 9"/>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7434" name="Text Box 10"/>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Instruction</a:t>
                </a:r>
              </a:p>
            </p:txBody>
          </p:sp>
        </p:grpSp>
        <p:sp>
          <p:nvSpPr>
            <p:cNvPr id="17418" name="Text Box 11"/>
            <p:cNvSpPr txBox="1">
              <a:spLocks noChangeArrowheads="1"/>
            </p:cNvSpPr>
            <p:nvPr/>
          </p:nvSpPr>
          <p:spPr bwMode="auto">
            <a:xfrm>
              <a:off x="3137" y="624"/>
              <a:ext cx="600" cy="214"/>
            </a:xfrm>
            <a:prstGeom prst="rect">
              <a:avLst/>
            </a:prstGeom>
            <a:noFill/>
            <a:ln w="9525">
              <a:noFill/>
              <a:miter lim="800000"/>
              <a:headEnd/>
              <a:tailEnd/>
            </a:ln>
          </p:spPr>
          <p:txBody>
            <a:bodyPr lIns="91436" tIns="45717" rIns="91436" bIns="45717" anchor="ctr">
              <a:spAutoFit/>
            </a:bodyPr>
            <a:lstStyle/>
            <a:p>
              <a:pPr algn="ctr"/>
              <a:r>
                <a:rPr lang="en-US" sz="1800"/>
                <a:t>Start</a:t>
              </a:r>
            </a:p>
          </p:txBody>
        </p:sp>
        <p:grpSp>
          <p:nvGrpSpPr>
            <p:cNvPr id="4" name="Group 12"/>
            <p:cNvGrpSpPr>
              <a:grpSpLocks/>
            </p:cNvGrpSpPr>
            <p:nvPr/>
          </p:nvGrpSpPr>
          <p:grpSpPr bwMode="auto">
            <a:xfrm>
              <a:off x="2835" y="3360"/>
              <a:ext cx="1200" cy="720"/>
              <a:chOff x="2832" y="3024"/>
              <a:chExt cx="1200" cy="720"/>
            </a:xfrm>
          </p:grpSpPr>
          <p:sp>
            <p:nvSpPr>
              <p:cNvPr id="17430" name="AutoShape 13"/>
              <p:cNvSpPr>
                <a:spLocks noChangeArrowheads="1"/>
              </p:cNvSpPr>
              <p:nvPr/>
            </p:nvSpPr>
            <p:spPr bwMode="auto">
              <a:xfrm>
                <a:off x="2832" y="3024"/>
                <a:ext cx="1200" cy="480"/>
              </a:xfrm>
              <a:prstGeom prst="flowChartProcess">
                <a:avLst/>
              </a:prstGeom>
              <a:noFill/>
              <a:ln w="9525">
                <a:solidFill>
                  <a:schemeClr val="tx1"/>
                </a:solidFill>
                <a:miter lim="800000"/>
                <a:headEnd/>
                <a:tailEnd/>
              </a:ln>
            </p:spPr>
            <p:txBody>
              <a:bodyPr lIns="91436" tIns="45717" rIns="91436" bIns="45717" anchor="ctr">
                <a:spAutoFit/>
              </a:bodyPr>
              <a:lstStyle/>
              <a:p>
                <a:endParaRPr lang="en-CA"/>
              </a:p>
            </p:txBody>
          </p:sp>
          <p:sp>
            <p:nvSpPr>
              <p:cNvPr id="17431" name="Line 14"/>
              <p:cNvSpPr>
                <a:spLocks noChangeShapeType="1"/>
              </p:cNvSpPr>
              <p:nvPr/>
            </p:nvSpPr>
            <p:spPr bwMode="auto">
              <a:xfrm>
                <a:off x="3408" y="3504"/>
                <a:ext cx="0" cy="24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17432" name="Text Box 15"/>
              <p:cNvSpPr txBox="1">
                <a:spLocks noChangeArrowheads="1"/>
              </p:cNvSpPr>
              <p:nvPr/>
            </p:nvSpPr>
            <p:spPr bwMode="auto">
              <a:xfrm>
                <a:off x="2976" y="3072"/>
                <a:ext cx="888" cy="370"/>
              </a:xfrm>
              <a:prstGeom prst="rect">
                <a:avLst/>
              </a:prstGeom>
              <a:noFill/>
              <a:ln w="9525">
                <a:noFill/>
                <a:miter lim="800000"/>
                <a:headEnd/>
                <a:tailEnd/>
              </a:ln>
            </p:spPr>
            <p:txBody>
              <a:bodyPr lIns="91436" tIns="45717" rIns="91436" bIns="45717" anchor="ctr">
                <a:spAutoFit/>
              </a:bodyPr>
              <a:lstStyle/>
              <a:p>
                <a:pPr algn="ctr"/>
                <a:r>
                  <a:rPr lang="en-US" sz="1800"/>
                  <a:t>Execute Instruction</a:t>
                </a:r>
              </a:p>
            </p:txBody>
          </p:sp>
        </p:grpSp>
        <p:grpSp>
          <p:nvGrpSpPr>
            <p:cNvPr id="5" name="Group 16"/>
            <p:cNvGrpSpPr>
              <a:grpSpLocks/>
            </p:cNvGrpSpPr>
            <p:nvPr/>
          </p:nvGrpSpPr>
          <p:grpSpPr bwMode="auto">
            <a:xfrm>
              <a:off x="2837" y="2592"/>
              <a:ext cx="1200" cy="528"/>
              <a:chOff x="2832" y="1920"/>
              <a:chExt cx="1200" cy="528"/>
            </a:xfrm>
          </p:grpSpPr>
          <p:sp>
            <p:nvSpPr>
              <p:cNvPr id="17428" name="AutoShape 17"/>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7429" name="Text Box 18"/>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Fetch Operand</a:t>
                </a:r>
              </a:p>
            </p:txBody>
          </p:sp>
        </p:grpSp>
        <p:grpSp>
          <p:nvGrpSpPr>
            <p:cNvPr id="6" name="Group 19"/>
            <p:cNvGrpSpPr>
              <a:grpSpLocks/>
            </p:cNvGrpSpPr>
            <p:nvPr/>
          </p:nvGrpSpPr>
          <p:grpSpPr bwMode="auto">
            <a:xfrm>
              <a:off x="2839" y="1872"/>
              <a:ext cx="1200" cy="528"/>
              <a:chOff x="2832" y="1920"/>
              <a:chExt cx="1200" cy="528"/>
            </a:xfrm>
          </p:grpSpPr>
          <p:sp>
            <p:nvSpPr>
              <p:cNvPr id="17426" name="AutoShape 20"/>
              <p:cNvSpPr>
                <a:spLocks noChangeArrowheads="1"/>
              </p:cNvSpPr>
              <p:nvPr/>
            </p:nvSpPr>
            <p:spPr bwMode="auto">
              <a:xfrm>
                <a:off x="2832" y="1920"/>
                <a:ext cx="1200" cy="528"/>
              </a:xfrm>
              <a:prstGeom prst="flowChartProcess">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7427" name="Text Box 21"/>
              <p:cNvSpPr txBox="1">
                <a:spLocks noChangeArrowheads="1"/>
              </p:cNvSpPr>
              <p:nvPr/>
            </p:nvSpPr>
            <p:spPr bwMode="auto">
              <a:xfrm>
                <a:off x="2976" y="2016"/>
                <a:ext cx="912" cy="370"/>
              </a:xfrm>
              <a:prstGeom prst="rect">
                <a:avLst/>
              </a:prstGeom>
              <a:noFill/>
              <a:ln w="9525">
                <a:noFill/>
                <a:miter lim="800000"/>
                <a:headEnd/>
                <a:tailEnd/>
              </a:ln>
            </p:spPr>
            <p:txBody>
              <a:bodyPr lIns="91436" tIns="45717" rIns="91436" bIns="45717" anchor="ctr">
                <a:spAutoFit/>
              </a:bodyPr>
              <a:lstStyle/>
              <a:p>
                <a:pPr algn="ctr"/>
                <a:r>
                  <a:rPr lang="en-US" sz="1800"/>
                  <a:t>Decode Instruction</a:t>
                </a:r>
              </a:p>
            </p:txBody>
          </p:sp>
        </p:grpSp>
        <p:cxnSp>
          <p:nvCxnSpPr>
            <p:cNvPr id="17422" name="AutoShape 22"/>
            <p:cNvCxnSpPr>
              <a:cxnSpLocks noChangeShapeType="1"/>
              <a:stCxn id="17414" idx="2"/>
              <a:endCxn id="17433" idx="0"/>
            </p:cNvCxnSpPr>
            <p:nvPr/>
          </p:nvCxnSpPr>
          <p:spPr bwMode="auto">
            <a:xfrm flipH="1">
              <a:off x="3435" y="864"/>
              <a:ext cx="5" cy="288"/>
            </a:xfrm>
            <a:prstGeom prst="straightConnector1">
              <a:avLst/>
            </a:prstGeom>
            <a:noFill/>
            <a:ln w="9525">
              <a:solidFill>
                <a:schemeClr val="tx1"/>
              </a:solidFill>
              <a:round/>
              <a:headEnd/>
              <a:tailEnd type="triangle" w="med" len="med"/>
            </a:ln>
          </p:spPr>
        </p:cxnSp>
        <p:cxnSp>
          <p:nvCxnSpPr>
            <p:cNvPr id="17423" name="AutoShape 23"/>
            <p:cNvCxnSpPr>
              <a:cxnSpLocks noChangeShapeType="1"/>
              <a:stCxn id="17433" idx="2"/>
              <a:endCxn id="17426" idx="0"/>
            </p:cNvCxnSpPr>
            <p:nvPr/>
          </p:nvCxnSpPr>
          <p:spPr bwMode="auto">
            <a:xfrm>
              <a:off x="3435" y="1680"/>
              <a:ext cx="4" cy="192"/>
            </a:xfrm>
            <a:prstGeom prst="straightConnector1">
              <a:avLst/>
            </a:prstGeom>
            <a:noFill/>
            <a:ln w="9525">
              <a:solidFill>
                <a:schemeClr val="tx1"/>
              </a:solidFill>
              <a:round/>
              <a:headEnd/>
              <a:tailEnd type="triangle" w="med" len="med"/>
            </a:ln>
          </p:spPr>
        </p:cxnSp>
        <p:cxnSp>
          <p:nvCxnSpPr>
            <p:cNvPr id="17424" name="AutoShape 24"/>
            <p:cNvCxnSpPr>
              <a:cxnSpLocks noChangeShapeType="1"/>
              <a:stCxn id="17426" idx="2"/>
              <a:endCxn id="17428" idx="0"/>
            </p:cNvCxnSpPr>
            <p:nvPr/>
          </p:nvCxnSpPr>
          <p:spPr bwMode="auto">
            <a:xfrm flipH="1">
              <a:off x="3437" y="2400"/>
              <a:ext cx="2" cy="192"/>
            </a:xfrm>
            <a:prstGeom prst="straightConnector1">
              <a:avLst/>
            </a:prstGeom>
            <a:noFill/>
            <a:ln w="9525">
              <a:solidFill>
                <a:schemeClr val="tx1"/>
              </a:solidFill>
              <a:round/>
              <a:headEnd/>
              <a:tailEnd type="triangle" w="med" len="med"/>
            </a:ln>
          </p:spPr>
        </p:cxnSp>
        <p:cxnSp>
          <p:nvCxnSpPr>
            <p:cNvPr id="17425" name="AutoShape 25"/>
            <p:cNvCxnSpPr>
              <a:cxnSpLocks noChangeShapeType="1"/>
              <a:stCxn id="17428" idx="2"/>
              <a:endCxn id="17430" idx="0"/>
            </p:cNvCxnSpPr>
            <p:nvPr/>
          </p:nvCxnSpPr>
          <p:spPr bwMode="auto">
            <a:xfrm flipH="1">
              <a:off x="3435" y="3120"/>
              <a:ext cx="2" cy="240"/>
            </a:xfrm>
            <a:prstGeom prst="straightConnector1">
              <a:avLst/>
            </a:prstGeom>
            <a:noFill/>
            <a:ln w="9525">
              <a:solidFill>
                <a:schemeClr val="tx1"/>
              </a:solidFill>
              <a:round/>
              <a:headEnd/>
              <a:tailEnd type="triangle" w="med" len="med"/>
            </a:ln>
          </p:spPr>
        </p:cxnSp>
      </p:grpSp>
      <p:sp>
        <p:nvSpPr>
          <p:cNvPr id="17413" name="Oval 26"/>
          <p:cNvSpPr>
            <a:spLocks noChangeArrowheads="1"/>
          </p:cNvSpPr>
          <p:nvPr/>
        </p:nvSpPr>
        <p:spPr bwMode="auto">
          <a:xfrm>
            <a:off x="6248400" y="5105400"/>
            <a:ext cx="2667000" cy="1219200"/>
          </a:xfrm>
          <a:prstGeom prst="ellipse">
            <a:avLst/>
          </a:prstGeom>
          <a:noFill/>
          <a:ln w="38100">
            <a:solidFill>
              <a:srgbClr val="FF0000"/>
            </a:solidFill>
            <a:round/>
            <a:headEnd/>
            <a:tailEnd/>
          </a:ln>
        </p:spPr>
        <p:txBody>
          <a:bodyPr wrap="none" lIns="91436" tIns="45717" rIns="91436" bIns="45717" anchor="ctr">
            <a:spAutoFit/>
          </a:bodyPr>
          <a:lstStyle/>
          <a:p>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0" y="1066800"/>
            <a:ext cx="9144000" cy="914400"/>
          </a:xfrm>
        </p:spPr>
        <p:txBody>
          <a:bodyPr/>
          <a:lstStyle/>
          <a:p>
            <a:pPr eaLnBrk="1" hangingPunct="1">
              <a:defRPr/>
            </a:pPr>
            <a:r>
              <a:rPr lang="en-US" dirty="0" smtClean="0"/>
              <a:t>Instruction Architecture</a:t>
            </a:r>
          </a:p>
        </p:txBody>
      </p:sp>
      <p:sp>
        <p:nvSpPr>
          <p:cNvPr id="18435" name="Rectangle 3"/>
          <p:cNvSpPr>
            <a:spLocks noGrp="1" noChangeArrowheads="1"/>
          </p:cNvSpPr>
          <p:nvPr>
            <p:ph type="body" idx="1"/>
          </p:nvPr>
        </p:nvSpPr>
        <p:spPr>
          <a:xfrm>
            <a:off x="684213" y="3200400"/>
            <a:ext cx="8243887" cy="3452813"/>
          </a:xfrm>
        </p:spPr>
        <p:txBody>
          <a:bodyPr/>
          <a:lstStyle/>
          <a:p>
            <a:pPr eaLnBrk="1" hangingPunct="1"/>
            <a:r>
              <a:rPr lang="en-US" sz="3600" b="0" u="none" dirty="0" smtClean="0"/>
              <a:t>Software design</a:t>
            </a:r>
          </a:p>
          <a:p>
            <a:pPr eaLnBrk="1" hangingPunct="1"/>
            <a:r>
              <a:rPr lang="en-US" sz="3600" b="0" u="none" dirty="0" smtClean="0"/>
              <a:t>Hardware circuits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0" y="990600"/>
            <a:ext cx="9144000" cy="914400"/>
          </a:xfrm>
        </p:spPr>
        <p:txBody>
          <a:bodyPr/>
          <a:lstStyle/>
          <a:p>
            <a:pPr eaLnBrk="1" hangingPunct="1">
              <a:defRPr/>
            </a:pPr>
            <a:r>
              <a:rPr lang="en-US" dirty="0" smtClean="0"/>
              <a:t>Instruction Architecture - Software Design</a:t>
            </a:r>
          </a:p>
        </p:txBody>
      </p:sp>
      <p:sp>
        <p:nvSpPr>
          <p:cNvPr id="19459" name="Rectangle 3"/>
          <p:cNvSpPr>
            <a:spLocks noGrp="1" noChangeArrowheads="1"/>
          </p:cNvSpPr>
          <p:nvPr>
            <p:ph type="body" idx="1"/>
          </p:nvPr>
        </p:nvSpPr>
        <p:spPr>
          <a:xfrm>
            <a:off x="762000" y="2971800"/>
            <a:ext cx="8243887" cy="1306512"/>
          </a:xfrm>
        </p:spPr>
        <p:txBody>
          <a:bodyPr/>
          <a:lstStyle/>
          <a:p>
            <a:pPr eaLnBrk="1" hangingPunct="1"/>
            <a:r>
              <a:rPr lang="en-US" sz="2200" u="none" dirty="0" smtClean="0"/>
              <a:t>Each computer CPU must be designed to accommodate and understand instructions according to specific formats.</a:t>
            </a:r>
          </a:p>
          <a:p>
            <a:pPr eaLnBrk="1" hangingPunct="1"/>
            <a:r>
              <a:rPr lang="en-US" sz="2200" u="none" dirty="0" smtClean="0"/>
              <a:t>Examples:</a:t>
            </a:r>
          </a:p>
          <a:p>
            <a:pPr lvl="1" eaLnBrk="1" hangingPunct="1"/>
            <a:r>
              <a:rPr lang="en-US" sz="2000" dirty="0" smtClean="0"/>
              <a:t>All instructions must have an operation code specified</a:t>
            </a:r>
          </a:p>
          <a:p>
            <a:pPr lvl="1" eaLnBrk="1" hangingPunct="1"/>
            <a:r>
              <a:rPr lang="en-US" sz="2000" dirty="0" smtClean="0"/>
              <a:t>NOP  	no operation</a:t>
            </a:r>
          </a:p>
          <a:p>
            <a:pPr lvl="1" eaLnBrk="1" hangingPunct="1"/>
            <a:r>
              <a:rPr lang="en-US" sz="2000" dirty="0" smtClean="0"/>
              <a:t>TSTST	test and set </a:t>
            </a:r>
          </a:p>
        </p:txBody>
      </p:sp>
      <p:grpSp>
        <p:nvGrpSpPr>
          <p:cNvPr id="2" name="Group 4"/>
          <p:cNvGrpSpPr>
            <a:grpSpLocks/>
          </p:cNvGrpSpPr>
          <p:nvPr/>
        </p:nvGrpSpPr>
        <p:grpSpPr bwMode="auto">
          <a:xfrm>
            <a:off x="4267200" y="5257800"/>
            <a:ext cx="1447800" cy="609600"/>
            <a:chOff x="1104" y="1680"/>
            <a:chExt cx="912" cy="384"/>
          </a:xfrm>
        </p:grpSpPr>
        <p:sp>
          <p:nvSpPr>
            <p:cNvPr id="19461" name="Rectangle 5"/>
            <p:cNvSpPr>
              <a:spLocks noChangeArrowheads="1"/>
            </p:cNvSpPr>
            <p:nvPr/>
          </p:nvSpPr>
          <p:spPr bwMode="auto">
            <a:xfrm>
              <a:off x="1104" y="1680"/>
              <a:ext cx="912" cy="384"/>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19462" name="Text Box 6"/>
            <p:cNvSpPr txBox="1">
              <a:spLocks noChangeArrowheads="1"/>
            </p:cNvSpPr>
            <p:nvPr/>
          </p:nvSpPr>
          <p:spPr bwMode="auto">
            <a:xfrm>
              <a:off x="1200" y="1776"/>
              <a:ext cx="628" cy="214"/>
            </a:xfrm>
            <a:prstGeom prst="rect">
              <a:avLst/>
            </a:prstGeom>
            <a:noFill/>
            <a:ln w="9525">
              <a:noFill/>
              <a:miter lim="800000"/>
              <a:headEnd/>
              <a:tailEnd/>
            </a:ln>
          </p:spPr>
          <p:txBody>
            <a:bodyPr wrap="none" lIns="91436" tIns="45717" rIns="91436" bIns="45717" anchor="ctr">
              <a:spAutoFit/>
            </a:bodyPr>
            <a:lstStyle/>
            <a:p>
              <a:pPr algn="ctr"/>
              <a:r>
                <a:rPr lang="en-US" sz="1800"/>
                <a:t>OpCode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0" y="1066800"/>
            <a:ext cx="9144000" cy="914400"/>
          </a:xfrm>
        </p:spPr>
        <p:txBody>
          <a:bodyPr/>
          <a:lstStyle/>
          <a:p>
            <a:pPr eaLnBrk="1" hangingPunct="1">
              <a:defRPr/>
            </a:pPr>
            <a:r>
              <a:rPr lang="en-US" dirty="0" smtClean="0"/>
              <a:t>Instruction Architecture - Software Design</a:t>
            </a:r>
          </a:p>
        </p:txBody>
      </p:sp>
      <p:sp>
        <p:nvSpPr>
          <p:cNvPr id="20483" name="Rectangle 3"/>
          <p:cNvSpPr>
            <a:spLocks noGrp="1" noChangeArrowheads="1"/>
          </p:cNvSpPr>
          <p:nvPr>
            <p:ph type="body" idx="1"/>
          </p:nvPr>
        </p:nvSpPr>
        <p:spPr>
          <a:xfrm>
            <a:off x="685800" y="2667000"/>
            <a:ext cx="8243887" cy="1306512"/>
          </a:xfrm>
        </p:spPr>
        <p:txBody>
          <a:bodyPr/>
          <a:lstStyle/>
          <a:p>
            <a:pPr eaLnBrk="1" hangingPunct="1"/>
            <a:r>
              <a:rPr lang="en-US" sz="2200" u="none" dirty="0" smtClean="0"/>
              <a:t>Each computer CPU must be designed to accommodate and understand instructions according to specific formats.</a:t>
            </a:r>
          </a:p>
          <a:p>
            <a:pPr eaLnBrk="1" hangingPunct="1"/>
            <a:r>
              <a:rPr lang="en-US" sz="2200" u="none" dirty="0" smtClean="0"/>
              <a:t>Examples:</a:t>
            </a:r>
          </a:p>
          <a:p>
            <a:pPr lvl="1" eaLnBrk="1" hangingPunct="1"/>
            <a:r>
              <a:rPr lang="en-US" sz="2000" dirty="0" smtClean="0"/>
              <a:t>Most instructions will require one, or more, operands</a:t>
            </a:r>
          </a:p>
          <a:p>
            <a:pPr lvl="1" eaLnBrk="1" hangingPunct="1"/>
            <a:r>
              <a:rPr lang="en-US" sz="2000" dirty="0" smtClean="0"/>
              <a:t>These may be (immediate) data to be used directly</a:t>
            </a:r>
          </a:p>
          <a:p>
            <a:pPr lvl="1" eaLnBrk="1" hangingPunct="1"/>
            <a:r>
              <a:rPr lang="en-US" sz="2000" dirty="0" smtClean="0"/>
              <a:t>or, addresses of memory locations where data will be found (including the address of yet another location)</a:t>
            </a:r>
          </a:p>
        </p:txBody>
      </p:sp>
      <p:grpSp>
        <p:nvGrpSpPr>
          <p:cNvPr id="2" name="Group 4"/>
          <p:cNvGrpSpPr>
            <a:grpSpLocks/>
          </p:cNvGrpSpPr>
          <p:nvPr/>
        </p:nvGrpSpPr>
        <p:grpSpPr bwMode="auto">
          <a:xfrm>
            <a:off x="2438400" y="5562600"/>
            <a:ext cx="3733800" cy="609600"/>
            <a:chOff x="1104" y="2400"/>
            <a:chExt cx="2352" cy="384"/>
          </a:xfrm>
        </p:grpSpPr>
        <p:sp>
          <p:nvSpPr>
            <p:cNvPr id="20485" name="Rectangle 5"/>
            <p:cNvSpPr>
              <a:spLocks noChangeArrowheads="1"/>
            </p:cNvSpPr>
            <p:nvPr/>
          </p:nvSpPr>
          <p:spPr bwMode="auto">
            <a:xfrm>
              <a:off x="1104" y="2400"/>
              <a:ext cx="2352" cy="384"/>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20486" name="Line 6"/>
            <p:cNvSpPr>
              <a:spLocks noChangeShapeType="1"/>
            </p:cNvSpPr>
            <p:nvPr/>
          </p:nvSpPr>
          <p:spPr bwMode="auto">
            <a:xfrm>
              <a:off x="2016" y="2400"/>
              <a:ext cx="0" cy="384"/>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0487" name="Text Box 7"/>
            <p:cNvSpPr txBox="1">
              <a:spLocks noChangeArrowheads="1"/>
            </p:cNvSpPr>
            <p:nvPr/>
          </p:nvSpPr>
          <p:spPr bwMode="auto">
            <a:xfrm>
              <a:off x="1200" y="2496"/>
              <a:ext cx="628" cy="214"/>
            </a:xfrm>
            <a:prstGeom prst="rect">
              <a:avLst/>
            </a:prstGeom>
            <a:noFill/>
            <a:ln w="9525">
              <a:noFill/>
              <a:miter lim="800000"/>
              <a:headEnd/>
              <a:tailEnd/>
            </a:ln>
          </p:spPr>
          <p:txBody>
            <a:bodyPr wrap="none" lIns="91436" tIns="45717" rIns="91436" bIns="45717" anchor="ctr">
              <a:spAutoFit/>
            </a:bodyPr>
            <a:lstStyle/>
            <a:p>
              <a:pPr algn="ctr"/>
              <a:r>
                <a:rPr lang="en-US" sz="1800"/>
                <a:t>OpCode</a:t>
              </a:r>
            </a:p>
          </p:txBody>
        </p:sp>
        <p:sp>
          <p:nvSpPr>
            <p:cNvPr id="20488" name="Text Box 8"/>
            <p:cNvSpPr txBox="1">
              <a:spLocks noChangeArrowheads="1"/>
            </p:cNvSpPr>
            <p:nvPr/>
          </p:nvSpPr>
          <p:spPr bwMode="auto">
            <a:xfrm>
              <a:off x="2112" y="2496"/>
              <a:ext cx="1304" cy="214"/>
            </a:xfrm>
            <a:prstGeom prst="rect">
              <a:avLst/>
            </a:prstGeom>
            <a:noFill/>
            <a:ln w="9525">
              <a:noFill/>
              <a:miter lim="800000"/>
              <a:headEnd/>
              <a:tailEnd/>
            </a:ln>
          </p:spPr>
          <p:txBody>
            <a:bodyPr wrap="none" lIns="91436" tIns="45717" rIns="91436" bIns="45717" anchor="ctr">
              <a:spAutoFit/>
            </a:bodyPr>
            <a:lstStyle/>
            <a:p>
              <a:pPr algn="ctr"/>
              <a:r>
                <a:rPr lang="en-US" sz="1800"/>
                <a:t>Operand (Address)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762000"/>
            <a:ext cx="9144000" cy="914400"/>
          </a:xfrm>
        </p:spPr>
        <p:txBody>
          <a:bodyPr/>
          <a:lstStyle/>
          <a:p>
            <a:pPr eaLnBrk="1" hangingPunct="1">
              <a:defRPr/>
            </a:pPr>
            <a:r>
              <a:rPr lang="en-US" dirty="0" smtClean="0"/>
              <a:t>Instruction Architecture - Software Design</a:t>
            </a:r>
          </a:p>
        </p:txBody>
      </p:sp>
      <p:sp>
        <p:nvSpPr>
          <p:cNvPr id="21507" name="Rectangle 3"/>
          <p:cNvSpPr>
            <a:spLocks noGrp="1" noChangeArrowheads="1"/>
          </p:cNvSpPr>
          <p:nvPr>
            <p:ph type="body" idx="1"/>
          </p:nvPr>
        </p:nvSpPr>
        <p:spPr>
          <a:xfrm>
            <a:off x="685800" y="2057400"/>
            <a:ext cx="8243887" cy="1306512"/>
          </a:xfrm>
        </p:spPr>
        <p:txBody>
          <a:bodyPr/>
          <a:lstStyle/>
          <a:p>
            <a:pPr eaLnBrk="1" hangingPunct="1"/>
            <a:r>
              <a:rPr lang="en-US" sz="2200" u="none" dirty="0" smtClean="0"/>
              <a:t>Sometimes the instruction format requires a code, called the Mode, that specifies a particular addressing format to be distinguished from other possible formats</a:t>
            </a:r>
          </a:p>
          <a:p>
            <a:pPr lvl="1" eaLnBrk="1" hangingPunct="1"/>
            <a:r>
              <a:rPr lang="en-US" sz="2000" dirty="0" smtClean="0"/>
              <a:t>direct addressing</a:t>
            </a:r>
          </a:p>
          <a:p>
            <a:pPr lvl="1" eaLnBrk="1" hangingPunct="1"/>
            <a:r>
              <a:rPr lang="en-US" sz="2000" dirty="0" smtClean="0"/>
              <a:t>indirect addressing</a:t>
            </a:r>
          </a:p>
          <a:p>
            <a:pPr lvl="1" eaLnBrk="1" hangingPunct="1"/>
            <a:r>
              <a:rPr lang="en-US" sz="2000" dirty="0" smtClean="0"/>
              <a:t>indexed addressing</a:t>
            </a:r>
          </a:p>
          <a:p>
            <a:pPr lvl="1" eaLnBrk="1" hangingPunct="1"/>
            <a:r>
              <a:rPr lang="en-US" sz="2000" dirty="0" smtClean="0"/>
              <a:t>relative addressing</a:t>
            </a:r>
          </a:p>
          <a:p>
            <a:pPr lvl="1" eaLnBrk="1" hangingPunct="1"/>
            <a:r>
              <a:rPr lang="en-US" sz="2000" dirty="0" smtClean="0"/>
              <a:t>doubly indirect addressing</a:t>
            </a:r>
          </a:p>
          <a:p>
            <a:pPr lvl="1" eaLnBrk="1" hangingPunct="1"/>
            <a:r>
              <a:rPr lang="en-US" sz="2000" dirty="0" smtClean="0"/>
              <a:t>etc.</a:t>
            </a:r>
          </a:p>
        </p:txBody>
      </p:sp>
      <p:grpSp>
        <p:nvGrpSpPr>
          <p:cNvPr id="2" name="Group 4"/>
          <p:cNvGrpSpPr>
            <a:grpSpLocks/>
          </p:cNvGrpSpPr>
          <p:nvPr/>
        </p:nvGrpSpPr>
        <p:grpSpPr bwMode="auto">
          <a:xfrm>
            <a:off x="1447800" y="5410200"/>
            <a:ext cx="6172200" cy="609600"/>
            <a:chOff x="1104" y="3216"/>
            <a:chExt cx="3888" cy="384"/>
          </a:xfrm>
        </p:grpSpPr>
        <p:sp>
          <p:nvSpPr>
            <p:cNvPr id="21509" name="Rectangle 5"/>
            <p:cNvSpPr>
              <a:spLocks noChangeArrowheads="1"/>
            </p:cNvSpPr>
            <p:nvPr/>
          </p:nvSpPr>
          <p:spPr bwMode="auto">
            <a:xfrm>
              <a:off x="1104" y="3216"/>
              <a:ext cx="3888" cy="384"/>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sp>
          <p:nvSpPr>
            <p:cNvPr id="21510" name="Line 6"/>
            <p:cNvSpPr>
              <a:spLocks noChangeShapeType="1"/>
            </p:cNvSpPr>
            <p:nvPr/>
          </p:nvSpPr>
          <p:spPr bwMode="auto">
            <a:xfrm>
              <a:off x="2016" y="3216"/>
              <a:ext cx="0" cy="384"/>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1511" name="Line 7"/>
            <p:cNvSpPr>
              <a:spLocks noChangeShapeType="1"/>
            </p:cNvSpPr>
            <p:nvPr/>
          </p:nvSpPr>
          <p:spPr bwMode="auto">
            <a:xfrm>
              <a:off x="3456" y="3216"/>
              <a:ext cx="0" cy="384"/>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1512" name="Line 8"/>
            <p:cNvSpPr>
              <a:spLocks noChangeShapeType="1"/>
            </p:cNvSpPr>
            <p:nvPr/>
          </p:nvSpPr>
          <p:spPr bwMode="auto">
            <a:xfrm>
              <a:off x="2496" y="3216"/>
              <a:ext cx="0" cy="384"/>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1513" name="Line 9"/>
            <p:cNvSpPr>
              <a:spLocks noChangeShapeType="1"/>
            </p:cNvSpPr>
            <p:nvPr/>
          </p:nvSpPr>
          <p:spPr bwMode="auto">
            <a:xfrm>
              <a:off x="3936" y="3216"/>
              <a:ext cx="0" cy="384"/>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1514" name="Text Box 10"/>
            <p:cNvSpPr txBox="1">
              <a:spLocks noChangeArrowheads="1"/>
            </p:cNvSpPr>
            <p:nvPr/>
          </p:nvSpPr>
          <p:spPr bwMode="auto">
            <a:xfrm>
              <a:off x="1248" y="3312"/>
              <a:ext cx="628" cy="214"/>
            </a:xfrm>
            <a:prstGeom prst="rect">
              <a:avLst/>
            </a:prstGeom>
            <a:noFill/>
            <a:ln w="9525">
              <a:noFill/>
              <a:miter lim="800000"/>
              <a:headEnd/>
              <a:tailEnd/>
            </a:ln>
          </p:spPr>
          <p:txBody>
            <a:bodyPr wrap="none" lIns="91436" tIns="45717" rIns="91436" bIns="45717" anchor="ctr">
              <a:spAutoFit/>
            </a:bodyPr>
            <a:lstStyle/>
            <a:p>
              <a:pPr algn="ctr"/>
              <a:r>
                <a:rPr lang="en-US" sz="1800"/>
                <a:t>OpCode</a:t>
              </a:r>
            </a:p>
          </p:txBody>
        </p:sp>
        <p:sp>
          <p:nvSpPr>
            <p:cNvPr id="21515" name="Text Box 11"/>
            <p:cNvSpPr txBox="1">
              <a:spLocks noChangeArrowheads="1"/>
            </p:cNvSpPr>
            <p:nvPr/>
          </p:nvSpPr>
          <p:spPr bwMode="auto">
            <a:xfrm>
              <a:off x="3984" y="3312"/>
              <a:ext cx="840" cy="214"/>
            </a:xfrm>
            <a:prstGeom prst="rect">
              <a:avLst/>
            </a:prstGeom>
            <a:noFill/>
            <a:ln w="9525">
              <a:noFill/>
              <a:miter lim="800000"/>
              <a:headEnd/>
              <a:tailEnd/>
            </a:ln>
          </p:spPr>
          <p:txBody>
            <a:bodyPr wrap="none" lIns="91436" tIns="45717" rIns="91436" bIns="45717" anchor="ctr">
              <a:spAutoFit/>
            </a:bodyPr>
            <a:lstStyle/>
            <a:p>
              <a:pPr algn="ctr"/>
              <a:r>
                <a:rPr lang="en-US" sz="1800"/>
                <a:t>Op. (Addr.)</a:t>
              </a:r>
            </a:p>
          </p:txBody>
        </p:sp>
        <p:sp>
          <p:nvSpPr>
            <p:cNvPr id="21516" name="Text Box 12"/>
            <p:cNvSpPr txBox="1">
              <a:spLocks noChangeArrowheads="1"/>
            </p:cNvSpPr>
            <p:nvPr/>
          </p:nvSpPr>
          <p:spPr bwMode="auto">
            <a:xfrm>
              <a:off x="2544" y="3312"/>
              <a:ext cx="840" cy="214"/>
            </a:xfrm>
            <a:prstGeom prst="rect">
              <a:avLst/>
            </a:prstGeom>
            <a:noFill/>
            <a:ln w="9525">
              <a:noFill/>
              <a:miter lim="800000"/>
              <a:headEnd/>
              <a:tailEnd/>
            </a:ln>
          </p:spPr>
          <p:txBody>
            <a:bodyPr wrap="none" lIns="91436" tIns="45717" rIns="91436" bIns="45717" anchor="ctr">
              <a:spAutoFit/>
            </a:bodyPr>
            <a:lstStyle/>
            <a:p>
              <a:pPr algn="ctr"/>
              <a:r>
                <a:rPr lang="en-US" sz="1800"/>
                <a:t>Op. (Addr.)</a:t>
              </a:r>
            </a:p>
          </p:txBody>
        </p:sp>
        <p:sp>
          <p:nvSpPr>
            <p:cNvPr id="21517" name="Text Box 13"/>
            <p:cNvSpPr txBox="1">
              <a:spLocks noChangeArrowheads="1"/>
            </p:cNvSpPr>
            <p:nvPr/>
          </p:nvSpPr>
          <p:spPr bwMode="auto">
            <a:xfrm>
              <a:off x="3456" y="3312"/>
              <a:ext cx="468" cy="214"/>
            </a:xfrm>
            <a:prstGeom prst="rect">
              <a:avLst/>
            </a:prstGeom>
            <a:noFill/>
            <a:ln w="9525">
              <a:noFill/>
              <a:miter lim="800000"/>
              <a:headEnd/>
              <a:tailEnd/>
            </a:ln>
          </p:spPr>
          <p:txBody>
            <a:bodyPr wrap="none" lIns="91436" tIns="45717" rIns="91436" bIns="45717" anchor="ctr">
              <a:spAutoFit/>
            </a:bodyPr>
            <a:lstStyle/>
            <a:p>
              <a:pPr algn="ctr"/>
              <a:r>
                <a:rPr lang="en-US" sz="1800"/>
                <a:t>Mode</a:t>
              </a:r>
            </a:p>
          </p:txBody>
        </p:sp>
        <p:sp>
          <p:nvSpPr>
            <p:cNvPr id="21518" name="Text Box 14"/>
            <p:cNvSpPr txBox="1">
              <a:spLocks noChangeArrowheads="1"/>
            </p:cNvSpPr>
            <p:nvPr/>
          </p:nvSpPr>
          <p:spPr bwMode="auto">
            <a:xfrm>
              <a:off x="2016" y="3312"/>
              <a:ext cx="468" cy="214"/>
            </a:xfrm>
            <a:prstGeom prst="rect">
              <a:avLst/>
            </a:prstGeom>
            <a:noFill/>
            <a:ln w="9525">
              <a:noFill/>
              <a:miter lim="800000"/>
              <a:headEnd/>
              <a:tailEnd/>
            </a:ln>
          </p:spPr>
          <p:txBody>
            <a:bodyPr wrap="none" lIns="91436" tIns="45717" rIns="91436" bIns="45717" anchor="ctr">
              <a:spAutoFit/>
            </a:bodyPr>
            <a:lstStyle/>
            <a:p>
              <a:pPr algn="ctr"/>
              <a:r>
                <a:rPr lang="en-US" sz="1800"/>
                <a:t>Mode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0" y="609600"/>
            <a:ext cx="9144000" cy="914400"/>
          </a:xfrm>
        </p:spPr>
        <p:txBody>
          <a:bodyPr/>
          <a:lstStyle/>
          <a:p>
            <a:pPr eaLnBrk="1" hangingPunct="1">
              <a:defRPr/>
            </a:pPr>
            <a:r>
              <a:rPr lang="en-US" dirty="0" smtClean="0"/>
              <a:t>Instruction Architecture - CPU</a:t>
            </a:r>
          </a:p>
        </p:txBody>
      </p:sp>
      <p:sp>
        <p:nvSpPr>
          <p:cNvPr id="22531" name="Rectangle 3"/>
          <p:cNvSpPr>
            <a:spLocks noGrp="1" noChangeArrowheads="1"/>
          </p:cNvSpPr>
          <p:nvPr>
            <p:ph type="body" idx="1"/>
          </p:nvPr>
        </p:nvSpPr>
        <p:spPr>
          <a:xfrm>
            <a:off x="0" y="1371600"/>
            <a:ext cx="8243887" cy="1274763"/>
          </a:xfrm>
        </p:spPr>
        <p:txBody>
          <a:bodyPr/>
          <a:lstStyle/>
          <a:p>
            <a:pPr eaLnBrk="1" hangingPunct="1"/>
            <a:r>
              <a:rPr lang="en-US" sz="2200" u="none" dirty="0" smtClean="0"/>
              <a:t>The CPU must be designed to accommodate the instructions and data to be processed</a:t>
            </a:r>
          </a:p>
        </p:txBody>
      </p:sp>
      <p:grpSp>
        <p:nvGrpSpPr>
          <p:cNvPr id="2" name="Group 59"/>
          <p:cNvGrpSpPr>
            <a:grpSpLocks/>
          </p:cNvGrpSpPr>
          <p:nvPr/>
        </p:nvGrpSpPr>
        <p:grpSpPr bwMode="auto">
          <a:xfrm>
            <a:off x="1981200" y="1905000"/>
            <a:ext cx="6429375" cy="4572000"/>
            <a:chOff x="912" y="1104"/>
            <a:chExt cx="4050" cy="2880"/>
          </a:xfrm>
        </p:grpSpPr>
        <p:sp>
          <p:nvSpPr>
            <p:cNvPr id="22533" name="Line 4"/>
            <p:cNvSpPr>
              <a:spLocks noChangeShapeType="1"/>
            </p:cNvSpPr>
            <p:nvPr/>
          </p:nvSpPr>
          <p:spPr bwMode="auto">
            <a:xfrm>
              <a:off x="1152" y="1632"/>
              <a:ext cx="3120" cy="0"/>
            </a:xfrm>
            <a:prstGeom prst="line">
              <a:avLst/>
            </a:prstGeom>
            <a:noFill/>
            <a:ln w="38100">
              <a:solidFill>
                <a:schemeClr val="tx1"/>
              </a:solidFill>
              <a:round/>
              <a:headEnd/>
              <a:tailEnd/>
            </a:ln>
          </p:spPr>
          <p:txBody>
            <a:bodyPr wrap="none" lIns="91436" tIns="45717" rIns="91436" bIns="45717" anchor="ctr">
              <a:spAutoFit/>
            </a:bodyPr>
            <a:lstStyle/>
            <a:p>
              <a:endParaRPr lang="en-US"/>
            </a:p>
          </p:txBody>
        </p:sp>
        <p:sp>
          <p:nvSpPr>
            <p:cNvPr id="22534" name="Line 5"/>
            <p:cNvSpPr>
              <a:spLocks noChangeShapeType="1"/>
            </p:cNvSpPr>
            <p:nvPr/>
          </p:nvSpPr>
          <p:spPr bwMode="auto">
            <a:xfrm>
              <a:off x="4032" y="2422"/>
              <a:ext cx="0" cy="1536"/>
            </a:xfrm>
            <a:prstGeom prst="line">
              <a:avLst/>
            </a:prstGeom>
            <a:noFill/>
            <a:ln w="38100">
              <a:solidFill>
                <a:schemeClr val="tx1"/>
              </a:solidFill>
              <a:round/>
              <a:headEnd/>
              <a:tailEnd/>
            </a:ln>
          </p:spPr>
          <p:txBody>
            <a:bodyPr wrap="none" lIns="91436" tIns="45717" rIns="91436" bIns="45717" anchor="ctr">
              <a:spAutoFit/>
            </a:bodyPr>
            <a:lstStyle/>
            <a:p>
              <a:endParaRPr lang="en-US"/>
            </a:p>
          </p:txBody>
        </p:sp>
        <p:sp>
          <p:nvSpPr>
            <p:cNvPr id="22535" name="Line 6"/>
            <p:cNvSpPr>
              <a:spLocks noChangeShapeType="1"/>
            </p:cNvSpPr>
            <p:nvPr/>
          </p:nvSpPr>
          <p:spPr bwMode="auto">
            <a:xfrm>
              <a:off x="4320" y="2422"/>
              <a:ext cx="0" cy="1536"/>
            </a:xfrm>
            <a:prstGeom prst="line">
              <a:avLst/>
            </a:prstGeom>
            <a:noFill/>
            <a:ln w="9525">
              <a:solidFill>
                <a:schemeClr val="tx1"/>
              </a:solidFill>
              <a:prstDash val="dash"/>
              <a:round/>
              <a:headEnd/>
              <a:tailEnd/>
            </a:ln>
          </p:spPr>
          <p:txBody>
            <a:bodyPr wrap="none" lIns="91436" tIns="45717" rIns="91436" bIns="45717" anchor="ctr">
              <a:spAutoFit/>
            </a:bodyPr>
            <a:lstStyle/>
            <a:p>
              <a:endParaRPr lang="en-US"/>
            </a:p>
          </p:txBody>
        </p:sp>
        <p:sp>
          <p:nvSpPr>
            <p:cNvPr id="22536" name="Line 7"/>
            <p:cNvSpPr>
              <a:spLocks noChangeShapeType="1"/>
            </p:cNvSpPr>
            <p:nvPr/>
          </p:nvSpPr>
          <p:spPr bwMode="auto">
            <a:xfrm>
              <a:off x="4608" y="2422"/>
              <a:ext cx="0" cy="1536"/>
            </a:xfrm>
            <a:prstGeom prst="line">
              <a:avLst/>
            </a:prstGeom>
            <a:noFill/>
            <a:ln w="9525">
              <a:solidFill>
                <a:schemeClr val="tx1"/>
              </a:solidFill>
              <a:prstDash val="dash"/>
              <a:round/>
              <a:headEnd/>
              <a:tailEnd/>
            </a:ln>
          </p:spPr>
          <p:txBody>
            <a:bodyPr wrap="none" lIns="91436" tIns="45717" rIns="91436" bIns="45717" anchor="ctr">
              <a:spAutoFit/>
            </a:bodyPr>
            <a:lstStyle/>
            <a:p>
              <a:endParaRPr lang="en-US"/>
            </a:p>
          </p:txBody>
        </p:sp>
        <p:sp>
          <p:nvSpPr>
            <p:cNvPr id="22537" name="Line 8"/>
            <p:cNvSpPr>
              <a:spLocks noChangeShapeType="1"/>
            </p:cNvSpPr>
            <p:nvPr/>
          </p:nvSpPr>
          <p:spPr bwMode="auto">
            <a:xfrm>
              <a:off x="4944" y="2422"/>
              <a:ext cx="0" cy="1536"/>
            </a:xfrm>
            <a:prstGeom prst="line">
              <a:avLst/>
            </a:prstGeom>
            <a:noFill/>
            <a:ln w="38100">
              <a:solidFill>
                <a:schemeClr val="tx1"/>
              </a:solidFill>
              <a:round/>
              <a:headEnd/>
              <a:tailEnd/>
            </a:ln>
          </p:spPr>
          <p:txBody>
            <a:bodyPr wrap="none" lIns="91436" tIns="45717" rIns="91436" bIns="45717" anchor="ctr">
              <a:spAutoFit/>
            </a:bodyPr>
            <a:lstStyle/>
            <a:p>
              <a:endParaRPr lang="en-US"/>
            </a:p>
          </p:txBody>
        </p:sp>
        <p:sp>
          <p:nvSpPr>
            <p:cNvPr id="22538" name="Text Box 9"/>
            <p:cNvSpPr txBox="1">
              <a:spLocks noChangeArrowheads="1"/>
            </p:cNvSpPr>
            <p:nvPr/>
          </p:nvSpPr>
          <p:spPr bwMode="auto">
            <a:xfrm>
              <a:off x="4022" y="2208"/>
              <a:ext cx="940" cy="214"/>
            </a:xfrm>
            <a:prstGeom prst="rect">
              <a:avLst/>
            </a:prstGeom>
            <a:noFill/>
            <a:ln w="9525">
              <a:noFill/>
              <a:miter lim="800000"/>
              <a:headEnd/>
              <a:tailEnd/>
            </a:ln>
          </p:spPr>
          <p:txBody>
            <a:bodyPr wrap="none" lIns="91436" tIns="45717" rIns="91436" bIns="45717" anchor="ctr">
              <a:spAutoFit/>
            </a:bodyPr>
            <a:lstStyle/>
            <a:p>
              <a:pPr algn="ctr"/>
              <a:r>
                <a:rPr lang="en-US" sz="1800"/>
                <a:t>System Bus</a:t>
              </a:r>
            </a:p>
          </p:txBody>
        </p:sp>
        <p:sp>
          <p:nvSpPr>
            <p:cNvPr id="22539" name="Text Box 10"/>
            <p:cNvSpPr txBox="1">
              <a:spLocks noChangeArrowheads="1"/>
            </p:cNvSpPr>
            <p:nvPr/>
          </p:nvSpPr>
          <p:spPr bwMode="auto">
            <a:xfrm>
              <a:off x="3398" y="1680"/>
              <a:ext cx="940" cy="214"/>
            </a:xfrm>
            <a:prstGeom prst="rect">
              <a:avLst/>
            </a:prstGeom>
            <a:noFill/>
            <a:ln w="9525">
              <a:noFill/>
              <a:miter lim="800000"/>
              <a:headEnd/>
              <a:tailEnd/>
            </a:ln>
          </p:spPr>
          <p:txBody>
            <a:bodyPr wrap="none" lIns="91436" tIns="45717" rIns="91436" bIns="45717" anchor="ctr">
              <a:spAutoFit/>
            </a:bodyPr>
            <a:lstStyle/>
            <a:p>
              <a:pPr algn="ctr"/>
              <a:r>
                <a:rPr lang="en-US" sz="1800"/>
                <a:t>System Bus</a:t>
              </a:r>
            </a:p>
          </p:txBody>
        </p:sp>
        <p:sp>
          <p:nvSpPr>
            <p:cNvPr id="22540" name="Text Box 11"/>
            <p:cNvSpPr txBox="1">
              <a:spLocks noChangeArrowheads="1"/>
            </p:cNvSpPr>
            <p:nvPr/>
          </p:nvSpPr>
          <p:spPr bwMode="auto">
            <a:xfrm>
              <a:off x="4032" y="2720"/>
              <a:ext cx="272" cy="882"/>
            </a:xfrm>
            <a:prstGeom prst="rect">
              <a:avLst/>
            </a:prstGeom>
            <a:noFill/>
            <a:ln w="9525">
              <a:noFill/>
              <a:miter lim="800000"/>
              <a:headEnd/>
              <a:tailEnd/>
            </a:ln>
          </p:spPr>
          <p:txBody>
            <a:bodyPr vert="eaVert" wrap="none" lIns="91436" tIns="45717" rIns="91436" bIns="45717" anchor="ctr">
              <a:spAutoFit/>
            </a:bodyPr>
            <a:lstStyle/>
            <a:p>
              <a:pPr algn="ctr"/>
              <a:r>
                <a:rPr lang="en-US" sz="1800"/>
                <a:t>Control Bus</a:t>
              </a:r>
            </a:p>
          </p:txBody>
        </p:sp>
        <p:sp>
          <p:nvSpPr>
            <p:cNvPr id="22541" name="Text Box 12"/>
            <p:cNvSpPr txBox="1">
              <a:spLocks noChangeArrowheads="1"/>
            </p:cNvSpPr>
            <p:nvPr/>
          </p:nvSpPr>
          <p:spPr bwMode="auto">
            <a:xfrm>
              <a:off x="4320" y="2776"/>
              <a:ext cx="272" cy="682"/>
            </a:xfrm>
            <a:prstGeom prst="rect">
              <a:avLst/>
            </a:prstGeom>
            <a:noFill/>
            <a:ln w="9525">
              <a:noFill/>
              <a:miter lim="800000"/>
              <a:headEnd/>
              <a:tailEnd/>
            </a:ln>
          </p:spPr>
          <p:txBody>
            <a:bodyPr vert="eaVert" wrap="none" lIns="91436" tIns="45717" rIns="91436" bIns="45717" anchor="ctr">
              <a:spAutoFit/>
            </a:bodyPr>
            <a:lstStyle/>
            <a:p>
              <a:pPr algn="ctr"/>
              <a:r>
                <a:rPr lang="en-US" sz="1800"/>
                <a:t>Data Bus</a:t>
              </a:r>
            </a:p>
          </p:txBody>
        </p:sp>
        <p:sp>
          <p:nvSpPr>
            <p:cNvPr id="22542" name="Text Box 13"/>
            <p:cNvSpPr txBox="1">
              <a:spLocks noChangeArrowheads="1"/>
            </p:cNvSpPr>
            <p:nvPr/>
          </p:nvSpPr>
          <p:spPr bwMode="auto">
            <a:xfrm>
              <a:off x="4608" y="2652"/>
              <a:ext cx="272" cy="946"/>
            </a:xfrm>
            <a:prstGeom prst="rect">
              <a:avLst/>
            </a:prstGeom>
            <a:noFill/>
            <a:ln w="9525">
              <a:noFill/>
              <a:miter lim="800000"/>
              <a:headEnd/>
              <a:tailEnd/>
            </a:ln>
          </p:spPr>
          <p:txBody>
            <a:bodyPr vert="eaVert" wrap="none" lIns="91436" tIns="45717" rIns="91436" bIns="45717" anchor="ctr">
              <a:spAutoFit/>
            </a:bodyPr>
            <a:lstStyle/>
            <a:p>
              <a:pPr algn="ctr"/>
              <a:r>
                <a:rPr lang="en-US" sz="1800"/>
                <a:t>Address Bus</a:t>
              </a:r>
            </a:p>
          </p:txBody>
        </p:sp>
        <p:grpSp>
          <p:nvGrpSpPr>
            <p:cNvPr id="3" name="Group 14"/>
            <p:cNvGrpSpPr>
              <a:grpSpLocks/>
            </p:cNvGrpSpPr>
            <p:nvPr/>
          </p:nvGrpSpPr>
          <p:grpSpPr bwMode="auto">
            <a:xfrm>
              <a:off x="1440" y="1104"/>
              <a:ext cx="576" cy="336"/>
              <a:chOff x="1008" y="1968"/>
              <a:chExt cx="576" cy="336"/>
            </a:xfrm>
          </p:grpSpPr>
          <p:sp>
            <p:nvSpPr>
              <p:cNvPr id="22586" name="Rectangle 15"/>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87" name="Text Box 16"/>
              <p:cNvSpPr txBox="1">
                <a:spLocks noChangeArrowheads="1"/>
              </p:cNvSpPr>
              <p:nvPr/>
            </p:nvSpPr>
            <p:spPr bwMode="auto">
              <a:xfrm>
                <a:off x="1106" y="1994"/>
                <a:ext cx="428" cy="214"/>
              </a:xfrm>
              <a:prstGeom prst="rect">
                <a:avLst/>
              </a:prstGeom>
              <a:noFill/>
              <a:ln w="9525">
                <a:noFill/>
                <a:miter lim="800000"/>
                <a:headEnd/>
                <a:tailEnd/>
              </a:ln>
            </p:spPr>
            <p:txBody>
              <a:bodyPr wrap="none" lIns="91436" tIns="45717" rIns="91436" bIns="45717" anchor="ctr">
                <a:spAutoFit/>
              </a:bodyPr>
              <a:lstStyle/>
              <a:p>
                <a:pPr algn="ctr"/>
                <a:r>
                  <a:rPr lang="en-US" sz="1800"/>
                  <a:t>I/O 1</a:t>
                </a:r>
              </a:p>
            </p:txBody>
          </p:sp>
        </p:grpSp>
        <p:grpSp>
          <p:nvGrpSpPr>
            <p:cNvPr id="4" name="Group 17"/>
            <p:cNvGrpSpPr>
              <a:grpSpLocks/>
            </p:cNvGrpSpPr>
            <p:nvPr/>
          </p:nvGrpSpPr>
          <p:grpSpPr bwMode="auto">
            <a:xfrm>
              <a:off x="1728" y="1872"/>
              <a:ext cx="576" cy="336"/>
              <a:chOff x="1008" y="1968"/>
              <a:chExt cx="576" cy="336"/>
            </a:xfrm>
          </p:grpSpPr>
          <p:sp>
            <p:nvSpPr>
              <p:cNvPr id="22584" name="Rectangle 18"/>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85" name="Text Box 19"/>
              <p:cNvSpPr txBox="1">
                <a:spLocks noChangeArrowheads="1"/>
              </p:cNvSpPr>
              <p:nvPr/>
            </p:nvSpPr>
            <p:spPr bwMode="auto">
              <a:xfrm>
                <a:off x="1110" y="1994"/>
                <a:ext cx="420" cy="214"/>
              </a:xfrm>
              <a:prstGeom prst="rect">
                <a:avLst/>
              </a:prstGeom>
              <a:noFill/>
              <a:ln w="9525">
                <a:noFill/>
                <a:miter lim="800000"/>
                <a:headEnd/>
                <a:tailEnd/>
              </a:ln>
            </p:spPr>
            <p:txBody>
              <a:bodyPr wrap="none" lIns="91436" tIns="45717" rIns="91436" bIns="45717" anchor="ctr">
                <a:spAutoFit/>
              </a:bodyPr>
              <a:lstStyle/>
              <a:p>
                <a:pPr algn="ctr"/>
                <a:r>
                  <a:rPr lang="en-US" sz="1800" dirty="0"/>
                  <a:t>CPU</a:t>
                </a:r>
              </a:p>
            </p:txBody>
          </p:sp>
        </p:grpSp>
        <p:grpSp>
          <p:nvGrpSpPr>
            <p:cNvPr id="5" name="Group 20"/>
            <p:cNvGrpSpPr>
              <a:grpSpLocks/>
            </p:cNvGrpSpPr>
            <p:nvPr/>
          </p:nvGrpSpPr>
          <p:grpSpPr bwMode="auto">
            <a:xfrm>
              <a:off x="2784" y="1872"/>
              <a:ext cx="576" cy="336"/>
              <a:chOff x="1008" y="1968"/>
              <a:chExt cx="576" cy="336"/>
            </a:xfrm>
          </p:grpSpPr>
          <p:sp>
            <p:nvSpPr>
              <p:cNvPr id="22582" name="Rectangle 21"/>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83" name="Text Box 22"/>
              <p:cNvSpPr txBox="1">
                <a:spLocks noChangeArrowheads="1"/>
              </p:cNvSpPr>
              <p:nvPr/>
            </p:nvSpPr>
            <p:spPr bwMode="auto">
              <a:xfrm>
                <a:off x="1098" y="1994"/>
                <a:ext cx="444" cy="214"/>
              </a:xfrm>
              <a:prstGeom prst="rect">
                <a:avLst/>
              </a:prstGeom>
              <a:noFill/>
              <a:ln w="9525">
                <a:noFill/>
                <a:miter lim="800000"/>
                <a:headEnd/>
                <a:tailEnd/>
              </a:ln>
            </p:spPr>
            <p:txBody>
              <a:bodyPr wrap="none" lIns="91436" tIns="45717" rIns="91436" bIns="45717" anchor="ctr">
                <a:spAutoFit/>
              </a:bodyPr>
              <a:lstStyle/>
              <a:p>
                <a:pPr algn="ctr"/>
                <a:r>
                  <a:rPr lang="en-US" sz="1800"/>
                  <a:t>RAM</a:t>
                </a:r>
              </a:p>
            </p:txBody>
          </p:sp>
        </p:grpSp>
        <p:sp>
          <p:nvSpPr>
            <p:cNvPr id="22546" name="Line 23"/>
            <p:cNvSpPr>
              <a:spLocks noChangeShapeType="1"/>
            </p:cNvSpPr>
            <p:nvPr/>
          </p:nvSpPr>
          <p:spPr bwMode="auto">
            <a:xfrm>
              <a:off x="1680" y="1440"/>
              <a:ext cx="0" cy="192"/>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grpSp>
          <p:nvGrpSpPr>
            <p:cNvPr id="6" name="Group 24"/>
            <p:cNvGrpSpPr>
              <a:grpSpLocks/>
            </p:cNvGrpSpPr>
            <p:nvPr/>
          </p:nvGrpSpPr>
          <p:grpSpPr bwMode="auto">
            <a:xfrm>
              <a:off x="2352" y="1104"/>
              <a:ext cx="576" cy="528"/>
              <a:chOff x="2976" y="1104"/>
              <a:chExt cx="576" cy="528"/>
            </a:xfrm>
          </p:grpSpPr>
          <p:grpSp>
            <p:nvGrpSpPr>
              <p:cNvPr id="7" name="Group 25"/>
              <p:cNvGrpSpPr>
                <a:grpSpLocks/>
              </p:cNvGrpSpPr>
              <p:nvPr/>
            </p:nvGrpSpPr>
            <p:grpSpPr bwMode="auto">
              <a:xfrm>
                <a:off x="2976" y="1104"/>
                <a:ext cx="576" cy="336"/>
                <a:chOff x="1008" y="1968"/>
                <a:chExt cx="576" cy="336"/>
              </a:xfrm>
            </p:grpSpPr>
            <p:sp>
              <p:nvSpPr>
                <p:cNvPr id="22580" name="Rectangle 26"/>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81" name="Text Box 27"/>
                <p:cNvSpPr txBox="1">
                  <a:spLocks noChangeArrowheads="1"/>
                </p:cNvSpPr>
                <p:nvPr/>
              </p:nvSpPr>
              <p:spPr bwMode="auto">
                <a:xfrm>
                  <a:off x="1106" y="1994"/>
                  <a:ext cx="428" cy="214"/>
                </a:xfrm>
                <a:prstGeom prst="rect">
                  <a:avLst/>
                </a:prstGeom>
                <a:noFill/>
                <a:ln w="9525">
                  <a:noFill/>
                  <a:miter lim="800000"/>
                  <a:headEnd/>
                  <a:tailEnd/>
                </a:ln>
              </p:spPr>
              <p:txBody>
                <a:bodyPr wrap="none" lIns="91436" tIns="45717" rIns="91436" bIns="45717" anchor="ctr">
                  <a:spAutoFit/>
                </a:bodyPr>
                <a:lstStyle/>
                <a:p>
                  <a:pPr algn="ctr"/>
                  <a:r>
                    <a:rPr lang="en-US" sz="1800"/>
                    <a:t>I/O 2</a:t>
                  </a:r>
                </a:p>
              </p:txBody>
            </p:sp>
          </p:grpSp>
          <p:sp>
            <p:nvSpPr>
              <p:cNvPr id="22579" name="Line 28"/>
              <p:cNvSpPr>
                <a:spLocks noChangeShapeType="1"/>
              </p:cNvSpPr>
              <p:nvPr/>
            </p:nvSpPr>
            <p:spPr bwMode="auto">
              <a:xfrm>
                <a:off x="3216" y="1440"/>
                <a:ext cx="0" cy="192"/>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grpSp>
        <p:sp>
          <p:nvSpPr>
            <p:cNvPr id="22548" name="Line 29"/>
            <p:cNvSpPr>
              <a:spLocks noChangeShapeType="1"/>
            </p:cNvSpPr>
            <p:nvPr/>
          </p:nvSpPr>
          <p:spPr bwMode="auto">
            <a:xfrm>
              <a:off x="2016" y="1632"/>
              <a:ext cx="0" cy="240"/>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22549" name="Line 30"/>
            <p:cNvSpPr>
              <a:spLocks noChangeShapeType="1"/>
            </p:cNvSpPr>
            <p:nvPr/>
          </p:nvSpPr>
          <p:spPr bwMode="auto">
            <a:xfrm>
              <a:off x="3072" y="1632"/>
              <a:ext cx="0" cy="240"/>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22550" name="Rectangle 31"/>
            <p:cNvSpPr>
              <a:spLocks noChangeArrowheads="1"/>
            </p:cNvSpPr>
            <p:nvPr/>
          </p:nvSpPr>
          <p:spPr bwMode="auto">
            <a:xfrm>
              <a:off x="912" y="2448"/>
              <a:ext cx="2544" cy="1536"/>
            </a:xfrm>
            <a:prstGeom prst="rect">
              <a:avLst/>
            </a:prstGeom>
            <a:noFill/>
            <a:ln w="9525">
              <a:solidFill>
                <a:schemeClr val="tx1"/>
              </a:solidFill>
              <a:miter lim="800000"/>
              <a:headEnd/>
              <a:tailEnd/>
            </a:ln>
          </p:spPr>
          <p:txBody>
            <a:bodyPr lIns="91436" tIns="45717" rIns="91436" bIns="45717" anchor="ctr">
              <a:spAutoFit/>
            </a:bodyPr>
            <a:lstStyle/>
            <a:p>
              <a:endParaRPr lang="en-CA"/>
            </a:p>
          </p:txBody>
        </p:sp>
        <p:grpSp>
          <p:nvGrpSpPr>
            <p:cNvPr id="8" name="Group 32"/>
            <p:cNvGrpSpPr>
              <a:grpSpLocks/>
            </p:cNvGrpSpPr>
            <p:nvPr/>
          </p:nvGrpSpPr>
          <p:grpSpPr bwMode="auto">
            <a:xfrm>
              <a:off x="1104" y="2592"/>
              <a:ext cx="576" cy="336"/>
              <a:chOff x="1008" y="1968"/>
              <a:chExt cx="576" cy="336"/>
            </a:xfrm>
          </p:grpSpPr>
          <p:sp>
            <p:nvSpPr>
              <p:cNvPr id="22576" name="Rectangle 33"/>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77" name="Text Box 34"/>
              <p:cNvSpPr txBox="1">
                <a:spLocks noChangeArrowheads="1"/>
              </p:cNvSpPr>
              <p:nvPr/>
            </p:nvSpPr>
            <p:spPr bwMode="auto">
              <a:xfrm>
                <a:off x="1114" y="1994"/>
                <a:ext cx="412" cy="214"/>
              </a:xfrm>
              <a:prstGeom prst="rect">
                <a:avLst/>
              </a:prstGeom>
              <a:noFill/>
              <a:ln w="9525">
                <a:noFill/>
                <a:miter lim="800000"/>
                <a:headEnd/>
                <a:tailEnd/>
              </a:ln>
            </p:spPr>
            <p:txBody>
              <a:bodyPr wrap="none" lIns="91436" tIns="45717" rIns="91436" bIns="45717" anchor="ctr">
                <a:spAutoFit/>
              </a:bodyPr>
              <a:lstStyle/>
              <a:p>
                <a:pPr algn="ctr"/>
                <a:r>
                  <a:rPr lang="en-US" sz="1800"/>
                  <a:t>ALU</a:t>
                </a:r>
              </a:p>
            </p:txBody>
          </p:sp>
        </p:grpSp>
        <p:grpSp>
          <p:nvGrpSpPr>
            <p:cNvPr id="9" name="Group 35"/>
            <p:cNvGrpSpPr>
              <a:grpSpLocks/>
            </p:cNvGrpSpPr>
            <p:nvPr/>
          </p:nvGrpSpPr>
          <p:grpSpPr bwMode="auto">
            <a:xfrm>
              <a:off x="1104" y="3216"/>
              <a:ext cx="576" cy="336"/>
              <a:chOff x="1008" y="1968"/>
              <a:chExt cx="576" cy="336"/>
            </a:xfrm>
          </p:grpSpPr>
          <p:sp>
            <p:nvSpPr>
              <p:cNvPr id="22574" name="Rectangle 36"/>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75" name="Text Box 37"/>
              <p:cNvSpPr txBox="1">
                <a:spLocks noChangeArrowheads="1"/>
              </p:cNvSpPr>
              <p:nvPr/>
            </p:nvSpPr>
            <p:spPr bwMode="auto">
              <a:xfrm>
                <a:off x="1158" y="1994"/>
                <a:ext cx="324" cy="214"/>
              </a:xfrm>
              <a:prstGeom prst="rect">
                <a:avLst/>
              </a:prstGeom>
              <a:noFill/>
              <a:ln w="9525">
                <a:noFill/>
                <a:miter lim="800000"/>
                <a:headEnd/>
                <a:tailEnd/>
              </a:ln>
            </p:spPr>
            <p:txBody>
              <a:bodyPr wrap="none" lIns="91436" tIns="45717" rIns="91436" bIns="45717" anchor="ctr">
                <a:spAutoFit/>
              </a:bodyPr>
              <a:lstStyle/>
              <a:p>
                <a:pPr algn="ctr"/>
                <a:r>
                  <a:rPr lang="en-US" sz="1800"/>
                  <a:t>CU</a:t>
                </a:r>
              </a:p>
            </p:txBody>
          </p:sp>
        </p:grpSp>
        <p:grpSp>
          <p:nvGrpSpPr>
            <p:cNvPr id="10" name="Group 38"/>
            <p:cNvGrpSpPr>
              <a:grpSpLocks/>
            </p:cNvGrpSpPr>
            <p:nvPr/>
          </p:nvGrpSpPr>
          <p:grpSpPr bwMode="auto">
            <a:xfrm>
              <a:off x="2592" y="2592"/>
              <a:ext cx="576" cy="432"/>
              <a:chOff x="1008" y="1968"/>
              <a:chExt cx="576" cy="336"/>
            </a:xfrm>
          </p:grpSpPr>
          <p:sp>
            <p:nvSpPr>
              <p:cNvPr id="22572" name="Rectangle 39"/>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73" name="Text Box 40"/>
              <p:cNvSpPr txBox="1">
                <a:spLocks noChangeArrowheads="1"/>
              </p:cNvSpPr>
              <p:nvPr/>
            </p:nvSpPr>
            <p:spPr bwMode="auto">
              <a:xfrm>
                <a:off x="1086" y="2018"/>
                <a:ext cx="468" cy="166"/>
              </a:xfrm>
              <a:prstGeom prst="rect">
                <a:avLst/>
              </a:prstGeom>
              <a:noFill/>
              <a:ln w="9525">
                <a:noFill/>
                <a:miter lim="800000"/>
                <a:headEnd/>
                <a:tailEnd/>
              </a:ln>
            </p:spPr>
            <p:txBody>
              <a:bodyPr wrap="none" lIns="91436" tIns="45717" rIns="91436" bIns="45717" anchor="ctr">
                <a:spAutoFit/>
              </a:bodyPr>
              <a:lstStyle/>
              <a:p>
                <a:pPr algn="ctr"/>
                <a:r>
                  <a:rPr lang="en-US" sz="1800"/>
                  <a:t>Regs</a:t>
                </a:r>
              </a:p>
            </p:txBody>
          </p:sp>
        </p:grpSp>
        <p:sp>
          <p:nvSpPr>
            <p:cNvPr id="22554" name="Rectangle 41"/>
            <p:cNvSpPr>
              <a:spLocks noChangeArrowheads="1"/>
            </p:cNvSpPr>
            <p:nvPr/>
          </p:nvSpPr>
          <p:spPr bwMode="auto">
            <a:xfrm>
              <a:off x="2592" y="3024"/>
              <a:ext cx="576" cy="288"/>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55" name="Text Box 42"/>
            <p:cNvSpPr txBox="1">
              <a:spLocks noChangeArrowheads="1"/>
            </p:cNvSpPr>
            <p:nvPr/>
          </p:nvSpPr>
          <p:spPr bwMode="auto">
            <a:xfrm>
              <a:off x="2746" y="3079"/>
              <a:ext cx="316" cy="214"/>
            </a:xfrm>
            <a:prstGeom prst="rect">
              <a:avLst/>
            </a:prstGeom>
            <a:noFill/>
            <a:ln w="9525">
              <a:noFill/>
              <a:miter lim="800000"/>
              <a:headEnd/>
              <a:tailEnd/>
            </a:ln>
          </p:spPr>
          <p:txBody>
            <a:bodyPr wrap="none" lIns="91436" tIns="45717" rIns="91436" bIns="45717" anchor="ctr">
              <a:spAutoFit/>
            </a:bodyPr>
            <a:lstStyle/>
            <a:p>
              <a:pPr algn="ctr"/>
              <a:r>
                <a:rPr lang="en-US" sz="1800"/>
                <a:t>PC</a:t>
              </a:r>
            </a:p>
          </p:txBody>
        </p:sp>
        <p:sp>
          <p:nvSpPr>
            <p:cNvPr id="22556" name="Rectangle 43"/>
            <p:cNvSpPr>
              <a:spLocks noChangeArrowheads="1"/>
            </p:cNvSpPr>
            <p:nvPr/>
          </p:nvSpPr>
          <p:spPr bwMode="auto">
            <a:xfrm>
              <a:off x="2592" y="3312"/>
              <a:ext cx="576" cy="288"/>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57" name="Rectangle 44"/>
            <p:cNvSpPr>
              <a:spLocks noChangeArrowheads="1"/>
            </p:cNvSpPr>
            <p:nvPr/>
          </p:nvSpPr>
          <p:spPr bwMode="auto">
            <a:xfrm>
              <a:off x="2592" y="3600"/>
              <a:ext cx="576" cy="288"/>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58" name="Text Box 45"/>
            <p:cNvSpPr txBox="1">
              <a:spLocks noChangeArrowheads="1"/>
            </p:cNvSpPr>
            <p:nvPr/>
          </p:nvSpPr>
          <p:spPr bwMode="auto">
            <a:xfrm>
              <a:off x="2716" y="3648"/>
              <a:ext cx="444" cy="214"/>
            </a:xfrm>
            <a:prstGeom prst="rect">
              <a:avLst/>
            </a:prstGeom>
            <a:noFill/>
            <a:ln w="9525">
              <a:noFill/>
              <a:miter lim="800000"/>
              <a:headEnd/>
              <a:tailEnd/>
            </a:ln>
          </p:spPr>
          <p:txBody>
            <a:bodyPr wrap="none" lIns="91436" tIns="45717" rIns="91436" bIns="45717" anchor="ctr">
              <a:spAutoFit/>
            </a:bodyPr>
            <a:lstStyle/>
            <a:p>
              <a:pPr algn="ctr"/>
              <a:r>
                <a:rPr lang="en-US" sz="1800"/>
                <a:t>PSW</a:t>
              </a:r>
            </a:p>
          </p:txBody>
        </p:sp>
        <p:sp>
          <p:nvSpPr>
            <p:cNvPr id="22559" name="Text Box 46"/>
            <p:cNvSpPr txBox="1">
              <a:spLocks noChangeArrowheads="1"/>
            </p:cNvSpPr>
            <p:nvPr/>
          </p:nvSpPr>
          <p:spPr bwMode="auto">
            <a:xfrm>
              <a:off x="2808" y="3360"/>
              <a:ext cx="260" cy="214"/>
            </a:xfrm>
            <a:prstGeom prst="rect">
              <a:avLst/>
            </a:prstGeom>
            <a:noFill/>
            <a:ln w="9525">
              <a:noFill/>
              <a:miter lim="800000"/>
              <a:headEnd/>
              <a:tailEnd/>
            </a:ln>
          </p:spPr>
          <p:txBody>
            <a:bodyPr wrap="none" lIns="91436" tIns="45717" rIns="91436" bIns="45717" anchor="ctr">
              <a:spAutoFit/>
            </a:bodyPr>
            <a:lstStyle/>
            <a:p>
              <a:pPr algn="ctr"/>
              <a:r>
                <a:rPr lang="en-US" sz="1800"/>
                <a:t>IR</a:t>
              </a:r>
            </a:p>
          </p:txBody>
        </p:sp>
        <p:sp>
          <p:nvSpPr>
            <p:cNvPr id="22560" name="Text Box 47"/>
            <p:cNvSpPr txBox="1">
              <a:spLocks noChangeArrowheads="1"/>
            </p:cNvSpPr>
            <p:nvPr/>
          </p:nvSpPr>
          <p:spPr bwMode="auto">
            <a:xfrm>
              <a:off x="1632" y="3549"/>
              <a:ext cx="816" cy="413"/>
            </a:xfrm>
            <a:prstGeom prst="rect">
              <a:avLst/>
            </a:prstGeom>
            <a:noFill/>
            <a:ln w="9525">
              <a:noFill/>
              <a:miter lim="800000"/>
              <a:headEnd/>
              <a:tailEnd/>
            </a:ln>
          </p:spPr>
          <p:txBody>
            <a:bodyPr lIns="91436" tIns="45717" rIns="91436" bIns="45717" anchor="ctr">
              <a:spAutoFit/>
            </a:bodyPr>
            <a:lstStyle/>
            <a:p>
              <a:pPr algn="ctr"/>
              <a:r>
                <a:rPr lang="en-US" sz="1600"/>
                <a:t>Internal</a:t>
              </a:r>
            </a:p>
            <a:p>
              <a:pPr algn="ctr"/>
              <a:r>
                <a:rPr lang="en-US" sz="1600"/>
                <a:t>CPU Bus</a:t>
              </a:r>
              <a:endParaRPr lang="en-US" sz="1800"/>
            </a:p>
          </p:txBody>
        </p:sp>
        <p:sp>
          <p:nvSpPr>
            <p:cNvPr id="22561" name="Line 48"/>
            <p:cNvSpPr>
              <a:spLocks noChangeShapeType="1"/>
            </p:cNvSpPr>
            <p:nvPr/>
          </p:nvSpPr>
          <p:spPr bwMode="auto">
            <a:xfrm>
              <a:off x="2016" y="2592"/>
              <a:ext cx="0" cy="96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2562" name="Line 49"/>
            <p:cNvSpPr>
              <a:spLocks noChangeShapeType="1"/>
            </p:cNvSpPr>
            <p:nvPr/>
          </p:nvSpPr>
          <p:spPr bwMode="auto">
            <a:xfrm>
              <a:off x="2112" y="2592"/>
              <a:ext cx="0" cy="960"/>
            </a:xfrm>
            <a:prstGeom prst="line">
              <a:avLst/>
            </a:prstGeom>
            <a:noFill/>
            <a:ln w="9525">
              <a:solidFill>
                <a:schemeClr val="tx1"/>
              </a:solidFill>
              <a:round/>
              <a:headEnd/>
              <a:tailEnd/>
            </a:ln>
          </p:spPr>
          <p:txBody>
            <a:bodyPr wrap="none" lIns="91436" tIns="45717" rIns="91436" bIns="45717" anchor="ctr">
              <a:spAutoFit/>
            </a:bodyPr>
            <a:lstStyle/>
            <a:p>
              <a:endParaRPr lang="en-US"/>
            </a:p>
          </p:txBody>
        </p:sp>
        <p:sp>
          <p:nvSpPr>
            <p:cNvPr id="22563" name="Line 50"/>
            <p:cNvSpPr>
              <a:spLocks noChangeShapeType="1"/>
            </p:cNvSpPr>
            <p:nvPr/>
          </p:nvSpPr>
          <p:spPr bwMode="auto">
            <a:xfrm>
              <a:off x="1680" y="2736"/>
              <a:ext cx="336" cy="0"/>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22564" name="Line 51"/>
            <p:cNvSpPr>
              <a:spLocks noChangeShapeType="1"/>
            </p:cNvSpPr>
            <p:nvPr/>
          </p:nvSpPr>
          <p:spPr bwMode="auto">
            <a:xfrm>
              <a:off x="2112" y="2784"/>
              <a:ext cx="480" cy="0"/>
            </a:xfrm>
            <a:prstGeom prst="line">
              <a:avLst/>
            </a:prstGeom>
            <a:noFill/>
            <a:ln w="9525">
              <a:solidFill>
                <a:schemeClr val="tx1"/>
              </a:solidFill>
              <a:round/>
              <a:headEnd type="triangle" w="med" len="med"/>
              <a:tailEnd type="triangle" w="med" len="med"/>
            </a:ln>
          </p:spPr>
          <p:txBody>
            <a:bodyPr lIns="91436" tIns="45717" rIns="91436" bIns="45717" anchor="ctr">
              <a:spAutoFit/>
            </a:bodyPr>
            <a:lstStyle/>
            <a:p>
              <a:endParaRPr lang="en-US"/>
            </a:p>
          </p:txBody>
        </p:sp>
        <p:sp>
          <p:nvSpPr>
            <p:cNvPr id="22565" name="Line 52"/>
            <p:cNvSpPr>
              <a:spLocks noChangeShapeType="1"/>
            </p:cNvSpPr>
            <p:nvPr/>
          </p:nvSpPr>
          <p:spPr bwMode="auto">
            <a:xfrm>
              <a:off x="1680" y="3360"/>
              <a:ext cx="336" cy="0"/>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sp>
          <p:nvSpPr>
            <p:cNvPr id="22566" name="Line 53"/>
            <p:cNvSpPr>
              <a:spLocks noChangeShapeType="1"/>
            </p:cNvSpPr>
            <p:nvPr/>
          </p:nvSpPr>
          <p:spPr bwMode="auto">
            <a:xfrm>
              <a:off x="3456" y="3120"/>
              <a:ext cx="576" cy="0"/>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grpSp>
          <p:nvGrpSpPr>
            <p:cNvPr id="11" name="Group 54"/>
            <p:cNvGrpSpPr>
              <a:grpSpLocks/>
            </p:cNvGrpSpPr>
            <p:nvPr/>
          </p:nvGrpSpPr>
          <p:grpSpPr bwMode="auto">
            <a:xfrm>
              <a:off x="3264" y="1104"/>
              <a:ext cx="576" cy="528"/>
              <a:chOff x="2976" y="1104"/>
              <a:chExt cx="576" cy="528"/>
            </a:xfrm>
          </p:grpSpPr>
          <p:grpSp>
            <p:nvGrpSpPr>
              <p:cNvPr id="12" name="Group 55"/>
              <p:cNvGrpSpPr>
                <a:grpSpLocks/>
              </p:cNvGrpSpPr>
              <p:nvPr/>
            </p:nvGrpSpPr>
            <p:grpSpPr bwMode="auto">
              <a:xfrm>
                <a:off x="2976" y="1104"/>
                <a:ext cx="576" cy="336"/>
                <a:chOff x="1008" y="1968"/>
                <a:chExt cx="576" cy="336"/>
              </a:xfrm>
            </p:grpSpPr>
            <p:sp>
              <p:nvSpPr>
                <p:cNvPr id="22570" name="Rectangle 56"/>
                <p:cNvSpPr>
                  <a:spLocks noChangeArrowheads="1"/>
                </p:cNvSpPr>
                <p:nvPr/>
              </p:nvSpPr>
              <p:spPr bwMode="auto">
                <a:xfrm>
                  <a:off x="1008" y="1968"/>
                  <a:ext cx="576" cy="336"/>
                </a:xfrm>
                <a:prstGeom prst="rect">
                  <a:avLst/>
                </a:prstGeom>
                <a:noFill/>
                <a:ln w="9525">
                  <a:solidFill>
                    <a:schemeClr val="tx1"/>
                  </a:solidFill>
                  <a:miter lim="800000"/>
                  <a:headEnd/>
                  <a:tailEnd/>
                </a:ln>
              </p:spPr>
              <p:txBody>
                <a:bodyPr wrap="none" lIns="91436" tIns="45717" rIns="91436" bIns="45717" anchor="ctr">
                  <a:spAutoFit/>
                </a:bodyPr>
                <a:lstStyle/>
                <a:p>
                  <a:endParaRPr lang="en-CA"/>
                </a:p>
              </p:txBody>
            </p:sp>
            <p:sp>
              <p:nvSpPr>
                <p:cNvPr id="22571" name="Text Box 57"/>
                <p:cNvSpPr txBox="1">
                  <a:spLocks noChangeArrowheads="1"/>
                </p:cNvSpPr>
                <p:nvPr/>
              </p:nvSpPr>
              <p:spPr bwMode="auto">
                <a:xfrm>
                  <a:off x="1102" y="1994"/>
                  <a:ext cx="436" cy="214"/>
                </a:xfrm>
                <a:prstGeom prst="rect">
                  <a:avLst/>
                </a:prstGeom>
                <a:noFill/>
                <a:ln w="9525">
                  <a:noFill/>
                  <a:miter lim="800000"/>
                  <a:headEnd/>
                  <a:tailEnd/>
                </a:ln>
              </p:spPr>
              <p:txBody>
                <a:bodyPr wrap="none" lIns="91436" tIns="45717" rIns="91436" bIns="45717" anchor="ctr">
                  <a:spAutoFit/>
                </a:bodyPr>
                <a:lstStyle/>
                <a:p>
                  <a:pPr algn="ctr"/>
                  <a:r>
                    <a:rPr lang="en-US" sz="1800"/>
                    <a:t>I/O n</a:t>
                  </a:r>
                </a:p>
              </p:txBody>
            </p:sp>
          </p:grpSp>
          <p:sp>
            <p:nvSpPr>
              <p:cNvPr id="22569" name="Line 58"/>
              <p:cNvSpPr>
                <a:spLocks noChangeShapeType="1"/>
              </p:cNvSpPr>
              <p:nvPr/>
            </p:nvSpPr>
            <p:spPr bwMode="auto">
              <a:xfrm>
                <a:off x="3216" y="1440"/>
                <a:ext cx="0" cy="192"/>
              </a:xfrm>
              <a:prstGeom prst="line">
                <a:avLst/>
              </a:prstGeom>
              <a:noFill/>
              <a:ln w="9525">
                <a:solidFill>
                  <a:schemeClr val="tx1"/>
                </a:solidFill>
                <a:round/>
                <a:headEnd type="triangle" w="med" len="med"/>
                <a:tailEnd type="triangle" w="med" len="med"/>
              </a:ln>
            </p:spPr>
            <p:txBody>
              <a:bodyPr wrap="none" lIns="91436" tIns="45717" rIns="91436" bIns="45717" anchor="ctr">
                <a:spAutoFit/>
              </a:bodyPr>
              <a:lstStyle/>
              <a:p>
                <a:endParaRPr lang="en-U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610600" cy="1143000"/>
          </a:xfrm>
        </p:spPr>
        <p:txBody>
          <a:bodyPr/>
          <a:lstStyle/>
          <a:p>
            <a:r>
              <a:rPr lang="en-US" b="1" dirty="0" smtClean="0"/>
              <a:t>Von Neumann Architecture</a:t>
            </a:r>
            <a:br>
              <a:rPr lang="en-US" b="1" dirty="0" smtClean="0"/>
            </a:br>
            <a:endParaRPr lang="en-US" dirty="0"/>
          </a:p>
        </p:txBody>
      </p:sp>
      <p:sp>
        <p:nvSpPr>
          <p:cNvPr id="3" name="Content Placeholder 2"/>
          <p:cNvSpPr>
            <a:spLocks noGrp="1"/>
          </p:cNvSpPr>
          <p:nvPr>
            <p:ph idx="1"/>
          </p:nvPr>
        </p:nvSpPr>
        <p:spPr>
          <a:xfrm>
            <a:off x="457200" y="1752600"/>
            <a:ext cx="8229600" cy="4343400"/>
          </a:xfrm>
        </p:spPr>
        <p:txBody>
          <a:bodyPr/>
          <a:lstStyle/>
          <a:p>
            <a:r>
              <a:rPr lang="en-US" sz="2400" b="0" u="none" dirty="0"/>
              <a:t>The Von Neumann architecture, also known as the Von Neumann model and Princeton architecture, is a </a:t>
            </a:r>
            <a:r>
              <a:rPr lang="en-US" sz="2400" b="0" u="none" dirty="0">
                <a:hlinkClick r:id="rId2" tooltip="Computer architecture"/>
              </a:rPr>
              <a:t>computer architecture</a:t>
            </a:r>
            <a:r>
              <a:rPr lang="en-US" sz="2400" b="0" u="none" dirty="0"/>
              <a:t> based on that described in 1945 by the mathematician and physicist </a:t>
            </a:r>
            <a:r>
              <a:rPr lang="en-US" sz="2400" b="0" u="none" dirty="0">
                <a:hlinkClick r:id="rId3" tooltip="John von Neumann"/>
              </a:rPr>
              <a:t>John von Neumann</a:t>
            </a:r>
            <a:r>
              <a:rPr lang="en-US" sz="2400" b="0" u="none" dirty="0"/>
              <a:t> and others in the </a:t>
            </a:r>
            <a:r>
              <a:rPr lang="en-US" sz="2400" b="0" i="1" u="none" dirty="0">
                <a:hlinkClick r:id="rId4" tooltip="First Draft of a Report on the EDVAC"/>
              </a:rPr>
              <a:t>First Draft of a Report on the </a:t>
            </a:r>
            <a:r>
              <a:rPr lang="en-US" sz="2400" b="0" i="1" u="none" dirty="0" smtClean="0">
                <a:hlinkClick r:id="rId4" tooltip="First Draft of a Report on the EDVAC"/>
              </a:rPr>
              <a:t>EDVAC</a:t>
            </a:r>
            <a:r>
              <a:rPr lang="en-US" sz="2400" b="0" i="1" u="none" dirty="0" smtClean="0"/>
              <a:t>(</a:t>
            </a:r>
            <a:r>
              <a:rPr sz="2400"/>
              <a:t>Electronic Discrete Variable </a:t>
            </a:r>
            <a:r>
              <a:rPr sz="2400"/>
              <a:t>Automatic </a:t>
            </a:r>
            <a:r>
              <a:rPr sz="2400" smtClean="0"/>
              <a:t>Computer)</a:t>
            </a:r>
            <a:r>
              <a:rPr lang="en-US" sz="2400" b="0" u="none" smtClean="0"/>
              <a:t>.</a:t>
            </a:r>
            <a:endParaRPr lang="en-US" sz="2400" b="0" u="none" baseline="30000" dirty="0"/>
          </a:p>
          <a:p>
            <a:r>
              <a:rPr lang="en-US" sz="2400" b="0" u="none" dirty="0" smtClean="0"/>
              <a:t> </a:t>
            </a:r>
            <a:r>
              <a:rPr lang="en-US" sz="2400" b="0" u="none" dirty="0"/>
              <a:t>This describes a design architecture for an electronic </a:t>
            </a:r>
            <a:r>
              <a:rPr lang="en-US" sz="2400" b="0" u="none" dirty="0">
                <a:hlinkClick r:id="rId5" tooltip="Digital computer"/>
              </a:rPr>
              <a:t>digital computer</a:t>
            </a:r>
            <a:r>
              <a:rPr lang="en-US" sz="2400" b="0" u="none" dirty="0"/>
              <a:t> with parts consisting of a </a:t>
            </a:r>
            <a:r>
              <a:rPr lang="en-US" sz="2400" b="0" u="none" dirty="0">
                <a:hlinkClick r:id="rId6" tooltip="Central processing unit"/>
              </a:rPr>
              <a:t>processing unit</a:t>
            </a:r>
            <a:r>
              <a:rPr lang="en-US" sz="2400" b="0" u="none" dirty="0"/>
              <a:t> containing an </a:t>
            </a:r>
            <a:r>
              <a:rPr lang="en-US" sz="2400" b="0" u="none" dirty="0">
                <a:hlinkClick r:id="rId7" tooltip="Arithmetic logic unit"/>
              </a:rPr>
              <a:t>arithmetic logic unit</a:t>
            </a:r>
            <a:r>
              <a:rPr lang="en-US" sz="2400" b="0" u="none" dirty="0"/>
              <a:t> and </a:t>
            </a:r>
            <a:r>
              <a:rPr lang="en-US" sz="2400" b="0" u="none" dirty="0">
                <a:hlinkClick r:id="rId8" tooltip="Processor register"/>
              </a:rPr>
              <a:t>processor registers</a:t>
            </a:r>
            <a:r>
              <a:rPr lang="en-US" sz="2400" b="0" u="none" dirty="0"/>
              <a:t>, a </a:t>
            </a:r>
            <a:r>
              <a:rPr lang="en-US" sz="2400" b="0" u="none" dirty="0">
                <a:hlinkClick r:id="rId9" tooltip="Control unit"/>
              </a:rPr>
              <a:t>control unit</a:t>
            </a:r>
            <a:r>
              <a:rPr lang="en-US" sz="2400" b="0" u="none" dirty="0"/>
              <a:t> containing an </a:t>
            </a:r>
            <a:r>
              <a:rPr lang="en-US" sz="2400" b="0" u="none" dirty="0">
                <a:hlinkClick r:id="rId10" tooltip="Instruction register"/>
              </a:rPr>
              <a:t>instruction register</a:t>
            </a:r>
            <a:r>
              <a:rPr lang="en-US" sz="2400" b="0" u="none" dirty="0"/>
              <a:t> and </a:t>
            </a:r>
            <a:r>
              <a:rPr lang="en-US" sz="2400" b="0" u="none" dirty="0">
                <a:hlinkClick r:id="rId11" tooltip="Program counter"/>
              </a:rPr>
              <a:t>program counter</a:t>
            </a:r>
            <a:r>
              <a:rPr lang="en-US" sz="2400" b="0" u="none" dirty="0"/>
              <a:t>, a </a:t>
            </a:r>
            <a:r>
              <a:rPr lang="en-US" sz="2400" b="0" u="none" dirty="0">
                <a:hlinkClick r:id="rId12" tooltip="Computer memory"/>
              </a:rPr>
              <a:t>memory</a:t>
            </a:r>
            <a:r>
              <a:rPr lang="en-US" sz="2400" b="0" u="none" dirty="0"/>
              <a:t> to store both data and </a:t>
            </a:r>
            <a:r>
              <a:rPr lang="en-US" sz="2400" b="0" u="none" dirty="0">
                <a:hlinkClick r:id="rId13" tooltip="Instruction (computer science)"/>
              </a:rPr>
              <a:t>instructions</a:t>
            </a:r>
            <a:r>
              <a:rPr lang="en-US" sz="2400" b="0" u="none" dirty="0"/>
              <a:t>, external </a:t>
            </a:r>
            <a:r>
              <a:rPr lang="en-US" sz="2400" b="0" u="none" dirty="0">
                <a:hlinkClick r:id="rId14" tooltip="Mass storage"/>
              </a:rPr>
              <a:t>mass storage</a:t>
            </a:r>
            <a:r>
              <a:rPr lang="en-US" sz="2400" b="0" u="none" dirty="0"/>
              <a:t>, and </a:t>
            </a:r>
            <a:r>
              <a:rPr lang="en-US" sz="2400" b="0" u="none" dirty="0">
                <a:hlinkClick r:id="rId15" tooltip="Input and output"/>
              </a:rPr>
              <a:t>input and output</a:t>
            </a:r>
            <a:r>
              <a:rPr lang="en-US" sz="2400" b="0" u="none" dirty="0"/>
              <a:t> mechanisms.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685800"/>
            <a:ext cx="9144000" cy="914400"/>
          </a:xfrm>
        </p:spPr>
        <p:txBody>
          <a:bodyPr/>
          <a:lstStyle/>
          <a:p>
            <a:pPr eaLnBrk="1" hangingPunct="1">
              <a:defRPr/>
            </a:pPr>
            <a:r>
              <a:rPr lang="en-US" dirty="0" smtClean="0"/>
              <a:t>Instruction Architecture - Hardware Circuits</a:t>
            </a:r>
          </a:p>
        </p:txBody>
      </p:sp>
      <p:sp>
        <p:nvSpPr>
          <p:cNvPr id="23555" name="Rectangle 3"/>
          <p:cNvSpPr>
            <a:spLocks noGrp="1" noChangeArrowheads="1"/>
          </p:cNvSpPr>
          <p:nvPr>
            <p:ph type="body" idx="1"/>
          </p:nvPr>
        </p:nvSpPr>
        <p:spPr>
          <a:xfrm>
            <a:off x="533400" y="2209800"/>
            <a:ext cx="8243887" cy="5153025"/>
          </a:xfrm>
        </p:spPr>
        <p:txBody>
          <a:bodyPr/>
          <a:lstStyle/>
          <a:p>
            <a:pPr eaLnBrk="1" hangingPunct="1"/>
            <a:r>
              <a:rPr lang="en-US" sz="2000" u="none" dirty="0" smtClean="0"/>
              <a:t>Everything that the computer can do is the result of designing and building devices to carry out each function – no magic!</a:t>
            </a:r>
            <a:br>
              <a:rPr lang="en-US" sz="2000" u="none" dirty="0" smtClean="0"/>
            </a:br>
            <a:endParaRPr lang="en-US" sz="2000" u="none" dirty="0" smtClean="0"/>
          </a:p>
          <a:p>
            <a:pPr eaLnBrk="1" hangingPunct="1"/>
            <a:r>
              <a:rPr lang="en-US" sz="2000" u="none" dirty="0" smtClean="0"/>
              <a:t>At the most elementary level the devices are called logic gates.</a:t>
            </a:r>
          </a:p>
          <a:p>
            <a:pPr lvl="1" eaLnBrk="1" hangingPunct="1"/>
            <a:r>
              <a:rPr lang="en-US" sz="2000" dirty="0" smtClean="0"/>
              <a:t>There are many possible gate types, each perform a specific Boolean operation (e.g.  AND, OR, NOT, NAND, NOR, XOR, XNOR)</a:t>
            </a:r>
            <a:br>
              <a:rPr lang="en-US" sz="2000" dirty="0" smtClean="0"/>
            </a:br>
            <a:endParaRPr lang="en-US" sz="2000" dirty="0" smtClean="0"/>
          </a:p>
          <a:p>
            <a:pPr eaLnBrk="1" hangingPunct="1"/>
            <a:r>
              <a:rPr lang="en-US" sz="2000" u="none" dirty="0" smtClean="0"/>
              <a:t>ALL circuits, hence all functions, are defined in terms of the basic gates.</a:t>
            </a:r>
            <a:br>
              <a:rPr lang="en-US" sz="2000" u="none" dirty="0" smtClean="0"/>
            </a:br>
            <a:endParaRPr lang="en-US" sz="2000" u="none" dirty="0" smtClean="0"/>
          </a:p>
          <a:p>
            <a:pPr eaLnBrk="1" hangingPunct="1"/>
            <a:r>
              <a:rPr lang="en-US" sz="2000" u="none" dirty="0" smtClean="0"/>
              <a:t>We apply Boolean Algebra and Boolean Calculus in order to design circuits and then optimize our designs.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0" y="762000"/>
            <a:ext cx="9144000" cy="914400"/>
          </a:xfrm>
        </p:spPr>
        <p:txBody>
          <a:bodyPr/>
          <a:lstStyle/>
          <a:p>
            <a:pPr eaLnBrk="1" hangingPunct="1">
              <a:defRPr/>
            </a:pPr>
            <a:r>
              <a:rPr lang="en-US" dirty="0" smtClean="0"/>
              <a:t>Instruction Architecture - Hardware Circuits</a:t>
            </a:r>
          </a:p>
        </p:txBody>
      </p:sp>
      <p:sp>
        <p:nvSpPr>
          <p:cNvPr id="24579" name="Rectangle 3"/>
          <p:cNvSpPr>
            <a:spLocks noGrp="1" noChangeArrowheads="1"/>
          </p:cNvSpPr>
          <p:nvPr>
            <p:ph type="body" idx="1"/>
          </p:nvPr>
        </p:nvSpPr>
        <p:spPr>
          <a:xfrm>
            <a:off x="609600" y="1905000"/>
            <a:ext cx="8243887" cy="4467225"/>
          </a:xfrm>
        </p:spPr>
        <p:txBody>
          <a:bodyPr/>
          <a:lstStyle/>
          <a:p>
            <a:pPr eaLnBrk="1" hangingPunct="1"/>
            <a:r>
              <a:rPr lang="en-US" sz="2000" u="none" dirty="0" smtClean="0"/>
              <a:t>Data is represented by various types of “signals”, including electrical, magnetic, optical and so on.  Data “moves” through the computer along wires that form the various bus networks (address, data, control) and which interconnect the gates.</a:t>
            </a:r>
            <a:br>
              <a:rPr lang="en-US" sz="2000" u="none" dirty="0" smtClean="0"/>
            </a:br>
            <a:endParaRPr lang="en-US" sz="2000" u="none" dirty="0" smtClean="0"/>
          </a:p>
          <a:p>
            <a:pPr eaLnBrk="1" hangingPunct="1"/>
            <a:r>
              <a:rPr lang="en-US" sz="2000" u="none" dirty="0" smtClean="0"/>
              <a:t>Combinations of gates are called integrated circuits (IC).</a:t>
            </a:r>
            <a:br>
              <a:rPr lang="en-US" sz="2000" u="none" dirty="0" smtClean="0"/>
            </a:br>
            <a:endParaRPr lang="en-US" sz="2000" u="none" dirty="0" smtClean="0"/>
          </a:p>
          <a:p>
            <a:pPr eaLnBrk="1" hangingPunct="1"/>
            <a:r>
              <a:rPr lang="en-US" sz="2000" u="none" dirty="0" smtClean="0"/>
              <a:t>All computer functions are defined and controlled by IC’s of varying complexity in design.  The manufacture of these may be scaled according to size/complexity:</a:t>
            </a:r>
          </a:p>
          <a:p>
            <a:pPr lvl="1" eaLnBrk="1" hangingPunct="1"/>
            <a:r>
              <a:rPr lang="en-US" sz="2000" dirty="0" smtClean="0"/>
              <a:t>LSI   	large scale integration</a:t>
            </a:r>
          </a:p>
          <a:p>
            <a:pPr lvl="1" eaLnBrk="1" hangingPunct="1"/>
            <a:r>
              <a:rPr lang="en-US" sz="2000" dirty="0" smtClean="0"/>
              <a:t>VLSI 	very large scale integration</a:t>
            </a:r>
          </a:p>
          <a:p>
            <a:pPr lvl="1" eaLnBrk="1" hangingPunct="1"/>
            <a:r>
              <a:rPr lang="en-US" sz="2000" dirty="0" smtClean="0"/>
              <a:t>ULSI 	ultra large scale integration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0" y="685800"/>
            <a:ext cx="9144000" cy="914400"/>
          </a:xfrm>
        </p:spPr>
        <p:txBody>
          <a:bodyPr/>
          <a:lstStyle/>
          <a:p>
            <a:pPr eaLnBrk="1" hangingPunct="1">
              <a:defRPr/>
            </a:pPr>
            <a:r>
              <a:rPr lang="en-US" dirty="0" smtClean="0"/>
              <a:t>Instruction Architecture - CU</a:t>
            </a:r>
          </a:p>
        </p:txBody>
      </p:sp>
      <p:sp>
        <p:nvSpPr>
          <p:cNvPr id="25603" name="Rectangle 3"/>
          <p:cNvSpPr>
            <a:spLocks noGrp="1" noChangeArrowheads="1"/>
          </p:cNvSpPr>
          <p:nvPr>
            <p:ph type="body" idx="1"/>
          </p:nvPr>
        </p:nvSpPr>
        <p:spPr>
          <a:xfrm>
            <a:off x="533400" y="1981200"/>
            <a:ext cx="8243887" cy="3778250"/>
          </a:xfrm>
        </p:spPr>
        <p:txBody>
          <a:bodyPr/>
          <a:lstStyle/>
          <a:p>
            <a:pPr eaLnBrk="1" hangingPunct="1"/>
            <a:r>
              <a:rPr lang="en-US" sz="2200" b="0" u="none" dirty="0" smtClean="0"/>
              <a:t>The control unit must decode instructions, set up for communication with RAM addresses and manage the data stored in register and accumulator storages.</a:t>
            </a:r>
            <a:br>
              <a:rPr lang="en-US" sz="2200" b="0" u="none" dirty="0" smtClean="0"/>
            </a:br>
            <a:endParaRPr lang="en-US" sz="2200" b="0" u="none" dirty="0" smtClean="0"/>
          </a:p>
          <a:p>
            <a:pPr eaLnBrk="1" hangingPunct="1"/>
            <a:r>
              <a:rPr lang="en-US" sz="2200" b="0" u="none" dirty="0" smtClean="0"/>
              <a:t>Each such operation requires separate circuitry to perform the specialized tasks.</a:t>
            </a:r>
            <a:br>
              <a:rPr lang="en-US" sz="2200" b="0" u="none" dirty="0" smtClean="0"/>
            </a:br>
            <a:endParaRPr lang="en-US" sz="2200" b="0" u="none" dirty="0" smtClean="0"/>
          </a:p>
          <a:p>
            <a:pPr eaLnBrk="1" hangingPunct="1"/>
            <a:r>
              <a:rPr lang="en-US" sz="2200" b="0" u="none" dirty="0" smtClean="0"/>
              <a:t>It is also necessary for computer experts to have knowledge of the various data representations to be used on the machine in order to design components that have the desired </a:t>
            </a:r>
            <a:r>
              <a:rPr lang="en-US" sz="2200" b="0" u="none" dirty="0" err="1" smtClean="0"/>
              <a:t>behaviours</a:t>
            </a:r>
            <a:r>
              <a:rPr lang="en-US" sz="2200" b="0" u="none"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0" y="685800"/>
            <a:ext cx="9144000" cy="914400"/>
          </a:xfrm>
        </p:spPr>
        <p:txBody>
          <a:bodyPr/>
          <a:lstStyle/>
          <a:p>
            <a:pPr eaLnBrk="1" hangingPunct="1">
              <a:defRPr/>
            </a:pPr>
            <a:r>
              <a:rPr lang="en-US" dirty="0" smtClean="0"/>
              <a:t>Instruction Architecture - ALU</a:t>
            </a:r>
          </a:p>
        </p:txBody>
      </p:sp>
      <p:sp>
        <p:nvSpPr>
          <p:cNvPr id="26627" name="Rectangle 3"/>
          <p:cNvSpPr>
            <a:spLocks noGrp="1" noChangeArrowheads="1"/>
          </p:cNvSpPr>
          <p:nvPr>
            <p:ph type="body" idx="1"/>
          </p:nvPr>
        </p:nvSpPr>
        <p:spPr>
          <a:xfrm>
            <a:off x="609600" y="2209800"/>
            <a:ext cx="8243887" cy="2336800"/>
          </a:xfrm>
        </p:spPr>
        <p:txBody>
          <a:bodyPr/>
          <a:lstStyle/>
          <a:p>
            <a:pPr eaLnBrk="1" hangingPunct="1"/>
            <a:r>
              <a:rPr lang="en-US" sz="2800" u="none" dirty="0" smtClean="0"/>
              <a:t>All instructions together are called the instruction set</a:t>
            </a:r>
          </a:p>
          <a:p>
            <a:pPr lvl="1" eaLnBrk="1" hangingPunct="1"/>
            <a:r>
              <a:rPr lang="en-US" dirty="0" smtClean="0"/>
              <a:t>CISC	complex instruction set</a:t>
            </a:r>
          </a:p>
          <a:p>
            <a:pPr lvl="1" eaLnBrk="1" hangingPunct="1"/>
            <a:r>
              <a:rPr lang="en-US" dirty="0" smtClean="0"/>
              <a:t>RISC	reduced instruction set</a:t>
            </a:r>
            <a:br>
              <a:rPr lang="en-US" dirty="0" smtClean="0"/>
            </a:br>
            <a:endParaRPr lang="en-US" dirty="0" smtClean="0"/>
          </a:p>
          <a:p>
            <a:pPr eaLnBrk="1" hangingPunct="1"/>
            <a:r>
              <a:rPr lang="en-US" sz="2800" u="none" dirty="0" smtClean="0"/>
              <a:t>Each ALU instruction requires a separate circuit, although some instructions may incorporate the circuit logic of other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10px-Von_Neumann_Architecture.svg.png"/>
          <p:cNvPicPr>
            <a:picLocks noChangeAspect="1"/>
          </p:cNvPicPr>
          <p:nvPr/>
        </p:nvPicPr>
        <p:blipFill>
          <a:blip r:embed="rId2" cstate="print"/>
          <a:stretch>
            <a:fillRect/>
          </a:stretch>
        </p:blipFill>
        <p:spPr>
          <a:xfrm>
            <a:off x="914400" y="838200"/>
            <a:ext cx="7772399" cy="5257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1143000"/>
          </a:xfrm>
        </p:spPr>
        <p:txBody>
          <a:bodyPr/>
          <a:lstStyle/>
          <a:p>
            <a:r>
              <a:rPr lang="en-US" dirty="0" smtClean="0"/>
              <a:t>Basic principles</a:t>
            </a:r>
            <a:br>
              <a:rPr lang="en-US" dirty="0" smtClean="0"/>
            </a:br>
            <a:endParaRPr lang="en-US" dirty="0"/>
          </a:p>
        </p:txBody>
      </p:sp>
      <p:sp>
        <p:nvSpPr>
          <p:cNvPr id="3" name="Content Placeholder 2"/>
          <p:cNvSpPr>
            <a:spLocks noGrp="1"/>
          </p:cNvSpPr>
          <p:nvPr>
            <p:ph idx="1"/>
          </p:nvPr>
        </p:nvSpPr>
        <p:spPr>
          <a:xfrm>
            <a:off x="457200" y="2057400"/>
            <a:ext cx="8229600" cy="3763963"/>
          </a:xfrm>
        </p:spPr>
        <p:txBody>
          <a:bodyPr/>
          <a:lstStyle/>
          <a:p>
            <a:pPr eaLnBrk="1" hangingPunct="1"/>
            <a:r>
              <a:rPr lang="en-US" sz="2400" dirty="0"/>
              <a:t>Von Neumann Architecture</a:t>
            </a:r>
          </a:p>
          <a:p>
            <a:pPr lvl="1" eaLnBrk="1" hangingPunct="1"/>
            <a:r>
              <a:rPr lang="en-US" sz="2400" dirty="0" smtClean="0"/>
              <a:t>5 component design of the </a:t>
            </a:r>
            <a:r>
              <a:rPr lang="en-US" sz="2400" i="1" dirty="0" smtClean="0"/>
              <a:t>stored program digital computer</a:t>
            </a:r>
            <a:endParaRPr lang="en-US" sz="2400" dirty="0" smtClean="0"/>
          </a:p>
          <a:p>
            <a:pPr lvl="1" eaLnBrk="1" hangingPunct="1"/>
            <a:r>
              <a:rPr lang="en-US" sz="2400" dirty="0" smtClean="0"/>
              <a:t>the </a:t>
            </a:r>
            <a:r>
              <a:rPr lang="en-US" sz="2400" i="1" dirty="0" smtClean="0"/>
              <a:t>instruction cycle</a:t>
            </a:r>
            <a:endParaRPr lang="en-US" sz="2400" dirty="0" smtClean="0"/>
          </a:p>
          <a:p>
            <a:pPr lvl="2" eaLnBrk="1" hangingPunct="1"/>
            <a:r>
              <a:rPr lang="en-US" dirty="0" smtClean="0"/>
              <a:t>Basic</a:t>
            </a:r>
          </a:p>
          <a:p>
            <a:pPr lvl="2" eaLnBrk="1" hangingPunct="1"/>
            <a:r>
              <a:rPr lang="en-US" dirty="0" smtClean="0"/>
              <a:t>Exceptions</a:t>
            </a:r>
          </a:p>
          <a:p>
            <a:pPr lvl="1" eaLnBrk="1" hangingPunct="1"/>
            <a:r>
              <a:rPr lang="en-US" sz="2400" dirty="0" smtClean="0"/>
              <a:t>instruction architecture</a:t>
            </a:r>
          </a:p>
          <a:p>
            <a:pPr lvl="2" eaLnBrk="1" hangingPunct="1"/>
            <a:r>
              <a:rPr lang="en-US" dirty="0" smtClean="0"/>
              <a:t>software design</a:t>
            </a:r>
          </a:p>
          <a:p>
            <a:pPr lvl="2" eaLnBrk="1" hangingPunct="1"/>
            <a:r>
              <a:rPr lang="en-US" dirty="0" smtClean="0"/>
              <a:t>hardware circuits</a:t>
            </a:r>
            <a:br>
              <a:rPr lang="en-US" dirty="0" smtClean="0"/>
            </a:br>
            <a:endParaRPr lang="en-US" dirty="0" smtClean="0"/>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r>
              <a:rPr lang="en-US" sz="2400" dirty="0"/>
              <a:t>Digital Design</a:t>
            </a:r>
          </a:p>
          <a:p>
            <a:pPr lvl="1" eaLnBrk="1" hangingPunct="1"/>
            <a:r>
              <a:rPr lang="en-US" sz="2400" dirty="0" smtClean="0"/>
              <a:t>Boolean logic and gates</a:t>
            </a:r>
          </a:p>
          <a:p>
            <a:pPr lvl="1" eaLnBrk="1" hangingPunct="1"/>
            <a:r>
              <a:rPr lang="en-US" sz="2400" dirty="0" smtClean="0"/>
              <a:t>Basic Combinational Circuits </a:t>
            </a:r>
          </a:p>
          <a:p>
            <a:pPr lvl="1" eaLnBrk="1" hangingPunct="1"/>
            <a:r>
              <a:rPr lang="en-US" sz="2400" dirty="0" err="1" smtClean="0"/>
              <a:t>Karnaugh</a:t>
            </a:r>
            <a:r>
              <a:rPr lang="en-US" sz="2400" dirty="0" smtClean="0"/>
              <a:t> maps</a:t>
            </a:r>
          </a:p>
          <a:p>
            <a:pPr lvl="1" eaLnBrk="1" hangingPunct="1"/>
            <a:r>
              <a:rPr lang="en-US" sz="2400" dirty="0" smtClean="0"/>
              <a:t>Advanced Combinational Circuits </a:t>
            </a:r>
          </a:p>
          <a:p>
            <a:pPr lvl="1" eaLnBrk="1" hangingPunct="1"/>
            <a:r>
              <a:rPr lang="en-US" sz="2400" dirty="0" smtClean="0"/>
              <a:t>Sequential Circuits</a:t>
            </a:r>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pPr lvl="1"/>
            <a:r>
              <a:rPr lang="en-US" sz="4000" b="1" dirty="0" smtClean="0"/>
              <a:t>Boolean logic and gates</a:t>
            </a:r>
            <a:br>
              <a:rPr lang="en-US" sz="4000" b="1" dirty="0" smtClean="0"/>
            </a:br>
            <a:endParaRPr lang="en-US" sz="4000" b="1" dirty="0"/>
          </a:p>
        </p:txBody>
      </p:sp>
      <p:pic>
        <p:nvPicPr>
          <p:cNvPr id="3" name="Picture 2" descr="Image1.gif"/>
          <p:cNvPicPr>
            <a:picLocks noChangeAspect="1"/>
          </p:cNvPicPr>
          <p:nvPr/>
        </p:nvPicPr>
        <p:blipFill>
          <a:blip r:embed="rId2" cstate="print"/>
          <a:stretch>
            <a:fillRect/>
          </a:stretch>
        </p:blipFill>
        <p:spPr>
          <a:xfrm>
            <a:off x="2514600" y="1600200"/>
            <a:ext cx="5181600" cy="49307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dirty="0" smtClean="0"/>
              <a:t>Basic Combinational Circuits </a:t>
            </a:r>
            <a:br>
              <a:rPr lang="en-US" sz="3200" dirty="0" smtClean="0"/>
            </a:br>
            <a:endParaRPr lang="en-US" sz="3200" dirty="0"/>
          </a:p>
        </p:txBody>
      </p:sp>
      <p:pic>
        <p:nvPicPr>
          <p:cNvPr id="3" name="Picture 2" descr="comb25.gif"/>
          <p:cNvPicPr>
            <a:picLocks noChangeAspect="1"/>
          </p:cNvPicPr>
          <p:nvPr/>
        </p:nvPicPr>
        <p:blipFill>
          <a:blip r:embed="rId2" cstate="print"/>
          <a:stretch>
            <a:fillRect/>
          </a:stretch>
        </p:blipFill>
        <p:spPr>
          <a:xfrm>
            <a:off x="1143000" y="1752600"/>
            <a:ext cx="7030466" cy="4419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066800"/>
            <a:ext cx="8903158"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967</Words>
  <Application>Microsoft Office PowerPoint</Application>
  <PresentationFormat>On-screen Show (4:3)</PresentationFormat>
  <Paragraphs>214</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 Microsoft Office PowerPoint Presentation</vt:lpstr>
      <vt:lpstr>BASIC COMP. ARCHITECTURE  Bachelor of Computer Science (Hons) (Network Technology and Cybersecurity)  MODULE CODE: BCA114</vt:lpstr>
      <vt:lpstr>Slide 2</vt:lpstr>
      <vt:lpstr>Von Neumann Architecture </vt:lpstr>
      <vt:lpstr>Slide 4</vt:lpstr>
      <vt:lpstr>Basic principles </vt:lpstr>
      <vt:lpstr>Slide 6</vt:lpstr>
      <vt:lpstr>Boolean logic and gates </vt:lpstr>
      <vt:lpstr>Basic Combinational Circuits  </vt:lpstr>
      <vt:lpstr>Slide 9</vt:lpstr>
      <vt:lpstr>                                  The Karnaugh map  It is also known as the K-map, is a method to simplify boolean algebra expressions. Maurice Karnaugh introduced it in 1953 as a refinement of Edward Veitch's 1952 Veitch diagram</vt:lpstr>
      <vt:lpstr>Slide 11</vt:lpstr>
      <vt:lpstr>Sequential Circuits </vt:lpstr>
      <vt:lpstr>Slide 13</vt:lpstr>
      <vt:lpstr>Slide 14</vt:lpstr>
      <vt:lpstr>Slide 15</vt:lpstr>
      <vt:lpstr>Another view of a digital computer</vt:lpstr>
      <vt:lpstr>The Instruction Cycle</vt:lpstr>
      <vt:lpstr>The Instruction Cycle - Basic View</vt:lpstr>
      <vt:lpstr>The Instruction Cycle - Intermediate View</vt:lpstr>
      <vt:lpstr> Opcode &amp; Operand </vt:lpstr>
      <vt:lpstr>The Instruction Cycle - Exceptions</vt:lpstr>
      <vt:lpstr>The Instruction Cycle - Exceptions</vt:lpstr>
      <vt:lpstr>The Instruction Cycle - Exceptions</vt:lpstr>
      <vt:lpstr>The Instruction Cycle - Exceptions</vt:lpstr>
      <vt:lpstr>Instruction Architecture</vt:lpstr>
      <vt:lpstr>Instruction Architecture - Software Design</vt:lpstr>
      <vt:lpstr>Instruction Architecture - Software Design</vt:lpstr>
      <vt:lpstr>Instruction Architecture - Software Design</vt:lpstr>
      <vt:lpstr>Instruction Architecture - CPU</vt:lpstr>
      <vt:lpstr>Instruction Architecture - Hardware Circuits</vt:lpstr>
      <vt:lpstr>Instruction Architecture - Hardware Circuits</vt:lpstr>
      <vt:lpstr>Instruction Architecture - CU</vt:lpstr>
      <vt:lpstr>Instruction Architecture - ALU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CYBER-SAFETY  BASICS</dc:title>
  <dc:creator>BAGA</dc:creator>
  <cp:lastModifiedBy>Jit</cp:lastModifiedBy>
  <cp:revision>126</cp:revision>
  <dcterms:created xsi:type="dcterms:W3CDTF">2013-03-20T09:56:07Z</dcterms:created>
  <dcterms:modified xsi:type="dcterms:W3CDTF">2018-01-21T00:13:14Z</dcterms:modified>
</cp:coreProperties>
</file>