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9" r:id="rId2"/>
    <p:sldId id="291" r:id="rId3"/>
    <p:sldId id="260" r:id="rId4"/>
    <p:sldId id="261" r:id="rId5"/>
    <p:sldId id="262" r:id="rId6"/>
    <p:sldId id="263" r:id="rId7"/>
    <p:sldId id="264" r:id="rId8"/>
    <p:sldId id="265" r:id="rId9"/>
    <p:sldId id="29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C7BF8-624A-498A-AF89-9F83EC73AD84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5E8B-B51D-4D8C-AA00-0290B577B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4E45F-57A9-4549-A0FF-99A6BA84FB5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4210-4C3C-4B4F-86B1-2CA322C5F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10065-88F4-43F2-95FC-D70FAA691CB5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7388"/>
            <a:ext cx="4567237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716"/>
            <a:ext cx="5030456" cy="41138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56" tIns="46028" rIns="92056" bIns="4602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4237"/>
          </a:xfrm>
          <a:ln cap="flat">
            <a:prstDash val="sysDot"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  <a:ln/>
        </p:spPr>
        <p:txBody>
          <a:bodyPr lIns="92205" tIns="46103" rIns="92205" bIns="46103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4237"/>
          </a:xfrm>
          <a:ln cap="flat">
            <a:prstDash val="sysDot"/>
          </a:ln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  <a:ln/>
        </p:spPr>
        <p:txBody>
          <a:bodyPr lIns="92205" tIns="46103" rIns="92205" bIns="46103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5471-38D6-4C6B-9D86-483C5F877B97}" type="slidenum">
              <a:rPr lang="en-US"/>
              <a:pPr/>
              <a:t>31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506" tIns="44753" rIns="89506" bIns="44753"/>
          <a:lstStyle/>
          <a:p>
            <a:endParaRPr lang="en-US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D3A8F-3BED-4082-9169-6841D95C150D}" type="slidenum">
              <a:rPr lang="en-US"/>
              <a:pPr/>
              <a:t>32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6275"/>
            <a:ext cx="4610100" cy="3457575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5" y="4359275"/>
            <a:ext cx="5060950" cy="41354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2313A-5C5E-4DE2-B7C4-5099E2B2C075}" type="slidenum">
              <a:rPr lang="en-US"/>
              <a:pPr/>
              <a:t>33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6275"/>
            <a:ext cx="4610100" cy="3457575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5" y="4359275"/>
            <a:ext cx="5060950" cy="41354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67EE6-10EA-4E54-983F-E84E03E9465F}" type="slidenum">
              <a:rPr lang="en-US"/>
              <a:pPr/>
              <a:t>34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6275"/>
            <a:ext cx="4610100" cy="3457575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5" y="4359275"/>
            <a:ext cx="5060950" cy="41354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9C8AD-FED1-45E8-BE96-98965085A25C}" type="slidenum">
              <a:rPr lang="en-US"/>
              <a:pPr/>
              <a:t>35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FD208-B538-4184-9D16-C1AC89360603}" type="slidenum">
              <a:rPr lang="en-US"/>
              <a:pPr/>
              <a:t>36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699F2-5E69-45BC-8B23-6D88900CDA4E}" type="slidenum">
              <a:rPr lang="en-US"/>
              <a:pPr/>
              <a:t>37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A8EEB-9E68-47D5-8CCA-1A096F587C69}" type="slidenum">
              <a:rPr lang="en-US"/>
              <a:pPr/>
              <a:t>38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56C97-2507-44E2-A2D5-E01BF7AB4FA4}" type="slidenum">
              <a:rPr lang="en-US"/>
              <a:pPr/>
              <a:t>39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7347F-395E-43E7-91F5-1838E441B2C9}" type="slidenum">
              <a:rPr lang="en-US"/>
              <a:pPr/>
              <a:t>40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9108C-CA4D-4EE0-9220-74F906A26E12}" type="slidenum">
              <a:rPr lang="en-US"/>
              <a:pPr/>
              <a:t>41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2E289-52BD-470E-95DB-BDC6FF872252}" type="slidenum">
              <a:rPr lang="en-US"/>
              <a:pPr/>
              <a:t>42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E1F98-FEFA-4153-A9E9-8EC8F311252D}" type="slidenum">
              <a:rPr lang="en-US"/>
              <a:pPr/>
              <a:t>43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8C2A4-AB41-41C6-BFD4-ED77F66AFB20}" type="slidenum">
              <a:rPr lang="en-US"/>
              <a:pPr/>
              <a:t>44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0E9DA-17CA-4E58-BD98-04303828DC68}" type="slidenum">
              <a:rPr lang="en-US"/>
              <a:pPr/>
              <a:t>45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4237"/>
          </a:xfrm>
          <a:ln cap="flat">
            <a:prstDash val="sysDot"/>
          </a:ln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  <a:ln/>
        </p:spPr>
        <p:txBody>
          <a:bodyPr lIns="92205" tIns="46103" rIns="92205" bIns="46103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4237"/>
          </a:xfrm>
          <a:ln cap="flat">
            <a:prstDash val="sysDot"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  <a:ln/>
        </p:spPr>
        <p:txBody>
          <a:bodyPr lIns="92205" tIns="46103" rIns="92205" bIns="46103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905000"/>
            <a:ext cx="8077200" cy="14700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1" smtClean="0"/>
            </a:lvl1pPr>
          </a:lstStyle>
          <a:p>
            <a:r>
              <a:rPr lang="en-US" dirty="0" smtClean="0"/>
              <a:t>Importance of HRM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9B144-F13C-4DFA-B55C-9937E14CD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1"/>
            <a:ext cx="8229600" cy="4114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201E-F1EC-4D08-98A5-7EB605839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7AAFF-CCE6-451C-B8EF-665D3E479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10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6E17B-BE4A-4584-AC9A-A77E25A7A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56058-911D-4E25-894B-672011724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458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BD09D-9479-401E-9029-11C2908D0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E68D2-4CEE-4E06-A857-FABB7F431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8E7A9-05CB-49CE-983C-C0E000C51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2268E-69C9-494A-9873-9233E9FA3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7152A-8934-40CC-B596-5267F30CD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latin typeface="+mn-lt"/>
              <a:ea typeface="Calibri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30" name="Picture 8" descr="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0" y="1752600"/>
            <a:ext cx="3067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9" descr="3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71800" y="6600825"/>
            <a:ext cx="27336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Subject Name                                                                      	Code                              Credit Hours</a:t>
            </a:r>
          </a:p>
          <a:p>
            <a:pPr>
              <a:defRPr/>
            </a:pPr>
            <a:r>
              <a:rPr lang="en-IN" b="0" dirty="0" smtClean="0"/>
              <a:t>BASIC</a:t>
            </a:r>
            <a:r>
              <a:rPr lang="en-IN" b="0" baseline="0" dirty="0" smtClean="0"/>
              <a:t>  COMPUTER</a:t>
            </a:r>
            <a:r>
              <a:rPr lang="en-US" sz="18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ARCHITECTURE</a:t>
            </a:r>
            <a:r>
              <a:rPr lang="en-US" sz="18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                            BCA 114</a:t>
            </a:r>
            <a:r>
              <a:rPr lang="en-US" sz="18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      2 HOURS</a:t>
            </a:r>
            <a:endParaRPr lang="en-US" sz="1600" b="0" dirty="0"/>
          </a:p>
        </p:txBody>
      </p:sp>
      <p:pic>
        <p:nvPicPr>
          <p:cNvPr id="10" name="Picture 9" descr="logo new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6248400"/>
            <a:ext cx="18288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1100" b="1" u="sng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entral_processing_unit" TargetMode="External"/><Relationship Id="rId2" Type="http://schemas.openxmlformats.org/officeDocument/2006/relationships/hyperlink" Target="http://en.wikipedia.org/wiki/Compu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Arithmetic_logic_unit" TargetMode="External"/><Relationship Id="rId4" Type="http://schemas.openxmlformats.org/officeDocument/2006/relationships/hyperlink" Target="http://en.wikipedia.org/wiki/Processor_regi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BASIC COMP. ARCHITECTURE </a:t>
            </a:r>
            <a:br>
              <a:rPr lang="en-US" sz="4800" b="1" dirty="0" smtClean="0"/>
            </a:br>
            <a:r>
              <a:rPr lang="en-US" sz="3600" b="1" u="sng" dirty="0" smtClean="0"/>
              <a:t>Bachelor of Computer Science (</a:t>
            </a:r>
            <a:r>
              <a:rPr lang="en-US" sz="3600" b="1" u="sng" dirty="0" err="1" smtClean="0"/>
              <a:t>Hons</a:t>
            </a:r>
            <a:r>
              <a:rPr lang="en-US" sz="3600" b="1" u="sng" dirty="0" smtClean="0"/>
              <a:t>) (Network Technology and </a:t>
            </a:r>
            <a:r>
              <a:rPr lang="en-US" sz="3600" b="1" u="sng" dirty="0" err="1" smtClean="0"/>
              <a:t>Cybersecurity</a:t>
            </a:r>
            <a:r>
              <a:rPr lang="en-US" sz="3600" b="1" u="sng" dirty="0" smtClean="0"/>
              <a:t>)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400" dirty="0" smtClean="0"/>
              <a:t>MODULE CODE</a:t>
            </a:r>
            <a:r>
              <a:rPr lang="en-US" sz="2400" smtClean="0"/>
              <a:t>: BCA114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543800" cy="381000"/>
          </a:xfrm>
          <a:noFill/>
          <a:ln/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Evolution of Instruction Sets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2362200" y="1143000"/>
            <a:ext cx="5638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 dirty="0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Single Accumulator</a:t>
            </a:r>
            <a:r>
              <a:rPr lang="en-US" altLang="zh-CN" dirty="0">
                <a:latin typeface="Arial" charset="0"/>
                <a:ea typeface="宋体" pitchFamily="2" charset="-122"/>
              </a:rPr>
              <a:t> (EDSAC 1950, Maurice Wilkes)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2139950" y="1543050"/>
            <a:ext cx="349885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 dirty="0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Accumulator + Index Registers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778000" y="1828800"/>
            <a:ext cx="45720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(Manchester Mark I, IBM 700 series 1953)</a:t>
            </a: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2368550" y="2533650"/>
            <a:ext cx="3873500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Separation of Programming Model</a:t>
            </a:r>
          </a:p>
          <a:p>
            <a:pPr algn="l">
              <a:lnSpc>
                <a:spcPct val="85000"/>
              </a:lnSpc>
            </a:pPr>
            <a:r>
              <a:rPr lang="en-US" altLang="zh-CN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          from Implementation</a:t>
            </a:r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615950" y="3448050"/>
            <a:ext cx="3124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High-level Language Based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5187950" y="3448050"/>
            <a:ext cx="23114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 dirty="0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Concept of a Family</a:t>
            </a:r>
          </a:p>
        </p:txBody>
      </p:sp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996950" y="3752850"/>
            <a:ext cx="15367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(B5000 1963)</a:t>
            </a: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5645150" y="3752850"/>
            <a:ext cx="1727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(IBM 360 1964)</a:t>
            </a:r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2292350" y="4286250"/>
            <a:ext cx="40513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General Purpose Register Machines</a:t>
            </a:r>
          </a:p>
        </p:txBody>
      </p:sp>
      <p:sp>
        <p:nvSpPr>
          <p:cNvPr id="335884" name="Rectangle 12"/>
          <p:cNvSpPr>
            <a:spLocks noChangeArrowheads="1"/>
          </p:cNvSpPr>
          <p:nvPr/>
        </p:nvSpPr>
        <p:spPr bwMode="auto">
          <a:xfrm>
            <a:off x="463550" y="4895850"/>
            <a:ext cx="28956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Complex Instruction Sets</a:t>
            </a:r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5111750" y="4895850"/>
            <a:ext cx="2743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Load/Store Architecture</a:t>
            </a:r>
          </a:p>
        </p:txBody>
      </p:sp>
      <p:sp>
        <p:nvSpPr>
          <p:cNvPr id="335886" name="Rectangle 14"/>
          <p:cNvSpPr>
            <a:spLocks noChangeArrowheads="1"/>
          </p:cNvSpPr>
          <p:nvPr/>
        </p:nvSpPr>
        <p:spPr bwMode="auto">
          <a:xfrm>
            <a:off x="5410200" y="5734050"/>
            <a:ext cx="673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RISC</a:t>
            </a:r>
          </a:p>
        </p:txBody>
      </p:sp>
      <p:sp>
        <p:nvSpPr>
          <p:cNvPr id="335887" name="Rectangle 15"/>
          <p:cNvSpPr>
            <a:spLocks noChangeArrowheads="1"/>
          </p:cNvSpPr>
          <p:nvPr/>
        </p:nvSpPr>
        <p:spPr bwMode="auto">
          <a:xfrm>
            <a:off x="768350" y="5276850"/>
            <a:ext cx="26416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(Vax, Intel 432 1977-80)</a:t>
            </a:r>
          </a:p>
        </p:txBody>
      </p:sp>
      <p:sp>
        <p:nvSpPr>
          <p:cNvPr id="335888" name="Rectangle 16"/>
          <p:cNvSpPr>
            <a:spLocks noChangeArrowheads="1"/>
          </p:cNvSpPr>
          <p:nvPr/>
        </p:nvSpPr>
        <p:spPr bwMode="auto">
          <a:xfrm>
            <a:off x="5492750" y="5200650"/>
            <a:ext cx="30861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(CDC 6600, Cray 1 1963-76)</a:t>
            </a:r>
          </a:p>
        </p:txBody>
      </p:sp>
      <p:sp>
        <p:nvSpPr>
          <p:cNvPr id="335889" name="Rectangle 17"/>
          <p:cNvSpPr>
            <a:spLocks noChangeArrowheads="1"/>
          </p:cNvSpPr>
          <p:nvPr/>
        </p:nvSpPr>
        <p:spPr bwMode="auto">
          <a:xfrm>
            <a:off x="3511550" y="6000750"/>
            <a:ext cx="5638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(MIPS,Sparc,HP-PA,IBM RS6000,PowerPC . . .1987)</a:t>
            </a:r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>
            <a:off x="3733800" y="1384300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91" name="Line 19"/>
          <p:cNvSpPr>
            <a:spLocks noChangeShapeType="1"/>
          </p:cNvSpPr>
          <p:nvPr/>
        </p:nvSpPr>
        <p:spPr bwMode="auto">
          <a:xfrm>
            <a:off x="3733800" y="22225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92" name="Line 20"/>
          <p:cNvSpPr>
            <a:spLocks noChangeShapeType="1"/>
          </p:cNvSpPr>
          <p:nvPr/>
        </p:nvSpPr>
        <p:spPr bwMode="auto">
          <a:xfrm flipH="1">
            <a:off x="2425700" y="3060700"/>
            <a:ext cx="1016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93" name="Line 21"/>
          <p:cNvSpPr>
            <a:spLocks noChangeShapeType="1"/>
          </p:cNvSpPr>
          <p:nvPr/>
        </p:nvSpPr>
        <p:spPr bwMode="auto">
          <a:xfrm>
            <a:off x="4432300" y="3060700"/>
            <a:ext cx="13462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94" name="Line 22"/>
          <p:cNvSpPr>
            <a:spLocks noChangeShapeType="1"/>
          </p:cNvSpPr>
          <p:nvPr/>
        </p:nvSpPr>
        <p:spPr bwMode="auto">
          <a:xfrm>
            <a:off x="2222500" y="4038600"/>
            <a:ext cx="5842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95" name="Line 23"/>
          <p:cNvSpPr>
            <a:spLocks noChangeShapeType="1"/>
          </p:cNvSpPr>
          <p:nvPr/>
        </p:nvSpPr>
        <p:spPr bwMode="auto">
          <a:xfrm flipH="1">
            <a:off x="5092700" y="3822700"/>
            <a:ext cx="48260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96" name="Line 24"/>
          <p:cNvSpPr>
            <a:spLocks noChangeShapeType="1"/>
          </p:cNvSpPr>
          <p:nvPr/>
        </p:nvSpPr>
        <p:spPr bwMode="auto">
          <a:xfrm flipH="1">
            <a:off x="1968500" y="4584700"/>
            <a:ext cx="139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97" name="Line 25"/>
          <p:cNvSpPr>
            <a:spLocks noChangeShapeType="1"/>
          </p:cNvSpPr>
          <p:nvPr/>
        </p:nvSpPr>
        <p:spPr bwMode="auto">
          <a:xfrm>
            <a:off x="4813300" y="4584700"/>
            <a:ext cx="9652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98" name="Line 26"/>
          <p:cNvSpPr>
            <a:spLocks noChangeShapeType="1"/>
          </p:cNvSpPr>
          <p:nvPr/>
        </p:nvSpPr>
        <p:spPr bwMode="auto">
          <a:xfrm>
            <a:off x="5791200" y="54991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902" name="Line 30"/>
          <p:cNvSpPr>
            <a:spLocks noChangeShapeType="1"/>
          </p:cNvSpPr>
          <p:nvPr/>
        </p:nvSpPr>
        <p:spPr bwMode="auto">
          <a:xfrm>
            <a:off x="1219200" y="55626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903" name="Rectangle 31"/>
          <p:cNvSpPr>
            <a:spLocks noChangeArrowheads="1"/>
          </p:cNvSpPr>
          <p:nvPr/>
        </p:nvSpPr>
        <p:spPr bwMode="auto">
          <a:xfrm>
            <a:off x="914400" y="5791200"/>
            <a:ext cx="673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CISC</a:t>
            </a:r>
          </a:p>
        </p:txBody>
      </p:sp>
      <p:sp>
        <p:nvSpPr>
          <p:cNvPr id="335904" name="Rectangle 32"/>
          <p:cNvSpPr>
            <a:spLocks noChangeArrowheads="1"/>
          </p:cNvSpPr>
          <p:nvPr/>
        </p:nvSpPr>
        <p:spPr bwMode="auto">
          <a:xfrm>
            <a:off x="457200" y="6019800"/>
            <a:ext cx="2070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Intel x86, Pentium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543800" cy="3810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dirty="0">
                <a:ea typeface="宋体" pitchFamily="2" charset="-122"/>
              </a:rPr>
              <a:t>Classifying ISAs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5410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Accumulator (before 1960, </a:t>
            </a:r>
            <a:r>
              <a:rPr lang="en-US" altLang="en-US" sz="2000" b="0" u="none" dirty="0"/>
              <a:t>e.g. 68HC11</a:t>
            </a:r>
            <a:r>
              <a:rPr lang="en-US" altLang="zh-CN" sz="2000" b="0" u="none" dirty="0">
                <a:ea typeface="宋体" pitchFamily="2" charset="-122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	1-address	add A	acc </a:t>
            </a:r>
            <a:r>
              <a:rPr lang="en-US" altLang="zh-CN" sz="2000" b="0" u="none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sz="2000" b="0" u="none" dirty="0">
                <a:ea typeface="宋体" pitchFamily="2" charset="-122"/>
              </a:rPr>
              <a:t>acc + 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[A]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sz="2000" b="0" u="none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Stack (1960s to 1970s):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	0-address	add	</a:t>
            </a:r>
            <a:r>
              <a:rPr lang="en-US" altLang="zh-CN" sz="2000" b="0" u="none" dirty="0" err="1">
                <a:ea typeface="宋体" pitchFamily="2" charset="-122"/>
              </a:rPr>
              <a:t>tos</a:t>
            </a:r>
            <a:r>
              <a:rPr lang="en-US" altLang="zh-CN" sz="2000" b="0" u="none" dirty="0">
                <a:ea typeface="宋体" pitchFamily="2" charset="-122"/>
              </a:rPr>
              <a:t> </a:t>
            </a:r>
            <a:r>
              <a:rPr lang="en-US" altLang="zh-CN" sz="2000" b="0" u="none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sz="2000" b="0" u="none" dirty="0" err="1">
                <a:ea typeface="宋体" pitchFamily="2" charset="-122"/>
              </a:rPr>
              <a:t>tos</a:t>
            </a:r>
            <a:r>
              <a:rPr lang="en-US" altLang="zh-CN" sz="2000" b="0" u="none" dirty="0">
                <a:ea typeface="宋体" pitchFamily="2" charset="-122"/>
              </a:rPr>
              <a:t> + next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sz="2000" b="0" u="none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Memory-Memory (1970s to 1980s):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	2-address	add A, B	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[A] </a:t>
            </a:r>
            <a:r>
              <a:rPr lang="en-US" altLang="zh-CN" sz="2000" b="0" u="none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[A] + 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[B]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	3-address	add A, B, C 	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[A] </a:t>
            </a:r>
            <a:r>
              <a:rPr lang="en-US" altLang="zh-CN" sz="2000" b="0" u="none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[B] + 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[C]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sz="2000" b="0" u="none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Register-Memory (1970s to present, </a:t>
            </a:r>
            <a:r>
              <a:rPr lang="en-US" altLang="en-US" sz="2000" b="0" u="none" dirty="0"/>
              <a:t>e.g. 80x86</a:t>
            </a:r>
            <a:r>
              <a:rPr lang="en-US" altLang="zh-CN" sz="2000" b="0" u="none" dirty="0">
                <a:ea typeface="宋体" pitchFamily="2" charset="-122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	2-address	add R1,  A	R1 </a:t>
            </a:r>
            <a:r>
              <a:rPr lang="en-US" altLang="zh-CN" sz="2000" b="0" u="none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sz="2000" b="0" u="none" dirty="0">
                <a:ea typeface="宋体" pitchFamily="2" charset="-122"/>
              </a:rPr>
              <a:t>R1 + 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[A]	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		load R1, A	R1 </a:t>
            </a:r>
            <a:r>
              <a:rPr lang="en-US" altLang="zh-CN" sz="2000" b="0" u="none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[A]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sz="2000" b="0" u="none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Register-Register (Load/Store) (1960s to present, </a:t>
            </a:r>
            <a:r>
              <a:rPr lang="en-US" altLang="en-US" sz="2000" b="0" u="none" dirty="0"/>
              <a:t>e.g. MIPS</a:t>
            </a:r>
            <a:r>
              <a:rPr lang="en-US" altLang="zh-CN" sz="2000" b="0" u="none" dirty="0">
                <a:ea typeface="宋体" pitchFamily="2" charset="-122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	3-address	add R1, R2, R3	R1 </a:t>
            </a:r>
            <a:r>
              <a:rPr lang="en-US" altLang="zh-CN" sz="2000" b="0" u="none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sz="2000" b="0" u="none" dirty="0">
                <a:ea typeface="宋体" pitchFamily="2" charset="-122"/>
              </a:rPr>
              <a:t>R2 + R3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		load R1, R2	R1 </a:t>
            </a:r>
            <a:r>
              <a:rPr lang="en-US" altLang="zh-CN" sz="2000" b="0" u="none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[R2]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000" b="0" u="none" dirty="0">
                <a:ea typeface="宋体" pitchFamily="2" charset="-122"/>
              </a:rPr>
              <a:t>		store R1, R2	</a:t>
            </a:r>
            <a:r>
              <a:rPr lang="en-US" altLang="zh-CN" sz="2000" b="0" u="none" dirty="0" err="1">
                <a:ea typeface="宋体" pitchFamily="2" charset="-122"/>
              </a:rPr>
              <a:t>mem</a:t>
            </a:r>
            <a:r>
              <a:rPr lang="en-US" altLang="zh-CN" sz="2000" b="0" u="none" dirty="0">
                <a:ea typeface="宋体" pitchFamily="2" charset="-122"/>
              </a:rPr>
              <a:t>[R1] </a:t>
            </a:r>
            <a:r>
              <a:rPr lang="en-US" altLang="zh-CN" sz="2000" b="0" u="none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sz="2000" b="0" u="none" dirty="0">
                <a:ea typeface="宋体" pitchFamily="2" charset="-122"/>
              </a:rPr>
              <a:t>R2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153400" cy="623888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Operand Locations in Four ISA Classes</a:t>
            </a:r>
          </a:p>
        </p:txBody>
      </p:sp>
      <p:pic>
        <p:nvPicPr>
          <p:cNvPr id="342019" name="Picture 3" descr="2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71650"/>
            <a:ext cx="8153400" cy="5086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685800"/>
            <a:ext cx="9525000" cy="685800"/>
          </a:xfrm>
          <a:noFill/>
          <a:ln/>
        </p:spPr>
        <p:txBody>
          <a:bodyPr lIns="92075" tIns="46038" rIns="92075" bIns="46038"/>
          <a:lstStyle/>
          <a:p>
            <a:pPr algn="l"/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Code Sequence  C = A + B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for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Four Instruction Sets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343082" name="Group 42"/>
          <p:cNvGraphicFramePr>
            <a:graphicFrameLocks noGrp="1"/>
          </p:cNvGraphicFramePr>
          <p:nvPr/>
        </p:nvGraphicFramePr>
        <p:xfrm>
          <a:off x="304800" y="1397000"/>
          <a:ext cx="8458200" cy="2763520"/>
        </p:xfrm>
        <a:graphic>
          <a:graphicData uri="http://schemas.openxmlformats.org/drawingml/2006/table">
            <a:tbl>
              <a:tblPr/>
              <a:tblGrid>
                <a:gridCol w="1676400"/>
                <a:gridCol w="2133600"/>
                <a:gridCol w="2533650"/>
                <a:gridCol w="211455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Accumulator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(register-memory)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Register (load-store)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Push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Push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Pop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Store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R1,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R1,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Store C,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R1,A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R2,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R3, R1,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Store C, 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3071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0"/>
            <a:ext cx="1828800" cy="1689100"/>
          </a:xfrm>
          <a:prstGeom prst="rect">
            <a:avLst/>
          </a:prstGeom>
          <a:noFill/>
        </p:spPr>
      </p:pic>
      <p:sp>
        <p:nvSpPr>
          <p:cNvPr id="343074" name="Text Box 34"/>
          <p:cNvSpPr txBox="1">
            <a:spLocks noChangeArrowheads="1"/>
          </p:cNvSpPr>
          <p:nvPr/>
        </p:nvSpPr>
        <p:spPr bwMode="auto">
          <a:xfrm>
            <a:off x="2303463" y="6186488"/>
            <a:ext cx="1073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memory</a:t>
            </a:r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4718050" y="6248400"/>
            <a:ext cx="1073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memory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828801" y="4191001"/>
            <a:ext cx="2141537" cy="2667001"/>
            <a:chOff x="1152" y="2640"/>
            <a:chExt cx="1349" cy="1680"/>
          </a:xfrm>
        </p:grpSpPr>
        <p:pic>
          <p:nvPicPr>
            <p:cNvPr id="343073" name="Picture 3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6" y="2640"/>
              <a:ext cx="1067" cy="1272"/>
            </a:xfrm>
            <a:prstGeom prst="rect">
              <a:avLst/>
            </a:prstGeom>
            <a:noFill/>
          </p:spPr>
        </p:pic>
        <p:sp>
          <p:nvSpPr>
            <p:cNvPr id="343083" name="Rectangle 43"/>
            <p:cNvSpPr>
              <a:spLocks noChangeArrowheads="1"/>
            </p:cNvSpPr>
            <p:nvPr/>
          </p:nvSpPr>
          <p:spPr bwMode="auto">
            <a:xfrm>
              <a:off x="1152" y="4108"/>
              <a:ext cx="1349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acc =  acc + 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mem</a:t>
              </a:r>
              <a:r>
                <a:rPr lang="en-US" altLang="zh-CN" sz="1600" b="1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[C]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306888" y="4267200"/>
            <a:ext cx="1982787" cy="2584450"/>
            <a:chOff x="2713" y="2688"/>
            <a:chExt cx="1249" cy="1628"/>
          </a:xfrm>
        </p:grpSpPr>
        <p:pic>
          <p:nvPicPr>
            <p:cNvPr id="343075" name="Picture 3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2" y="2688"/>
              <a:ext cx="831" cy="1269"/>
            </a:xfrm>
            <a:prstGeom prst="rect">
              <a:avLst/>
            </a:prstGeom>
            <a:noFill/>
          </p:spPr>
        </p:pic>
        <p:sp>
          <p:nvSpPr>
            <p:cNvPr id="343084" name="Rectangle 44"/>
            <p:cNvSpPr>
              <a:spLocks noChangeArrowheads="1"/>
            </p:cNvSpPr>
            <p:nvPr/>
          </p:nvSpPr>
          <p:spPr bwMode="auto">
            <a:xfrm>
              <a:off x="2713" y="4104"/>
              <a:ext cx="1249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R1 =  R1 + 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mem</a:t>
              </a:r>
              <a:r>
                <a:rPr lang="en-US" altLang="zh-CN" sz="1600" b="1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[C]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878638" y="4267200"/>
            <a:ext cx="1484312" cy="2514600"/>
            <a:chOff x="4333" y="2688"/>
            <a:chExt cx="935" cy="1584"/>
          </a:xfrm>
        </p:grpSpPr>
        <p:pic>
          <p:nvPicPr>
            <p:cNvPr id="343077" name="Picture 3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68" y="2688"/>
              <a:ext cx="895" cy="1344"/>
            </a:xfrm>
            <a:prstGeom prst="rect">
              <a:avLst/>
            </a:prstGeom>
            <a:noFill/>
          </p:spPr>
        </p:pic>
        <p:sp>
          <p:nvSpPr>
            <p:cNvPr id="343085" name="Rectangle 45"/>
            <p:cNvSpPr>
              <a:spLocks noChangeArrowheads="1"/>
            </p:cNvSpPr>
            <p:nvPr/>
          </p:nvSpPr>
          <p:spPr bwMode="auto">
            <a:xfrm>
              <a:off x="4333" y="4060"/>
              <a:ext cx="935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R3 =  R1 + R2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162800" cy="1143000"/>
          </a:xfrm>
        </p:spPr>
        <p:txBody>
          <a:bodyPr/>
          <a:lstStyle/>
          <a:p>
            <a:r>
              <a:rPr lang="en-US" altLang="en-US" sz="2600" b="1" dirty="0"/>
              <a:t>More About General Purpose Registers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050925"/>
            <a:ext cx="7162800" cy="2606675"/>
          </a:xfrm>
          <a:noFill/>
        </p:spPr>
        <p:txBody>
          <a:bodyPr/>
          <a:lstStyle/>
          <a:p>
            <a:pPr marL="342900" indent="-342900" algn="just"/>
            <a:r>
              <a:rPr lang="en-US" altLang="en-US" sz="2200" dirty="0"/>
              <a:t>Why do almost all new architectures use GPRs?</a:t>
            </a:r>
          </a:p>
          <a:p>
            <a:pPr marL="742950" lvl="1" indent="-285750" algn="just"/>
            <a:r>
              <a:rPr lang="en-US" altLang="en-US" sz="2200" dirty="0"/>
              <a:t>Registers are much faster than memory (even cache)</a:t>
            </a:r>
          </a:p>
          <a:p>
            <a:pPr marL="1085850" lvl="2" algn="just"/>
            <a:r>
              <a:rPr lang="en-US" altLang="en-US" sz="2200" dirty="0"/>
              <a:t>Register values are available immediately</a:t>
            </a:r>
          </a:p>
          <a:p>
            <a:pPr marL="1085850" lvl="2" algn="just"/>
            <a:r>
              <a:rPr lang="en-US" altLang="en-US" sz="2200" dirty="0"/>
              <a:t>When memory isn’t ready, processor must wait (“stall”)</a:t>
            </a:r>
          </a:p>
          <a:p>
            <a:pPr marL="742950" lvl="1" indent="-285750" algn="just"/>
            <a:r>
              <a:rPr lang="en-US" altLang="en-US" sz="2200" dirty="0"/>
              <a:t>Registers are convenient for variable storage</a:t>
            </a:r>
          </a:p>
          <a:p>
            <a:pPr marL="1085850" lvl="2" algn="just"/>
            <a:r>
              <a:rPr lang="en-US" altLang="en-US" sz="2200" dirty="0"/>
              <a:t>Compiler assigns some variables just to registers</a:t>
            </a:r>
          </a:p>
          <a:p>
            <a:pPr marL="1085850" lvl="2" algn="just"/>
            <a:r>
              <a:rPr lang="en-US" altLang="en-US" sz="2200" dirty="0"/>
              <a:t>More compact code since small fields specify registers</a:t>
            </a:r>
            <a:br>
              <a:rPr lang="en-US" altLang="en-US" sz="2200" dirty="0"/>
            </a:br>
            <a:r>
              <a:rPr lang="en-US" altLang="en-US" sz="2200" dirty="0"/>
              <a:t>(compared to memory addresses)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4648200"/>
            <a:ext cx="7162800" cy="2209800"/>
            <a:chOff x="624" y="2812"/>
            <a:chExt cx="4512" cy="8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72" y="3168"/>
              <a:ext cx="384" cy="384"/>
              <a:chOff x="1056" y="3168"/>
              <a:chExt cx="816" cy="768"/>
            </a:xfrm>
          </p:grpSpPr>
          <p:sp>
            <p:nvSpPr>
              <p:cNvPr id="394246" name="Rectangle 6"/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7" name="Rectangle 7"/>
              <p:cNvSpPr>
                <a:spLocks noChangeArrowheads="1"/>
              </p:cNvSpPr>
              <p:nvPr/>
            </p:nvSpPr>
            <p:spPr bwMode="auto">
              <a:xfrm>
                <a:off x="1056" y="3264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8" name="Rectangle 8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9" name="Rectangle 9"/>
              <p:cNvSpPr>
                <a:spLocks noChangeArrowheads="1"/>
              </p:cNvSpPr>
              <p:nvPr/>
            </p:nvSpPr>
            <p:spPr bwMode="auto">
              <a:xfrm>
                <a:off x="1056" y="3456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0" name="Rectangle 10"/>
              <p:cNvSpPr>
                <a:spLocks noChangeArrowheads="1"/>
              </p:cNvSpPr>
              <p:nvPr/>
            </p:nvSpPr>
            <p:spPr bwMode="auto">
              <a:xfrm>
                <a:off x="1056" y="3552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1" name="Rectangle 11"/>
              <p:cNvSpPr>
                <a:spLocks noChangeArrowheads="1"/>
              </p:cNvSpPr>
              <p:nvPr/>
            </p:nvSpPr>
            <p:spPr bwMode="auto">
              <a:xfrm>
                <a:off x="1056" y="3648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2" name="Rectangle 12"/>
              <p:cNvSpPr>
                <a:spLocks noChangeArrowheads="1"/>
              </p:cNvSpPr>
              <p:nvPr/>
            </p:nvSpPr>
            <p:spPr bwMode="auto">
              <a:xfrm>
                <a:off x="1056" y="3744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3" name="Rectangle 13"/>
              <p:cNvSpPr>
                <a:spLocks noChangeArrowheads="1"/>
              </p:cNvSpPr>
              <p:nvPr/>
            </p:nvSpPr>
            <p:spPr bwMode="auto">
              <a:xfrm>
                <a:off x="1056" y="3840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4254" name="Rectangle 14"/>
            <p:cNvSpPr>
              <a:spLocks noChangeArrowheads="1"/>
            </p:cNvSpPr>
            <p:nvPr/>
          </p:nvSpPr>
          <p:spPr bwMode="auto">
            <a:xfrm>
              <a:off x="624" y="2976"/>
              <a:ext cx="1296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55" name="Freeform 15"/>
            <p:cNvSpPr>
              <a:spLocks/>
            </p:cNvSpPr>
            <p:nvPr/>
          </p:nvSpPr>
          <p:spPr bwMode="auto">
            <a:xfrm>
              <a:off x="1104" y="3456"/>
              <a:ext cx="19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240"/>
                </a:cxn>
                <a:cxn ang="0">
                  <a:pos x="576" y="240"/>
                </a:cxn>
                <a:cxn ang="0">
                  <a:pos x="672" y="0"/>
                </a:cxn>
                <a:cxn ang="0">
                  <a:pos x="384" y="0"/>
                </a:cxn>
                <a:cxn ang="0">
                  <a:pos x="336" y="48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672" h="240">
                  <a:moveTo>
                    <a:pt x="0" y="0"/>
                  </a:moveTo>
                  <a:lnTo>
                    <a:pt x="96" y="240"/>
                  </a:lnTo>
                  <a:lnTo>
                    <a:pt x="576" y="240"/>
                  </a:lnTo>
                  <a:lnTo>
                    <a:pt x="672" y="0"/>
                  </a:lnTo>
                  <a:lnTo>
                    <a:pt x="384" y="0"/>
                  </a:lnTo>
                  <a:lnTo>
                    <a:pt x="336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56" name="Text Box 16"/>
            <p:cNvSpPr txBox="1">
              <a:spLocks noChangeArrowheads="1"/>
            </p:cNvSpPr>
            <p:nvPr/>
          </p:nvSpPr>
          <p:spPr bwMode="auto">
            <a:xfrm>
              <a:off x="624" y="2976"/>
              <a:ext cx="479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000">
                  <a:latin typeface="Helvetica" pitchFamily="34" charset="0"/>
                </a:rPr>
                <a:t>Registers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392" y="3120"/>
              <a:ext cx="480" cy="528"/>
              <a:chOff x="2544" y="2832"/>
              <a:chExt cx="480" cy="528"/>
            </a:xfrm>
          </p:grpSpPr>
          <p:sp>
            <p:nvSpPr>
              <p:cNvPr id="394258" name="Rectangle 18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9" name="Rectangle 19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0" name="Rectangle 20"/>
              <p:cNvSpPr>
                <a:spLocks noChangeArrowheads="1"/>
              </p:cNvSpPr>
              <p:nvPr/>
            </p:nvSpPr>
            <p:spPr bwMode="auto">
              <a:xfrm>
                <a:off x="2592" y="2976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1" name="Rectangle 21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2" name="Rectangle 22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3" name="Rectangle 23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4" name="Rectangle 24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0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5" name="Oval 25"/>
              <p:cNvSpPr>
                <a:spLocks noChangeArrowheads="1"/>
              </p:cNvSpPr>
              <p:nvPr/>
            </p:nvSpPr>
            <p:spPr bwMode="auto">
              <a:xfrm>
                <a:off x="2769" y="303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6" name="Oval 26"/>
              <p:cNvSpPr>
                <a:spLocks noChangeArrowheads="1"/>
              </p:cNvSpPr>
              <p:nvPr/>
            </p:nvSpPr>
            <p:spPr bwMode="auto">
              <a:xfrm>
                <a:off x="2769" y="30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7" name="Oval 27"/>
              <p:cNvSpPr>
                <a:spLocks noChangeArrowheads="1"/>
              </p:cNvSpPr>
              <p:nvPr/>
            </p:nvSpPr>
            <p:spPr bwMode="auto">
              <a:xfrm>
                <a:off x="2769" y="31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4268" name="Text Box 28"/>
            <p:cNvSpPr txBox="1">
              <a:spLocks noChangeArrowheads="1"/>
            </p:cNvSpPr>
            <p:nvPr/>
          </p:nvSpPr>
          <p:spPr bwMode="auto">
            <a:xfrm>
              <a:off x="1455" y="2976"/>
              <a:ext cx="355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000">
                  <a:latin typeface="Helvetica" pitchFamily="34" charset="0"/>
                </a:rPr>
                <a:t>Cache</a:t>
              </a:r>
            </a:p>
          </p:txBody>
        </p:sp>
        <p:sp>
          <p:nvSpPr>
            <p:cNvPr id="394269" name="Rectangle 29"/>
            <p:cNvSpPr>
              <a:spLocks noChangeArrowheads="1"/>
            </p:cNvSpPr>
            <p:nvPr/>
          </p:nvSpPr>
          <p:spPr bwMode="auto">
            <a:xfrm>
              <a:off x="2208" y="312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0" name="Rectangle 30"/>
            <p:cNvSpPr>
              <a:spLocks noChangeArrowheads="1"/>
            </p:cNvSpPr>
            <p:nvPr/>
          </p:nvSpPr>
          <p:spPr bwMode="auto">
            <a:xfrm>
              <a:off x="2208" y="316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1" name="Rectangle 31"/>
            <p:cNvSpPr>
              <a:spLocks noChangeArrowheads="1"/>
            </p:cNvSpPr>
            <p:nvPr/>
          </p:nvSpPr>
          <p:spPr bwMode="auto">
            <a:xfrm>
              <a:off x="2208" y="321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2" name="Rectangle 32"/>
            <p:cNvSpPr>
              <a:spLocks noChangeArrowheads="1"/>
            </p:cNvSpPr>
            <p:nvPr/>
          </p:nvSpPr>
          <p:spPr bwMode="auto">
            <a:xfrm>
              <a:off x="2208" y="340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3" name="Rectangle 33"/>
            <p:cNvSpPr>
              <a:spLocks noChangeArrowheads="1"/>
            </p:cNvSpPr>
            <p:nvPr/>
          </p:nvSpPr>
          <p:spPr bwMode="auto">
            <a:xfrm>
              <a:off x="2208" y="345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4" name="Rectangle 34"/>
            <p:cNvSpPr>
              <a:spLocks noChangeArrowheads="1"/>
            </p:cNvSpPr>
            <p:nvPr/>
          </p:nvSpPr>
          <p:spPr bwMode="auto">
            <a:xfrm>
              <a:off x="2208" y="350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5" name="Rectangle 35"/>
            <p:cNvSpPr>
              <a:spLocks noChangeArrowheads="1"/>
            </p:cNvSpPr>
            <p:nvPr/>
          </p:nvSpPr>
          <p:spPr bwMode="auto">
            <a:xfrm>
              <a:off x="2160" y="2976"/>
              <a:ext cx="1344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6" name="Rectangle 36"/>
            <p:cNvSpPr>
              <a:spLocks noChangeArrowheads="1"/>
            </p:cNvSpPr>
            <p:nvPr/>
          </p:nvSpPr>
          <p:spPr bwMode="auto">
            <a:xfrm>
              <a:off x="2208" y="355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7" name="Rectangle 37"/>
            <p:cNvSpPr>
              <a:spLocks noChangeArrowheads="1"/>
            </p:cNvSpPr>
            <p:nvPr/>
          </p:nvSpPr>
          <p:spPr bwMode="auto">
            <a:xfrm>
              <a:off x="2208" y="360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8" name="Rectangle 38"/>
            <p:cNvSpPr>
              <a:spLocks noChangeArrowheads="1"/>
            </p:cNvSpPr>
            <p:nvPr/>
          </p:nvSpPr>
          <p:spPr bwMode="auto">
            <a:xfrm>
              <a:off x="2208" y="307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9" name="Rectangle 39"/>
            <p:cNvSpPr>
              <a:spLocks noChangeArrowheads="1"/>
            </p:cNvSpPr>
            <p:nvPr/>
          </p:nvSpPr>
          <p:spPr bwMode="auto">
            <a:xfrm>
              <a:off x="2208" y="302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80" name="Text Box 40"/>
            <p:cNvSpPr txBox="1">
              <a:spLocks noChangeArrowheads="1"/>
            </p:cNvSpPr>
            <p:nvPr/>
          </p:nvSpPr>
          <p:spPr bwMode="auto">
            <a:xfrm>
              <a:off x="2590" y="2813"/>
              <a:ext cx="480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20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394281" name="Text Box 41"/>
            <p:cNvSpPr txBox="1">
              <a:spLocks noChangeArrowheads="1"/>
            </p:cNvSpPr>
            <p:nvPr/>
          </p:nvSpPr>
          <p:spPr bwMode="auto">
            <a:xfrm>
              <a:off x="961" y="2812"/>
              <a:ext cx="58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20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394282" name="Rectangle 42"/>
            <p:cNvSpPr>
              <a:spLocks noChangeArrowheads="1"/>
            </p:cNvSpPr>
            <p:nvPr/>
          </p:nvSpPr>
          <p:spPr bwMode="auto">
            <a:xfrm>
              <a:off x="2640" y="312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83" name="Rectangle 43"/>
            <p:cNvSpPr>
              <a:spLocks noChangeArrowheads="1"/>
            </p:cNvSpPr>
            <p:nvPr/>
          </p:nvSpPr>
          <p:spPr bwMode="auto">
            <a:xfrm>
              <a:off x="2640" y="316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84" name="Rectangle 44"/>
            <p:cNvSpPr>
              <a:spLocks noChangeArrowheads="1"/>
            </p:cNvSpPr>
            <p:nvPr/>
          </p:nvSpPr>
          <p:spPr bwMode="auto">
            <a:xfrm>
              <a:off x="2640" y="321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85" name="Rectangle 45"/>
            <p:cNvSpPr>
              <a:spLocks noChangeArrowheads="1"/>
            </p:cNvSpPr>
            <p:nvPr/>
          </p:nvSpPr>
          <p:spPr bwMode="auto">
            <a:xfrm>
              <a:off x="2640" y="340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86" name="Rectangle 46"/>
            <p:cNvSpPr>
              <a:spLocks noChangeArrowheads="1"/>
            </p:cNvSpPr>
            <p:nvPr/>
          </p:nvSpPr>
          <p:spPr bwMode="auto">
            <a:xfrm>
              <a:off x="2640" y="345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87" name="Rectangle 47"/>
            <p:cNvSpPr>
              <a:spLocks noChangeArrowheads="1"/>
            </p:cNvSpPr>
            <p:nvPr/>
          </p:nvSpPr>
          <p:spPr bwMode="auto">
            <a:xfrm>
              <a:off x="2640" y="350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88" name="Oval 48"/>
            <p:cNvSpPr>
              <a:spLocks noChangeArrowheads="1"/>
            </p:cNvSpPr>
            <p:nvPr/>
          </p:nvSpPr>
          <p:spPr bwMode="auto">
            <a:xfrm>
              <a:off x="2817" y="3276"/>
              <a:ext cx="23" cy="23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89" name="Oval 49"/>
            <p:cNvSpPr>
              <a:spLocks noChangeArrowheads="1"/>
            </p:cNvSpPr>
            <p:nvPr/>
          </p:nvSpPr>
          <p:spPr bwMode="auto">
            <a:xfrm>
              <a:off x="2817" y="3324"/>
              <a:ext cx="23" cy="23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0" name="Oval 50"/>
            <p:cNvSpPr>
              <a:spLocks noChangeArrowheads="1"/>
            </p:cNvSpPr>
            <p:nvPr/>
          </p:nvSpPr>
          <p:spPr bwMode="auto">
            <a:xfrm>
              <a:off x="2817" y="3372"/>
              <a:ext cx="23" cy="23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1" name="Rectangle 51"/>
            <p:cNvSpPr>
              <a:spLocks noChangeArrowheads="1"/>
            </p:cNvSpPr>
            <p:nvPr/>
          </p:nvSpPr>
          <p:spPr bwMode="auto">
            <a:xfrm>
              <a:off x="2640" y="355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2" name="Rectangle 52"/>
            <p:cNvSpPr>
              <a:spLocks noChangeArrowheads="1"/>
            </p:cNvSpPr>
            <p:nvPr/>
          </p:nvSpPr>
          <p:spPr bwMode="auto">
            <a:xfrm>
              <a:off x="2640" y="360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3" name="Rectangle 53"/>
            <p:cNvSpPr>
              <a:spLocks noChangeArrowheads="1"/>
            </p:cNvSpPr>
            <p:nvPr/>
          </p:nvSpPr>
          <p:spPr bwMode="auto">
            <a:xfrm>
              <a:off x="2640" y="307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4" name="Rectangle 54"/>
            <p:cNvSpPr>
              <a:spLocks noChangeArrowheads="1"/>
            </p:cNvSpPr>
            <p:nvPr/>
          </p:nvSpPr>
          <p:spPr bwMode="auto">
            <a:xfrm>
              <a:off x="2640" y="302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5" name="Rectangle 55"/>
            <p:cNvSpPr>
              <a:spLocks noChangeArrowheads="1"/>
            </p:cNvSpPr>
            <p:nvPr/>
          </p:nvSpPr>
          <p:spPr bwMode="auto">
            <a:xfrm>
              <a:off x="3072" y="312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6" name="Rectangle 56"/>
            <p:cNvSpPr>
              <a:spLocks noChangeArrowheads="1"/>
            </p:cNvSpPr>
            <p:nvPr/>
          </p:nvSpPr>
          <p:spPr bwMode="auto">
            <a:xfrm>
              <a:off x="3072" y="316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7" name="Rectangle 57"/>
            <p:cNvSpPr>
              <a:spLocks noChangeArrowheads="1"/>
            </p:cNvSpPr>
            <p:nvPr/>
          </p:nvSpPr>
          <p:spPr bwMode="auto">
            <a:xfrm>
              <a:off x="3072" y="340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8" name="Rectangle 58"/>
            <p:cNvSpPr>
              <a:spLocks noChangeArrowheads="1"/>
            </p:cNvSpPr>
            <p:nvPr/>
          </p:nvSpPr>
          <p:spPr bwMode="auto">
            <a:xfrm>
              <a:off x="3072" y="345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99" name="Rectangle 59"/>
            <p:cNvSpPr>
              <a:spLocks noChangeArrowheads="1"/>
            </p:cNvSpPr>
            <p:nvPr/>
          </p:nvSpPr>
          <p:spPr bwMode="auto">
            <a:xfrm>
              <a:off x="3072" y="350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0" name="Rectangle 60"/>
            <p:cNvSpPr>
              <a:spLocks noChangeArrowheads="1"/>
            </p:cNvSpPr>
            <p:nvPr/>
          </p:nvSpPr>
          <p:spPr bwMode="auto">
            <a:xfrm>
              <a:off x="3072" y="355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1" name="Rectangle 61"/>
            <p:cNvSpPr>
              <a:spLocks noChangeArrowheads="1"/>
            </p:cNvSpPr>
            <p:nvPr/>
          </p:nvSpPr>
          <p:spPr bwMode="auto">
            <a:xfrm>
              <a:off x="3072" y="360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2" name="Rectangle 62"/>
            <p:cNvSpPr>
              <a:spLocks noChangeArrowheads="1"/>
            </p:cNvSpPr>
            <p:nvPr/>
          </p:nvSpPr>
          <p:spPr bwMode="auto">
            <a:xfrm>
              <a:off x="3072" y="307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3" name="Rectangle 63"/>
            <p:cNvSpPr>
              <a:spLocks noChangeArrowheads="1"/>
            </p:cNvSpPr>
            <p:nvPr/>
          </p:nvSpPr>
          <p:spPr bwMode="auto">
            <a:xfrm>
              <a:off x="3072" y="302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4" name="Rectangle 64"/>
            <p:cNvSpPr>
              <a:spLocks noChangeArrowheads="1"/>
            </p:cNvSpPr>
            <p:nvPr/>
          </p:nvSpPr>
          <p:spPr bwMode="auto">
            <a:xfrm>
              <a:off x="2208" y="326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5" name="Rectangle 65"/>
            <p:cNvSpPr>
              <a:spLocks noChangeArrowheads="1"/>
            </p:cNvSpPr>
            <p:nvPr/>
          </p:nvSpPr>
          <p:spPr bwMode="auto">
            <a:xfrm>
              <a:off x="2208" y="331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6" name="Rectangle 66"/>
            <p:cNvSpPr>
              <a:spLocks noChangeArrowheads="1"/>
            </p:cNvSpPr>
            <p:nvPr/>
          </p:nvSpPr>
          <p:spPr bwMode="auto">
            <a:xfrm>
              <a:off x="2208" y="336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7" name="Rectangle 67"/>
            <p:cNvSpPr>
              <a:spLocks noChangeArrowheads="1"/>
            </p:cNvSpPr>
            <p:nvPr/>
          </p:nvSpPr>
          <p:spPr bwMode="auto">
            <a:xfrm>
              <a:off x="3072" y="321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8" name="Rectangle 68"/>
            <p:cNvSpPr>
              <a:spLocks noChangeArrowheads="1"/>
            </p:cNvSpPr>
            <p:nvPr/>
          </p:nvSpPr>
          <p:spPr bwMode="auto">
            <a:xfrm>
              <a:off x="3072" y="326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09" name="Rectangle 69"/>
            <p:cNvSpPr>
              <a:spLocks noChangeArrowheads="1"/>
            </p:cNvSpPr>
            <p:nvPr/>
          </p:nvSpPr>
          <p:spPr bwMode="auto">
            <a:xfrm>
              <a:off x="3072" y="331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10" name="Rectangle 70"/>
            <p:cNvSpPr>
              <a:spLocks noChangeArrowheads="1"/>
            </p:cNvSpPr>
            <p:nvPr/>
          </p:nvSpPr>
          <p:spPr bwMode="auto">
            <a:xfrm>
              <a:off x="3072" y="336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11" name="Rectangle 71"/>
            <p:cNvSpPr>
              <a:spLocks noChangeArrowheads="1"/>
            </p:cNvSpPr>
            <p:nvPr/>
          </p:nvSpPr>
          <p:spPr bwMode="auto">
            <a:xfrm>
              <a:off x="3792" y="2976"/>
              <a:ext cx="1344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12" name="Text Box 72"/>
            <p:cNvSpPr txBox="1">
              <a:spLocks noChangeArrowheads="1"/>
            </p:cNvSpPr>
            <p:nvPr/>
          </p:nvSpPr>
          <p:spPr bwMode="auto">
            <a:xfrm>
              <a:off x="4305" y="2813"/>
              <a:ext cx="318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2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394313" name="Oval 73"/>
            <p:cNvSpPr>
              <a:spLocks noChangeArrowheads="1"/>
            </p:cNvSpPr>
            <p:nvPr/>
          </p:nvSpPr>
          <p:spPr bwMode="auto">
            <a:xfrm>
              <a:off x="4032" y="3408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14" name="Oval 74"/>
            <p:cNvSpPr>
              <a:spLocks noChangeArrowheads="1"/>
            </p:cNvSpPr>
            <p:nvPr/>
          </p:nvSpPr>
          <p:spPr bwMode="auto">
            <a:xfrm>
              <a:off x="4032" y="3360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15" name="Oval 75"/>
            <p:cNvSpPr>
              <a:spLocks noChangeArrowheads="1"/>
            </p:cNvSpPr>
            <p:nvPr/>
          </p:nvSpPr>
          <p:spPr bwMode="auto">
            <a:xfrm>
              <a:off x="4032" y="3312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16" name="Oval 76"/>
            <p:cNvSpPr>
              <a:spLocks noChangeArrowheads="1"/>
            </p:cNvSpPr>
            <p:nvPr/>
          </p:nvSpPr>
          <p:spPr bwMode="auto">
            <a:xfrm>
              <a:off x="4032" y="3264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17" name="Oval 77"/>
            <p:cNvSpPr>
              <a:spLocks noChangeArrowheads="1"/>
            </p:cNvSpPr>
            <p:nvPr/>
          </p:nvSpPr>
          <p:spPr bwMode="auto">
            <a:xfrm>
              <a:off x="4032" y="3216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18" name="Oval 78"/>
            <p:cNvSpPr>
              <a:spLocks noChangeArrowheads="1"/>
            </p:cNvSpPr>
            <p:nvPr/>
          </p:nvSpPr>
          <p:spPr bwMode="auto">
            <a:xfrm>
              <a:off x="4032" y="3168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162800" cy="6858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dirty="0">
                <a:ea typeface="宋体" pitchFamily="2" charset="-122"/>
              </a:rPr>
              <a:t>Stack Architectures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6210300" cy="352425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sz="2800" dirty="0">
                <a:ea typeface="宋体" pitchFamily="2" charset="-122"/>
              </a:rPr>
              <a:t>Instruction set: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add, sub, </a:t>
            </a:r>
            <a:r>
              <a:rPr lang="en-US" altLang="zh-CN" sz="2000" dirty="0" err="1">
                <a:ea typeface="宋体" pitchFamily="2" charset="-122"/>
              </a:rPr>
              <a:t>mult</a:t>
            </a:r>
            <a:r>
              <a:rPr lang="en-US" altLang="zh-CN" sz="2000" dirty="0">
                <a:ea typeface="宋体" pitchFamily="2" charset="-122"/>
              </a:rPr>
              <a:t>, div, . . .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A, pop 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Example: A*B - (A+C*B)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A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B</a:t>
            </a:r>
          </a:p>
          <a:p>
            <a:pPr lvl="1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mul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A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C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B</a:t>
            </a:r>
          </a:p>
          <a:p>
            <a:pPr lvl="1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mul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add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3397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3527425" y="3565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4006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4137025" y="3565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40068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4137025" y="37941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46164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4594225" y="3565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52260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52260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58356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Rectangle 15"/>
          <p:cNvSpPr>
            <a:spLocks noChangeArrowheads="1"/>
          </p:cNvSpPr>
          <p:nvPr/>
        </p:nvSpPr>
        <p:spPr bwMode="auto">
          <a:xfrm>
            <a:off x="58356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4" name="Rectangle 16"/>
          <p:cNvSpPr>
            <a:spLocks noChangeArrowheads="1"/>
          </p:cNvSpPr>
          <p:nvPr/>
        </p:nvSpPr>
        <p:spPr bwMode="auto">
          <a:xfrm>
            <a:off x="58356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445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4452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7054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Rectangle 20"/>
          <p:cNvSpPr>
            <a:spLocks noChangeArrowheads="1"/>
          </p:cNvSpPr>
          <p:nvPr/>
        </p:nvSpPr>
        <p:spPr bwMode="auto">
          <a:xfrm>
            <a:off x="70548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70548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7664450" y="35496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Rectangle 23"/>
          <p:cNvSpPr>
            <a:spLocks noChangeArrowheads="1"/>
          </p:cNvSpPr>
          <p:nvPr/>
        </p:nvSpPr>
        <p:spPr bwMode="auto">
          <a:xfrm>
            <a:off x="7664450" y="37782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52" name="Rectangle 24"/>
          <p:cNvSpPr>
            <a:spLocks noChangeArrowheads="1"/>
          </p:cNvSpPr>
          <p:nvPr/>
        </p:nvSpPr>
        <p:spPr bwMode="auto">
          <a:xfrm>
            <a:off x="8388350" y="35496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53" name="Rectangle 25"/>
          <p:cNvSpPr>
            <a:spLocks noChangeArrowheads="1"/>
          </p:cNvSpPr>
          <p:nvPr/>
        </p:nvSpPr>
        <p:spPr bwMode="auto">
          <a:xfrm>
            <a:off x="64452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54" name="Rectangle 26"/>
          <p:cNvSpPr>
            <a:spLocks noChangeArrowheads="1"/>
          </p:cNvSpPr>
          <p:nvPr/>
        </p:nvSpPr>
        <p:spPr bwMode="auto">
          <a:xfrm>
            <a:off x="6445250" y="42354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55" name="Rectangle 27"/>
          <p:cNvSpPr>
            <a:spLocks noChangeArrowheads="1"/>
          </p:cNvSpPr>
          <p:nvPr/>
        </p:nvSpPr>
        <p:spPr bwMode="auto">
          <a:xfrm>
            <a:off x="5203825" y="37179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56" name="Rectangle 28"/>
          <p:cNvSpPr>
            <a:spLocks noChangeArrowheads="1"/>
          </p:cNvSpPr>
          <p:nvPr/>
        </p:nvSpPr>
        <p:spPr bwMode="auto">
          <a:xfrm>
            <a:off x="5737225" y="3946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57" name="Rectangle 29"/>
          <p:cNvSpPr>
            <a:spLocks noChangeArrowheads="1"/>
          </p:cNvSpPr>
          <p:nvPr/>
        </p:nvSpPr>
        <p:spPr bwMode="auto">
          <a:xfrm>
            <a:off x="6346825" y="41751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58" name="Rectangle 30"/>
          <p:cNvSpPr>
            <a:spLocks noChangeArrowheads="1"/>
          </p:cNvSpPr>
          <p:nvPr/>
        </p:nvSpPr>
        <p:spPr bwMode="auto">
          <a:xfrm>
            <a:off x="5813425" y="37179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59" name="Rectangle 31"/>
          <p:cNvSpPr>
            <a:spLocks noChangeArrowheads="1"/>
          </p:cNvSpPr>
          <p:nvPr/>
        </p:nvSpPr>
        <p:spPr bwMode="auto">
          <a:xfrm>
            <a:off x="6423025" y="3946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60" name="Rectangle 32"/>
          <p:cNvSpPr>
            <a:spLocks noChangeArrowheads="1"/>
          </p:cNvSpPr>
          <p:nvPr/>
        </p:nvSpPr>
        <p:spPr bwMode="auto">
          <a:xfrm>
            <a:off x="6423025" y="37179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55361" name="Rectangle 33"/>
          <p:cNvSpPr>
            <a:spLocks noChangeArrowheads="1"/>
          </p:cNvSpPr>
          <p:nvPr/>
        </p:nvSpPr>
        <p:spPr bwMode="auto">
          <a:xfrm>
            <a:off x="7032625" y="3946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62" name="Rectangle 34"/>
          <p:cNvSpPr>
            <a:spLocks noChangeArrowheads="1"/>
          </p:cNvSpPr>
          <p:nvPr/>
        </p:nvSpPr>
        <p:spPr bwMode="auto">
          <a:xfrm>
            <a:off x="7108825" y="37179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63" name="Rectangle 35"/>
          <p:cNvSpPr>
            <a:spLocks noChangeArrowheads="1"/>
          </p:cNvSpPr>
          <p:nvPr/>
        </p:nvSpPr>
        <p:spPr bwMode="auto">
          <a:xfrm>
            <a:off x="7642225" y="37179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64" name="Rectangle 36"/>
          <p:cNvSpPr>
            <a:spLocks noChangeArrowheads="1"/>
          </p:cNvSpPr>
          <p:nvPr/>
        </p:nvSpPr>
        <p:spPr bwMode="auto">
          <a:xfrm>
            <a:off x="5280025" y="34893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65" name="Rectangle 37"/>
          <p:cNvSpPr>
            <a:spLocks noChangeArrowheads="1"/>
          </p:cNvSpPr>
          <p:nvPr/>
        </p:nvSpPr>
        <p:spPr bwMode="auto">
          <a:xfrm>
            <a:off x="5813425" y="34893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55366" name="Rectangle 38"/>
          <p:cNvSpPr>
            <a:spLocks noChangeArrowheads="1"/>
          </p:cNvSpPr>
          <p:nvPr/>
        </p:nvSpPr>
        <p:spPr bwMode="auto">
          <a:xfrm>
            <a:off x="6423025" y="34893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55367" name="Rectangle 39"/>
          <p:cNvSpPr>
            <a:spLocks noChangeArrowheads="1"/>
          </p:cNvSpPr>
          <p:nvPr/>
        </p:nvSpPr>
        <p:spPr bwMode="auto">
          <a:xfrm>
            <a:off x="7032625" y="34893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B*C</a:t>
            </a:r>
          </a:p>
        </p:txBody>
      </p:sp>
      <p:sp>
        <p:nvSpPr>
          <p:cNvPr id="355368" name="Rectangle 40"/>
          <p:cNvSpPr>
            <a:spLocks noChangeArrowheads="1"/>
          </p:cNvSpPr>
          <p:nvPr/>
        </p:nvSpPr>
        <p:spPr bwMode="auto">
          <a:xfrm>
            <a:off x="7642225" y="3489325"/>
            <a:ext cx="74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A+B*C</a:t>
            </a:r>
          </a:p>
        </p:txBody>
      </p:sp>
      <p:sp>
        <p:nvSpPr>
          <p:cNvPr id="355369" name="Rectangle 41"/>
          <p:cNvSpPr>
            <a:spLocks noChangeArrowheads="1"/>
          </p:cNvSpPr>
          <p:nvPr/>
        </p:nvSpPr>
        <p:spPr bwMode="auto">
          <a:xfrm>
            <a:off x="8328025" y="3489325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result</a:t>
            </a:r>
          </a:p>
        </p:txBody>
      </p:sp>
      <p:pic>
        <p:nvPicPr>
          <p:cNvPr id="355370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524000"/>
            <a:ext cx="1828800" cy="1689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1628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>
                <a:ea typeface="宋体" pitchFamily="2" charset="-122"/>
              </a:rPr>
              <a:t>Stacks: Pros and Cons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752600"/>
            <a:ext cx="8267700" cy="4343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ea typeface="宋体" pitchFamily="2" charset="-122"/>
              </a:rPr>
              <a:t>Pros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Good code density (implicit top of stack)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Low hardware requirements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Easy to write a </a:t>
            </a:r>
            <a:r>
              <a:rPr lang="en-US" altLang="zh-CN" sz="2400" dirty="0" smtClean="0">
                <a:ea typeface="宋体" pitchFamily="2" charset="-122"/>
              </a:rPr>
              <a:t>simple </a:t>
            </a:r>
            <a:r>
              <a:rPr lang="en-US" altLang="zh-CN" sz="2400" dirty="0">
                <a:ea typeface="宋体" pitchFamily="2" charset="-122"/>
              </a:rPr>
              <a:t>compiler for stack architectures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itchFamily="2" charset="-122"/>
              </a:rPr>
              <a:t>Cons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Stack becomes the bottleneck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Little ability for parallelism or pipelining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Data is not always at the top of stack when need, so additional instructions like TOP and SWAP are needed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Difficult to write an optimizing compiler for stack architectures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533400" y="6858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Accumulator Architectures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457200" y="1219200"/>
            <a:ext cx="58674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latin typeface="Arial" charset="0"/>
                <a:ea typeface="宋体" pitchFamily="2" charset="-122"/>
              </a:rPr>
              <a:t>Instruction set: </a:t>
            </a:r>
            <a:endParaRPr lang="en-US" altLang="zh-CN" sz="2000">
              <a:latin typeface="Arial" charset="0"/>
              <a:ea typeface="宋体" pitchFamily="2" charset="-122"/>
            </a:endParaRP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add A, sub A, mult A, div A, . . .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A, store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000">
              <a:latin typeface="Arial" charset="0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latin typeface="Arial" charset="0"/>
                <a:ea typeface="宋体" pitchFamily="2" charset="-122"/>
              </a:rPr>
              <a:t>Example: A*B - (A+C*B)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B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mul C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add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store D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mul B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sub D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</a:pPr>
            <a:endParaRPr lang="en-US" altLang="zh-CN" sz="2000">
              <a:latin typeface="Arial" charset="0"/>
              <a:ea typeface="宋体" pitchFamily="2" charset="-122"/>
            </a:endParaRP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3397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527425" y="3565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4006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3984625" y="3565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B*C</a:t>
            </a:r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4616450" y="3549650"/>
            <a:ext cx="7112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89" name="Rectangle 9"/>
          <p:cNvSpPr>
            <a:spLocks noChangeArrowheads="1"/>
          </p:cNvSpPr>
          <p:nvPr/>
        </p:nvSpPr>
        <p:spPr bwMode="auto">
          <a:xfrm>
            <a:off x="4594225" y="3565525"/>
            <a:ext cx="74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A+B*C</a:t>
            </a:r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auto">
          <a:xfrm>
            <a:off x="6292850" y="3549650"/>
            <a:ext cx="4064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6346825" y="3565525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3292" name="Rectangle 12"/>
          <p:cNvSpPr>
            <a:spLocks noChangeArrowheads="1"/>
          </p:cNvSpPr>
          <p:nvPr/>
        </p:nvSpPr>
        <p:spPr bwMode="auto">
          <a:xfrm>
            <a:off x="5454650" y="3549650"/>
            <a:ext cx="7112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93" name="Rectangle 13"/>
          <p:cNvSpPr>
            <a:spLocks noChangeArrowheads="1"/>
          </p:cNvSpPr>
          <p:nvPr/>
        </p:nvSpPr>
        <p:spPr bwMode="auto">
          <a:xfrm>
            <a:off x="5432425" y="3565525"/>
            <a:ext cx="74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A+B*C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6826250" y="3549650"/>
            <a:ext cx="4064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95" name="Rectangle 15"/>
          <p:cNvSpPr>
            <a:spLocks noChangeArrowheads="1"/>
          </p:cNvSpPr>
          <p:nvPr/>
        </p:nvSpPr>
        <p:spPr bwMode="auto">
          <a:xfrm>
            <a:off x="6804025" y="356552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3296" name="Rectangle 16"/>
          <p:cNvSpPr>
            <a:spLocks noChangeArrowheads="1"/>
          </p:cNvSpPr>
          <p:nvPr/>
        </p:nvSpPr>
        <p:spPr bwMode="auto">
          <a:xfrm>
            <a:off x="7359650" y="3549650"/>
            <a:ext cx="7112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97" name="Rectangle 17"/>
          <p:cNvSpPr>
            <a:spLocks noChangeArrowheads="1"/>
          </p:cNvSpPr>
          <p:nvPr/>
        </p:nvSpPr>
        <p:spPr bwMode="auto">
          <a:xfrm>
            <a:off x="7337425" y="3565525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result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451475" y="914400"/>
            <a:ext cx="2517775" cy="2317750"/>
            <a:chOff x="3434" y="576"/>
            <a:chExt cx="1586" cy="1460"/>
          </a:xfrm>
        </p:grpSpPr>
        <p:pic>
          <p:nvPicPr>
            <p:cNvPr id="353299" name="Picture 1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27" y="576"/>
              <a:ext cx="1067" cy="1272"/>
            </a:xfrm>
            <a:prstGeom prst="rect">
              <a:avLst/>
            </a:prstGeom>
            <a:noFill/>
          </p:spPr>
        </p:pic>
        <p:sp>
          <p:nvSpPr>
            <p:cNvPr id="353300" name="Rectangle 20"/>
            <p:cNvSpPr>
              <a:spLocks noChangeArrowheads="1"/>
            </p:cNvSpPr>
            <p:nvPr/>
          </p:nvSpPr>
          <p:spPr bwMode="auto">
            <a:xfrm>
              <a:off x="3434" y="1824"/>
              <a:ext cx="1586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acc =  acc +,-,*,/ mem[A]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990600" y="762000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Accumulators: Pros and Cons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419100" y="17526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3200">
                <a:latin typeface="Arial" charset="0"/>
                <a:ea typeface="宋体" pitchFamily="2" charset="-122"/>
              </a:rPr>
              <a:t>Pros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400">
                <a:latin typeface="Arial" charset="0"/>
                <a:ea typeface="宋体" pitchFamily="2" charset="-122"/>
              </a:rPr>
              <a:t>Very low hardware requirements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400">
                <a:latin typeface="Arial" charset="0"/>
                <a:ea typeface="宋体" pitchFamily="2" charset="-122"/>
              </a:rPr>
              <a:t>Easy to design and understand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400">
              <a:latin typeface="Arial" charset="0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3200">
                <a:latin typeface="Arial" charset="0"/>
                <a:ea typeface="宋体" pitchFamily="2" charset="-122"/>
              </a:rPr>
              <a:t>Cons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400">
                <a:latin typeface="Arial" charset="0"/>
                <a:ea typeface="宋体" pitchFamily="2" charset="-122"/>
              </a:rPr>
              <a:t>Accumulator becomes the bottleneck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400">
                <a:latin typeface="Arial" charset="0"/>
                <a:ea typeface="宋体" pitchFamily="2" charset="-122"/>
              </a:rPr>
              <a:t>Little ability for parallelism or pipelining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400">
                <a:latin typeface="Arial" charset="0"/>
                <a:ea typeface="宋体" pitchFamily="2" charset="-122"/>
              </a:rPr>
              <a:t>High memory traffic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990600" y="7620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Memory-Memory Architectures</a:t>
            </a: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571500" y="1657350"/>
            <a:ext cx="83439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Instruction set: </a:t>
            </a:r>
            <a:endParaRPr lang="en-US" altLang="zh-CN" dirty="0">
              <a:latin typeface="Arial" charset="0"/>
              <a:ea typeface="宋体" pitchFamily="2" charset="-122"/>
            </a:endParaRP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pitchFamily="2" charset="-122"/>
              </a:rPr>
              <a:t>(3 operands)	add A, B, C	sub A, B, C 	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mul</a:t>
            </a:r>
            <a:r>
              <a:rPr lang="en-US" altLang="zh-CN" dirty="0">
                <a:latin typeface="Arial" charset="0"/>
                <a:ea typeface="宋体" pitchFamily="2" charset="-122"/>
              </a:rPr>
              <a:t> A, B, C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pitchFamily="2" charset="-122"/>
              </a:rPr>
              <a:t>(2 operands)	add A, B	sub A, B 	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mul</a:t>
            </a:r>
            <a:r>
              <a:rPr lang="en-US" altLang="zh-CN" dirty="0">
                <a:latin typeface="Arial" charset="0"/>
                <a:ea typeface="宋体" pitchFamily="2" charset="-122"/>
              </a:rPr>
              <a:t> A, B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dirty="0">
              <a:latin typeface="Arial" charset="0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Example: A*B - (A+C*B)	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dirty="0">
                <a:latin typeface="Arial" charset="0"/>
                <a:ea typeface="宋体" pitchFamily="2" charset="-122"/>
              </a:rPr>
              <a:t>3 operands		           2 operands</a:t>
            </a:r>
          </a:p>
          <a:p>
            <a:pPr marL="1143000" lvl="2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Arial" charset="0"/>
                <a:ea typeface="宋体" pitchFamily="2" charset="-122"/>
              </a:rPr>
              <a:t>mul</a:t>
            </a:r>
            <a:r>
              <a:rPr lang="en-US" altLang="zh-CN" dirty="0">
                <a:latin typeface="Arial" charset="0"/>
                <a:ea typeface="宋体" pitchFamily="2" charset="-122"/>
              </a:rPr>
              <a:t> D, A, B			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mov</a:t>
            </a:r>
            <a:r>
              <a:rPr lang="en-US" altLang="zh-CN" dirty="0">
                <a:latin typeface="Arial" charset="0"/>
                <a:ea typeface="宋体" pitchFamily="2" charset="-122"/>
              </a:rPr>
              <a:t> D, A</a:t>
            </a:r>
          </a:p>
          <a:p>
            <a:pPr marL="1143000" lvl="2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Arial" charset="0"/>
                <a:ea typeface="宋体" pitchFamily="2" charset="-122"/>
              </a:rPr>
              <a:t>mul</a:t>
            </a:r>
            <a:r>
              <a:rPr lang="en-US" altLang="zh-CN" dirty="0">
                <a:latin typeface="Arial" charset="0"/>
                <a:ea typeface="宋体" pitchFamily="2" charset="-122"/>
              </a:rPr>
              <a:t> E, C, B			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mul</a:t>
            </a:r>
            <a:r>
              <a:rPr lang="en-US" altLang="zh-CN" dirty="0">
                <a:latin typeface="Arial" charset="0"/>
                <a:ea typeface="宋体" pitchFamily="2" charset="-122"/>
              </a:rPr>
              <a:t> D, B</a:t>
            </a:r>
          </a:p>
          <a:p>
            <a:pPr marL="1143000" lvl="2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pitchFamily="2" charset="-122"/>
              </a:rPr>
              <a:t>add E, A, E			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mov</a:t>
            </a:r>
            <a:r>
              <a:rPr lang="en-US" altLang="zh-CN" dirty="0">
                <a:latin typeface="Arial" charset="0"/>
                <a:ea typeface="宋体" pitchFamily="2" charset="-122"/>
              </a:rPr>
              <a:t> E, C</a:t>
            </a:r>
          </a:p>
          <a:p>
            <a:pPr marL="1143000" lvl="2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pitchFamily="2" charset="-122"/>
              </a:rPr>
              <a:t>sub E, D, E			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mul</a:t>
            </a:r>
            <a:r>
              <a:rPr lang="en-US" altLang="zh-CN" dirty="0">
                <a:latin typeface="Arial" charset="0"/>
                <a:ea typeface="宋体" pitchFamily="2" charset="-122"/>
              </a:rPr>
              <a:t> E, B</a:t>
            </a:r>
          </a:p>
          <a:p>
            <a:pPr marL="1143000" lvl="2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pitchFamily="2" charset="-122"/>
              </a:rPr>
              <a:t>					add E, A</a:t>
            </a:r>
          </a:p>
          <a:p>
            <a:pPr marL="1143000" lvl="2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pitchFamily="2" charset="-122"/>
              </a:rPr>
              <a:t>					sub E, 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5 &amp; 6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3600" dirty="0" smtClean="0">
                <a:latin typeface="Arial" charset="0"/>
                <a:ea typeface="宋体" pitchFamily="2" charset="-122"/>
              </a:rPr>
              <a:t>Memory-Memory : Pros </a:t>
            </a:r>
            <a:r>
              <a:rPr lang="en-US" altLang="zh-CN" sz="3600" dirty="0">
                <a:latin typeface="Arial" charset="0"/>
                <a:ea typeface="宋体" pitchFamily="2" charset="-122"/>
              </a:rPr>
              <a:t>and Cons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19100" y="19812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Pros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Requires fewer instructions (especially if 3 operands)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Easy to write compilers for (especially if 3 operands)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Cons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Very high memory traffic (especially if 3 operands)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Variable number of clocks per instruction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With two operands, more data movements are required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914400" y="6858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Register-Memory Architectures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609600" y="1524000"/>
            <a:ext cx="83439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latin typeface="Arial" charset="0"/>
                <a:ea typeface="宋体" pitchFamily="2" charset="-122"/>
              </a:rPr>
              <a:t>Instruction set: </a:t>
            </a:r>
            <a:endParaRPr lang="en-US" altLang="zh-CN" sz="2000">
              <a:latin typeface="Arial" charset="0"/>
              <a:ea typeface="宋体" pitchFamily="2" charset="-122"/>
            </a:endParaRP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add R1,  A 		sub R1, A 	mul R1, B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R1, A		store R1,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000">
              <a:latin typeface="Arial" charset="0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latin typeface="Arial" charset="0"/>
                <a:ea typeface="宋体" pitchFamily="2" charset="-122"/>
              </a:rPr>
              <a:t>Example: A*B - (A+C*B)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R1,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mul R1, B		/*	A*B		*/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store R1, D			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R2, C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mul R2, B		/*	C*B		*/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add R2, A		/*	A + CB		*/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sub R2, D		/*	AB - (A + C*B)	*/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77000" y="1295400"/>
            <a:ext cx="2359025" cy="2584450"/>
            <a:chOff x="2595" y="2688"/>
            <a:chExt cx="1486" cy="1628"/>
          </a:xfrm>
        </p:grpSpPr>
        <p:pic>
          <p:nvPicPr>
            <p:cNvPr id="36148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2" y="2688"/>
              <a:ext cx="831" cy="1269"/>
            </a:xfrm>
            <a:prstGeom prst="rect">
              <a:avLst/>
            </a:prstGeom>
            <a:noFill/>
          </p:spPr>
        </p:pic>
        <p:sp>
          <p:nvSpPr>
            <p:cNvPr id="361481" name="Rectangle 9"/>
            <p:cNvSpPr>
              <a:spLocks noChangeArrowheads="1"/>
            </p:cNvSpPr>
            <p:nvPr/>
          </p:nvSpPr>
          <p:spPr bwMode="auto">
            <a:xfrm>
              <a:off x="2595" y="4104"/>
              <a:ext cx="1486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R1 =  R1 +,-,*,/ mem[B]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990600" y="838200"/>
            <a:ext cx="716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3600" dirty="0" smtClean="0">
                <a:latin typeface="Arial" charset="0"/>
                <a:ea typeface="宋体" pitchFamily="2" charset="-122"/>
              </a:rPr>
              <a:t>Memory-Register : Pros </a:t>
            </a:r>
            <a:r>
              <a:rPr lang="en-US" altLang="zh-CN" sz="3600" dirty="0">
                <a:latin typeface="Arial" charset="0"/>
                <a:ea typeface="宋体" pitchFamily="2" charset="-122"/>
              </a:rPr>
              <a:t>and Cons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419100" y="19812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Pros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Some data can be accessed without loading first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Instruction format easy to encode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Good code density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Cons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Operands are not equivalent (poor orthogonal)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Variable number of clocks per instruction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May limit number of registers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990600" y="6858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Load-Store Architectures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571500" y="1657350"/>
            <a:ext cx="83439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latin typeface="Arial" charset="0"/>
                <a:ea typeface="宋体" pitchFamily="2" charset="-122"/>
              </a:rPr>
              <a:t>Instruction set: </a:t>
            </a:r>
            <a:endParaRPr lang="en-US" altLang="zh-CN" sz="2000">
              <a:latin typeface="Arial" charset="0"/>
              <a:ea typeface="宋体" pitchFamily="2" charset="-122"/>
            </a:endParaRP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add R1,  R2, R3 	sub R1, R2, R3 mul R1, R2, R3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R1, &amp;A	store R1, &amp;A	move R1, R2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endParaRPr lang="en-US" altLang="zh-CN" sz="2000">
              <a:latin typeface="Arial" charset="0"/>
              <a:ea typeface="宋体" pitchFamily="2" charset="-122"/>
            </a:endParaRPr>
          </a:p>
          <a:p>
            <a:pPr marL="285750" indent="-285750" algn="l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latin typeface="Arial" charset="0"/>
                <a:ea typeface="宋体" pitchFamily="2" charset="-122"/>
              </a:rPr>
              <a:t>Example: A*B - (A+C*B)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R1, &amp;A		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R2, &amp;B	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load R3, &amp;C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mul R7, R3, R2		/*	C*B 		*/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add R8, R7, R1   		/* 	A + C*B 	*/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mul R9, R1, R2		/* 	A*B 		*/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>
                <a:latin typeface="Arial" charset="0"/>
                <a:ea typeface="宋体" pitchFamily="2" charset="-122"/>
              </a:rPr>
              <a:t>sub R10, R9, R8		/*	A*B - (A+C*B) 	*/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83450" y="1371600"/>
            <a:ext cx="1860550" cy="2514600"/>
            <a:chOff x="4215" y="2688"/>
            <a:chExt cx="1172" cy="1584"/>
          </a:xfrm>
        </p:grpSpPr>
        <p:pic>
          <p:nvPicPr>
            <p:cNvPr id="36352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8" y="2688"/>
              <a:ext cx="895" cy="1344"/>
            </a:xfrm>
            <a:prstGeom prst="rect">
              <a:avLst/>
            </a:prstGeom>
            <a:noFill/>
          </p:spPr>
        </p:pic>
        <p:sp>
          <p:nvSpPr>
            <p:cNvPr id="363526" name="Rectangle 6"/>
            <p:cNvSpPr>
              <a:spLocks noChangeArrowheads="1"/>
            </p:cNvSpPr>
            <p:nvPr/>
          </p:nvSpPr>
          <p:spPr bwMode="auto">
            <a:xfrm>
              <a:off x="4215" y="4060"/>
              <a:ext cx="117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R3 =  R1 +,-,*,/ R2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990600" y="7620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3600" dirty="0" smtClean="0">
                <a:latin typeface="Arial" charset="0"/>
                <a:ea typeface="宋体" pitchFamily="2" charset="-122"/>
              </a:rPr>
              <a:t>Load-Store : Pros </a:t>
            </a:r>
            <a:r>
              <a:rPr lang="en-US" altLang="zh-CN" sz="3600" dirty="0">
                <a:latin typeface="Arial" charset="0"/>
                <a:ea typeface="宋体" pitchFamily="2" charset="-122"/>
              </a:rPr>
              <a:t>and Cons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419100" y="19812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latin typeface="Arial" charset="0"/>
                <a:ea typeface="宋体" pitchFamily="2" charset="-122"/>
              </a:rPr>
              <a:t>Pros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>
                <a:latin typeface="Arial" charset="0"/>
                <a:ea typeface="宋体" pitchFamily="2" charset="-122"/>
              </a:rPr>
              <a:t>Simple, fixed length instruction encodings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>
                <a:latin typeface="Arial" charset="0"/>
                <a:ea typeface="宋体" pitchFamily="2" charset="-122"/>
              </a:rPr>
              <a:t>Instructions take similar number of cycles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>
                <a:latin typeface="Arial" charset="0"/>
                <a:ea typeface="宋体" pitchFamily="2" charset="-122"/>
              </a:rPr>
              <a:t>Relatively easy to pipeline and make superscalar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000">
              <a:latin typeface="Arial" charset="0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latin typeface="Arial" charset="0"/>
                <a:ea typeface="宋体" pitchFamily="2" charset="-122"/>
              </a:rPr>
              <a:t>Cons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>
                <a:latin typeface="Arial" charset="0"/>
                <a:ea typeface="宋体" pitchFamily="2" charset="-122"/>
              </a:rPr>
              <a:t>Higher instruction count 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>
                <a:latin typeface="Arial" charset="0"/>
                <a:ea typeface="宋体" pitchFamily="2" charset="-122"/>
              </a:rPr>
              <a:t>Not all instructions need three operands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>
                <a:latin typeface="Arial" charset="0"/>
                <a:ea typeface="宋体" pitchFamily="2" charset="-122"/>
              </a:rPr>
              <a:t>Dependent on good compiler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3600" dirty="0" smtClean="0">
                <a:latin typeface="Arial" charset="0"/>
                <a:ea typeface="宋体" pitchFamily="2" charset="-122"/>
              </a:rPr>
              <a:t>Registers: Advantages </a:t>
            </a:r>
            <a:r>
              <a:rPr lang="en-US" altLang="zh-CN" sz="3600" dirty="0">
                <a:latin typeface="Arial" charset="0"/>
                <a:ea typeface="宋体" pitchFamily="2" charset="-122"/>
              </a:rPr>
              <a:t>and Disadvantages</a:t>
            </a:r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457200" y="1447800"/>
            <a:ext cx="8267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Advantages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Faster than cache or main memory (no addressing mode or tags)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Deterministic (no misses)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Can replicate (multiple read ports)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Short identifier (typically 3 to 8 bits)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Reduce memory traffic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Disadvantages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Need to save and restore on procedure calls and context switch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Can’t take the address of a register (for pointers)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Fixed size (can’t store strings or structures efficiently)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Compiler must manage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Limited number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838200"/>
            <a:ext cx="5029200" cy="1524000"/>
          </a:xfrm>
        </p:spPr>
        <p:txBody>
          <a:bodyPr/>
          <a:lstStyle/>
          <a:p>
            <a:r>
              <a:rPr lang="en-US" sz="4000" b="1" dirty="0" smtClean="0"/>
              <a:t>Word-Oriented </a:t>
            </a:r>
            <a:r>
              <a:rPr lang="en-US" sz="4000" b="1" dirty="0"/>
              <a:t>Memory Organization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4278313" cy="3481388"/>
          </a:xfrm>
        </p:spPr>
        <p:txBody>
          <a:bodyPr/>
          <a:lstStyle/>
          <a:p>
            <a:pPr marL="385763" indent="-385763">
              <a:tabLst>
                <a:tab pos="2166938" algn="l"/>
                <a:tab pos="3436938" algn="l"/>
                <a:tab pos="3995738" algn="l"/>
              </a:tabLst>
            </a:pPr>
            <a:r>
              <a:rPr lang="en-US" altLang="zh-CN" sz="2000" u="none" dirty="0">
                <a:ea typeface="宋体" pitchFamily="2" charset="-122"/>
              </a:rPr>
              <a:t>Memory is byte addressed and provides access for bytes (8 bits), half words (16 bits), words (32 bits), and double words(64 bits).</a:t>
            </a:r>
          </a:p>
          <a:p>
            <a:pPr marL="385763" indent="-385763">
              <a:buFontTx/>
              <a:buNone/>
              <a:tabLst>
                <a:tab pos="2166938" algn="l"/>
                <a:tab pos="3436938" algn="l"/>
                <a:tab pos="3995738" algn="l"/>
              </a:tabLst>
            </a:pPr>
            <a:endParaRPr lang="en-US" sz="2000" u="none" dirty="0"/>
          </a:p>
          <a:p>
            <a:pPr marL="385763" indent="-385763">
              <a:tabLst>
                <a:tab pos="2166938" algn="l"/>
                <a:tab pos="3436938" algn="l"/>
                <a:tab pos="3995738" algn="l"/>
              </a:tabLst>
            </a:pPr>
            <a:r>
              <a:rPr lang="en-US" sz="2000" u="none" dirty="0"/>
              <a:t>Addresses Specify Byte Locations</a:t>
            </a:r>
          </a:p>
          <a:p>
            <a:pPr marL="744538" lvl="1" indent="-246063">
              <a:tabLst>
                <a:tab pos="2166938" algn="l"/>
                <a:tab pos="3436938" algn="l"/>
                <a:tab pos="3995738" algn="l"/>
              </a:tabLst>
            </a:pPr>
            <a:r>
              <a:rPr lang="en-US" sz="2400" dirty="0"/>
              <a:t>Address of first byte in word</a:t>
            </a:r>
          </a:p>
          <a:p>
            <a:pPr marL="744538" lvl="1" indent="-246063">
              <a:tabLst>
                <a:tab pos="2166938" algn="l"/>
                <a:tab pos="3436938" algn="l"/>
                <a:tab pos="3995738" algn="l"/>
              </a:tabLst>
            </a:pPr>
            <a:r>
              <a:rPr lang="en-US" sz="2400" dirty="0"/>
              <a:t>Addresses of successive words differ by 4 (32-bit) or 8 (64-bit)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6737350" y="1524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6737350" y="1828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6737350" y="2133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6737350" y="2438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08" name="Rectangle 8"/>
          <p:cNvSpPr>
            <a:spLocks noChangeArrowheads="1"/>
          </p:cNvSpPr>
          <p:nvPr/>
        </p:nvSpPr>
        <p:spPr bwMode="auto">
          <a:xfrm>
            <a:off x="6737350" y="2743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6737350" y="3048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6737350" y="3352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11" name="Rectangle 11"/>
          <p:cNvSpPr>
            <a:spLocks noChangeArrowheads="1"/>
          </p:cNvSpPr>
          <p:nvPr/>
        </p:nvSpPr>
        <p:spPr bwMode="auto">
          <a:xfrm>
            <a:off x="6737350" y="3657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6737350" y="3962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6737350" y="4267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14" name="Rectangle 14"/>
          <p:cNvSpPr>
            <a:spLocks noChangeArrowheads="1"/>
          </p:cNvSpPr>
          <p:nvPr/>
        </p:nvSpPr>
        <p:spPr bwMode="auto">
          <a:xfrm>
            <a:off x="6737350" y="4572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15" name="Rectangle 15"/>
          <p:cNvSpPr>
            <a:spLocks noChangeArrowheads="1"/>
          </p:cNvSpPr>
          <p:nvPr/>
        </p:nvSpPr>
        <p:spPr bwMode="auto">
          <a:xfrm>
            <a:off x="6737350" y="4876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16" name="Rectangle 16"/>
          <p:cNvSpPr>
            <a:spLocks noChangeArrowheads="1"/>
          </p:cNvSpPr>
          <p:nvPr/>
        </p:nvSpPr>
        <p:spPr bwMode="auto">
          <a:xfrm>
            <a:off x="7499350" y="15240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0000</a:t>
            </a:r>
          </a:p>
        </p:txBody>
      </p:sp>
      <p:sp>
        <p:nvSpPr>
          <p:cNvPr id="384017" name="Rectangle 17"/>
          <p:cNvSpPr>
            <a:spLocks noChangeArrowheads="1"/>
          </p:cNvSpPr>
          <p:nvPr/>
        </p:nvSpPr>
        <p:spPr bwMode="auto">
          <a:xfrm>
            <a:off x="7499350" y="18288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0001</a:t>
            </a:r>
          </a:p>
        </p:txBody>
      </p:sp>
      <p:sp>
        <p:nvSpPr>
          <p:cNvPr id="384018" name="Rectangle 18"/>
          <p:cNvSpPr>
            <a:spLocks noChangeArrowheads="1"/>
          </p:cNvSpPr>
          <p:nvPr/>
        </p:nvSpPr>
        <p:spPr bwMode="auto">
          <a:xfrm>
            <a:off x="7499350" y="2133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0002</a:t>
            </a:r>
          </a:p>
        </p:txBody>
      </p:sp>
      <p:sp>
        <p:nvSpPr>
          <p:cNvPr id="384019" name="Rectangle 19"/>
          <p:cNvSpPr>
            <a:spLocks noChangeArrowheads="1"/>
          </p:cNvSpPr>
          <p:nvPr/>
        </p:nvSpPr>
        <p:spPr bwMode="auto">
          <a:xfrm>
            <a:off x="7499350" y="2438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0003</a:t>
            </a:r>
          </a:p>
        </p:txBody>
      </p:sp>
      <p:sp>
        <p:nvSpPr>
          <p:cNvPr id="384020" name="Rectangle 20"/>
          <p:cNvSpPr>
            <a:spLocks noChangeArrowheads="1"/>
          </p:cNvSpPr>
          <p:nvPr/>
        </p:nvSpPr>
        <p:spPr bwMode="auto">
          <a:xfrm>
            <a:off x="7499350" y="27432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0004</a:t>
            </a:r>
          </a:p>
        </p:txBody>
      </p:sp>
      <p:sp>
        <p:nvSpPr>
          <p:cNvPr id="384021" name="Rectangle 21"/>
          <p:cNvSpPr>
            <a:spLocks noChangeArrowheads="1"/>
          </p:cNvSpPr>
          <p:nvPr/>
        </p:nvSpPr>
        <p:spPr bwMode="auto">
          <a:xfrm>
            <a:off x="7499350" y="30480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0005</a:t>
            </a:r>
          </a:p>
        </p:txBody>
      </p:sp>
      <p:sp>
        <p:nvSpPr>
          <p:cNvPr id="384022" name="Rectangle 22"/>
          <p:cNvSpPr>
            <a:spLocks noChangeArrowheads="1"/>
          </p:cNvSpPr>
          <p:nvPr/>
        </p:nvSpPr>
        <p:spPr bwMode="auto">
          <a:xfrm>
            <a:off x="7499350" y="33528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0006</a:t>
            </a:r>
          </a:p>
        </p:txBody>
      </p:sp>
      <p:sp>
        <p:nvSpPr>
          <p:cNvPr id="384023" name="Rectangle 23"/>
          <p:cNvSpPr>
            <a:spLocks noChangeArrowheads="1"/>
          </p:cNvSpPr>
          <p:nvPr/>
        </p:nvSpPr>
        <p:spPr bwMode="auto">
          <a:xfrm>
            <a:off x="7499350" y="3657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0007</a:t>
            </a:r>
          </a:p>
        </p:txBody>
      </p:sp>
      <p:sp>
        <p:nvSpPr>
          <p:cNvPr id="384024" name="Rectangle 24"/>
          <p:cNvSpPr>
            <a:spLocks noChangeArrowheads="1"/>
          </p:cNvSpPr>
          <p:nvPr/>
        </p:nvSpPr>
        <p:spPr bwMode="auto">
          <a:xfrm>
            <a:off x="7499350" y="3962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0008</a:t>
            </a:r>
          </a:p>
        </p:txBody>
      </p:sp>
      <p:sp>
        <p:nvSpPr>
          <p:cNvPr id="384025" name="Rectangle 25"/>
          <p:cNvSpPr>
            <a:spLocks noChangeArrowheads="1"/>
          </p:cNvSpPr>
          <p:nvPr/>
        </p:nvSpPr>
        <p:spPr bwMode="auto">
          <a:xfrm>
            <a:off x="7499350" y="42672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0009</a:t>
            </a:r>
          </a:p>
        </p:txBody>
      </p:sp>
      <p:sp>
        <p:nvSpPr>
          <p:cNvPr id="384026" name="Rectangle 26"/>
          <p:cNvSpPr>
            <a:spLocks noChangeArrowheads="1"/>
          </p:cNvSpPr>
          <p:nvPr/>
        </p:nvSpPr>
        <p:spPr bwMode="auto">
          <a:xfrm>
            <a:off x="7499350" y="45720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0010</a:t>
            </a:r>
          </a:p>
        </p:txBody>
      </p:sp>
      <p:sp>
        <p:nvSpPr>
          <p:cNvPr id="384027" name="Rectangle 27"/>
          <p:cNvSpPr>
            <a:spLocks noChangeArrowheads="1"/>
          </p:cNvSpPr>
          <p:nvPr/>
        </p:nvSpPr>
        <p:spPr bwMode="auto">
          <a:xfrm>
            <a:off x="7499350" y="48768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0011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791200" y="1524000"/>
            <a:ext cx="609600" cy="4876800"/>
            <a:chOff x="4176" y="768"/>
            <a:chExt cx="240" cy="3072"/>
          </a:xfrm>
        </p:grpSpPr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4176" y="2304"/>
              <a:ext cx="240" cy="15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030" name="Rectangle 30"/>
            <p:cNvSpPr>
              <a:spLocks noChangeArrowheads="1"/>
            </p:cNvSpPr>
            <p:nvPr/>
          </p:nvSpPr>
          <p:spPr bwMode="auto">
            <a:xfrm>
              <a:off x="4176" y="768"/>
              <a:ext cx="240" cy="15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876800" y="1524000"/>
            <a:ext cx="609600" cy="4876800"/>
            <a:chOff x="3792" y="768"/>
            <a:chExt cx="240" cy="3072"/>
          </a:xfrm>
        </p:grpSpPr>
        <p:sp>
          <p:nvSpPr>
            <p:cNvPr id="384032" name="Rectangle 32"/>
            <p:cNvSpPr>
              <a:spLocks noChangeArrowheads="1"/>
            </p:cNvSpPr>
            <p:nvPr/>
          </p:nvSpPr>
          <p:spPr bwMode="auto">
            <a:xfrm>
              <a:off x="3792" y="768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033" name="Rectangle 33"/>
            <p:cNvSpPr>
              <a:spLocks noChangeArrowheads="1"/>
            </p:cNvSpPr>
            <p:nvPr/>
          </p:nvSpPr>
          <p:spPr bwMode="auto">
            <a:xfrm>
              <a:off x="3792" y="1536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034" name="Rectangle 34"/>
            <p:cNvSpPr>
              <a:spLocks noChangeArrowheads="1"/>
            </p:cNvSpPr>
            <p:nvPr/>
          </p:nvSpPr>
          <p:spPr bwMode="auto">
            <a:xfrm>
              <a:off x="3792" y="2304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035" name="Rectangle 35"/>
            <p:cNvSpPr>
              <a:spLocks noChangeArrowheads="1"/>
            </p:cNvSpPr>
            <p:nvPr/>
          </p:nvSpPr>
          <p:spPr bwMode="auto">
            <a:xfrm>
              <a:off x="3792" y="3072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4724400" y="9144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34" charset="0"/>
              </a:rPr>
              <a:t>32-bit</a:t>
            </a:r>
          </a:p>
          <a:p>
            <a:r>
              <a:rPr lang="en-US" dirty="0">
                <a:latin typeface="Helvetica" pitchFamily="34" charset="0"/>
              </a:rPr>
              <a:t>Words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6629400" y="990600"/>
            <a:ext cx="806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Bytes</a:t>
            </a:r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7448550" y="990600"/>
            <a:ext cx="781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Addr.</a:t>
            </a:r>
          </a:p>
        </p:txBody>
      </p:sp>
      <p:sp>
        <p:nvSpPr>
          <p:cNvPr id="384039" name="Rectangle 39"/>
          <p:cNvSpPr>
            <a:spLocks noChangeArrowheads="1"/>
          </p:cNvSpPr>
          <p:nvPr/>
        </p:nvSpPr>
        <p:spPr bwMode="auto">
          <a:xfrm>
            <a:off x="6737350" y="5181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40" name="Rectangle 40"/>
          <p:cNvSpPr>
            <a:spLocks noChangeArrowheads="1"/>
          </p:cNvSpPr>
          <p:nvPr/>
        </p:nvSpPr>
        <p:spPr bwMode="auto">
          <a:xfrm>
            <a:off x="7499350" y="5181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0012</a:t>
            </a:r>
          </a:p>
        </p:txBody>
      </p:sp>
      <p:sp>
        <p:nvSpPr>
          <p:cNvPr id="384041" name="Rectangle 41"/>
          <p:cNvSpPr>
            <a:spLocks noChangeArrowheads="1"/>
          </p:cNvSpPr>
          <p:nvPr/>
        </p:nvSpPr>
        <p:spPr bwMode="auto">
          <a:xfrm>
            <a:off x="6737350" y="5486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42" name="Rectangle 42"/>
          <p:cNvSpPr>
            <a:spLocks noChangeArrowheads="1"/>
          </p:cNvSpPr>
          <p:nvPr/>
        </p:nvSpPr>
        <p:spPr bwMode="auto">
          <a:xfrm>
            <a:off x="7499350" y="5486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0013</a:t>
            </a:r>
          </a:p>
        </p:txBody>
      </p:sp>
      <p:sp>
        <p:nvSpPr>
          <p:cNvPr id="384043" name="Rectangle 43"/>
          <p:cNvSpPr>
            <a:spLocks noChangeArrowheads="1"/>
          </p:cNvSpPr>
          <p:nvPr/>
        </p:nvSpPr>
        <p:spPr bwMode="auto">
          <a:xfrm>
            <a:off x="6737350" y="5791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44" name="Rectangle 44"/>
          <p:cNvSpPr>
            <a:spLocks noChangeArrowheads="1"/>
          </p:cNvSpPr>
          <p:nvPr/>
        </p:nvSpPr>
        <p:spPr bwMode="auto">
          <a:xfrm>
            <a:off x="7499350" y="57912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0014</a:t>
            </a:r>
          </a:p>
        </p:txBody>
      </p:sp>
      <p:sp>
        <p:nvSpPr>
          <p:cNvPr id="384045" name="Rectangle 45"/>
          <p:cNvSpPr>
            <a:spLocks noChangeArrowheads="1"/>
          </p:cNvSpPr>
          <p:nvPr/>
        </p:nvSpPr>
        <p:spPr bwMode="auto">
          <a:xfrm>
            <a:off x="6737350" y="6096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46" name="Rectangle 46"/>
          <p:cNvSpPr>
            <a:spLocks noChangeArrowheads="1"/>
          </p:cNvSpPr>
          <p:nvPr/>
        </p:nvSpPr>
        <p:spPr bwMode="auto">
          <a:xfrm>
            <a:off x="7499350" y="60960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0015</a:t>
            </a:r>
          </a:p>
        </p:txBody>
      </p:sp>
      <p:sp>
        <p:nvSpPr>
          <p:cNvPr id="384047" name="Text Box 47"/>
          <p:cNvSpPr txBox="1">
            <a:spLocks noChangeArrowheads="1"/>
          </p:cNvSpPr>
          <p:nvPr/>
        </p:nvSpPr>
        <p:spPr bwMode="auto">
          <a:xfrm>
            <a:off x="5638800" y="88265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64-bit</a:t>
            </a:r>
          </a:p>
          <a:p>
            <a:r>
              <a:rPr lang="en-US">
                <a:latin typeface="Helvetica" pitchFamily="34" charset="0"/>
              </a:rPr>
              <a:t>Words</a:t>
            </a:r>
          </a:p>
        </p:txBody>
      </p:sp>
      <p:sp>
        <p:nvSpPr>
          <p:cNvPr id="384048" name="Rectangle 48"/>
          <p:cNvSpPr>
            <a:spLocks noChangeArrowheads="1"/>
          </p:cNvSpPr>
          <p:nvPr/>
        </p:nvSpPr>
        <p:spPr bwMode="auto">
          <a:xfrm>
            <a:off x="5791200" y="2362200"/>
            <a:ext cx="609600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384049" name="Rectangle 49"/>
          <p:cNvSpPr>
            <a:spLocks noChangeArrowheads="1"/>
          </p:cNvSpPr>
          <p:nvPr/>
        </p:nvSpPr>
        <p:spPr bwMode="auto">
          <a:xfrm>
            <a:off x="5791200" y="4724400"/>
            <a:ext cx="609600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384050" name="Rectangle 50"/>
          <p:cNvSpPr>
            <a:spLocks noChangeArrowheads="1"/>
          </p:cNvSpPr>
          <p:nvPr/>
        </p:nvSpPr>
        <p:spPr bwMode="auto">
          <a:xfrm>
            <a:off x="4876800" y="1752600"/>
            <a:ext cx="609600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</a:p>
        </p:txBody>
      </p:sp>
      <p:sp>
        <p:nvSpPr>
          <p:cNvPr id="384051" name="Rectangle 51"/>
          <p:cNvSpPr>
            <a:spLocks noChangeArrowheads="1"/>
          </p:cNvSpPr>
          <p:nvPr/>
        </p:nvSpPr>
        <p:spPr bwMode="auto">
          <a:xfrm>
            <a:off x="4876800" y="2971800"/>
            <a:ext cx="609600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384052" name="Rectangle 52"/>
          <p:cNvSpPr>
            <a:spLocks noChangeArrowheads="1"/>
          </p:cNvSpPr>
          <p:nvPr/>
        </p:nvSpPr>
        <p:spPr bwMode="auto">
          <a:xfrm>
            <a:off x="4876800" y="4191000"/>
            <a:ext cx="609600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384053" name="Rectangle 53"/>
          <p:cNvSpPr>
            <a:spLocks noChangeArrowheads="1"/>
          </p:cNvSpPr>
          <p:nvPr/>
        </p:nvSpPr>
        <p:spPr bwMode="auto">
          <a:xfrm>
            <a:off x="4876800" y="5410200"/>
            <a:ext cx="609600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384054" name="Rectangle 54"/>
          <p:cNvSpPr>
            <a:spLocks noChangeArrowheads="1"/>
          </p:cNvSpPr>
          <p:nvPr/>
        </p:nvSpPr>
        <p:spPr bwMode="auto">
          <a:xfrm>
            <a:off x="4953000" y="2209800"/>
            <a:ext cx="457200" cy="2286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0000</a:t>
            </a:r>
          </a:p>
        </p:txBody>
      </p:sp>
      <p:sp>
        <p:nvSpPr>
          <p:cNvPr id="384055" name="Rectangle 55"/>
          <p:cNvSpPr>
            <a:spLocks noChangeArrowheads="1"/>
          </p:cNvSpPr>
          <p:nvPr/>
        </p:nvSpPr>
        <p:spPr bwMode="auto">
          <a:xfrm>
            <a:off x="4953000" y="3429000"/>
            <a:ext cx="457200" cy="2286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0004</a:t>
            </a:r>
          </a:p>
        </p:txBody>
      </p:sp>
      <p:sp>
        <p:nvSpPr>
          <p:cNvPr id="384056" name="Rectangle 56"/>
          <p:cNvSpPr>
            <a:spLocks noChangeArrowheads="1"/>
          </p:cNvSpPr>
          <p:nvPr/>
        </p:nvSpPr>
        <p:spPr bwMode="auto">
          <a:xfrm>
            <a:off x="4953000" y="4648200"/>
            <a:ext cx="457200" cy="2286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0008</a:t>
            </a:r>
          </a:p>
        </p:txBody>
      </p:sp>
      <p:sp>
        <p:nvSpPr>
          <p:cNvPr id="384057" name="Rectangle 57"/>
          <p:cNvSpPr>
            <a:spLocks noChangeArrowheads="1"/>
          </p:cNvSpPr>
          <p:nvPr/>
        </p:nvSpPr>
        <p:spPr bwMode="auto">
          <a:xfrm>
            <a:off x="4953000" y="5867400"/>
            <a:ext cx="457200" cy="2286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0012</a:t>
            </a:r>
          </a:p>
        </p:txBody>
      </p:sp>
      <p:sp>
        <p:nvSpPr>
          <p:cNvPr id="384058" name="Rectangle 58"/>
          <p:cNvSpPr>
            <a:spLocks noChangeArrowheads="1"/>
          </p:cNvSpPr>
          <p:nvPr/>
        </p:nvSpPr>
        <p:spPr bwMode="auto">
          <a:xfrm>
            <a:off x="5867400" y="2819400"/>
            <a:ext cx="457200" cy="2286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0000</a:t>
            </a:r>
          </a:p>
        </p:txBody>
      </p:sp>
      <p:sp>
        <p:nvSpPr>
          <p:cNvPr id="384059" name="Rectangle 59"/>
          <p:cNvSpPr>
            <a:spLocks noChangeArrowheads="1"/>
          </p:cNvSpPr>
          <p:nvPr/>
        </p:nvSpPr>
        <p:spPr bwMode="auto">
          <a:xfrm>
            <a:off x="5867400" y="5181600"/>
            <a:ext cx="457200" cy="2286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54" grpId="0" animBg="1" autoUpdateAnimBg="0"/>
      <p:bldP spid="384055" grpId="0" animBg="1" autoUpdateAnimBg="0"/>
      <p:bldP spid="384056" grpId="0" animBg="1" autoUpdateAnimBg="0"/>
      <p:bldP spid="384057" grpId="0" animBg="1" autoUpdateAnimBg="0"/>
      <p:bldP spid="384058" grpId="0" animBg="1" autoUpdateAnimBg="0"/>
      <p:bldP spid="38405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Ordering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u="none" dirty="0"/>
              <a:t>How should bytes within multi-byte word be ordered in memory?</a:t>
            </a:r>
          </a:p>
          <a:p>
            <a:r>
              <a:rPr lang="en-US" sz="2800" b="0" u="none" dirty="0"/>
              <a:t>Conventions</a:t>
            </a:r>
          </a:p>
          <a:p>
            <a:pPr lvl="1"/>
            <a:r>
              <a:rPr lang="en-US" dirty="0"/>
              <a:t>Sun’s, Mac’s are “</a:t>
            </a:r>
            <a:r>
              <a:rPr lang="en-US" dirty="0">
                <a:solidFill>
                  <a:srgbClr val="CC0000"/>
                </a:solidFill>
              </a:rPr>
              <a:t>Big </a:t>
            </a:r>
            <a:r>
              <a:rPr lang="en-US" dirty="0" err="1">
                <a:solidFill>
                  <a:srgbClr val="CC0000"/>
                </a:solidFill>
              </a:rPr>
              <a:t>Endian</a:t>
            </a:r>
            <a:r>
              <a:rPr lang="en-US" dirty="0"/>
              <a:t>” machines</a:t>
            </a:r>
          </a:p>
          <a:p>
            <a:pPr lvl="2"/>
            <a:r>
              <a:rPr lang="en-US" sz="2800" dirty="0"/>
              <a:t>Least significant byte has highest address</a:t>
            </a:r>
          </a:p>
          <a:p>
            <a:pPr lvl="1"/>
            <a:r>
              <a:rPr lang="en-US" dirty="0"/>
              <a:t>Alphas, PC’s are “</a:t>
            </a:r>
            <a:r>
              <a:rPr lang="en-US" dirty="0">
                <a:solidFill>
                  <a:srgbClr val="CC0000"/>
                </a:solidFill>
              </a:rPr>
              <a:t>Little </a:t>
            </a:r>
            <a:r>
              <a:rPr lang="en-US" dirty="0" err="1">
                <a:solidFill>
                  <a:srgbClr val="CC0000"/>
                </a:solidFill>
              </a:rPr>
              <a:t>Endian</a:t>
            </a:r>
            <a:r>
              <a:rPr lang="en-US" dirty="0"/>
              <a:t>” machines</a:t>
            </a:r>
          </a:p>
          <a:p>
            <a:pPr lvl="2"/>
            <a:r>
              <a:rPr lang="en-US" sz="2800" dirty="0"/>
              <a:t>Least significant byte has lowest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Ordering Example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229600" cy="3763963"/>
          </a:xfrm>
        </p:spPr>
        <p:txBody>
          <a:bodyPr/>
          <a:lstStyle/>
          <a:p>
            <a:r>
              <a:rPr lang="en-US" sz="2000" dirty="0"/>
              <a:t>Big </a:t>
            </a:r>
            <a:r>
              <a:rPr lang="en-US" sz="2000" dirty="0" err="1"/>
              <a:t>Endian</a:t>
            </a:r>
            <a:endParaRPr lang="en-US" sz="2000" dirty="0"/>
          </a:p>
          <a:p>
            <a:pPr lvl="1"/>
            <a:r>
              <a:rPr lang="en-US" sz="2000" dirty="0"/>
              <a:t>Least significant byte has highest address</a:t>
            </a:r>
          </a:p>
          <a:p>
            <a:r>
              <a:rPr lang="en-US" sz="2000" dirty="0"/>
              <a:t>Little </a:t>
            </a:r>
            <a:r>
              <a:rPr lang="en-US" sz="2000" dirty="0" err="1"/>
              <a:t>Endian</a:t>
            </a:r>
            <a:endParaRPr lang="en-US" sz="2000" dirty="0"/>
          </a:p>
          <a:p>
            <a:pPr lvl="1"/>
            <a:r>
              <a:rPr lang="en-US" sz="2000" dirty="0"/>
              <a:t>Least significant byte has lowest address</a:t>
            </a:r>
          </a:p>
          <a:p>
            <a:r>
              <a:rPr lang="en-US" sz="2000" dirty="0"/>
              <a:t>Example</a:t>
            </a:r>
          </a:p>
          <a:p>
            <a:pPr lvl="1"/>
            <a:r>
              <a:rPr lang="en-US" sz="2000" dirty="0"/>
              <a:t>Variable </a:t>
            </a:r>
            <a:r>
              <a:rPr lang="en-US" sz="2000" dirty="0">
                <a:latin typeface="Courier New" pitchFamily="49" charset="0"/>
              </a:rPr>
              <a:t>x</a:t>
            </a:r>
            <a:r>
              <a:rPr lang="en-US" sz="2000" dirty="0"/>
              <a:t> has 4-byte representation </a:t>
            </a:r>
            <a:r>
              <a:rPr lang="en-US" sz="2000" dirty="0">
                <a:latin typeface="Courier New" pitchFamily="49" charset="0"/>
              </a:rPr>
              <a:t>0x01234567</a:t>
            </a:r>
          </a:p>
          <a:p>
            <a:pPr lvl="1"/>
            <a:r>
              <a:rPr lang="en-US" sz="2000" dirty="0"/>
              <a:t>Address given by </a:t>
            </a:r>
            <a:r>
              <a:rPr lang="en-US" sz="2000" dirty="0">
                <a:latin typeface="Courier New" pitchFamily="49" charset="0"/>
              </a:rPr>
              <a:t>&amp;x</a:t>
            </a:r>
            <a:r>
              <a:rPr lang="en-US" sz="2000" dirty="0"/>
              <a:t> is </a:t>
            </a:r>
            <a:r>
              <a:rPr lang="en-US" sz="2000" dirty="0">
                <a:latin typeface="Courier New" pitchFamily="49" charset="0"/>
              </a:rPr>
              <a:t>0x100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4648200"/>
            <a:ext cx="5486400" cy="609600"/>
            <a:chOff x="1104" y="2928"/>
            <a:chExt cx="3456" cy="384"/>
          </a:xfrm>
        </p:grpSpPr>
        <p:sp>
          <p:nvSpPr>
            <p:cNvPr id="386053" name="Rectangle 5"/>
            <p:cNvSpPr>
              <a:spLocks noChangeArrowheads="1"/>
            </p:cNvSpPr>
            <p:nvPr/>
          </p:nvSpPr>
          <p:spPr bwMode="auto">
            <a:xfrm>
              <a:off x="1968" y="292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386054" name="Rectangle 6"/>
            <p:cNvSpPr>
              <a:spLocks noChangeArrowheads="1"/>
            </p:cNvSpPr>
            <p:nvPr/>
          </p:nvSpPr>
          <p:spPr bwMode="auto">
            <a:xfrm>
              <a:off x="2400" y="292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0x101</a:t>
              </a:r>
            </a:p>
          </p:txBody>
        </p:sp>
        <p:sp>
          <p:nvSpPr>
            <p:cNvPr id="386055" name="Rectangle 7"/>
            <p:cNvSpPr>
              <a:spLocks noChangeArrowheads="1"/>
            </p:cNvSpPr>
            <p:nvPr/>
          </p:nvSpPr>
          <p:spPr bwMode="auto">
            <a:xfrm>
              <a:off x="2832" y="292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0x102</a:t>
              </a:r>
            </a:p>
          </p:txBody>
        </p:sp>
        <p:sp>
          <p:nvSpPr>
            <p:cNvPr id="386056" name="Rectangle 8"/>
            <p:cNvSpPr>
              <a:spLocks noChangeArrowheads="1"/>
            </p:cNvSpPr>
            <p:nvPr/>
          </p:nvSpPr>
          <p:spPr bwMode="auto">
            <a:xfrm>
              <a:off x="3264" y="292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0x103</a:t>
              </a:r>
            </a:p>
          </p:txBody>
        </p:sp>
        <p:sp>
          <p:nvSpPr>
            <p:cNvPr id="386057" name="Rectangle 9"/>
            <p:cNvSpPr>
              <a:spLocks noChangeArrowheads="1"/>
            </p:cNvSpPr>
            <p:nvPr/>
          </p:nvSpPr>
          <p:spPr bwMode="auto">
            <a:xfrm>
              <a:off x="110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153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386059" name="Rectangle 11"/>
            <p:cNvSpPr>
              <a:spLocks noChangeArrowheads="1"/>
            </p:cNvSpPr>
            <p:nvPr/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01</a:t>
              </a:r>
            </a:p>
          </p:txBody>
        </p:sp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23</a:t>
              </a:r>
            </a:p>
          </p:txBody>
        </p:sp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45</a:t>
              </a:r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67</a:t>
              </a:r>
            </a:p>
          </p:txBody>
        </p:sp>
        <p:sp>
          <p:nvSpPr>
            <p:cNvPr id="386063" name="Rectangle 15"/>
            <p:cNvSpPr>
              <a:spLocks noChangeArrowheads="1"/>
            </p:cNvSpPr>
            <p:nvPr/>
          </p:nvSpPr>
          <p:spPr bwMode="auto">
            <a:xfrm>
              <a:off x="369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386064" name="Rectangle 16"/>
            <p:cNvSpPr>
              <a:spLocks noChangeArrowheads="1"/>
            </p:cNvSpPr>
            <p:nvPr/>
          </p:nvSpPr>
          <p:spPr bwMode="auto">
            <a:xfrm>
              <a:off x="412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52600" y="5486400"/>
            <a:ext cx="5486400" cy="609600"/>
            <a:chOff x="1104" y="3456"/>
            <a:chExt cx="3456" cy="384"/>
          </a:xfrm>
        </p:grpSpPr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1968" y="345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386067" name="Rectangle 19"/>
            <p:cNvSpPr>
              <a:spLocks noChangeArrowheads="1"/>
            </p:cNvSpPr>
            <p:nvPr/>
          </p:nvSpPr>
          <p:spPr bwMode="auto">
            <a:xfrm>
              <a:off x="2400" y="345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0x101</a:t>
              </a:r>
            </a:p>
          </p:txBody>
        </p:sp>
        <p:sp>
          <p:nvSpPr>
            <p:cNvPr id="386068" name="Rectangle 20"/>
            <p:cNvSpPr>
              <a:spLocks noChangeArrowheads="1"/>
            </p:cNvSpPr>
            <p:nvPr/>
          </p:nvSpPr>
          <p:spPr bwMode="auto">
            <a:xfrm>
              <a:off x="2832" y="345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0x102</a:t>
              </a:r>
            </a:p>
          </p:txBody>
        </p:sp>
        <p:sp>
          <p:nvSpPr>
            <p:cNvPr id="386069" name="Rectangle 21"/>
            <p:cNvSpPr>
              <a:spLocks noChangeArrowheads="1"/>
            </p:cNvSpPr>
            <p:nvPr/>
          </p:nvSpPr>
          <p:spPr bwMode="auto">
            <a:xfrm>
              <a:off x="3264" y="345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0x103</a:t>
              </a:r>
            </a:p>
          </p:txBody>
        </p:sp>
        <p:sp>
          <p:nvSpPr>
            <p:cNvPr id="386070" name="Rectangle 22"/>
            <p:cNvSpPr>
              <a:spLocks noChangeArrowheads="1"/>
            </p:cNvSpPr>
            <p:nvPr/>
          </p:nvSpPr>
          <p:spPr bwMode="auto">
            <a:xfrm>
              <a:off x="110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386071" name="Rectangle 23"/>
            <p:cNvSpPr>
              <a:spLocks noChangeArrowheads="1"/>
            </p:cNvSpPr>
            <p:nvPr/>
          </p:nvSpPr>
          <p:spPr bwMode="auto">
            <a:xfrm>
              <a:off x="153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386072" name="Rectangle 24"/>
            <p:cNvSpPr>
              <a:spLocks noChangeArrowheads="1"/>
            </p:cNvSpPr>
            <p:nvPr/>
          </p:nvSpPr>
          <p:spPr bwMode="auto">
            <a:xfrm>
              <a:off x="196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67</a:t>
              </a:r>
            </a:p>
          </p:txBody>
        </p:sp>
        <p:sp>
          <p:nvSpPr>
            <p:cNvPr id="386073" name="Rectangle 25"/>
            <p:cNvSpPr>
              <a:spLocks noChangeArrowheads="1"/>
            </p:cNvSpPr>
            <p:nvPr/>
          </p:nvSpPr>
          <p:spPr bwMode="auto">
            <a:xfrm>
              <a:off x="2400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45</a:t>
              </a:r>
            </a:p>
          </p:txBody>
        </p:sp>
        <p:sp>
          <p:nvSpPr>
            <p:cNvPr id="386074" name="Rectangle 26"/>
            <p:cNvSpPr>
              <a:spLocks noChangeArrowheads="1"/>
            </p:cNvSpPr>
            <p:nvPr/>
          </p:nvSpPr>
          <p:spPr bwMode="auto">
            <a:xfrm>
              <a:off x="2832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23</a:t>
              </a:r>
            </a:p>
          </p:txBody>
        </p:sp>
        <p:sp>
          <p:nvSpPr>
            <p:cNvPr id="386075" name="Rectangle 27"/>
            <p:cNvSpPr>
              <a:spLocks noChangeArrowheads="1"/>
            </p:cNvSpPr>
            <p:nvPr/>
          </p:nvSpPr>
          <p:spPr bwMode="auto">
            <a:xfrm>
              <a:off x="326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01</a:t>
              </a:r>
            </a:p>
          </p:txBody>
        </p:sp>
        <p:sp>
          <p:nvSpPr>
            <p:cNvPr id="386076" name="Rectangle 28"/>
            <p:cNvSpPr>
              <a:spLocks noChangeArrowheads="1"/>
            </p:cNvSpPr>
            <p:nvPr/>
          </p:nvSpPr>
          <p:spPr bwMode="auto">
            <a:xfrm>
              <a:off x="369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386077" name="Rectangle 29"/>
            <p:cNvSpPr>
              <a:spLocks noChangeArrowheads="1"/>
            </p:cNvSpPr>
            <p:nvPr/>
          </p:nvSpPr>
          <p:spPr bwMode="auto">
            <a:xfrm>
              <a:off x="412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386078" name="Rectangle 30"/>
          <p:cNvSpPr>
            <a:spLocks noChangeArrowheads="1"/>
          </p:cNvSpPr>
          <p:nvPr/>
        </p:nvSpPr>
        <p:spPr bwMode="auto">
          <a:xfrm>
            <a:off x="533400" y="4572000"/>
            <a:ext cx="1779588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chemeClr val="tx2"/>
                </a:solidFill>
                <a:latin typeface="Helvetica" pitchFamily="34" charset="0"/>
              </a:rPr>
              <a:t>Big Endian</a:t>
            </a:r>
          </a:p>
        </p:txBody>
      </p:sp>
      <p:sp>
        <p:nvSpPr>
          <p:cNvPr id="386079" name="Rectangle 31"/>
          <p:cNvSpPr>
            <a:spLocks noChangeArrowheads="1"/>
          </p:cNvSpPr>
          <p:nvPr/>
        </p:nvSpPr>
        <p:spPr bwMode="auto">
          <a:xfrm>
            <a:off x="533400" y="5410200"/>
            <a:ext cx="1779588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chemeClr val="tx2"/>
                </a:solidFill>
                <a:latin typeface="Helvetica" pitchFamily="34" charset="0"/>
              </a:rPr>
              <a:t>Little Endian</a:t>
            </a:r>
          </a:p>
        </p:txBody>
      </p:sp>
      <p:sp>
        <p:nvSpPr>
          <p:cNvPr id="386080" name="Rectangle 32"/>
          <p:cNvSpPr>
            <a:spLocks noChangeArrowheads="1"/>
          </p:cNvSpPr>
          <p:nvPr/>
        </p:nvSpPr>
        <p:spPr bwMode="auto">
          <a:xfrm>
            <a:off x="3124200" y="4953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01</a:t>
            </a:r>
          </a:p>
        </p:txBody>
      </p:sp>
      <p:sp>
        <p:nvSpPr>
          <p:cNvPr id="386081" name="Rectangle 33"/>
          <p:cNvSpPr>
            <a:spLocks noChangeArrowheads="1"/>
          </p:cNvSpPr>
          <p:nvPr/>
        </p:nvSpPr>
        <p:spPr bwMode="auto">
          <a:xfrm>
            <a:off x="3810000" y="4953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82" name="Rectangle 34"/>
          <p:cNvSpPr>
            <a:spLocks noChangeArrowheads="1"/>
          </p:cNvSpPr>
          <p:nvPr/>
        </p:nvSpPr>
        <p:spPr bwMode="auto">
          <a:xfrm>
            <a:off x="4495800" y="4953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83" name="Rectangle 35"/>
          <p:cNvSpPr>
            <a:spLocks noChangeArrowheads="1"/>
          </p:cNvSpPr>
          <p:nvPr/>
        </p:nvSpPr>
        <p:spPr bwMode="auto">
          <a:xfrm>
            <a:off x="5181600" y="4953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84" name="Rectangle 36"/>
          <p:cNvSpPr>
            <a:spLocks noChangeArrowheads="1"/>
          </p:cNvSpPr>
          <p:nvPr/>
        </p:nvSpPr>
        <p:spPr bwMode="auto">
          <a:xfrm>
            <a:off x="3124200" y="5791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85" name="Rectangle 37"/>
          <p:cNvSpPr>
            <a:spLocks noChangeArrowheads="1"/>
          </p:cNvSpPr>
          <p:nvPr/>
        </p:nvSpPr>
        <p:spPr bwMode="auto">
          <a:xfrm>
            <a:off x="3810000" y="5791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86" name="Rectangle 38"/>
          <p:cNvSpPr>
            <a:spLocks noChangeArrowheads="1"/>
          </p:cNvSpPr>
          <p:nvPr/>
        </p:nvSpPr>
        <p:spPr bwMode="auto">
          <a:xfrm>
            <a:off x="4495800" y="5791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87" name="Rectangle 39"/>
          <p:cNvSpPr>
            <a:spLocks noChangeArrowheads="1"/>
          </p:cNvSpPr>
          <p:nvPr/>
        </p:nvSpPr>
        <p:spPr bwMode="auto">
          <a:xfrm>
            <a:off x="5181600" y="5791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0" grpId="0" animBg="1" autoUpdateAnimBg="0"/>
      <p:bldP spid="386081" grpId="0" animBg="1" autoUpdateAnimBg="0"/>
      <p:bldP spid="386082" grpId="0" animBg="1" autoUpdateAnimBg="0"/>
      <p:bldP spid="386083" grpId="0" animBg="1" autoUpdateAnimBg="0"/>
      <p:bldP spid="386084" grpId="0" animBg="1" autoUpdateAnimBg="0"/>
      <p:bldP spid="386085" grpId="0" animBg="1" autoUpdateAnimBg="0"/>
      <p:bldP spid="386086" grpId="0" animBg="1" autoUpdateAnimBg="0"/>
      <p:bldP spid="38608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Types of Operations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400" b="0" u="none" dirty="0"/>
              <a:t>Arithmetic and Logic:	AND, ADD</a:t>
            </a:r>
          </a:p>
          <a:p>
            <a:r>
              <a:rPr lang="en-US" sz="2400" b="0" u="none" dirty="0"/>
              <a:t>Data Transfer:		MOVE, LOAD, STORE</a:t>
            </a:r>
          </a:p>
          <a:p>
            <a:r>
              <a:rPr lang="en-US" sz="2400" b="0" u="none" dirty="0"/>
              <a:t>Control			BRANCH, JUMP, CALL</a:t>
            </a:r>
          </a:p>
          <a:p>
            <a:r>
              <a:rPr lang="en-US" sz="2400" b="0" u="none" dirty="0"/>
              <a:t>System			OS CALL, VM </a:t>
            </a:r>
          </a:p>
          <a:p>
            <a:r>
              <a:rPr lang="en-US" sz="2400" b="0" u="none" dirty="0"/>
              <a:t>Floating Point		ADDF, MULF, DIVF</a:t>
            </a:r>
          </a:p>
          <a:p>
            <a:r>
              <a:rPr lang="en-US" sz="2400" b="0" u="none" dirty="0"/>
              <a:t>Decimal			ADDD, CONVERT</a:t>
            </a:r>
          </a:p>
          <a:p>
            <a:r>
              <a:rPr lang="en-US" sz="2400" b="0" u="none" dirty="0"/>
              <a:t>String			MOVE, COMPARE</a:t>
            </a:r>
          </a:p>
          <a:p>
            <a:r>
              <a:rPr lang="en-US" sz="2400" b="0" u="none" dirty="0"/>
              <a:t>Graphics			(DE)COMPRESS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6106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Computer Architecture’s Changing 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981200"/>
            <a:ext cx="8420100" cy="4114800"/>
          </a:xfrm>
          <a:noFill/>
          <a:ln/>
        </p:spPr>
        <p:txBody>
          <a:bodyPr lIns="90488" tIns="44450" rIns="90488" bIns="44450"/>
          <a:lstStyle/>
          <a:p>
            <a:pPr marL="285750" indent="-285750"/>
            <a:r>
              <a:rPr lang="en-US" sz="2800" b="0" u="none" dirty="0"/>
              <a:t>1950s to 1960s: </a:t>
            </a:r>
            <a:br>
              <a:rPr lang="en-US" sz="2800" b="0" u="none" dirty="0"/>
            </a:br>
            <a:r>
              <a:rPr lang="en-US" sz="2800" b="0" u="none" dirty="0"/>
              <a:t>Computer Architecture Course = Computer Arithmetic</a:t>
            </a:r>
          </a:p>
          <a:p>
            <a:pPr marL="285750" indent="-285750"/>
            <a:r>
              <a:rPr lang="en-US" sz="2800" b="0" u="none" dirty="0"/>
              <a:t>1970s to mid 1980s:  </a:t>
            </a:r>
            <a:br>
              <a:rPr lang="en-US" sz="2800" b="0" u="none" dirty="0"/>
            </a:br>
            <a:r>
              <a:rPr lang="en-US" sz="2800" b="0" u="none" dirty="0"/>
              <a:t>Computer Architecture Course = Instruction Set Design, especially </a:t>
            </a:r>
            <a:r>
              <a:rPr lang="en-US" sz="2800" b="0" u="none" dirty="0" smtClean="0"/>
              <a:t>ISA(I</a:t>
            </a:r>
            <a:r>
              <a:rPr lang="en-US" sz="2800" i="1" dirty="0" smtClean="0"/>
              <a:t>nstruction Set Architecture)</a:t>
            </a:r>
            <a:r>
              <a:rPr lang="en-US" sz="2800" b="0" u="none" dirty="0" smtClean="0"/>
              <a:t> </a:t>
            </a:r>
            <a:r>
              <a:rPr lang="en-US" sz="2800" b="0" u="none" dirty="0"/>
              <a:t>appropriate for compilers</a:t>
            </a:r>
          </a:p>
          <a:p>
            <a:pPr marL="285750" indent="-285750"/>
            <a:r>
              <a:rPr lang="en-US" sz="2800" b="0" u="none" dirty="0"/>
              <a:t>1990s: </a:t>
            </a:r>
            <a:br>
              <a:rPr lang="en-US" sz="2800" b="0" u="none" dirty="0"/>
            </a:br>
            <a:r>
              <a:rPr lang="en-US" sz="2800" b="0" u="none" dirty="0"/>
              <a:t>Computer Architecture Course = Design of CPU, memory system, I/O system, Multiprocessors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3600" b="1" u="sng" dirty="0" smtClean="0"/>
              <a:t>80x86 Processor </a:t>
            </a:r>
            <a:r>
              <a:rPr lang="en-US" sz="3600" b="1" u="sng" dirty="0"/>
              <a:t>Instruction Frequency </a:t>
            </a:r>
          </a:p>
        </p:txBody>
      </p:sp>
      <p:graphicFrame>
        <p:nvGraphicFramePr>
          <p:cNvPr id="391171" name="Object 3"/>
          <p:cNvGraphicFramePr>
            <a:graphicFrameLocks/>
          </p:cNvGraphicFramePr>
          <p:nvPr/>
        </p:nvGraphicFramePr>
        <p:xfrm>
          <a:off x="1249363" y="1538288"/>
          <a:ext cx="9036050" cy="4972050"/>
        </p:xfrm>
        <a:graphic>
          <a:graphicData uri="http://schemas.openxmlformats.org/presentationml/2006/ole">
            <p:oleObj spid="_x0000_s3074" name="Document" r:id="rId3" imgW="9107280" imgH="49672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2565400" y="3200400"/>
            <a:ext cx="2476500" cy="1600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717800" y="1524000"/>
            <a:ext cx="2155825" cy="457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Requirements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717800" y="2209800"/>
            <a:ext cx="2155825" cy="457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Algorithms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2717800" y="2895600"/>
            <a:ext cx="2155825" cy="457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Prog. Lang./OS</a:t>
            </a: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2717800" y="3581400"/>
            <a:ext cx="2155825" cy="457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ISA</a:t>
            </a: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2717800" y="4267200"/>
            <a:ext cx="2155825" cy="457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uArch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2717800" y="4953000"/>
            <a:ext cx="2155825" cy="457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Circuit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2717800" y="5638800"/>
            <a:ext cx="2155825" cy="4572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205835" name="AutoShape 11"/>
          <p:cNvSpPr>
            <a:spLocks noChangeArrowheads="1"/>
          </p:cNvSpPr>
          <p:nvPr/>
        </p:nvSpPr>
        <p:spPr bwMode="auto">
          <a:xfrm>
            <a:off x="3479800" y="1981200"/>
            <a:ext cx="461963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AutoShape 12"/>
          <p:cNvSpPr>
            <a:spLocks noChangeArrowheads="1"/>
          </p:cNvSpPr>
          <p:nvPr/>
        </p:nvSpPr>
        <p:spPr bwMode="auto">
          <a:xfrm>
            <a:off x="3479800" y="2667000"/>
            <a:ext cx="461963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7" name="AutoShape 13"/>
          <p:cNvSpPr>
            <a:spLocks noChangeArrowheads="1"/>
          </p:cNvSpPr>
          <p:nvPr/>
        </p:nvSpPr>
        <p:spPr bwMode="auto">
          <a:xfrm>
            <a:off x="3479800" y="3352800"/>
            <a:ext cx="461963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AutoShape 14"/>
          <p:cNvSpPr>
            <a:spLocks noChangeArrowheads="1"/>
          </p:cNvSpPr>
          <p:nvPr/>
        </p:nvSpPr>
        <p:spPr bwMode="auto">
          <a:xfrm>
            <a:off x="3479800" y="4038600"/>
            <a:ext cx="461963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9" name="AutoShape 15"/>
          <p:cNvSpPr>
            <a:spLocks noChangeArrowheads="1"/>
          </p:cNvSpPr>
          <p:nvPr/>
        </p:nvSpPr>
        <p:spPr bwMode="auto">
          <a:xfrm>
            <a:off x="3479800" y="4724400"/>
            <a:ext cx="461963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40" name="AutoShape 16"/>
          <p:cNvSpPr>
            <a:spLocks noChangeArrowheads="1"/>
          </p:cNvSpPr>
          <p:nvPr/>
        </p:nvSpPr>
        <p:spPr bwMode="auto">
          <a:xfrm>
            <a:off x="3479800" y="5410200"/>
            <a:ext cx="461963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>
            <a:off x="1104900" y="3416300"/>
            <a:ext cx="7624763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84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5397500"/>
            <a:ext cx="15398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45" name="Picture 21"/>
          <p:cNvPicPr>
            <a:picLocks noChangeAspect="1" noChangeArrowheads="1"/>
          </p:cNvPicPr>
          <p:nvPr/>
        </p:nvPicPr>
        <p:blipFill>
          <a:blip r:embed="rId4" cstate="print"/>
          <a:srcRect l="7140" t="4578" r="1335" b="7785"/>
          <a:stretch>
            <a:fillRect/>
          </a:stretch>
        </p:blipFill>
        <p:spPr bwMode="auto">
          <a:xfrm>
            <a:off x="876300" y="4025900"/>
            <a:ext cx="13096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435100" y="2590800"/>
            <a:ext cx="769938" cy="1089025"/>
            <a:chOff x="1958" y="3579"/>
            <a:chExt cx="515" cy="769"/>
          </a:xfrm>
        </p:grpSpPr>
        <p:pic>
          <p:nvPicPr>
            <p:cNvPr id="205847" name="Picture 23" descr="01311036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80" y="3579"/>
              <a:ext cx="393" cy="52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</p:pic>
        <p:sp>
          <p:nvSpPr>
            <p:cNvPr id="205848" name="Text Box 24"/>
            <p:cNvSpPr txBox="1">
              <a:spLocks noChangeArrowheads="1"/>
            </p:cNvSpPr>
            <p:nvPr/>
          </p:nvSpPr>
          <p:spPr bwMode="auto">
            <a:xfrm>
              <a:off x="1958" y="4089"/>
              <a:ext cx="12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1800" b="1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482600" y="2603500"/>
            <a:ext cx="9302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folHlink"/>
                </a:solidFill>
                <a:latin typeface="Times New Roman" pitchFamily="18" charset="0"/>
              </a:rPr>
              <a:t>f2() {</a:t>
            </a:r>
          </a:p>
          <a:p>
            <a:r>
              <a:rPr lang="en-US" sz="900">
                <a:solidFill>
                  <a:schemeClr val="folHlink"/>
                </a:solidFill>
                <a:latin typeface="Times New Roman" pitchFamily="18" charset="0"/>
              </a:rPr>
              <a:t>   f3(s2, &amp;j, &amp;i);</a:t>
            </a:r>
            <a:br>
              <a:rPr lang="en-US" sz="90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900">
                <a:solidFill>
                  <a:schemeClr val="folHlink"/>
                </a:solidFill>
                <a:latin typeface="Times New Roman" pitchFamily="18" charset="0"/>
              </a:rPr>
              <a:t>   *s2-&gt;p = 10;</a:t>
            </a:r>
          </a:p>
          <a:p>
            <a:r>
              <a:rPr lang="en-US" sz="900">
                <a:solidFill>
                  <a:schemeClr val="folHlink"/>
                </a:solidFill>
                <a:latin typeface="Times New Roman" pitchFamily="18" charset="0"/>
              </a:rPr>
              <a:t>   i = *s2-&gt;q + i;</a:t>
            </a:r>
          </a:p>
          <a:p>
            <a:r>
              <a:rPr lang="en-US" sz="900">
                <a:solidFill>
                  <a:schemeClr val="folHlink"/>
                </a:solidFill>
                <a:latin typeface="Times New Roman" pitchFamily="18" charset="0"/>
              </a:rPr>
              <a:t>}</a:t>
            </a:r>
          </a:p>
          <a:p>
            <a:endParaRPr lang="en-US" sz="900">
              <a:solidFill>
                <a:schemeClr val="folHlink"/>
              </a:solidFill>
              <a:latin typeface="Times New Roman" pitchFamily="18" charset="0"/>
            </a:endParaRPr>
          </a:p>
        </p:txBody>
      </p:sp>
      <p:pic>
        <p:nvPicPr>
          <p:cNvPr id="205852" name="Picture 28" descr="!BU007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219200"/>
            <a:ext cx="709613" cy="1066800"/>
          </a:xfrm>
          <a:prstGeom prst="rect">
            <a:avLst/>
          </a:prstGeom>
          <a:noFill/>
        </p:spPr>
      </p:pic>
      <p:sp>
        <p:nvSpPr>
          <p:cNvPr id="205881" name="AutoShape 57"/>
          <p:cNvSpPr>
            <a:spLocks noChangeArrowheads="1"/>
          </p:cNvSpPr>
          <p:nvPr/>
        </p:nvSpPr>
        <p:spPr bwMode="auto">
          <a:xfrm>
            <a:off x="228600" y="1447800"/>
            <a:ext cx="1200150" cy="444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SPEC</a:t>
            </a:r>
          </a:p>
        </p:txBody>
      </p:sp>
      <p:sp>
        <p:nvSpPr>
          <p:cNvPr id="205882" name="AutoShape 58"/>
          <p:cNvSpPr>
            <a:spLocks/>
          </p:cNvSpPr>
          <p:nvPr/>
        </p:nvSpPr>
        <p:spPr bwMode="auto">
          <a:xfrm rot="-32400000">
            <a:off x="4946650" y="4654550"/>
            <a:ext cx="360363" cy="1030288"/>
          </a:xfrm>
          <a:prstGeom prst="rightBrace">
            <a:avLst>
              <a:gd name="adj1" fmla="val 23825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83" name="AutoShape 59"/>
          <p:cNvSpPr>
            <a:spLocks/>
          </p:cNvSpPr>
          <p:nvPr/>
        </p:nvSpPr>
        <p:spPr bwMode="auto">
          <a:xfrm rot="-32400000">
            <a:off x="4946650" y="3270250"/>
            <a:ext cx="360363" cy="1030288"/>
          </a:xfrm>
          <a:prstGeom prst="rightBrace">
            <a:avLst>
              <a:gd name="adj1" fmla="val 23825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84" name="AutoShape 60"/>
          <p:cNvSpPr>
            <a:spLocks/>
          </p:cNvSpPr>
          <p:nvPr/>
        </p:nvSpPr>
        <p:spPr bwMode="auto">
          <a:xfrm rot="-32400000">
            <a:off x="4946650" y="1936750"/>
            <a:ext cx="360363" cy="1030288"/>
          </a:xfrm>
          <a:prstGeom prst="rightBrace">
            <a:avLst>
              <a:gd name="adj1" fmla="val 23825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85" name="AutoShape 61"/>
          <p:cNvSpPr>
            <a:spLocks/>
          </p:cNvSpPr>
          <p:nvPr/>
        </p:nvSpPr>
        <p:spPr bwMode="auto">
          <a:xfrm rot="-43200000">
            <a:off x="2089150" y="5264150"/>
            <a:ext cx="357188" cy="1030288"/>
          </a:xfrm>
          <a:prstGeom prst="rightBrace">
            <a:avLst>
              <a:gd name="adj1" fmla="val 24037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86" name="AutoShape 62"/>
          <p:cNvSpPr>
            <a:spLocks/>
          </p:cNvSpPr>
          <p:nvPr/>
        </p:nvSpPr>
        <p:spPr bwMode="auto">
          <a:xfrm rot="-43200000">
            <a:off x="2279650" y="4006850"/>
            <a:ext cx="360363" cy="1030288"/>
          </a:xfrm>
          <a:prstGeom prst="rightBrace">
            <a:avLst>
              <a:gd name="adj1" fmla="val 23825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87" name="AutoShape 63"/>
          <p:cNvSpPr>
            <a:spLocks/>
          </p:cNvSpPr>
          <p:nvPr/>
        </p:nvSpPr>
        <p:spPr bwMode="auto">
          <a:xfrm rot="-43200000">
            <a:off x="2279650" y="2584450"/>
            <a:ext cx="360363" cy="1030288"/>
          </a:xfrm>
          <a:prstGeom prst="rightBrace">
            <a:avLst>
              <a:gd name="adj1" fmla="val 23825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88" name="AutoShape 64"/>
          <p:cNvSpPr>
            <a:spLocks/>
          </p:cNvSpPr>
          <p:nvPr/>
        </p:nvSpPr>
        <p:spPr bwMode="auto">
          <a:xfrm rot="-43200000">
            <a:off x="2279650" y="1238250"/>
            <a:ext cx="360363" cy="1030288"/>
          </a:xfrm>
          <a:prstGeom prst="rightBrace">
            <a:avLst>
              <a:gd name="adj1" fmla="val 23825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 Architecture</a:t>
            </a:r>
          </a:p>
        </p:txBody>
      </p:sp>
      <p:sp>
        <p:nvSpPr>
          <p:cNvPr id="207875" name="Oval 3"/>
          <p:cNvSpPr>
            <a:spLocks noChangeArrowheads="1"/>
          </p:cNvSpPr>
          <p:nvPr/>
        </p:nvSpPr>
        <p:spPr bwMode="auto">
          <a:xfrm>
            <a:off x="1295400" y="1981200"/>
            <a:ext cx="20574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dirty="0">
                <a:latin typeface="Palatino" pitchFamily="18" charset="0"/>
              </a:rPr>
              <a:t>Application</a:t>
            </a:r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>
            <a:off x="22860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1295400" y="3733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>
            <a:off x="1295400" y="4038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1139825" y="3733800"/>
            <a:ext cx="2365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Palatino" pitchFamily="18" charset="0"/>
              </a:rPr>
              <a:t>Instruction Set Architecture</a:t>
            </a:r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2286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1298575" y="5699125"/>
            <a:ext cx="1989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Palatino" pitchFamily="18" charset="0"/>
              </a:rPr>
              <a:t>Implementation</a:t>
            </a: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3598863" y="3657600"/>
            <a:ext cx="4929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Palatino" pitchFamily="18" charset="0"/>
              </a:rPr>
              <a:t>…SPARC   MIPS	ARM   x86   HP-PA   IA-64…</a:t>
            </a:r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 flipH="1">
            <a:off x="5257800" y="39624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>
            <a:off x="6629400" y="39624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5130800" y="5180013"/>
            <a:ext cx="27082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latin typeface="Palatino" pitchFamily="18" charset="0"/>
              </a:rPr>
              <a:t>Intel Pentium X</a:t>
            </a:r>
          </a:p>
          <a:p>
            <a:pPr algn="ctr" eaLnBrk="1" hangingPunct="1"/>
            <a:r>
              <a:rPr lang="en-US" sz="1800">
                <a:latin typeface="Palatino" pitchFamily="18" charset="0"/>
              </a:rPr>
              <a:t>AMD K6, Athlon, Opteron</a:t>
            </a:r>
          </a:p>
          <a:p>
            <a:pPr algn="ctr" eaLnBrk="1" hangingPunct="1"/>
            <a:r>
              <a:rPr lang="en-US" sz="1800">
                <a:latin typeface="Palatino" pitchFamily="18" charset="0"/>
              </a:rPr>
              <a:t>Transmeta Crusoe TM5x00</a:t>
            </a:r>
          </a:p>
        </p:txBody>
      </p:sp>
      <p:pic>
        <p:nvPicPr>
          <p:cNvPr id="207886" name="Picture 14" descr="211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572000"/>
            <a:ext cx="1027113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 Architecture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sz="2400" u="none" dirty="0"/>
              <a:t>Strong influence on cost/performance</a:t>
            </a:r>
          </a:p>
          <a:p>
            <a:endParaRPr lang="en-US" sz="2400" u="none" dirty="0"/>
          </a:p>
          <a:p>
            <a:r>
              <a:rPr lang="en-US" sz="2400" u="none" dirty="0"/>
              <a:t>New ISAs are rare, but versions are not</a:t>
            </a:r>
          </a:p>
          <a:p>
            <a:pPr lvl="1"/>
            <a:r>
              <a:rPr lang="en-US" sz="2400" dirty="0"/>
              <a:t>16-bit, 32-bit and 64-bit X86 versions</a:t>
            </a:r>
          </a:p>
          <a:p>
            <a:r>
              <a:rPr lang="en-US" sz="2400" u="none" dirty="0"/>
              <a:t>Longevity is a strong function of marketing </a:t>
            </a:r>
            <a:r>
              <a:rPr lang="en-US" sz="2400" u="none" dirty="0" smtClean="0"/>
              <a:t>prowess (e</a:t>
            </a:r>
            <a:r>
              <a:rPr lang="en-US" sz="2400" dirty="0" smtClean="0"/>
              <a:t>xpertise)</a:t>
            </a:r>
            <a:endParaRPr lang="en-US" sz="2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0" u="none" dirty="0"/>
              <a:t>Strongly constrained by the number of bits available to instruction encoding</a:t>
            </a:r>
          </a:p>
          <a:p>
            <a:pPr>
              <a:lnSpc>
                <a:spcPct val="90000"/>
              </a:lnSpc>
            </a:pPr>
            <a:r>
              <a:rPr lang="en-US" sz="2800" b="0" u="none" dirty="0" err="1"/>
              <a:t>Opcodes</a:t>
            </a:r>
            <a:r>
              <a:rPr lang="en-US" sz="2800" b="0" u="none" dirty="0"/>
              <a:t>/operands</a:t>
            </a:r>
          </a:p>
          <a:p>
            <a:pPr>
              <a:lnSpc>
                <a:spcPct val="90000"/>
              </a:lnSpc>
            </a:pPr>
            <a:r>
              <a:rPr lang="en-US" sz="2800" b="0" u="none" dirty="0"/>
              <a:t>Registers/memory</a:t>
            </a:r>
          </a:p>
          <a:p>
            <a:pPr>
              <a:lnSpc>
                <a:spcPct val="90000"/>
              </a:lnSpc>
            </a:pPr>
            <a:r>
              <a:rPr lang="en-US" sz="2800" b="0" u="none" dirty="0"/>
              <a:t>Addressing modes</a:t>
            </a:r>
          </a:p>
          <a:p>
            <a:pPr>
              <a:lnSpc>
                <a:spcPct val="90000"/>
              </a:lnSpc>
            </a:pPr>
            <a:r>
              <a:rPr lang="en-US" sz="2800" b="0" u="none" dirty="0" err="1"/>
              <a:t>Orthogonality</a:t>
            </a:r>
            <a:endParaRPr lang="en-US" sz="2800" b="0" u="none" dirty="0"/>
          </a:p>
          <a:p>
            <a:pPr>
              <a:lnSpc>
                <a:spcPct val="90000"/>
              </a:lnSpc>
            </a:pPr>
            <a:r>
              <a:rPr lang="en-US" sz="2800" b="0" u="none" dirty="0"/>
              <a:t>0, 1, 2, 3 address machines</a:t>
            </a:r>
          </a:p>
          <a:p>
            <a:pPr>
              <a:lnSpc>
                <a:spcPct val="90000"/>
              </a:lnSpc>
            </a:pPr>
            <a:r>
              <a:rPr lang="en-US" sz="2800" b="0" u="none" dirty="0"/>
              <a:t>Instruction formats</a:t>
            </a:r>
          </a:p>
          <a:p>
            <a:pPr>
              <a:lnSpc>
                <a:spcPct val="90000"/>
              </a:lnSpc>
            </a:pPr>
            <a:r>
              <a:rPr lang="en-US" sz="2800" b="0" u="none" dirty="0"/>
              <a:t>Decoding uniformity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/>
          <a:lstStyle/>
          <a:p>
            <a:r>
              <a:rPr lang="en-US" dirty="0"/>
              <a:t>Traditional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71628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What Is Pipelining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4902200" cy="4114800"/>
          </a:xfrm>
          <a:noFill/>
          <a:ln/>
        </p:spPr>
        <p:txBody>
          <a:bodyPr lIns="90488" tIns="44450" rIns="90488" bIns="44450"/>
          <a:lstStyle/>
          <a:p>
            <a:pPr marL="285750" indent="-285750"/>
            <a:r>
              <a:rPr lang="en-US" sz="2400" b="0" u="none" dirty="0"/>
              <a:t>Laundry Example</a:t>
            </a:r>
          </a:p>
          <a:p>
            <a:pPr marL="285750" indent="-285750"/>
            <a:r>
              <a:rPr lang="en-US" sz="2400" b="0" u="none" dirty="0"/>
              <a:t>Ann, Brian, Cathy, Dave </a:t>
            </a:r>
            <a:br>
              <a:rPr lang="en-US" sz="2400" b="0" u="none" dirty="0"/>
            </a:br>
            <a:r>
              <a:rPr lang="en-US" sz="2400" b="0" u="none" dirty="0"/>
              <a:t>each have one load of clothes </a:t>
            </a:r>
            <a:br>
              <a:rPr lang="en-US" sz="2400" b="0" u="none" dirty="0"/>
            </a:br>
            <a:r>
              <a:rPr lang="en-US" sz="2400" b="0" u="none" dirty="0"/>
              <a:t>to wash, dry, and fold</a:t>
            </a:r>
          </a:p>
          <a:p>
            <a:pPr marL="285750" indent="-285750"/>
            <a:r>
              <a:rPr lang="en-US" sz="2400" b="0" u="none" dirty="0"/>
              <a:t>Washer takes 30 minutes</a:t>
            </a:r>
          </a:p>
          <a:p>
            <a:pPr marL="285750" indent="-285750">
              <a:buFontTx/>
              <a:buNone/>
            </a:pPr>
            <a:endParaRPr lang="en-US" sz="2400" b="0" u="none" dirty="0"/>
          </a:p>
          <a:p>
            <a:pPr marL="285750" indent="-285750"/>
            <a:r>
              <a:rPr lang="en-US" sz="2400" b="0" u="none" dirty="0"/>
              <a:t>Dryer takes 40 minutes</a:t>
            </a:r>
          </a:p>
          <a:p>
            <a:pPr marL="285750" indent="-285750">
              <a:buFontTx/>
              <a:buNone/>
            </a:pPr>
            <a:endParaRPr lang="en-US" sz="2400" b="0" u="none" dirty="0"/>
          </a:p>
          <a:p>
            <a:pPr marL="285750" indent="-285750"/>
            <a:r>
              <a:rPr lang="en-US" sz="2400" b="0" u="none" dirty="0"/>
              <a:t>“Folder” takes 20 minutes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18300" y="3975100"/>
            <a:ext cx="673100" cy="800100"/>
            <a:chOff x="4228" y="2820"/>
            <a:chExt cx="424" cy="5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53254" name="AutoShape 6"/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5" name="AutoShape 7"/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6" name="Oval 8"/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AutoShape 9"/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78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62763" y="4908550"/>
            <a:ext cx="661987" cy="649288"/>
            <a:chOff x="4319" y="3408"/>
            <a:chExt cx="417" cy="409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53260" name="Freeform 12"/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95" y="0"/>
                  </a:cxn>
                  <a:cxn ang="0">
                    <a:pos x="26" y="214"/>
                  </a:cxn>
                  <a:cxn ang="0">
                    <a:pos x="0" y="214"/>
                  </a:cxn>
                  <a:cxn ang="0">
                    <a:pos x="69" y="0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6" name="Freeform 18"/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/>
                <a:ahLst/>
                <a:cxnLst>
                  <a:cxn ang="0">
                    <a:pos x="2" y="153"/>
                  </a:cxn>
                  <a:cxn ang="0">
                    <a:pos x="1" y="157"/>
                  </a:cxn>
                  <a:cxn ang="0">
                    <a:pos x="0" y="163"/>
                  </a:cxn>
                  <a:cxn ang="0">
                    <a:pos x="0" y="168"/>
                  </a:cxn>
                  <a:cxn ang="0">
                    <a:pos x="2" y="174"/>
                  </a:cxn>
                  <a:cxn ang="0">
                    <a:pos x="5" y="179"/>
                  </a:cxn>
                  <a:cxn ang="0">
                    <a:pos x="9" y="183"/>
                  </a:cxn>
                  <a:cxn ang="0">
                    <a:pos x="14" y="186"/>
                  </a:cxn>
                  <a:cxn ang="0">
                    <a:pos x="17" y="186"/>
                  </a:cxn>
                  <a:cxn ang="0">
                    <a:pos x="23" y="186"/>
                  </a:cxn>
                  <a:cxn ang="0">
                    <a:pos x="141" y="331"/>
                  </a:cxn>
                  <a:cxn ang="0">
                    <a:pos x="178" y="159"/>
                  </a:cxn>
                  <a:cxn ang="0">
                    <a:pos x="177" y="155"/>
                  </a:cxn>
                  <a:cxn ang="0">
                    <a:pos x="176" y="152"/>
                  </a:cxn>
                  <a:cxn ang="0">
                    <a:pos x="173" y="149"/>
                  </a:cxn>
                  <a:cxn ang="0">
                    <a:pos x="170" y="147"/>
                  </a:cxn>
                  <a:cxn ang="0">
                    <a:pos x="166" y="145"/>
                  </a:cxn>
                  <a:cxn ang="0">
                    <a:pos x="161" y="145"/>
                  </a:cxn>
                  <a:cxn ang="0">
                    <a:pos x="157" y="145"/>
                  </a:cxn>
                  <a:cxn ang="0">
                    <a:pos x="153" y="145"/>
                  </a:cxn>
                  <a:cxn ang="0">
                    <a:pos x="104" y="84"/>
                  </a:cxn>
                  <a:cxn ang="0">
                    <a:pos x="201" y="104"/>
                  </a:cxn>
                  <a:cxn ang="0">
                    <a:pos x="204" y="103"/>
                  </a:cxn>
                  <a:cxn ang="0">
                    <a:pos x="207" y="103"/>
                  </a:cxn>
                  <a:cxn ang="0">
                    <a:pos x="211" y="100"/>
                  </a:cxn>
                  <a:cxn ang="0">
                    <a:pos x="214" y="97"/>
                  </a:cxn>
                  <a:cxn ang="0">
                    <a:pos x="215" y="93"/>
                  </a:cxn>
                  <a:cxn ang="0">
                    <a:pos x="216" y="88"/>
                  </a:cxn>
                  <a:cxn ang="0">
                    <a:pos x="215" y="83"/>
                  </a:cxn>
                  <a:cxn ang="0">
                    <a:pos x="213" y="79"/>
                  </a:cxn>
                  <a:cxn ang="0">
                    <a:pos x="210" y="76"/>
                  </a:cxn>
                  <a:cxn ang="0">
                    <a:pos x="206" y="73"/>
                  </a:cxn>
                  <a:cxn ang="0">
                    <a:pos x="203" y="72"/>
                  </a:cxn>
                  <a:cxn ang="0">
                    <a:pos x="137" y="72"/>
                  </a:cxn>
                  <a:cxn ang="0">
                    <a:pos x="125" y="47"/>
                  </a:cxn>
                  <a:cxn ang="0">
                    <a:pos x="126" y="41"/>
                  </a:cxn>
                  <a:cxn ang="0">
                    <a:pos x="127" y="34"/>
                  </a:cxn>
                  <a:cxn ang="0">
                    <a:pos x="127" y="27"/>
                  </a:cxn>
                  <a:cxn ang="0">
                    <a:pos x="125" y="21"/>
                  </a:cxn>
                  <a:cxn ang="0">
                    <a:pos x="123" y="17"/>
                  </a:cxn>
                  <a:cxn ang="0">
                    <a:pos x="120" y="12"/>
                  </a:cxn>
                  <a:cxn ang="0">
                    <a:pos x="115" y="8"/>
                  </a:cxn>
                  <a:cxn ang="0">
                    <a:pos x="110" y="4"/>
                  </a:cxn>
                  <a:cxn ang="0">
                    <a:pos x="104" y="1"/>
                  </a:cxn>
                  <a:cxn ang="0">
                    <a:pos x="97" y="0"/>
                  </a:cxn>
                  <a:cxn ang="0">
                    <a:pos x="91" y="0"/>
                  </a:cxn>
                  <a:cxn ang="0">
                    <a:pos x="84" y="1"/>
                  </a:cxn>
                  <a:cxn ang="0">
                    <a:pos x="77" y="3"/>
                  </a:cxn>
                  <a:cxn ang="0">
                    <a:pos x="70" y="7"/>
                  </a:cxn>
                  <a:cxn ang="0">
                    <a:pos x="66" y="13"/>
                  </a:cxn>
                  <a:cxn ang="0">
                    <a:pos x="62" y="19"/>
                  </a:cxn>
                  <a:cxn ang="0">
                    <a:pos x="59" y="25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692900" y="2901950"/>
            <a:ext cx="673100" cy="800100"/>
            <a:chOff x="4212" y="2144"/>
            <a:chExt cx="424" cy="504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53270" name="AutoShape 22"/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71" name="AutoShape 23"/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272" name="AutoShape 24"/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03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73" name="Oval 25"/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5867400" y="2209800"/>
            <a:ext cx="2224088" cy="534988"/>
            <a:chOff x="3692" y="1708"/>
            <a:chExt cx="1401" cy="337"/>
          </a:xfrm>
        </p:grpSpPr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3692" y="1708"/>
              <a:ext cx="329" cy="337"/>
              <a:chOff x="3692" y="1708"/>
              <a:chExt cx="329" cy="337"/>
            </a:xfrm>
          </p:grpSpPr>
          <p:sp>
            <p:nvSpPr>
              <p:cNvPr id="53276" name="Freeform 28"/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Rectangle 29"/>
              <p:cNvSpPr>
                <a:spLocks noChangeArrowheads="1"/>
              </p:cNvSpPr>
              <p:nvPr/>
            </p:nvSpPr>
            <p:spPr bwMode="auto">
              <a:xfrm>
                <a:off x="3743" y="1759"/>
                <a:ext cx="253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A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4052" y="1708"/>
              <a:ext cx="329" cy="337"/>
              <a:chOff x="4052" y="1708"/>
              <a:chExt cx="329" cy="337"/>
            </a:xfrm>
          </p:grpSpPr>
          <p:sp>
            <p:nvSpPr>
              <p:cNvPr id="53279" name="Freeform 31"/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Rectangle 32"/>
              <p:cNvSpPr>
                <a:spLocks noChangeArrowheads="1"/>
              </p:cNvSpPr>
              <p:nvPr/>
            </p:nvSpPr>
            <p:spPr bwMode="auto">
              <a:xfrm>
                <a:off x="4103" y="1759"/>
                <a:ext cx="253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B</a:t>
                </a: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412" y="1708"/>
              <a:ext cx="329" cy="337"/>
              <a:chOff x="4412" y="1708"/>
              <a:chExt cx="329" cy="337"/>
            </a:xfrm>
          </p:grpSpPr>
          <p:sp>
            <p:nvSpPr>
              <p:cNvPr id="53282" name="Freeform 34"/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3" name="Rectangle 35"/>
              <p:cNvSpPr>
                <a:spLocks noChangeArrowheads="1"/>
              </p:cNvSpPr>
              <p:nvPr/>
            </p:nvSpPr>
            <p:spPr bwMode="auto">
              <a:xfrm>
                <a:off x="4463" y="1759"/>
                <a:ext cx="253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C</a:t>
                </a: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4764" y="1708"/>
              <a:ext cx="329" cy="337"/>
              <a:chOff x="4764" y="1708"/>
              <a:chExt cx="329" cy="337"/>
            </a:xfrm>
          </p:grpSpPr>
          <p:sp>
            <p:nvSpPr>
              <p:cNvPr id="53285" name="Freeform 37"/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6" name="Rectangle 38"/>
              <p:cNvSpPr>
                <a:spLocks noChangeArrowheads="1"/>
              </p:cNvSpPr>
              <p:nvPr/>
            </p:nvSpPr>
            <p:spPr bwMode="auto">
              <a:xfrm>
                <a:off x="4815" y="1759"/>
                <a:ext cx="253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D</a:t>
                </a:r>
              </a:p>
            </p:txBody>
          </p:sp>
        </p:grp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5556250"/>
            <a:ext cx="8839200" cy="825500"/>
          </a:xfrm>
          <a:noFill/>
          <a:ln w="12700">
            <a:solidFill>
              <a:schemeClr val="tx2"/>
            </a:solidFill>
          </a:ln>
        </p:spPr>
        <p:txBody>
          <a:bodyPr lIns="90488" tIns="44450" rIns="90488" bIns="44450"/>
          <a:lstStyle/>
          <a:p>
            <a:pPr marL="285750" indent="-285750">
              <a:buFontTx/>
              <a:buNone/>
            </a:pPr>
            <a:r>
              <a:rPr lang="en-US" sz="2000" b="0" u="none" dirty="0"/>
              <a:t>Sequential laundry takes 6 hours for 4 loads</a:t>
            </a:r>
          </a:p>
          <a:p>
            <a:pPr marL="285750" indent="-285750">
              <a:buFontTx/>
              <a:buNone/>
            </a:pPr>
            <a:r>
              <a:rPr lang="en-US" sz="2000" b="0" u="none" dirty="0"/>
              <a:t>If they learned pipelining, how long would  laundry take?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4550" y="2571750"/>
            <a:ext cx="522288" cy="534988"/>
            <a:chOff x="532" y="1620"/>
            <a:chExt cx="329" cy="337"/>
          </a:xfrm>
        </p:grpSpPr>
        <p:sp>
          <p:nvSpPr>
            <p:cNvPr id="55301" name="Freeform 5"/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583" y="1671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1850" y="3397250"/>
            <a:ext cx="522288" cy="534988"/>
            <a:chOff x="524" y="2140"/>
            <a:chExt cx="329" cy="337"/>
          </a:xfrm>
        </p:grpSpPr>
        <p:sp>
          <p:nvSpPr>
            <p:cNvPr id="55304" name="Freeform 8"/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575" y="2191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06450" y="4133850"/>
            <a:ext cx="522288" cy="534988"/>
            <a:chOff x="508" y="2604"/>
            <a:chExt cx="329" cy="337"/>
          </a:xfrm>
        </p:grpSpPr>
        <p:sp>
          <p:nvSpPr>
            <p:cNvPr id="55307" name="Freeform 11"/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559" y="2655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93750" y="4883150"/>
            <a:ext cx="522288" cy="534988"/>
            <a:chOff x="500" y="3076"/>
            <a:chExt cx="329" cy="337"/>
          </a:xfrm>
        </p:grpSpPr>
        <p:sp>
          <p:nvSpPr>
            <p:cNvPr id="55310" name="Freeform 14"/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551" y="3127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14779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511300" y="2070100"/>
            <a:ext cx="1498600" cy="0"/>
            <a:chOff x="952" y="1304"/>
            <a:chExt cx="944" cy="0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952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>
              <a:off x="1280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1680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20621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25828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2006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2641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3048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30527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086100" y="2070100"/>
            <a:ext cx="1498600" cy="0"/>
            <a:chOff x="1944" y="1304"/>
            <a:chExt cx="944" cy="0"/>
          </a:xfrm>
        </p:grpSpPr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>
              <a:off x="1944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>
              <a:off x="2272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>
              <a:off x="2672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36369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41576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3581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4216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46228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46275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660900" y="2070100"/>
            <a:ext cx="1498600" cy="0"/>
            <a:chOff x="2936" y="1304"/>
            <a:chExt cx="944" cy="0"/>
          </a:xfrm>
        </p:grpSpPr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>
              <a:off x="2936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39"/>
            <p:cNvSpPr>
              <a:spLocks noChangeShapeType="1"/>
            </p:cNvSpPr>
            <p:nvPr/>
          </p:nvSpPr>
          <p:spPr bwMode="auto">
            <a:xfrm>
              <a:off x="3264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Line 40"/>
            <p:cNvSpPr>
              <a:spLocks noChangeShapeType="1"/>
            </p:cNvSpPr>
            <p:nvPr/>
          </p:nvSpPr>
          <p:spPr bwMode="auto">
            <a:xfrm>
              <a:off x="3664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52117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57324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5156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5791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6197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62023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235700" y="2070100"/>
            <a:ext cx="1498600" cy="0"/>
            <a:chOff x="3928" y="1304"/>
            <a:chExt cx="944" cy="0"/>
          </a:xfrm>
        </p:grpSpPr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>
              <a:off x="3928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>
              <a:off x="4256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6" name="Line 50"/>
            <p:cNvSpPr>
              <a:spLocks noChangeShapeType="1"/>
            </p:cNvSpPr>
            <p:nvPr/>
          </p:nvSpPr>
          <p:spPr bwMode="auto">
            <a:xfrm>
              <a:off x="4656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67865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73072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49" name="Line 53"/>
          <p:cNvSpPr>
            <a:spLocks noChangeShapeType="1"/>
          </p:cNvSpPr>
          <p:nvPr/>
        </p:nvSpPr>
        <p:spPr bwMode="auto">
          <a:xfrm>
            <a:off x="6731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0" name="Line 54"/>
          <p:cNvSpPr>
            <a:spLocks noChangeShapeType="1"/>
          </p:cNvSpPr>
          <p:nvPr/>
        </p:nvSpPr>
        <p:spPr bwMode="auto">
          <a:xfrm>
            <a:off x="7366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7772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1492250" y="2470150"/>
            <a:ext cx="1535113" cy="711200"/>
            <a:chOff x="940" y="1556"/>
            <a:chExt cx="967" cy="448"/>
          </a:xfrm>
        </p:grpSpPr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55355" name="AutoShape 59"/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56" name="AutoShape 60"/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57" name="AutoShape 61"/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62"/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14" name="Group 63"/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55360" name="AutoShape 64"/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61" name="AutoShape 65"/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62" name="Oval 66"/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3" name="AutoShape 67"/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64" name="Freeform 68"/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65" name="Rectangle 69"/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6" name="Rectangle 70"/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7" name="Rectangle 71"/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72"/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55369" name="Oval 73"/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0" name="Freeform 74"/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371" name="Rectangle 75"/>
          <p:cNvSpPr>
            <a:spLocks noChangeArrowheads="1"/>
          </p:cNvSpPr>
          <p:nvPr/>
        </p:nvSpPr>
        <p:spPr bwMode="auto">
          <a:xfrm>
            <a:off x="1116013" y="976313"/>
            <a:ext cx="892175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6 PM</a:t>
            </a:r>
          </a:p>
        </p:txBody>
      </p:sp>
      <p:sp>
        <p:nvSpPr>
          <p:cNvPr id="55372" name="Line 76"/>
          <p:cNvSpPr>
            <a:spLocks noChangeShapeType="1"/>
          </p:cNvSpPr>
          <p:nvPr/>
        </p:nvSpPr>
        <p:spPr bwMode="auto">
          <a:xfrm>
            <a:off x="1479550" y="15621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73" name="Line 77"/>
          <p:cNvSpPr>
            <a:spLocks noChangeShapeType="1"/>
          </p:cNvSpPr>
          <p:nvPr/>
        </p:nvSpPr>
        <p:spPr bwMode="auto">
          <a:xfrm>
            <a:off x="1473200" y="142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2347913" y="9890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3414713" y="9890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55376" name="Rectangle 80"/>
          <p:cNvSpPr>
            <a:spLocks noChangeArrowheads="1"/>
          </p:cNvSpPr>
          <p:nvPr/>
        </p:nvSpPr>
        <p:spPr bwMode="auto">
          <a:xfrm>
            <a:off x="4430713" y="9890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9</a:t>
            </a:r>
          </a:p>
        </p:txBody>
      </p:sp>
      <p:sp>
        <p:nvSpPr>
          <p:cNvPr id="55377" name="Rectangle 81"/>
          <p:cNvSpPr>
            <a:spLocks noChangeArrowheads="1"/>
          </p:cNvSpPr>
          <p:nvPr/>
        </p:nvSpPr>
        <p:spPr bwMode="auto">
          <a:xfrm>
            <a:off x="5370513" y="10017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55378" name="Rectangle 82"/>
          <p:cNvSpPr>
            <a:spLocks noChangeArrowheads="1"/>
          </p:cNvSpPr>
          <p:nvPr/>
        </p:nvSpPr>
        <p:spPr bwMode="auto">
          <a:xfrm>
            <a:off x="6462713" y="9890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11</a:t>
            </a:r>
          </a:p>
        </p:txBody>
      </p:sp>
      <p:sp>
        <p:nvSpPr>
          <p:cNvPr id="55379" name="Rectangle 83"/>
          <p:cNvSpPr>
            <a:spLocks noChangeArrowheads="1"/>
          </p:cNvSpPr>
          <p:nvPr/>
        </p:nvSpPr>
        <p:spPr bwMode="auto">
          <a:xfrm>
            <a:off x="7137400" y="976313"/>
            <a:ext cx="14478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Midnight</a:t>
            </a:r>
          </a:p>
        </p:txBody>
      </p: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3016250" y="3206750"/>
            <a:ext cx="1535113" cy="711200"/>
            <a:chOff x="1900" y="2020"/>
            <a:chExt cx="967" cy="448"/>
          </a:xfrm>
        </p:grpSpPr>
        <p:grpSp>
          <p:nvGrpSpPr>
            <p:cNvPr id="17" name="Group 85"/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18" name="Group 86"/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55383" name="AutoShape 87"/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84" name="AutoShape 88"/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85" name="AutoShape 89"/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90"/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20" name="Group 91"/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55388" name="AutoShape 92"/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89" name="AutoShape 93"/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90" name="Oval 94"/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1" name="AutoShape 95"/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92" name="Freeform 96"/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93" name="Rectangle 97"/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4" name="Rectangle 98"/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5" name="Rectangle 99"/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55397" name="Oval 101"/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8" name="Freeform 102"/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4464050" y="3917950"/>
            <a:ext cx="1535113" cy="711200"/>
            <a:chOff x="2812" y="2468"/>
            <a:chExt cx="967" cy="448"/>
          </a:xfrm>
        </p:grpSpPr>
        <p:grpSp>
          <p:nvGrpSpPr>
            <p:cNvPr id="23" name="Group 104"/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24" name="Group 105"/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55402" name="AutoShape 106"/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3" name="AutoShape 107"/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04" name="AutoShape 108"/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109"/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26" name="Group 110"/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55407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8" name="AutoShape 112"/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09" name="Oval 113"/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0" name="AutoShape 114"/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411" name="Freeform 115"/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412" name="Rectangle 116"/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13" name="Rectangle 117"/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14" name="Rectangle 118"/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119"/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55416" name="Oval 120"/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7" name="Freeform 121"/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122"/>
          <p:cNvGrpSpPr>
            <a:grpSpLocks/>
          </p:cNvGrpSpPr>
          <p:nvPr/>
        </p:nvGrpSpPr>
        <p:grpSpPr bwMode="auto">
          <a:xfrm>
            <a:off x="6115050" y="4705350"/>
            <a:ext cx="1535113" cy="711200"/>
            <a:chOff x="3852" y="2964"/>
            <a:chExt cx="967" cy="448"/>
          </a:xfrm>
        </p:grpSpPr>
        <p:grpSp>
          <p:nvGrpSpPr>
            <p:cNvPr id="29" name="Group 123"/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30" name="Group 124"/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55421" name="AutoShape 125"/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22" name="AutoShape 126"/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23" name="AutoShape 127"/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128"/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55333" name="Group 129"/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55426" name="AutoShape 130"/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27" name="AutoShape 131"/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28" name="Oval 132"/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29" name="AutoShape 133"/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430" name="Freeform 134"/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431" name="Rectangle 135"/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32" name="Rectangle 136"/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33" name="Rectangle 137"/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43" name="Group 138"/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55435" name="Oval 139"/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36" name="Freeform 140"/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437" name="Rectangle 141"/>
          <p:cNvSpPr>
            <a:spLocks noChangeArrowheads="1"/>
          </p:cNvSpPr>
          <p:nvPr/>
        </p:nvSpPr>
        <p:spPr bwMode="auto">
          <a:xfrm>
            <a:off x="150813" y="2454275"/>
            <a:ext cx="358775" cy="283527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55438" name="Line 142"/>
          <p:cNvSpPr>
            <a:spLocks noChangeShapeType="1"/>
          </p:cNvSpPr>
          <p:nvPr/>
        </p:nvSpPr>
        <p:spPr bwMode="auto">
          <a:xfrm>
            <a:off x="635000" y="23050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39" name="Rectangle 143"/>
          <p:cNvSpPr>
            <a:spLocks noChangeArrowheads="1"/>
          </p:cNvSpPr>
          <p:nvPr/>
        </p:nvSpPr>
        <p:spPr bwMode="auto">
          <a:xfrm>
            <a:off x="4125913" y="1527175"/>
            <a:ext cx="688975" cy="363538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Time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2296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sz="4000" b="1" dirty="0"/>
              <a:t>What Is Pipelining </a:t>
            </a:r>
            <a:r>
              <a:rPr lang="en-US" sz="4000" b="1" dirty="0" smtClean="0"/>
              <a:t>Start </a:t>
            </a:r>
            <a:r>
              <a:rPr lang="en-US" sz="4000" b="1" dirty="0"/>
              <a:t>work ASAP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876800" y="3352800"/>
            <a:ext cx="3987800" cy="990600"/>
          </a:xfrm>
          <a:noFill/>
          <a:ln w="12700">
            <a:solidFill>
              <a:schemeClr val="tx2"/>
            </a:solidFill>
          </a:ln>
        </p:spPr>
        <p:txBody>
          <a:bodyPr lIns="90488" tIns="44450" rIns="90488" bIns="44450"/>
          <a:lstStyle/>
          <a:p>
            <a:pPr marL="285750" indent="-285750"/>
            <a:r>
              <a:rPr lang="en-US" sz="2400" b="0" u="none" dirty="0"/>
              <a:t>Pipelined laundry takes 3.5 hours for 4 loads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130300" y="3028950"/>
            <a:ext cx="522288" cy="534988"/>
            <a:chOff x="712" y="1908"/>
            <a:chExt cx="329" cy="337"/>
          </a:xfrm>
        </p:grpSpPr>
        <p:sp>
          <p:nvSpPr>
            <p:cNvPr id="57349" name="Freeform 1029"/>
            <p:cNvSpPr>
              <a:spLocks/>
            </p:cNvSpPr>
            <p:nvPr/>
          </p:nvSpPr>
          <p:spPr bwMode="auto">
            <a:xfrm>
              <a:off x="712" y="1908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0" name="Rectangle 1030"/>
            <p:cNvSpPr>
              <a:spLocks noChangeArrowheads="1"/>
            </p:cNvSpPr>
            <p:nvPr/>
          </p:nvSpPr>
          <p:spPr bwMode="auto">
            <a:xfrm>
              <a:off x="763" y="1959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1117600" y="3879850"/>
            <a:ext cx="522288" cy="534988"/>
            <a:chOff x="704" y="2444"/>
            <a:chExt cx="329" cy="337"/>
          </a:xfrm>
        </p:grpSpPr>
        <p:sp>
          <p:nvSpPr>
            <p:cNvPr id="57352" name="Freeform 1032"/>
            <p:cNvSpPr>
              <a:spLocks/>
            </p:cNvSpPr>
            <p:nvPr/>
          </p:nvSpPr>
          <p:spPr bwMode="auto">
            <a:xfrm>
              <a:off x="704" y="244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Rectangle 1033"/>
            <p:cNvSpPr>
              <a:spLocks noChangeArrowheads="1"/>
            </p:cNvSpPr>
            <p:nvPr/>
          </p:nvSpPr>
          <p:spPr bwMode="auto">
            <a:xfrm>
              <a:off x="755" y="2495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1079500" y="4629150"/>
            <a:ext cx="522288" cy="534988"/>
            <a:chOff x="680" y="2916"/>
            <a:chExt cx="329" cy="337"/>
          </a:xfrm>
        </p:grpSpPr>
        <p:sp>
          <p:nvSpPr>
            <p:cNvPr id="57355" name="Freeform 1035"/>
            <p:cNvSpPr>
              <a:spLocks/>
            </p:cNvSpPr>
            <p:nvPr/>
          </p:nvSpPr>
          <p:spPr bwMode="auto">
            <a:xfrm>
              <a:off x="680" y="291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Rectangle 1036"/>
            <p:cNvSpPr>
              <a:spLocks noChangeArrowheads="1"/>
            </p:cNvSpPr>
            <p:nvPr/>
          </p:nvSpPr>
          <p:spPr bwMode="auto">
            <a:xfrm>
              <a:off x="731" y="2967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5" name="Group 1037"/>
          <p:cNvGrpSpPr>
            <a:grpSpLocks/>
          </p:cNvGrpSpPr>
          <p:nvPr/>
        </p:nvGrpSpPr>
        <p:grpSpPr bwMode="auto">
          <a:xfrm>
            <a:off x="1079500" y="5353050"/>
            <a:ext cx="522288" cy="534988"/>
            <a:chOff x="680" y="3372"/>
            <a:chExt cx="329" cy="337"/>
          </a:xfrm>
        </p:grpSpPr>
        <p:sp>
          <p:nvSpPr>
            <p:cNvPr id="57358" name="Freeform 1038"/>
            <p:cNvSpPr>
              <a:spLocks/>
            </p:cNvSpPr>
            <p:nvPr/>
          </p:nvSpPr>
          <p:spPr bwMode="auto">
            <a:xfrm>
              <a:off x="680" y="3372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Rectangle 1039"/>
            <p:cNvSpPr>
              <a:spLocks noChangeArrowheads="1"/>
            </p:cNvSpPr>
            <p:nvPr/>
          </p:nvSpPr>
          <p:spPr bwMode="auto">
            <a:xfrm>
              <a:off x="731" y="3423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57360" name="Rectangle 1040"/>
          <p:cNvSpPr>
            <a:spLocks noChangeArrowheads="1"/>
          </p:cNvSpPr>
          <p:nvPr/>
        </p:nvSpPr>
        <p:spPr bwMode="auto">
          <a:xfrm>
            <a:off x="1401763" y="1433513"/>
            <a:ext cx="892175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6 PM</a:t>
            </a:r>
          </a:p>
        </p:txBody>
      </p:sp>
      <p:sp>
        <p:nvSpPr>
          <p:cNvPr id="57361" name="Line 1041"/>
          <p:cNvSpPr>
            <a:spLocks noChangeShapeType="1"/>
          </p:cNvSpPr>
          <p:nvPr/>
        </p:nvSpPr>
        <p:spPr bwMode="auto">
          <a:xfrm>
            <a:off x="1765300" y="20193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1042"/>
          <p:cNvSpPr>
            <a:spLocks noChangeShapeType="1"/>
          </p:cNvSpPr>
          <p:nvPr/>
        </p:nvSpPr>
        <p:spPr bwMode="auto">
          <a:xfrm>
            <a:off x="1758950" y="188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Rectangle 1043"/>
          <p:cNvSpPr>
            <a:spLocks noChangeArrowheads="1"/>
          </p:cNvSpPr>
          <p:nvPr/>
        </p:nvSpPr>
        <p:spPr bwMode="auto">
          <a:xfrm>
            <a:off x="2633663" y="14462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57364" name="Rectangle 1044"/>
          <p:cNvSpPr>
            <a:spLocks noChangeArrowheads="1"/>
          </p:cNvSpPr>
          <p:nvPr/>
        </p:nvSpPr>
        <p:spPr bwMode="auto">
          <a:xfrm>
            <a:off x="3700463" y="14462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57365" name="Rectangle 1045"/>
          <p:cNvSpPr>
            <a:spLocks noChangeArrowheads="1"/>
          </p:cNvSpPr>
          <p:nvPr/>
        </p:nvSpPr>
        <p:spPr bwMode="auto">
          <a:xfrm>
            <a:off x="4716463" y="14462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9</a:t>
            </a:r>
          </a:p>
        </p:txBody>
      </p:sp>
      <p:sp>
        <p:nvSpPr>
          <p:cNvPr id="57366" name="Rectangle 1046"/>
          <p:cNvSpPr>
            <a:spLocks noChangeArrowheads="1"/>
          </p:cNvSpPr>
          <p:nvPr/>
        </p:nvSpPr>
        <p:spPr bwMode="auto">
          <a:xfrm>
            <a:off x="5656263" y="14589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57367" name="Rectangle 1047"/>
          <p:cNvSpPr>
            <a:spLocks noChangeArrowheads="1"/>
          </p:cNvSpPr>
          <p:nvPr/>
        </p:nvSpPr>
        <p:spPr bwMode="auto">
          <a:xfrm>
            <a:off x="6748463" y="1446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11</a:t>
            </a:r>
          </a:p>
        </p:txBody>
      </p:sp>
      <p:sp>
        <p:nvSpPr>
          <p:cNvPr id="57368" name="Rectangle 1048"/>
          <p:cNvSpPr>
            <a:spLocks noChangeArrowheads="1"/>
          </p:cNvSpPr>
          <p:nvPr/>
        </p:nvSpPr>
        <p:spPr bwMode="auto">
          <a:xfrm>
            <a:off x="7423150" y="1433513"/>
            <a:ext cx="14478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Midnight</a:t>
            </a:r>
          </a:p>
        </p:txBody>
      </p:sp>
      <p:grpSp>
        <p:nvGrpSpPr>
          <p:cNvPr id="6" name="Group 1049"/>
          <p:cNvGrpSpPr>
            <a:grpSpLocks/>
          </p:cNvGrpSpPr>
          <p:nvPr/>
        </p:nvGrpSpPr>
        <p:grpSpPr bwMode="auto">
          <a:xfrm>
            <a:off x="1803400" y="2927350"/>
            <a:ext cx="3530600" cy="2940050"/>
            <a:chOff x="1136" y="1844"/>
            <a:chExt cx="2199" cy="1848"/>
          </a:xfrm>
        </p:grpSpPr>
        <p:grpSp>
          <p:nvGrpSpPr>
            <p:cNvPr id="7" name="Group 1050"/>
            <p:cNvGrpSpPr>
              <a:grpSpLocks/>
            </p:cNvGrpSpPr>
            <p:nvPr/>
          </p:nvGrpSpPr>
          <p:grpSpPr bwMode="auto">
            <a:xfrm>
              <a:off x="1136" y="1844"/>
              <a:ext cx="967" cy="448"/>
              <a:chOff x="1136" y="1844"/>
              <a:chExt cx="967" cy="448"/>
            </a:xfrm>
          </p:grpSpPr>
          <p:grpSp>
            <p:nvGrpSpPr>
              <p:cNvPr id="8" name="Group 1051"/>
              <p:cNvGrpSpPr>
                <a:grpSpLocks/>
              </p:cNvGrpSpPr>
              <p:nvPr/>
            </p:nvGrpSpPr>
            <p:grpSpPr bwMode="auto">
              <a:xfrm>
                <a:off x="1136" y="1844"/>
                <a:ext cx="305" cy="448"/>
                <a:chOff x="1136" y="1844"/>
                <a:chExt cx="305" cy="448"/>
              </a:xfrm>
            </p:grpSpPr>
            <p:grpSp>
              <p:nvGrpSpPr>
                <p:cNvPr id="9" name="Group 1052"/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sp>
                <p:nvSpPr>
                  <p:cNvPr id="57373" name="AutoShape 105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1915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74" name="AutoShape 1054"/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1844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75" name="AutoShape 1055"/>
                <p:cNvSpPr>
                  <a:spLocks noChangeArrowheads="1"/>
                </p:cNvSpPr>
                <p:nvPr/>
              </p:nvSpPr>
              <p:spPr bwMode="auto">
                <a:xfrm>
                  <a:off x="1198" y="1948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056"/>
              <p:cNvGrpSpPr>
                <a:grpSpLocks/>
              </p:cNvGrpSpPr>
              <p:nvPr/>
            </p:nvGrpSpPr>
            <p:grpSpPr bwMode="auto">
              <a:xfrm>
                <a:off x="1437" y="1844"/>
                <a:ext cx="378" cy="448"/>
                <a:chOff x="1437" y="1844"/>
                <a:chExt cx="378" cy="448"/>
              </a:xfrm>
            </p:grpSpPr>
            <p:grpSp>
              <p:nvGrpSpPr>
                <p:cNvPr id="11" name="Group 1057"/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sp>
                <p:nvSpPr>
                  <p:cNvPr id="57378" name="AutoShape 1058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915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79" name="AutoShape 1059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844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80" name="Oval 1060"/>
                <p:cNvSpPr>
                  <a:spLocks noChangeArrowheads="1"/>
                </p:cNvSpPr>
                <p:nvPr/>
              </p:nvSpPr>
              <p:spPr bwMode="auto">
                <a:xfrm>
                  <a:off x="1552" y="18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81" name="AutoShape 1061"/>
                <p:cNvSpPr>
                  <a:spLocks noChangeArrowheads="1"/>
                </p:cNvSpPr>
                <p:nvPr/>
              </p:nvSpPr>
              <p:spPr bwMode="auto">
                <a:xfrm>
                  <a:off x="1484" y="2090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382" name="Freeform 1062"/>
              <p:cNvSpPr>
                <a:spLocks/>
              </p:cNvSpPr>
              <p:nvPr/>
            </p:nvSpPr>
            <p:spPr bwMode="auto">
              <a:xfrm>
                <a:off x="2001" y="2073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3" name="Rectangle 1063"/>
              <p:cNvSpPr>
                <a:spLocks noChangeArrowheads="1"/>
              </p:cNvSpPr>
              <p:nvPr/>
            </p:nvSpPr>
            <p:spPr bwMode="auto">
              <a:xfrm>
                <a:off x="1997" y="20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4" name="Rectangle 1064"/>
              <p:cNvSpPr>
                <a:spLocks noChangeArrowheads="1"/>
              </p:cNvSpPr>
              <p:nvPr/>
            </p:nvSpPr>
            <p:spPr bwMode="auto">
              <a:xfrm>
                <a:off x="2004" y="21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5" name="Rectangle 1065"/>
              <p:cNvSpPr>
                <a:spLocks noChangeArrowheads="1"/>
              </p:cNvSpPr>
              <p:nvPr/>
            </p:nvSpPr>
            <p:spPr bwMode="auto">
              <a:xfrm>
                <a:off x="1821" y="21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1066"/>
              <p:cNvGrpSpPr>
                <a:grpSpLocks/>
              </p:cNvGrpSpPr>
              <p:nvPr/>
            </p:nvGrpSpPr>
            <p:grpSpPr bwMode="auto">
              <a:xfrm>
                <a:off x="1819" y="1901"/>
                <a:ext cx="194" cy="364"/>
                <a:chOff x="1819" y="1901"/>
                <a:chExt cx="194" cy="364"/>
              </a:xfrm>
            </p:grpSpPr>
            <p:sp>
              <p:nvSpPr>
                <p:cNvPr id="57387" name="Oval 1067"/>
                <p:cNvSpPr>
                  <a:spLocks noChangeArrowheads="1"/>
                </p:cNvSpPr>
                <p:nvPr/>
              </p:nvSpPr>
              <p:spPr bwMode="auto">
                <a:xfrm>
                  <a:off x="1895" y="19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88" name="Freeform 1068"/>
                <p:cNvSpPr>
                  <a:spLocks/>
                </p:cNvSpPr>
                <p:nvPr/>
              </p:nvSpPr>
              <p:spPr bwMode="auto">
                <a:xfrm>
                  <a:off x="1819" y="196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069"/>
            <p:cNvGrpSpPr>
              <a:grpSpLocks/>
            </p:cNvGrpSpPr>
            <p:nvPr/>
          </p:nvGrpSpPr>
          <p:grpSpPr bwMode="auto">
            <a:xfrm>
              <a:off x="1536" y="2308"/>
              <a:ext cx="967" cy="448"/>
              <a:chOff x="1536" y="2308"/>
              <a:chExt cx="967" cy="448"/>
            </a:xfrm>
          </p:grpSpPr>
          <p:grpSp>
            <p:nvGrpSpPr>
              <p:cNvPr id="14" name="Group 1070"/>
              <p:cNvGrpSpPr>
                <a:grpSpLocks/>
              </p:cNvGrpSpPr>
              <p:nvPr/>
            </p:nvGrpSpPr>
            <p:grpSpPr bwMode="auto">
              <a:xfrm>
                <a:off x="1536" y="2308"/>
                <a:ext cx="305" cy="448"/>
                <a:chOff x="1536" y="2308"/>
                <a:chExt cx="305" cy="448"/>
              </a:xfrm>
            </p:grpSpPr>
            <p:grpSp>
              <p:nvGrpSpPr>
                <p:cNvPr id="15" name="Group 1071"/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sp>
                <p:nvSpPr>
                  <p:cNvPr id="57392" name="AutoShape 107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79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93" name="AutoShape 1073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308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94" name="AutoShape 1074"/>
                <p:cNvSpPr>
                  <a:spLocks noChangeArrowheads="1"/>
                </p:cNvSpPr>
                <p:nvPr/>
              </p:nvSpPr>
              <p:spPr bwMode="auto">
                <a:xfrm>
                  <a:off x="1598" y="2412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075"/>
              <p:cNvGrpSpPr>
                <a:grpSpLocks/>
              </p:cNvGrpSpPr>
              <p:nvPr/>
            </p:nvGrpSpPr>
            <p:grpSpPr bwMode="auto">
              <a:xfrm>
                <a:off x="1837" y="2308"/>
                <a:ext cx="378" cy="448"/>
                <a:chOff x="1837" y="2308"/>
                <a:chExt cx="378" cy="448"/>
              </a:xfrm>
            </p:grpSpPr>
            <p:grpSp>
              <p:nvGrpSpPr>
                <p:cNvPr id="17" name="Group 1076"/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sp>
                <p:nvSpPr>
                  <p:cNvPr id="57397" name="AutoShape 1077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379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98" name="AutoShape 1078"/>
                  <p:cNvSpPr>
                    <a:spLocks noChangeArrowheads="1"/>
                  </p:cNvSpPr>
                  <p:nvPr/>
                </p:nvSpPr>
                <p:spPr bwMode="auto">
                  <a:xfrm>
                    <a:off x="1923" y="2308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99" name="Oval 1079"/>
                <p:cNvSpPr>
                  <a:spLocks noChangeArrowheads="1"/>
                </p:cNvSpPr>
                <p:nvPr/>
              </p:nvSpPr>
              <p:spPr bwMode="auto">
                <a:xfrm>
                  <a:off x="1952" y="234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00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884" y="2554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01" name="Freeform 1081"/>
              <p:cNvSpPr>
                <a:spLocks/>
              </p:cNvSpPr>
              <p:nvPr/>
            </p:nvSpPr>
            <p:spPr bwMode="auto">
              <a:xfrm>
                <a:off x="2401" y="2537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02" name="Rectangle 1082"/>
              <p:cNvSpPr>
                <a:spLocks noChangeArrowheads="1"/>
              </p:cNvSpPr>
              <p:nvPr/>
            </p:nvSpPr>
            <p:spPr bwMode="auto">
              <a:xfrm>
                <a:off x="2397" y="253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3" name="Rectangle 1083"/>
              <p:cNvSpPr>
                <a:spLocks noChangeArrowheads="1"/>
              </p:cNvSpPr>
              <p:nvPr/>
            </p:nvSpPr>
            <p:spPr bwMode="auto">
              <a:xfrm>
                <a:off x="2404" y="261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4" name="Rectangle 1084"/>
              <p:cNvSpPr>
                <a:spLocks noChangeArrowheads="1"/>
              </p:cNvSpPr>
              <p:nvPr/>
            </p:nvSpPr>
            <p:spPr bwMode="auto">
              <a:xfrm>
                <a:off x="2221" y="261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" name="Group 1085"/>
              <p:cNvGrpSpPr>
                <a:grpSpLocks/>
              </p:cNvGrpSpPr>
              <p:nvPr/>
            </p:nvGrpSpPr>
            <p:grpSpPr bwMode="auto">
              <a:xfrm>
                <a:off x="2219" y="2365"/>
                <a:ext cx="194" cy="364"/>
                <a:chOff x="2219" y="2365"/>
                <a:chExt cx="194" cy="364"/>
              </a:xfrm>
            </p:grpSpPr>
            <p:sp>
              <p:nvSpPr>
                <p:cNvPr id="57406" name="Oval 1086"/>
                <p:cNvSpPr>
                  <a:spLocks noChangeArrowheads="1"/>
                </p:cNvSpPr>
                <p:nvPr/>
              </p:nvSpPr>
              <p:spPr bwMode="auto">
                <a:xfrm>
                  <a:off x="2295" y="236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07" name="Freeform 1087"/>
                <p:cNvSpPr>
                  <a:spLocks/>
                </p:cNvSpPr>
                <p:nvPr/>
              </p:nvSpPr>
              <p:spPr bwMode="auto">
                <a:xfrm>
                  <a:off x="2219" y="2433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088"/>
            <p:cNvGrpSpPr>
              <a:grpSpLocks/>
            </p:cNvGrpSpPr>
            <p:nvPr/>
          </p:nvGrpSpPr>
          <p:grpSpPr bwMode="auto">
            <a:xfrm>
              <a:off x="1952" y="2796"/>
              <a:ext cx="967" cy="448"/>
              <a:chOff x="1952" y="2796"/>
              <a:chExt cx="967" cy="448"/>
            </a:xfrm>
          </p:grpSpPr>
          <p:grpSp>
            <p:nvGrpSpPr>
              <p:cNvPr id="20" name="Group 1089"/>
              <p:cNvGrpSpPr>
                <a:grpSpLocks/>
              </p:cNvGrpSpPr>
              <p:nvPr/>
            </p:nvGrpSpPr>
            <p:grpSpPr bwMode="auto">
              <a:xfrm>
                <a:off x="1952" y="2796"/>
                <a:ext cx="305" cy="448"/>
                <a:chOff x="1952" y="2796"/>
                <a:chExt cx="305" cy="448"/>
              </a:xfrm>
            </p:grpSpPr>
            <p:grpSp>
              <p:nvGrpSpPr>
                <p:cNvPr id="21" name="Group 1090"/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sp>
                <p:nvSpPr>
                  <p:cNvPr id="57411" name="AutoShape 1091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86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412" name="AutoShape 10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79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13" name="AutoShape 1093"/>
                <p:cNvSpPr>
                  <a:spLocks noChangeArrowheads="1"/>
                </p:cNvSpPr>
                <p:nvPr/>
              </p:nvSpPr>
              <p:spPr bwMode="auto">
                <a:xfrm>
                  <a:off x="2014" y="290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094"/>
              <p:cNvGrpSpPr>
                <a:grpSpLocks/>
              </p:cNvGrpSpPr>
              <p:nvPr/>
            </p:nvGrpSpPr>
            <p:grpSpPr bwMode="auto">
              <a:xfrm>
                <a:off x="2253" y="2796"/>
                <a:ext cx="378" cy="448"/>
                <a:chOff x="2253" y="2796"/>
                <a:chExt cx="378" cy="448"/>
              </a:xfrm>
            </p:grpSpPr>
            <p:grpSp>
              <p:nvGrpSpPr>
                <p:cNvPr id="23" name="Group 1095"/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sp>
                <p:nvSpPr>
                  <p:cNvPr id="57416" name="AutoShape 1096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286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417" name="AutoShape 1097"/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279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18" name="Oval 1098"/>
                <p:cNvSpPr>
                  <a:spLocks noChangeArrowheads="1"/>
                </p:cNvSpPr>
                <p:nvPr/>
              </p:nvSpPr>
              <p:spPr bwMode="auto">
                <a:xfrm>
                  <a:off x="2368" y="283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19" name="AutoShape 1099"/>
                <p:cNvSpPr>
                  <a:spLocks noChangeArrowheads="1"/>
                </p:cNvSpPr>
                <p:nvPr/>
              </p:nvSpPr>
              <p:spPr bwMode="auto">
                <a:xfrm>
                  <a:off x="2300" y="304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20" name="Freeform 1100"/>
              <p:cNvSpPr>
                <a:spLocks/>
              </p:cNvSpPr>
              <p:nvPr/>
            </p:nvSpPr>
            <p:spPr bwMode="auto">
              <a:xfrm>
                <a:off x="2817" y="3025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21" name="Rectangle 1101"/>
              <p:cNvSpPr>
                <a:spLocks noChangeArrowheads="1"/>
              </p:cNvSpPr>
              <p:nvPr/>
            </p:nvSpPr>
            <p:spPr bwMode="auto">
              <a:xfrm>
                <a:off x="2813" y="302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2" name="Rectangle 1102"/>
              <p:cNvSpPr>
                <a:spLocks noChangeArrowheads="1"/>
              </p:cNvSpPr>
              <p:nvPr/>
            </p:nvSpPr>
            <p:spPr bwMode="auto">
              <a:xfrm>
                <a:off x="2820" y="310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3" name="Rectangle 1103"/>
              <p:cNvSpPr>
                <a:spLocks noChangeArrowheads="1"/>
              </p:cNvSpPr>
              <p:nvPr/>
            </p:nvSpPr>
            <p:spPr bwMode="auto">
              <a:xfrm>
                <a:off x="2637" y="310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1104"/>
              <p:cNvGrpSpPr>
                <a:grpSpLocks/>
              </p:cNvGrpSpPr>
              <p:nvPr/>
            </p:nvGrpSpPr>
            <p:grpSpPr bwMode="auto">
              <a:xfrm>
                <a:off x="2635" y="2853"/>
                <a:ext cx="194" cy="364"/>
                <a:chOff x="2635" y="2853"/>
                <a:chExt cx="194" cy="364"/>
              </a:xfrm>
            </p:grpSpPr>
            <p:sp>
              <p:nvSpPr>
                <p:cNvPr id="57425" name="Oval 1105"/>
                <p:cNvSpPr>
                  <a:spLocks noChangeArrowheads="1"/>
                </p:cNvSpPr>
                <p:nvPr/>
              </p:nvSpPr>
              <p:spPr bwMode="auto">
                <a:xfrm>
                  <a:off x="2711" y="285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6" name="Freeform 1106"/>
                <p:cNvSpPr>
                  <a:spLocks/>
                </p:cNvSpPr>
                <p:nvPr/>
              </p:nvSpPr>
              <p:spPr bwMode="auto">
                <a:xfrm>
                  <a:off x="2635" y="292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107"/>
            <p:cNvGrpSpPr>
              <a:grpSpLocks/>
            </p:cNvGrpSpPr>
            <p:nvPr/>
          </p:nvGrpSpPr>
          <p:grpSpPr bwMode="auto">
            <a:xfrm>
              <a:off x="2368" y="3244"/>
              <a:ext cx="967" cy="448"/>
              <a:chOff x="2368" y="3244"/>
              <a:chExt cx="967" cy="448"/>
            </a:xfrm>
          </p:grpSpPr>
          <p:grpSp>
            <p:nvGrpSpPr>
              <p:cNvPr id="26" name="Group 1108"/>
              <p:cNvGrpSpPr>
                <a:grpSpLocks/>
              </p:cNvGrpSpPr>
              <p:nvPr/>
            </p:nvGrpSpPr>
            <p:grpSpPr bwMode="auto">
              <a:xfrm>
                <a:off x="2368" y="3244"/>
                <a:ext cx="305" cy="448"/>
                <a:chOff x="2368" y="3244"/>
                <a:chExt cx="305" cy="448"/>
              </a:xfrm>
            </p:grpSpPr>
            <p:grpSp>
              <p:nvGrpSpPr>
                <p:cNvPr id="27" name="Group 1109"/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sp>
                <p:nvSpPr>
                  <p:cNvPr id="57430" name="AutoShape 1110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3315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431" name="AutoShape 1111"/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244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32" name="AutoShape 1112"/>
                <p:cNvSpPr>
                  <a:spLocks noChangeArrowheads="1"/>
                </p:cNvSpPr>
                <p:nvPr/>
              </p:nvSpPr>
              <p:spPr bwMode="auto">
                <a:xfrm>
                  <a:off x="2430" y="3348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113"/>
              <p:cNvGrpSpPr>
                <a:grpSpLocks/>
              </p:cNvGrpSpPr>
              <p:nvPr/>
            </p:nvGrpSpPr>
            <p:grpSpPr bwMode="auto">
              <a:xfrm>
                <a:off x="2669" y="3244"/>
                <a:ext cx="378" cy="448"/>
                <a:chOff x="2669" y="3244"/>
                <a:chExt cx="378" cy="448"/>
              </a:xfrm>
            </p:grpSpPr>
            <p:grpSp>
              <p:nvGrpSpPr>
                <p:cNvPr id="29" name="Group 1114"/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sp>
                <p:nvSpPr>
                  <p:cNvPr id="57435" name="AutoShape 1115"/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3315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436" name="AutoShape 1116"/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3244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37" name="Oval 1117"/>
                <p:cNvSpPr>
                  <a:spLocks noChangeArrowheads="1"/>
                </p:cNvSpPr>
                <p:nvPr/>
              </p:nvSpPr>
              <p:spPr bwMode="auto">
                <a:xfrm>
                  <a:off x="2784" y="32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38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716" y="3490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39" name="Freeform 1119"/>
              <p:cNvSpPr>
                <a:spLocks/>
              </p:cNvSpPr>
              <p:nvPr/>
            </p:nvSpPr>
            <p:spPr bwMode="auto">
              <a:xfrm>
                <a:off x="3233" y="3473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40" name="Rectangle 1120"/>
              <p:cNvSpPr>
                <a:spLocks noChangeArrowheads="1"/>
              </p:cNvSpPr>
              <p:nvPr/>
            </p:nvSpPr>
            <p:spPr bwMode="auto">
              <a:xfrm>
                <a:off x="3229" y="34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1" name="Rectangle 1121"/>
              <p:cNvSpPr>
                <a:spLocks noChangeArrowheads="1"/>
              </p:cNvSpPr>
              <p:nvPr/>
            </p:nvSpPr>
            <p:spPr bwMode="auto">
              <a:xfrm>
                <a:off x="3236" y="35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2" name="Rectangle 1122"/>
              <p:cNvSpPr>
                <a:spLocks noChangeArrowheads="1"/>
              </p:cNvSpPr>
              <p:nvPr/>
            </p:nvSpPr>
            <p:spPr bwMode="auto">
              <a:xfrm>
                <a:off x="3053" y="35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" name="Group 1123"/>
              <p:cNvGrpSpPr>
                <a:grpSpLocks/>
              </p:cNvGrpSpPr>
              <p:nvPr/>
            </p:nvGrpSpPr>
            <p:grpSpPr bwMode="auto">
              <a:xfrm>
                <a:off x="3051" y="3301"/>
                <a:ext cx="194" cy="364"/>
                <a:chOff x="3051" y="3301"/>
                <a:chExt cx="194" cy="364"/>
              </a:xfrm>
            </p:grpSpPr>
            <p:sp>
              <p:nvSpPr>
                <p:cNvPr id="57444" name="Oval 1124"/>
                <p:cNvSpPr>
                  <a:spLocks noChangeArrowheads="1"/>
                </p:cNvSpPr>
                <p:nvPr/>
              </p:nvSpPr>
              <p:spPr bwMode="auto">
                <a:xfrm>
                  <a:off x="3127" y="33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5" name="Freeform 1125"/>
                <p:cNvSpPr>
                  <a:spLocks/>
                </p:cNvSpPr>
                <p:nvPr/>
              </p:nvSpPr>
              <p:spPr bwMode="auto">
                <a:xfrm>
                  <a:off x="3051" y="336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7446" name="Rectangle 1126"/>
          <p:cNvSpPr>
            <a:spLocks noChangeArrowheads="1"/>
          </p:cNvSpPr>
          <p:nvPr/>
        </p:nvSpPr>
        <p:spPr bwMode="auto">
          <a:xfrm>
            <a:off x="436563" y="2911475"/>
            <a:ext cx="358775" cy="283527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57447" name="Line 1127"/>
          <p:cNvSpPr>
            <a:spLocks noChangeShapeType="1"/>
          </p:cNvSpPr>
          <p:nvPr/>
        </p:nvSpPr>
        <p:spPr bwMode="auto">
          <a:xfrm>
            <a:off x="920750" y="27622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48" name="Rectangle 1128"/>
          <p:cNvSpPr>
            <a:spLocks noChangeArrowheads="1"/>
          </p:cNvSpPr>
          <p:nvPr/>
        </p:nvSpPr>
        <p:spPr bwMode="auto">
          <a:xfrm>
            <a:off x="4411663" y="1984375"/>
            <a:ext cx="688975" cy="363538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Time</a:t>
            </a:r>
          </a:p>
        </p:txBody>
      </p:sp>
      <p:grpSp>
        <p:nvGrpSpPr>
          <p:cNvPr id="31" name="Group 1129"/>
          <p:cNvGrpSpPr>
            <a:grpSpLocks/>
          </p:cNvGrpSpPr>
          <p:nvPr/>
        </p:nvGrpSpPr>
        <p:grpSpPr bwMode="auto">
          <a:xfrm>
            <a:off x="1763713" y="2355850"/>
            <a:ext cx="3568700" cy="636588"/>
            <a:chOff x="1111" y="1484"/>
            <a:chExt cx="2248" cy="401"/>
          </a:xfrm>
        </p:grpSpPr>
        <p:sp>
          <p:nvSpPr>
            <p:cNvPr id="57450" name="Rectangle 1130"/>
            <p:cNvSpPr>
              <a:spLocks noChangeArrowheads="1"/>
            </p:cNvSpPr>
            <p:nvPr/>
          </p:nvSpPr>
          <p:spPr bwMode="auto">
            <a:xfrm>
              <a:off x="1111" y="1599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30</a:t>
              </a:r>
            </a:p>
          </p:txBody>
        </p:sp>
        <p:sp>
          <p:nvSpPr>
            <p:cNvPr id="57451" name="Line 1131"/>
            <p:cNvSpPr>
              <a:spLocks noChangeShapeType="1"/>
            </p:cNvSpPr>
            <p:nvPr/>
          </p:nvSpPr>
          <p:spPr bwMode="auto">
            <a:xfrm>
              <a:off x="1124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" name="Line 1132"/>
            <p:cNvSpPr>
              <a:spLocks noChangeShapeType="1"/>
            </p:cNvSpPr>
            <p:nvPr/>
          </p:nvSpPr>
          <p:spPr bwMode="auto">
            <a:xfrm>
              <a:off x="144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4" name="Group 1133"/>
            <p:cNvGrpSpPr>
              <a:grpSpLocks/>
            </p:cNvGrpSpPr>
            <p:nvPr/>
          </p:nvGrpSpPr>
          <p:grpSpPr bwMode="auto">
            <a:xfrm>
              <a:off x="1460" y="1484"/>
              <a:ext cx="384" cy="401"/>
              <a:chOff x="1460" y="1484"/>
              <a:chExt cx="384" cy="401"/>
            </a:xfrm>
          </p:grpSpPr>
          <p:sp>
            <p:nvSpPr>
              <p:cNvPr id="57454" name="Line 1134"/>
              <p:cNvSpPr>
                <a:spLocks noChangeShapeType="1"/>
              </p:cNvSpPr>
              <p:nvPr/>
            </p:nvSpPr>
            <p:spPr bwMode="auto">
              <a:xfrm>
                <a:off x="1460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5" name="Rectangle 1135"/>
              <p:cNvSpPr>
                <a:spLocks noChangeArrowheads="1"/>
              </p:cNvSpPr>
              <p:nvPr/>
            </p:nvSpPr>
            <p:spPr bwMode="auto">
              <a:xfrm>
                <a:off x="1479" y="1599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7456" name="Line 1136"/>
              <p:cNvSpPr>
                <a:spLocks noChangeShapeType="1"/>
              </p:cNvSpPr>
              <p:nvPr/>
            </p:nvSpPr>
            <p:spPr bwMode="auto">
              <a:xfrm>
                <a:off x="18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" name="Group 1137"/>
            <p:cNvGrpSpPr>
              <a:grpSpLocks/>
            </p:cNvGrpSpPr>
            <p:nvPr/>
          </p:nvGrpSpPr>
          <p:grpSpPr bwMode="auto">
            <a:xfrm>
              <a:off x="1868" y="1484"/>
              <a:ext cx="384" cy="401"/>
              <a:chOff x="1868" y="1484"/>
              <a:chExt cx="384" cy="401"/>
            </a:xfrm>
          </p:grpSpPr>
          <p:sp>
            <p:nvSpPr>
              <p:cNvPr id="57458" name="Line 1138"/>
              <p:cNvSpPr>
                <a:spLocks noChangeShapeType="1"/>
              </p:cNvSpPr>
              <p:nvPr/>
            </p:nvSpPr>
            <p:spPr bwMode="auto">
              <a:xfrm>
                <a:off x="1868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9" name="Rectangle 1139"/>
              <p:cNvSpPr>
                <a:spLocks noChangeArrowheads="1"/>
              </p:cNvSpPr>
              <p:nvPr/>
            </p:nvSpPr>
            <p:spPr bwMode="auto">
              <a:xfrm>
                <a:off x="1887" y="1599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7460" name="Line 1140"/>
              <p:cNvSpPr>
                <a:spLocks noChangeShapeType="1"/>
              </p:cNvSpPr>
              <p:nvPr/>
            </p:nvSpPr>
            <p:spPr bwMode="auto">
              <a:xfrm>
                <a:off x="2252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8" name="Group 1141"/>
            <p:cNvGrpSpPr>
              <a:grpSpLocks/>
            </p:cNvGrpSpPr>
            <p:nvPr/>
          </p:nvGrpSpPr>
          <p:grpSpPr bwMode="auto">
            <a:xfrm>
              <a:off x="2276" y="1484"/>
              <a:ext cx="384" cy="401"/>
              <a:chOff x="2276" y="1484"/>
              <a:chExt cx="384" cy="401"/>
            </a:xfrm>
          </p:grpSpPr>
          <p:sp>
            <p:nvSpPr>
              <p:cNvPr id="57462" name="Line 1142"/>
              <p:cNvSpPr>
                <a:spLocks noChangeShapeType="1"/>
              </p:cNvSpPr>
              <p:nvPr/>
            </p:nvSpPr>
            <p:spPr bwMode="auto">
              <a:xfrm>
                <a:off x="2276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3" name="Rectangle 1143"/>
              <p:cNvSpPr>
                <a:spLocks noChangeArrowheads="1"/>
              </p:cNvSpPr>
              <p:nvPr/>
            </p:nvSpPr>
            <p:spPr bwMode="auto">
              <a:xfrm>
                <a:off x="2295" y="1599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7464" name="Line 1144"/>
              <p:cNvSpPr>
                <a:spLocks noChangeShapeType="1"/>
              </p:cNvSpPr>
              <p:nvPr/>
            </p:nvSpPr>
            <p:spPr bwMode="auto">
              <a:xfrm>
                <a:off x="2660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65" name="Line 1145"/>
            <p:cNvSpPr>
              <a:spLocks noChangeShapeType="1"/>
            </p:cNvSpPr>
            <p:nvPr/>
          </p:nvSpPr>
          <p:spPr bwMode="auto">
            <a:xfrm>
              <a:off x="2684" y="1592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6" name="Line 1146"/>
            <p:cNvSpPr>
              <a:spLocks noChangeShapeType="1"/>
            </p:cNvSpPr>
            <p:nvPr/>
          </p:nvSpPr>
          <p:spPr bwMode="auto">
            <a:xfrm>
              <a:off x="30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7" name="Rectangle 1147"/>
            <p:cNvSpPr>
              <a:spLocks noChangeArrowheads="1"/>
            </p:cNvSpPr>
            <p:nvPr/>
          </p:nvSpPr>
          <p:spPr bwMode="auto">
            <a:xfrm>
              <a:off x="2703" y="1599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40</a:t>
              </a:r>
            </a:p>
          </p:txBody>
        </p:sp>
        <p:sp>
          <p:nvSpPr>
            <p:cNvPr id="57468" name="Rectangle 1148"/>
            <p:cNvSpPr>
              <a:spLocks noChangeArrowheads="1"/>
            </p:cNvSpPr>
            <p:nvPr/>
          </p:nvSpPr>
          <p:spPr bwMode="auto">
            <a:xfrm>
              <a:off x="3031" y="1599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20</a:t>
              </a:r>
            </a:p>
          </p:txBody>
        </p:sp>
        <p:sp>
          <p:nvSpPr>
            <p:cNvPr id="57469" name="Line 1149"/>
            <p:cNvSpPr>
              <a:spLocks noChangeShapeType="1"/>
            </p:cNvSpPr>
            <p:nvPr/>
          </p:nvSpPr>
          <p:spPr bwMode="auto">
            <a:xfrm>
              <a:off x="3068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0" name="Line 1150"/>
            <p:cNvSpPr>
              <a:spLocks noChangeShapeType="1"/>
            </p:cNvSpPr>
            <p:nvPr/>
          </p:nvSpPr>
          <p:spPr bwMode="auto">
            <a:xfrm>
              <a:off x="332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1" name="Line 1151"/>
            <p:cNvSpPr>
              <a:spLocks noChangeShapeType="1"/>
            </p:cNvSpPr>
            <p:nvPr/>
          </p:nvSpPr>
          <p:spPr bwMode="auto">
            <a:xfrm>
              <a:off x="1532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2" name="Line 1152"/>
            <p:cNvSpPr>
              <a:spLocks noChangeShapeType="1"/>
            </p:cNvSpPr>
            <p:nvPr/>
          </p:nvSpPr>
          <p:spPr bwMode="auto">
            <a:xfrm>
              <a:off x="1940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3" name="Line 1153"/>
            <p:cNvSpPr>
              <a:spLocks noChangeShapeType="1"/>
            </p:cNvSpPr>
            <p:nvPr/>
          </p:nvSpPr>
          <p:spPr bwMode="auto">
            <a:xfrm>
              <a:off x="2348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4" name="Line 1154"/>
            <p:cNvSpPr>
              <a:spLocks noChangeShapeType="1"/>
            </p:cNvSpPr>
            <p:nvPr/>
          </p:nvSpPr>
          <p:spPr bwMode="auto">
            <a:xfrm>
              <a:off x="1868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5" name="Line 1155"/>
            <p:cNvSpPr>
              <a:spLocks noChangeShapeType="1"/>
            </p:cNvSpPr>
            <p:nvPr/>
          </p:nvSpPr>
          <p:spPr bwMode="auto">
            <a:xfrm>
              <a:off x="2276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6" name="Line 1156"/>
            <p:cNvSpPr>
              <a:spLocks noChangeShapeType="1"/>
            </p:cNvSpPr>
            <p:nvPr/>
          </p:nvSpPr>
          <p:spPr bwMode="auto">
            <a:xfrm>
              <a:off x="26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0" y="1524000"/>
            <a:ext cx="3568700" cy="4572000"/>
          </a:xfrm>
          <a:noFill/>
          <a:ln/>
        </p:spPr>
        <p:txBody>
          <a:bodyPr lIns="90488" tIns="44450" rIns="90488" bIns="44450"/>
          <a:lstStyle/>
          <a:p>
            <a:pPr marL="285750" indent="-285750"/>
            <a:r>
              <a:rPr lang="en-US" sz="2000" b="0" u="none" dirty="0"/>
              <a:t>Pipelining doesn’t help </a:t>
            </a:r>
            <a:r>
              <a:rPr lang="en-US" sz="2000" u="none" dirty="0"/>
              <a:t>latency</a:t>
            </a:r>
            <a:r>
              <a:rPr lang="en-US" sz="2000" b="0" u="none" dirty="0"/>
              <a:t> of single task, it helps </a:t>
            </a:r>
            <a:r>
              <a:rPr lang="en-US" sz="2000" u="none" dirty="0"/>
              <a:t>throughput</a:t>
            </a:r>
            <a:r>
              <a:rPr lang="en-US" sz="2000" b="0" u="none" dirty="0"/>
              <a:t> of entire workload</a:t>
            </a:r>
          </a:p>
          <a:p>
            <a:pPr marL="285750" indent="-285750"/>
            <a:r>
              <a:rPr lang="en-US" sz="2000" b="0" u="none" dirty="0"/>
              <a:t>Pipeline rate limited by </a:t>
            </a:r>
            <a:r>
              <a:rPr lang="en-US" sz="2000" u="none" dirty="0"/>
              <a:t>slowest</a:t>
            </a:r>
            <a:r>
              <a:rPr lang="en-US" sz="2000" b="0" u="none" dirty="0"/>
              <a:t> pipeline stage</a:t>
            </a:r>
          </a:p>
          <a:p>
            <a:pPr marL="285750" indent="-285750"/>
            <a:r>
              <a:rPr lang="en-US" sz="2000" u="none" dirty="0"/>
              <a:t>Multiple</a:t>
            </a:r>
            <a:r>
              <a:rPr lang="en-US" sz="2000" b="0" u="none" dirty="0"/>
              <a:t> tasks operating simultaneously</a:t>
            </a:r>
          </a:p>
          <a:p>
            <a:pPr marL="285750" indent="-285750"/>
            <a:r>
              <a:rPr lang="en-US" sz="2000" b="0" u="none" dirty="0"/>
              <a:t>Potential speedup = </a:t>
            </a:r>
            <a:r>
              <a:rPr lang="en-US" sz="2000" u="none" dirty="0"/>
              <a:t>Number</a:t>
            </a:r>
            <a:r>
              <a:rPr lang="en-US" sz="2000" b="0" u="none" dirty="0">
                <a:solidFill>
                  <a:schemeClr val="hlink"/>
                </a:solidFill>
              </a:rPr>
              <a:t> </a:t>
            </a:r>
            <a:r>
              <a:rPr lang="en-US" sz="2000" u="none" dirty="0"/>
              <a:t>pipe stages</a:t>
            </a:r>
            <a:endParaRPr lang="en-US" sz="2000" b="0" u="none" dirty="0"/>
          </a:p>
          <a:p>
            <a:pPr marL="285750" indent="-285750"/>
            <a:r>
              <a:rPr lang="en-US" sz="2000" b="0" u="none" dirty="0"/>
              <a:t>Unbalanced lengths of pipe stages reduces speedup</a:t>
            </a:r>
          </a:p>
          <a:p>
            <a:pPr marL="285750" indent="-285750"/>
            <a:r>
              <a:rPr lang="en-US" sz="2000" b="0" u="none" dirty="0"/>
              <a:t>Time to “</a:t>
            </a:r>
            <a:r>
              <a:rPr lang="en-US" sz="2000" u="none" dirty="0"/>
              <a:t>fill</a:t>
            </a:r>
            <a:r>
              <a:rPr lang="en-US" sz="2000" b="0" u="none" dirty="0"/>
              <a:t>” pipeline and time to “</a:t>
            </a:r>
            <a:r>
              <a:rPr lang="en-US" sz="2000" u="none" dirty="0"/>
              <a:t>drain</a:t>
            </a:r>
            <a:r>
              <a:rPr lang="en-US" sz="2000" b="0" u="none" dirty="0"/>
              <a:t>” it reduces speedup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0750" y="3238500"/>
            <a:ext cx="522288" cy="534988"/>
            <a:chOff x="580" y="2040"/>
            <a:chExt cx="329" cy="337"/>
          </a:xfrm>
        </p:grpSpPr>
        <p:sp>
          <p:nvSpPr>
            <p:cNvPr id="59397" name="Freeform 5"/>
            <p:cNvSpPr>
              <a:spLocks/>
            </p:cNvSpPr>
            <p:nvPr/>
          </p:nvSpPr>
          <p:spPr bwMode="auto">
            <a:xfrm>
              <a:off x="580" y="204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631" y="2091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08050" y="4089400"/>
            <a:ext cx="522288" cy="534988"/>
            <a:chOff x="572" y="2576"/>
            <a:chExt cx="329" cy="337"/>
          </a:xfrm>
        </p:grpSpPr>
        <p:sp>
          <p:nvSpPr>
            <p:cNvPr id="59400" name="Freeform 8"/>
            <p:cNvSpPr>
              <a:spLocks/>
            </p:cNvSpPr>
            <p:nvPr/>
          </p:nvSpPr>
          <p:spPr bwMode="auto">
            <a:xfrm>
              <a:off x="572" y="257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623" y="2627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69950" y="4838700"/>
            <a:ext cx="522288" cy="534988"/>
            <a:chOff x="548" y="3048"/>
            <a:chExt cx="329" cy="337"/>
          </a:xfrm>
        </p:grpSpPr>
        <p:sp>
          <p:nvSpPr>
            <p:cNvPr id="59403" name="Freeform 11"/>
            <p:cNvSpPr>
              <a:spLocks/>
            </p:cNvSpPr>
            <p:nvPr/>
          </p:nvSpPr>
          <p:spPr bwMode="auto">
            <a:xfrm>
              <a:off x="548" y="3048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599" y="3099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869950" y="5562600"/>
            <a:ext cx="522288" cy="534988"/>
            <a:chOff x="548" y="3504"/>
            <a:chExt cx="329" cy="337"/>
          </a:xfrm>
        </p:grpSpPr>
        <p:sp>
          <p:nvSpPr>
            <p:cNvPr id="59406" name="Freeform 14"/>
            <p:cNvSpPr>
              <a:spLocks/>
            </p:cNvSpPr>
            <p:nvPr/>
          </p:nvSpPr>
          <p:spPr bwMode="auto">
            <a:xfrm>
              <a:off x="548" y="350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Rectangle 15"/>
            <p:cNvSpPr>
              <a:spLocks noChangeArrowheads="1"/>
            </p:cNvSpPr>
            <p:nvPr/>
          </p:nvSpPr>
          <p:spPr bwMode="auto">
            <a:xfrm>
              <a:off x="599" y="3555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1192213" y="1643063"/>
            <a:ext cx="892175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6 PM</a:t>
            </a: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1555750" y="2228850"/>
            <a:ext cx="349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1549400" y="2095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2424113" y="165576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3490913" y="165576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506913" y="165576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9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711200" y="297180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202113" y="2193925"/>
            <a:ext cx="688975" cy="363538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Time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554163" y="2565400"/>
            <a:ext cx="3568700" cy="636588"/>
            <a:chOff x="979" y="1616"/>
            <a:chExt cx="2248" cy="401"/>
          </a:xfrm>
        </p:grpSpPr>
        <p:sp>
          <p:nvSpPr>
            <p:cNvPr id="59418" name="Rectangle 26"/>
            <p:cNvSpPr>
              <a:spLocks noChangeArrowheads="1"/>
            </p:cNvSpPr>
            <p:nvPr/>
          </p:nvSpPr>
          <p:spPr bwMode="auto">
            <a:xfrm>
              <a:off x="979" y="1731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30</a:t>
              </a:r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992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131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328" y="1616"/>
              <a:ext cx="384" cy="401"/>
              <a:chOff x="1328" y="1616"/>
              <a:chExt cx="384" cy="401"/>
            </a:xfrm>
          </p:grpSpPr>
          <p:sp>
            <p:nvSpPr>
              <p:cNvPr id="59422" name="Line 30"/>
              <p:cNvSpPr>
                <a:spLocks noChangeShapeType="1"/>
              </p:cNvSpPr>
              <p:nvPr/>
            </p:nvSpPr>
            <p:spPr bwMode="auto">
              <a:xfrm>
                <a:off x="1328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3" name="Rectangle 31"/>
              <p:cNvSpPr>
                <a:spLocks noChangeArrowheads="1"/>
              </p:cNvSpPr>
              <p:nvPr/>
            </p:nvSpPr>
            <p:spPr bwMode="auto">
              <a:xfrm>
                <a:off x="1347" y="1731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9424" name="Line 32"/>
              <p:cNvSpPr>
                <a:spLocks noChangeShapeType="1"/>
              </p:cNvSpPr>
              <p:nvPr/>
            </p:nvSpPr>
            <p:spPr bwMode="auto">
              <a:xfrm>
                <a:off x="1712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736" y="1616"/>
              <a:ext cx="384" cy="401"/>
              <a:chOff x="1736" y="1616"/>
              <a:chExt cx="384" cy="401"/>
            </a:xfrm>
          </p:grpSpPr>
          <p:sp>
            <p:nvSpPr>
              <p:cNvPr id="59426" name="Line 34"/>
              <p:cNvSpPr>
                <a:spLocks noChangeShapeType="1"/>
              </p:cNvSpPr>
              <p:nvPr/>
            </p:nvSpPr>
            <p:spPr bwMode="auto">
              <a:xfrm>
                <a:off x="1736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7" name="Rectangle 35"/>
              <p:cNvSpPr>
                <a:spLocks noChangeArrowheads="1"/>
              </p:cNvSpPr>
              <p:nvPr/>
            </p:nvSpPr>
            <p:spPr bwMode="auto">
              <a:xfrm>
                <a:off x="1755" y="1731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9428" name="Line 36"/>
              <p:cNvSpPr>
                <a:spLocks noChangeShapeType="1"/>
              </p:cNvSpPr>
              <p:nvPr/>
            </p:nvSpPr>
            <p:spPr bwMode="auto">
              <a:xfrm>
                <a:off x="2120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2144" y="1616"/>
              <a:ext cx="384" cy="401"/>
              <a:chOff x="2144" y="1616"/>
              <a:chExt cx="384" cy="401"/>
            </a:xfrm>
          </p:grpSpPr>
          <p:sp>
            <p:nvSpPr>
              <p:cNvPr id="59430" name="Line 38"/>
              <p:cNvSpPr>
                <a:spLocks noChangeShapeType="1"/>
              </p:cNvSpPr>
              <p:nvPr/>
            </p:nvSpPr>
            <p:spPr bwMode="auto">
              <a:xfrm>
                <a:off x="2144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1" name="Rectangle 39"/>
              <p:cNvSpPr>
                <a:spLocks noChangeArrowheads="1"/>
              </p:cNvSpPr>
              <p:nvPr/>
            </p:nvSpPr>
            <p:spPr bwMode="auto">
              <a:xfrm>
                <a:off x="2163" y="1731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9432" name="Line 40"/>
              <p:cNvSpPr>
                <a:spLocks noChangeShapeType="1"/>
              </p:cNvSpPr>
              <p:nvPr/>
            </p:nvSpPr>
            <p:spPr bwMode="auto">
              <a:xfrm>
                <a:off x="2528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2552" y="172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4" name="Line 42"/>
            <p:cNvSpPr>
              <a:spLocks noChangeShapeType="1"/>
            </p:cNvSpPr>
            <p:nvPr/>
          </p:nvSpPr>
          <p:spPr bwMode="auto">
            <a:xfrm>
              <a:off x="29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Rectangle 43"/>
            <p:cNvSpPr>
              <a:spLocks noChangeArrowheads="1"/>
            </p:cNvSpPr>
            <p:nvPr/>
          </p:nvSpPr>
          <p:spPr bwMode="auto">
            <a:xfrm>
              <a:off x="2571" y="1731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40</a:t>
              </a:r>
            </a:p>
          </p:txBody>
        </p:sp>
        <p:sp>
          <p:nvSpPr>
            <p:cNvPr id="59436" name="Rectangle 44"/>
            <p:cNvSpPr>
              <a:spLocks noChangeArrowheads="1"/>
            </p:cNvSpPr>
            <p:nvPr/>
          </p:nvSpPr>
          <p:spPr bwMode="auto">
            <a:xfrm>
              <a:off x="2899" y="1731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20</a:t>
              </a:r>
            </a:p>
          </p:txBody>
        </p:sp>
        <p:sp>
          <p:nvSpPr>
            <p:cNvPr id="59437" name="Line 45"/>
            <p:cNvSpPr>
              <a:spLocks noChangeShapeType="1"/>
            </p:cNvSpPr>
            <p:nvPr/>
          </p:nvSpPr>
          <p:spPr bwMode="auto">
            <a:xfrm>
              <a:off x="2936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8" name="Line 46"/>
            <p:cNvSpPr>
              <a:spLocks noChangeShapeType="1"/>
            </p:cNvSpPr>
            <p:nvPr/>
          </p:nvSpPr>
          <p:spPr bwMode="auto">
            <a:xfrm>
              <a:off x="319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Line 47"/>
            <p:cNvSpPr>
              <a:spLocks noChangeShapeType="1"/>
            </p:cNvSpPr>
            <p:nvPr/>
          </p:nvSpPr>
          <p:spPr bwMode="auto">
            <a:xfrm>
              <a:off x="1400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48"/>
            <p:cNvSpPr>
              <a:spLocks noChangeShapeType="1"/>
            </p:cNvSpPr>
            <p:nvPr/>
          </p:nvSpPr>
          <p:spPr bwMode="auto">
            <a:xfrm>
              <a:off x="1808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49"/>
            <p:cNvSpPr>
              <a:spLocks noChangeShapeType="1"/>
            </p:cNvSpPr>
            <p:nvPr/>
          </p:nvSpPr>
          <p:spPr bwMode="auto">
            <a:xfrm>
              <a:off x="2216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>
              <a:off x="1736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3" name="Line 51"/>
            <p:cNvSpPr>
              <a:spLocks noChangeShapeType="1"/>
            </p:cNvSpPr>
            <p:nvPr/>
          </p:nvSpPr>
          <p:spPr bwMode="auto">
            <a:xfrm>
              <a:off x="2144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Line 52"/>
            <p:cNvSpPr>
              <a:spLocks noChangeShapeType="1"/>
            </p:cNvSpPr>
            <p:nvPr/>
          </p:nvSpPr>
          <p:spPr bwMode="auto">
            <a:xfrm>
              <a:off x="25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1593850" y="3136900"/>
            <a:ext cx="3490913" cy="2933700"/>
            <a:chOff x="1004" y="1976"/>
            <a:chExt cx="2199" cy="1848"/>
          </a:xfrm>
        </p:grpSpPr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004" y="1976"/>
              <a:ext cx="967" cy="448"/>
              <a:chOff x="1004" y="1976"/>
              <a:chExt cx="967" cy="448"/>
            </a:xfrm>
          </p:grpSpPr>
          <p:grpSp>
            <p:nvGrpSpPr>
              <p:cNvPr id="12" name="Group 55"/>
              <p:cNvGrpSpPr>
                <a:grpSpLocks/>
              </p:cNvGrpSpPr>
              <p:nvPr/>
            </p:nvGrpSpPr>
            <p:grpSpPr bwMode="auto">
              <a:xfrm>
                <a:off x="1004" y="1976"/>
                <a:ext cx="305" cy="448"/>
                <a:chOff x="1004" y="1976"/>
                <a:chExt cx="305" cy="448"/>
              </a:xfrm>
            </p:grpSpPr>
            <p:grpSp>
              <p:nvGrpSpPr>
                <p:cNvPr id="13" name="Group 56"/>
                <p:cNvGrpSpPr>
                  <a:grpSpLocks/>
                </p:cNvGrpSpPr>
                <p:nvPr/>
              </p:nvGrpSpPr>
              <p:grpSpPr bwMode="auto">
                <a:xfrm>
                  <a:off x="1004" y="1976"/>
                  <a:ext cx="305" cy="448"/>
                  <a:chOff x="1004" y="1976"/>
                  <a:chExt cx="305" cy="448"/>
                </a:xfrm>
              </p:grpSpPr>
              <p:sp>
                <p:nvSpPr>
                  <p:cNvPr id="59449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1004" y="204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50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97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51" name="AutoShape 59"/>
                <p:cNvSpPr>
                  <a:spLocks noChangeArrowheads="1"/>
                </p:cNvSpPr>
                <p:nvPr/>
              </p:nvSpPr>
              <p:spPr bwMode="auto">
                <a:xfrm>
                  <a:off x="1066" y="208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60"/>
              <p:cNvGrpSpPr>
                <a:grpSpLocks/>
              </p:cNvGrpSpPr>
              <p:nvPr/>
            </p:nvGrpSpPr>
            <p:grpSpPr bwMode="auto">
              <a:xfrm>
                <a:off x="1305" y="1976"/>
                <a:ext cx="378" cy="448"/>
                <a:chOff x="1305" y="1976"/>
                <a:chExt cx="378" cy="448"/>
              </a:xfrm>
            </p:grpSpPr>
            <p:grpSp>
              <p:nvGrpSpPr>
                <p:cNvPr id="15" name="Group 61"/>
                <p:cNvGrpSpPr>
                  <a:grpSpLocks/>
                </p:cNvGrpSpPr>
                <p:nvPr/>
              </p:nvGrpSpPr>
              <p:grpSpPr bwMode="auto">
                <a:xfrm>
                  <a:off x="1305" y="1976"/>
                  <a:ext cx="378" cy="448"/>
                  <a:chOff x="1305" y="1976"/>
                  <a:chExt cx="378" cy="448"/>
                </a:xfrm>
              </p:grpSpPr>
              <p:sp>
                <p:nvSpPr>
                  <p:cNvPr id="59454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204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55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1391" y="197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56" name="Oval 64"/>
                <p:cNvSpPr>
                  <a:spLocks noChangeArrowheads="1"/>
                </p:cNvSpPr>
                <p:nvPr/>
              </p:nvSpPr>
              <p:spPr bwMode="auto">
                <a:xfrm>
                  <a:off x="1420" y="20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7" name="AutoShape 65"/>
                <p:cNvSpPr>
                  <a:spLocks noChangeArrowheads="1"/>
                </p:cNvSpPr>
                <p:nvPr/>
              </p:nvSpPr>
              <p:spPr bwMode="auto">
                <a:xfrm>
                  <a:off x="1352" y="222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58" name="Freeform 66"/>
              <p:cNvSpPr>
                <a:spLocks/>
              </p:cNvSpPr>
              <p:nvPr/>
            </p:nvSpPr>
            <p:spPr bwMode="auto">
              <a:xfrm>
                <a:off x="1869" y="2205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9" name="Rectangle 67"/>
              <p:cNvSpPr>
                <a:spLocks noChangeArrowheads="1"/>
              </p:cNvSpPr>
              <p:nvPr/>
            </p:nvSpPr>
            <p:spPr bwMode="auto">
              <a:xfrm>
                <a:off x="1865" y="22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60" name="Rectangle 68"/>
              <p:cNvSpPr>
                <a:spLocks noChangeArrowheads="1"/>
              </p:cNvSpPr>
              <p:nvPr/>
            </p:nvSpPr>
            <p:spPr bwMode="auto">
              <a:xfrm>
                <a:off x="1872" y="22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61" name="Rectangle 69"/>
              <p:cNvSpPr>
                <a:spLocks noChangeArrowheads="1"/>
              </p:cNvSpPr>
              <p:nvPr/>
            </p:nvSpPr>
            <p:spPr bwMode="auto">
              <a:xfrm>
                <a:off x="1689" y="22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70"/>
              <p:cNvGrpSpPr>
                <a:grpSpLocks/>
              </p:cNvGrpSpPr>
              <p:nvPr/>
            </p:nvGrpSpPr>
            <p:grpSpPr bwMode="auto">
              <a:xfrm>
                <a:off x="1687" y="2033"/>
                <a:ext cx="194" cy="364"/>
                <a:chOff x="1687" y="2033"/>
                <a:chExt cx="194" cy="364"/>
              </a:xfrm>
            </p:grpSpPr>
            <p:sp>
              <p:nvSpPr>
                <p:cNvPr id="59463" name="Oval 71"/>
                <p:cNvSpPr>
                  <a:spLocks noChangeArrowheads="1"/>
                </p:cNvSpPr>
                <p:nvPr/>
              </p:nvSpPr>
              <p:spPr bwMode="auto">
                <a:xfrm>
                  <a:off x="1763" y="20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4" name="Freeform 72"/>
                <p:cNvSpPr>
                  <a:spLocks/>
                </p:cNvSpPr>
                <p:nvPr/>
              </p:nvSpPr>
              <p:spPr bwMode="auto">
                <a:xfrm>
                  <a:off x="1687" y="210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1404" y="2440"/>
              <a:ext cx="967" cy="448"/>
              <a:chOff x="1404" y="2440"/>
              <a:chExt cx="967" cy="448"/>
            </a:xfrm>
          </p:grpSpPr>
          <p:grpSp>
            <p:nvGrpSpPr>
              <p:cNvPr id="18" name="Group 74"/>
              <p:cNvGrpSpPr>
                <a:grpSpLocks/>
              </p:cNvGrpSpPr>
              <p:nvPr/>
            </p:nvGrpSpPr>
            <p:grpSpPr bwMode="auto">
              <a:xfrm>
                <a:off x="1404" y="2440"/>
                <a:ext cx="305" cy="448"/>
                <a:chOff x="1404" y="2440"/>
                <a:chExt cx="305" cy="448"/>
              </a:xfrm>
            </p:grpSpPr>
            <p:grpSp>
              <p:nvGrpSpPr>
                <p:cNvPr id="19" name="Group 75"/>
                <p:cNvGrpSpPr>
                  <a:grpSpLocks/>
                </p:cNvGrpSpPr>
                <p:nvPr/>
              </p:nvGrpSpPr>
              <p:grpSpPr bwMode="auto">
                <a:xfrm>
                  <a:off x="1404" y="2440"/>
                  <a:ext cx="305" cy="448"/>
                  <a:chOff x="1404" y="2440"/>
                  <a:chExt cx="305" cy="448"/>
                </a:xfrm>
              </p:grpSpPr>
              <p:sp>
                <p:nvSpPr>
                  <p:cNvPr id="59468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404" y="2511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9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2440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70" name="AutoShape 78"/>
                <p:cNvSpPr>
                  <a:spLocks noChangeArrowheads="1"/>
                </p:cNvSpPr>
                <p:nvPr/>
              </p:nvSpPr>
              <p:spPr bwMode="auto">
                <a:xfrm>
                  <a:off x="1466" y="2544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79"/>
              <p:cNvGrpSpPr>
                <a:grpSpLocks/>
              </p:cNvGrpSpPr>
              <p:nvPr/>
            </p:nvGrpSpPr>
            <p:grpSpPr bwMode="auto">
              <a:xfrm>
                <a:off x="1705" y="2440"/>
                <a:ext cx="378" cy="448"/>
                <a:chOff x="1705" y="2440"/>
                <a:chExt cx="378" cy="448"/>
              </a:xfrm>
            </p:grpSpPr>
            <p:grpSp>
              <p:nvGrpSpPr>
                <p:cNvPr id="21" name="Group 80"/>
                <p:cNvGrpSpPr>
                  <a:grpSpLocks/>
                </p:cNvGrpSpPr>
                <p:nvPr/>
              </p:nvGrpSpPr>
              <p:grpSpPr bwMode="auto">
                <a:xfrm>
                  <a:off x="1705" y="2440"/>
                  <a:ext cx="378" cy="448"/>
                  <a:chOff x="1705" y="2440"/>
                  <a:chExt cx="378" cy="448"/>
                </a:xfrm>
              </p:grpSpPr>
              <p:sp>
                <p:nvSpPr>
                  <p:cNvPr id="59473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705" y="2511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74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440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75" name="Oval 83"/>
                <p:cNvSpPr>
                  <a:spLocks noChangeArrowheads="1"/>
                </p:cNvSpPr>
                <p:nvPr/>
              </p:nvSpPr>
              <p:spPr bwMode="auto">
                <a:xfrm>
                  <a:off x="1820" y="2476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6" name="AutoShape 84"/>
                <p:cNvSpPr>
                  <a:spLocks noChangeArrowheads="1"/>
                </p:cNvSpPr>
                <p:nvPr/>
              </p:nvSpPr>
              <p:spPr bwMode="auto">
                <a:xfrm>
                  <a:off x="1752" y="2686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77" name="Freeform 85"/>
              <p:cNvSpPr>
                <a:spLocks/>
              </p:cNvSpPr>
              <p:nvPr/>
            </p:nvSpPr>
            <p:spPr bwMode="auto">
              <a:xfrm>
                <a:off x="2269" y="2669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78" name="Rectangle 86"/>
              <p:cNvSpPr>
                <a:spLocks noChangeArrowheads="1"/>
              </p:cNvSpPr>
              <p:nvPr/>
            </p:nvSpPr>
            <p:spPr bwMode="auto">
              <a:xfrm>
                <a:off x="2265" y="2669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79" name="Rectangle 87"/>
              <p:cNvSpPr>
                <a:spLocks noChangeArrowheads="1"/>
              </p:cNvSpPr>
              <p:nvPr/>
            </p:nvSpPr>
            <p:spPr bwMode="auto">
              <a:xfrm>
                <a:off x="2272" y="2750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0" name="Rectangle 88"/>
              <p:cNvSpPr>
                <a:spLocks noChangeArrowheads="1"/>
              </p:cNvSpPr>
              <p:nvPr/>
            </p:nvSpPr>
            <p:spPr bwMode="auto">
              <a:xfrm>
                <a:off x="2089" y="2750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89"/>
              <p:cNvGrpSpPr>
                <a:grpSpLocks/>
              </p:cNvGrpSpPr>
              <p:nvPr/>
            </p:nvGrpSpPr>
            <p:grpSpPr bwMode="auto">
              <a:xfrm>
                <a:off x="2087" y="2497"/>
                <a:ext cx="194" cy="364"/>
                <a:chOff x="2087" y="2497"/>
                <a:chExt cx="194" cy="364"/>
              </a:xfrm>
            </p:grpSpPr>
            <p:sp>
              <p:nvSpPr>
                <p:cNvPr id="59482" name="Oval 90"/>
                <p:cNvSpPr>
                  <a:spLocks noChangeArrowheads="1"/>
                </p:cNvSpPr>
                <p:nvPr/>
              </p:nvSpPr>
              <p:spPr bwMode="auto">
                <a:xfrm>
                  <a:off x="2163" y="2497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83" name="Freeform 91"/>
                <p:cNvSpPr>
                  <a:spLocks/>
                </p:cNvSpPr>
                <p:nvPr/>
              </p:nvSpPr>
              <p:spPr bwMode="auto">
                <a:xfrm>
                  <a:off x="2087" y="2565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92"/>
            <p:cNvGrpSpPr>
              <a:grpSpLocks/>
            </p:cNvGrpSpPr>
            <p:nvPr/>
          </p:nvGrpSpPr>
          <p:grpSpPr bwMode="auto">
            <a:xfrm>
              <a:off x="1820" y="2928"/>
              <a:ext cx="967" cy="448"/>
              <a:chOff x="1820" y="2928"/>
              <a:chExt cx="967" cy="448"/>
            </a:xfrm>
          </p:grpSpPr>
          <p:grpSp>
            <p:nvGrpSpPr>
              <p:cNvPr id="24" name="Group 93"/>
              <p:cNvGrpSpPr>
                <a:grpSpLocks/>
              </p:cNvGrpSpPr>
              <p:nvPr/>
            </p:nvGrpSpPr>
            <p:grpSpPr bwMode="auto">
              <a:xfrm>
                <a:off x="1820" y="2928"/>
                <a:ext cx="305" cy="448"/>
                <a:chOff x="1820" y="2928"/>
                <a:chExt cx="305" cy="448"/>
              </a:xfrm>
            </p:grpSpPr>
            <p:grpSp>
              <p:nvGrpSpPr>
                <p:cNvPr id="25" name="Group 94"/>
                <p:cNvGrpSpPr>
                  <a:grpSpLocks/>
                </p:cNvGrpSpPr>
                <p:nvPr/>
              </p:nvGrpSpPr>
              <p:grpSpPr bwMode="auto">
                <a:xfrm>
                  <a:off x="1820" y="2928"/>
                  <a:ext cx="305" cy="448"/>
                  <a:chOff x="1820" y="2928"/>
                  <a:chExt cx="305" cy="448"/>
                </a:xfrm>
              </p:grpSpPr>
              <p:sp>
                <p:nvSpPr>
                  <p:cNvPr id="59487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820" y="2999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88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2928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89" name="AutoShape 97"/>
                <p:cNvSpPr>
                  <a:spLocks noChangeArrowheads="1"/>
                </p:cNvSpPr>
                <p:nvPr/>
              </p:nvSpPr>
              <p:spPr bwMode="auto">
                <a:xfrm>
                  <a:off x="1882" y="3032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98"/>
              <p:cNvGrpSpPr>
                <a:grpSpLocks/>
              </p:cNvGrpSpPr>
              <p:nvPr/>
            </p:nvGrpSpPr>
            <p:grpSpPr bwMode="auto">
              <a:xfrm>
                <a:off x="2121" y="2928"/>
                <a:ext cx="378" cy="448"/>
                <a:chOff x="2121" y="2928"/>
                <a:chExt cx="378" cy="448"/>
              </a:xfrm>
            </p:grpSpPr>
            <p:grpSp>
              <p:nvGrpSpPr>
                <p:cNvPr id="27" name="Group 99"/>
                <p:cNvGrpSpPr>
                  <a:grpSpLocks/>
                </p:cNvGrpSpPr>
                <p:nvPr/>
              </p:nvGrpSpPr>
              <p:grpSpPr bwMode="auto">
                <a:xfrm>
                  <a:off x="2121" y="2928"/>
                  <a:ext cx="378" cy="448"/>
                  <a:chOff x="2121" y="2928"/>
                  <a:chExt cx="378" cy="448"/>
                </a:xfrm>
              </p:grpSpPr>
              <p:sp>
                <p:nvSpPr>
                  <p:cNvPr id="59492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2999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93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07" y="2928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94" name="Oval 102"/>
                <p:cNvSpPr>
                  <a:spLocks noChangeArrowheads="1"/>
                </p:cNvSpPr>
                <p:nvPr/>
              </p:nvSpPr>
              <p:spPr bwMode="auto">
                <a:xfrm>
                  <a:off x="2236" y="296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5" name="AutoShape 103"/>
                <p:cNvSpPr>
                  <a:spLocks noChangeArrowheads="1"/>
                </p:cNvSpPr>
                <p:nvPr/>
              </p:nvSpPr>
              <p:spPr bwMode="auto">
                <a:xfrm>
                  <a:off x="2168" y="3174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96" name="Freeform 104"/>
              <p:cNvSpPr>
                <a:spLocks/>
              </p:cNvSpPr>
              <p:nvPr/>
            </p:nvSpPr>
            <p:spPr bwMode="auto">
              <a:xfrm>
                <a:off x="2685" y="3157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97" name="Rectangle 105"/>
              <p:cNvSpPr>
                <a:spLocks noChangeArrowheads="1"/>
              </p:cNvSpPr>
              <p:nvPr/>
            </p:nvSpPr>
            <p:spPr bwMode="auto">
              <a:xfrm>
                <a:off x="2681" y="315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" name="Rectangle 106"/>
              <p:cNvSpPr>
                <a:spLocks noChangeArrowheads="1"/>
              </p:cNvSpPr>
              <p:nvPr/>
            </p:nvSpPr>
            <p:spPr bwMode="auto">
              <a:xfrm>
                <a:off x="2688" y="323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9" name="Rectangle 107"/>
              <p:cNvSpPr>
                <a:spLocks noChangeArrowheads="1"/>
              </p:cNvSpPr>
              <p:nvPr/>
            </p:nvSpPr>
            <p:spPr bwMode="auto">
              <a:xfrm>
                <a:off x="2505" y="323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108"/>
              <p:cNvGrpSpPr>
                <a:grpSpLocks/>
              </p:cNvGrpSpPr>
              <p:nvPr/>
            </p:nvGrpSpPr>
            <p:grpSpPr bwMode="auto">
              <a:xfrm>
                <a:off x="2503" y="2985"/>
                <a:ext cx="194" cy="364"/>
                <a:chOff x="2503" y="2985"/>
                <a:chExt cx="194" cy="364"/>
              </a:xfrm>
            </p:grpSpPr>
            <p:sp>
              <p:nvSpPr>
                <p:cNvPr id="59501" name="Oval 109"/>
                <p:cNvSpPr>
                  <a:spLocks noChangeArrowheads="1"/>
                </p:cNvSpPr>
                <p:nvPr/>
              </p:nvSpPr>
              <p:spPr bwMode="auto">
                <a:xfrm>
                  <a:off x="2579" y="298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2" name="Freeform 110"/>
                <p:cNvSpPr>
                  <a:spLocks/>
                </p:cNvSpPr>
                <p:nvPr/>
              </p:nvSpPr>
              <p:spPr bwMode="auto">
                <a:xfrm>
                  <a:off x="2503" y="3053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" name="Group 111"/>
            <p:cNvGrpSpPr>
              <a:grpSpLocks/>
            </p:cNvGrpSpPr>
            <p:nvPr/>
          </p:nvGrpSpPr>
          <p:grpSpPr bwMode="auto">
            <a:xfrm>
              <a:off x="2236" y="3376"/>
              <a:ext cx="967" cy="448"/>
              <a:chOff x="2236" y="3376"/>
              <a:chExt cx="967" cy="448"/>
            </a:xfrm>
          </p:grpSpPr>
          <p:grpSp>
            <p:nvGrpSpPr>
              <p:cNvPr id="30" name="Group 112"/>
              <p:cNvGrpSpPr>
                <a:grpSpLocks/>
              </p:cNvGrpSpPr>
              <p:nvPr/>
            </p:nvGrpSpPr>
            <p:grpSpPr bwMode="auto">
              <a:xfrm>
                <a:off x="2236" y="3376"/>
                <a:ext cx="305" cy="448"/>
                <a:chOff x="2236" y="3376"/>
                <a:chExt cx="305" cy="448"/>
              </a:xfrm>
            </p:grpSpPr>
            <p:grpSp>
              <p:nvGrpSpPr>
                <p:cNvPr id="31" name="Group 113"/>
                <p:cNvGrpSpPr>
                  <a:grpSpLocks/>
                </p:cNvGrpSpPr>
                <p:nvPr/>
              </p:nvGrpSpPr>
              <p:grpSpPr bwMode="auto">
                <a:xfrm>
                  <a:off x="2236" y="3376"/>
                  <a:ext cx="305" cy="448"/>
                  <a:chOff x="2236" y="3376"/>
                  <a:chExt cx="305" cy="448"/>
                </a:xfrm>
              </p:grpSpPr>
              <p:sp>
                <p:nvSpPr>
                  <p:cNvPr id="5950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236" y="344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50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2306" y="337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08" name="AutoShape 116"/>
                <p:cNvSpPr>
                  <a:spLocks noChangeArrowheads="1"/>
                </p:cNvSpPr>
                <p:nvPr/>
              </p:nvSpPr>
              <p:spPr bwMode="auto">
                <a:xfrm>
                  <a:off x="2298" y="348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392" name="Group 117"/>
              <p:cNvGrpSpPr>
                <a:grpSpLocks/>
              </p:cNvGrpSpPr>
              <p:nvPr/>
            </p:nvGrpSpPr>
            <p:grpSpPr bwMode="auto">
              <a:xfrm>
                <a:off x="2537" y="3376"/>
                <a:ext cx="378" cy="448"/>
                <a:chOff x="2537" y="3376"/>
                <a:chExt cx="378" cy="448"/>
              </a:xfrm>
            </p:grpSpPr>
            <p:grpSp>
              <p:nvGrpSpPr>
                <p:cNvPr id="59393" name="Group 118"/>
                <p:cNvGrpSpPr>
                  <a:grpSpLocks/>
                </p:cNvGrpSpPr>
                <p:nvPr/>
              </p:nvGrpSpPr>
              <p:grpSpPr bwMode="auto">
                <a:xfrm>
                  <a:off x="2537" y="3376"/>
                  <a:ext cx="378" cy="448"/>
                  <a:chOff x="2537" y="3376"/>
                  <a:chExt cx="378" cy="448"/>
                </a:xfrm>
              </p:grpSpPr>
              <p:sp>
                <p:nvSpPr>
                  <p:cNvPr id="5951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537" y="344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51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23" y="337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13" name="Oval 121"/>
                <p:cNvSpPr>
                  <a:spLocks noChangeArrowheads="1"/>
                </p:cNvSpPr>
                <p:nvPr/>
              </p:nvSpPr>
              <p:spPr bwMode="auto">
                <a:xfrm>
                  <a:off x="2652" y="34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14" name="AutoShape 122"/>
                <p:cNvSpPr>
                  <a:spLocks noChangeArrowheads="1"/>
                </p:cNvSpPr>
                <p:nvPr/>
              </p:nvSpPr>
              <p:spPr bwMode="auto">
                <a:xfrm>
                  <a:off x="2584" y="362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515" name="Freeform 123"/>
              <p:cNvSpPr>
                <a:spLocks/>
              </p:cNvSpPr>
              <p:nvPr/>
            </p:nvSpPr>
            <p:spPr bwMode="auto">
              <a:xfrm>
                <a:off x="3101" y="3605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16" name="Rectangle 124"/>
              <p:cNvSpPr>
                <a:spLocks noChangeArrowheads="1"/>
              </p:cNvSpPr>
              <p:nvPr/>
            </p:nvSpPr>
            <p:spPr bwMode="auto">
              <a:xfrm>
                <a:off x="3097" y="36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17" name="Rectangle 125"/>
              <p:cNvSpPr>
                <a:spLocks noChangeArrowheads="1"/>
              </p:cNvSpPr>
              <p:nvPr/>
            </p:nvSpPr>
            <p:spPr bwMode="auto">
              <a:xfrm>
                <a:off x="3104" y="36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18" name="Rectangle 126"/>
              <p:cNvSpPr>
                <a:spLocks noChangeArrowheads="1"/>
              </p:cNvSpPr>
              <p:nvPr/>
            </p:nvSpPr>
            <p:spPr bwMode="auto">
              <a:xfrm>
                <a:off x="2921" y="36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394" name="Group 127"/>
              <p:cNvGrpSpPr>
                <a:grpSpLocks/>
              </p:cNvGrpSpPr>
              <p:nvPr/>
            </p:nvGrpSpPr>
            <p:grpSpPr bwMode="auto">
              <a:xfrm>
                <a:off x="2919" y="3433"/>
                <a:ext cx="194" cy="364"/>
                <a:chOff x="2919" y="3433"/>
                <a:chExt cx="194" cy="364"/>
              </a:xfrm>
            </p:grpSpPr>
            <p:sp>
              <p:nvSpPr>
                <p:cNvPr id="59520" name="Oval 128"/>
                <p:cNvSpPr>
                  <a:spLocks noChangeArrowheads="1"/>
                </p:cNvSpPr>
                <p:nvPr/>
              </p:nvSpPr>
              <p:spPr bwMode="auto">
                <a:xfrm>
                  <a:off x="2995" y="34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21" name="Freeform 129"/>
                <p:cNvSpPr>
                  <a:spLocks/>
                </p:cNvSpPr>
                <p:nvPr/>
              </p:nvSpPr>
              <p:spPr bwMode="auto">
                <a:xfrm>
                  <a:off x="2919" y="350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9522" name="Rectangle 130"/>
          <p:cNvSpPr>
            <a:spLocks noChangeArrowheads="1"/>
          </p:cNvSpPr>
          <p:nvPr/>
        </p:nvSpPr>
        <p:spPr bwMode="auto">
          <a:xfrm>
            <a:off x="1066800" y="609600"/>
            <a:ext cx="6019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000" b="1" dirty="0"/>
              <a:t>What Is Pipelining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524000" y="1295400"/>
            <a:ext cx="6851650" cy="4572000"/>
            <a:chOff x="816" y="1056"/>
            <a:chExt cx="4316" cy="2880"/>
          </a:xfrm>
        </p:grpSpPr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816" y="1056"/>
              <a:ext cx="4144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094" y="1440"/>
              <a:ext cx="2444" cy="441"/>
              <a:chOff x="1962" y="1200"/>
              <a:chExt cx="1910" cy="441"/>
            </a:xfrm>
          </p:grpSpPr>
          <p:grpSp>
            <p:nvGrpSpPr>
              <p:cNvPr id="4" name="Group 24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06" name="Rectangle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07" name="Rectangle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08" name="Text Box 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09" name="Line 2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0" name="Line 3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3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12" name="AutoShape 3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13" name="AutoShape 3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14" name="Freeform 3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192" y="0"/>
                    </a:cxn>
                    <a:cxn ang="0">
                      <a:pos x="384" y="288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15" name="Text Box 3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16" name="Line 3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7" name="Line 3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8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19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20" name="Text Box 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21" name="Freeform 4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2" name="Line 4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3" name="Line 4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44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25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26" name="Text Box 4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9" name="Group 4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28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29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0" name="Rectangle 5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1" name="Rectangle 5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2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1" name="Group 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34" name="Rectangle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35" name="Rectangle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36" name="Text Box 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1632" y="2016"/>
              <a:ext cx="2444" cy="441"/>
              <a:chOff x="1962" y="1200"/>
              <a:chExt cx="1910" cy="441"/>
            </a:xfrm>
          </p:grpSpPr>
          <p:grpSp>
            <p:nvGrpSpPr>
              <p:cNvPr id="13" name="Group 58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4" name="Group 5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40" name="Rectangle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41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42" name="Text Box 6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43" name="Line 6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4" name="Line 6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6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46" name="AutoShape 6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47" name="AutoShape 6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48" name="Freeform 6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192" y="0"/>
                    </a:cxn>
                    <a:cxn ang="0">
                      <a:pos x="384" y="288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49" name="Text Box 6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50" name="Line 7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1" name="Line 7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72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53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54" name="Text Box 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55" name="Freeform 7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6" name="Line 7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7" name="Line 7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78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59" name="Rectangle 7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60" name="Text Box 8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8" name="Group 8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62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3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4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5" name="Rectangle 8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86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0" name="Group 8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68" name="Rectangle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69" name="Rectangle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70" name="Text Box 9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1" name="Group 91"/>
            <p:cNvGrpSpPr>
              <a:grpSpLocks/>
            </p:cNvGrpSpPr>
            <p:nvPr/>
          </p:nvGrpSpPr>
          <p:grpSpPr bwMode="auto">
            <a:xfrm>
              <a:off x="2160" y="2544"/>
              <a:ext cx="2444" cy="441"/>
              <a:chOff x="1962" y="1200"/>
              <a:chExt cx="1910" cy="441"/>
            </a:xfrm>
          </p:grpSpPr>
          <p:grpSp>
            <p:nvGrpSpPr>
              <p:cNvPr id="22" name="Group 9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3" name="Group 9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74" name="Rectangle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75" name="Rectangle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76" name="Text Box 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77" name="Line 9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8" name="Line 9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9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80" name="AutoShape 10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81" name="AutoShape 10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82" name="Freeform 10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192" y="0"/>
                    </a:cxn>
                    <a:cxn ang="0">
                      <a:pos x="384" y="288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83" name="Text Box 10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84" name="Line 10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" name="Line 10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106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87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88" name="Text Box 10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89" name="Freeform 10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0" name="Line 11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1" name="Line 11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11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93" name="Rectangl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94" name="Text Box 11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7" name="Group 11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96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7" name="Rectangle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8" name="Rectangle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9" name="Rectangle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2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9" name="Group 12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02" name="Rectangle 1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03" name="Rectangle 1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804" name="Text Box 12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0" name="Group 125"/>
            <p:cNvGrpSpPr>
              <a:grpSpLocks/>
            </p:cNvGrpSpPr>
            <p:nvPr/>
          </p:nvGrpSpPr>
          <p:grpSpPr bwMode="auto">
            <a:xfrm>
              <a:off x="2688" y="3072"/>
              <a:ext cx="2444" cy="441"/>
              <a:chOff x="1962" y="1200"/>
              <a:chExt cx="1910" cy="441"/>
            </a:xfrm>
          </p:grpSpPr>
          <p:grpSp>
            <p:nvGrpSpPr>
              <p:cNvPr id="31" name="Group 126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680" name="Group 12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08" name="Rectangle 1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09" name="Rectangle 1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810" name="Text Box 13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811" name="Line 131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2" name="Line 132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681" name="Group 133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814" name="AutoShape 13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815" name="AutoShape 13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16" name="Freeform 13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192" y="0"/>
                    </a:cxn>
                    <a:cxn ang="0">
                      <a:pos x="384" y="288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17" name="Text Box 13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818" name="Line 138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9" name="Line 139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682" name="Group 140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821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822" name="Text Box 14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823" name="Freeform 143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4" name="Line 144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5" name="Line 145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683" name="Group 146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827" name="Rectangle 14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828" name="Text Box 1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684" name="Group 149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830" name="Rectangle 150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1" name="Rectangle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2" name="Rectangle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3" name="Rectangle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685" name="Group 154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686" name="Group 15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36" name="Rectangle 1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37" name="Rectangle 1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838" name="Text Box 15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71839" name="Line 159"/>
            <p:cNvSpPr>
              <a:spLocks noChangeShapeType="1"/>
            </p:cNvSpPr>
            <p:nvPr/>
          </p:nvSpPr>
          <p:spPr bwMode="auto">
            <a:xfrm>
              <a:off x="153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0" name="Line 160"/>
            <p:cNvSpPr>
              <a:spLocks noChangeShapeType="1"/>
            </p:cNvSpPr>
            <p:nvPr/>
          </p:nvSpPr>
          <p:spPr bwMode="auto">
            <a:xfrm>
              <a:off x="206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1" name="Line 161"/>
            <p:cNvSpPr>
              <a:spLocks noChangeShapeType="1"/>
            </p:cNvSpPr>
            <p:nvPr/>
          </p:nvSpPr>
          <p:spPr bwMode="auto">
            <a:xfrm>
              <a:off x="259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2" name="Line 162"/>
            <p:cNvSpPr>
              <a:spLocks noChangeShapeType="1"/>
            </p:cNvSpPr>
            <p:nvPr/>
          </p:nvSpPr>
          <p:spPr bwMode="auto">
            <a:xfrm>
              <a:off x="369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3" name="Line 163"/>
            <p:cNvSpPr>
              <a:spLocks noChangeShapeType="1"/>
            </p:cNvSpPr>
            <p:nvPr/>
          </p:nvSpPr>
          <p:spPr bwMode="auto">
            <a:xfrm>
              <a:off x="3120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4" name="Line 164"/>
            <p:cNvSpPr>
              <a:spLocks noChangeShapeType="1"/>
            </p:cNvSpPr>
            <p:nvPr/>
          </p:nvSpPr>
          <p:spPr bwMode="auto">
            <a:xfrm>
              <a:off x="422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5" name="Line 165"/>
            <p:cNvSpPr>
              <a:spLocks noChangeShapeType="1"/>
            </p:cNvSpPr>
            <p:nvPr/>
          </p:nvSpPr>
          <p:spPr bwMode="auto">
            <a:xfrm>
              <a:off x="475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6" name="Line 166"/>
            <p:cNvSpPr>
              <a:spLocks noChangeShapeType="1"/>
            </p:cNvSpPr>
            <p:nvPr/>
          </p:nvSpPr>
          <p:spPr bwMode="auto">
            <a:xfrm>
              <a:off x="1008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7" name="Text Box 167"/>
            <p:cNvSpPr txBox="1">
              <a:spLocks noChangeArrowheads="1"/>
            </p:cNvSpPr>
            <p:nvPr/>
          </p:nvSpPr>
          <p:spPr bwMode="auto">
            <a:xfrm>
              <a:off x="987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pitchFamily="66" charset="0"/>
                </a:rPr>
                <a:t>Cycle 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1848" name="Text Box 168"/>
            <p:cNvSpPr txBox="1">
              <a:spLocks noChangeArrowheads="1"/>
            </p:cNvSpPr>
            <p:nvPr/>
          </p:nvSpPr>
          <p:spPr bwMode="auto">
            <a:xfrm>
              <a:off x="150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pitchFamily="66" charset="0"/>
                </a:rPr>
                <a:t>Cycle 2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1849" name="Text Box 169"/>
            <p:cNvSpPr txBox="1">
              <a:spLocks noChangeArrowheads="1"/>
            </p:cNvSpPr>
            <p:nvPr/>
          </p:nvSpPr>
          <p:spPr bwMode="auto">
            <a:xfrm>
              <a:off x="2046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pitchFamily="66" charset="0"/>
                </a:rPr>
                <a:t>Cycle 3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1850" name="Text Box 170"/>
            <p:cNvSpPr txBox="1">
              <a:spLocks noChangeArrowheads="1"/>
            </p:cNvSpPr>
            <p:nvPr/>
          </p:nvSpPr>
          <p:spPr bwMode="auto">
            <a:xfrm>
              <a:off x="258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pitchFamily="66" charset="0"/>
                </a:rPr>
                <a:t>Cycle 4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1851" name="Text Box 171"/>
            <p:cNvSpPr txBox="1">
              <a:spLocks noChangeArrowheads="1"/>
            </p:cNvSpPr>
            <p:nvPr/>
          </p:nvSpPr>
          <p:spPr bwMode="auto">
            <a:xfrm>
              <a:off x="3673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pitchFamily="66" charset="0"/>
                </a:rPr>
                <a:t>Cycle 6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1852" name="Text Box 172"/>
            <p:cNvSpPr txBox="1">
              <a:spLocks noChangeArrowheads="1"/>
            </p:cNvSpPr>
            <p:nvPr/>
          </p:nvSpPr>
          <p:spPr bwMode="auto">
            <a:xfrm>
              <a:off x="420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pitchFamily="66" charset="0"/>
                </a:rPr>
                <a:t>Cycle 7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1853" name="Text Box 173"/>
            <p:cNvSpPr txBox="1">
              <a:spLocks noChangeArrowheads="1"/>
            </p:cNvSpPr>
            <p:nvPr/>
          </p:nvSpPr>
          <p:spPr bwMode="auto">
            <a:xfrm>
              <a:off x="3097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>
                  <a:latin typeface="Comic Sans MS" pitchFamily="66" charset="0"/>
                </a:rPr>
                <a:t>Cycle 5</a:t>
              </a:r>
              <a:endParaRPr lang="en-US" sz="1600">
                <a:latin typeface="Comic Sans MS" pitchFamily="66" charset="0"/>
              </a:endParaRPr>
            </a:p>
          </p:txBody>
        </p:sp>
      </p:grpSp>
      <p:sp>
        <p:nvSpPr>
          <p:cNvPr id="71854" name="Rectangle 174"/>
          <p:cNvSpPr>
            <a:spLocks noChangeArrowheads="1"/>
          </p:cNvSpPr>
          <p:nvPr/>
        </p:nvSpPr>
        <p:spPr bwMode="auto">
          <a:xfrm>
            <a:off x="519113" y="2209800"/>
            <a:ext cx="388937" cy="3109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1" i="1">
                <a:latin typeface="Comic Sans MS" pitchFamily="66" charset="0"/>
              </a:rPr>
              <a:t>I</a:t>
            </a:r>
          </a:p>
          <a:p>
            <a:pPr algn="ctr"/>
            <a:r>
              <a:rPr lang="en-US" sz="1800" b="1" i="1">
                <a:latin typeface="Comic Sans MS" pitchFamily="66" charset="0"/>
              </a:rPr>
              <a:t>n</a:t>
            </a:r>
          </a:p>
          <a:p>
            <a:pPr algn="ctr"/>
            <a:r>
              <a:rPr lang="en-US" sz="1800" b="1" i="1">
                <a:latin typeface="Comic Sans MS" pitchFamily="66" charset="0"/>
              </a:rPr>
              <a:t>s</a:t>
            </a:r>
          </a:p>
          <a:p>
            <a:pPr algn="ctr"/>
            <a:r>
              <a:rPr lang="en-US" sz="1800" b="1" i="1">
                <a:latin typeface="Comic Sans MS" pitchFamily="66" charset="0"/>
              </a:rPr>
              <a:t>t</a:t>
            </a:r>
          </a:p>
          <a:p>
            <a:pPr algn="ctr"/>
            <a:r>
              <a:rPr lang="en-US" sz="1800" b="1" i="1">
                <a:latin typeface="Comic Sans MS" pitchFamily="66" charset="0"/>
              </a:rPr>
              <a:t>r.</a:t>
            </a:r>
          </a:p>
          <a:p>
            <a:pPr algn="ctr"/>
            <a:endParaRPr lang="en-US" sz="1800" b="1" i="1">
              <a:latin typeface="Comic Sans MS" pitchFamily="66" charset="0"/>
            </a:endParaRPr>
          </a:p>
          <a:p>
            <a:pPr algn="ctr"/>
            <a:r>
              <a:rPr lang="en-US" sz="1800" b="1" i="1">
                <a:latin typeface="Comic Sans MS" pitchFamily="66" charset="0"/>
              </a:rPr>
              <a:t>O</a:t>
            </a:r>
          </a:p>
          <a:p>
            <a:pPr algn="ctr"/>
            <a:r>
              <a:rPr lang="en-US" sz="1800" b="1" i="1">
                <a:latin typeface="Comic Sans MS" pitchFamily="66" charset="0"/>
              </a:rPr>
              <a:t>r</a:t>
            </a:r>
          </a:p>
          <a:p>
            <a:pPr algn="ctr"/>
            <a:r>
              <a:rPr lang="en-US" sz="1800" b="1" i="1">
                <a:latin typeface="Comic Sans MS" pitchFamily="66" charset="0"/>
              </a:rPr>
              <a:t>d</a:t>
            </a:r>
          </a:p>
          <a:p>
            <a:pPr algn="ctr"/>
            <a:r>
              <a:rPr lang="en-US" sz="1800" b="1" i="1">
                <a:latin typeface="Comic Sans MS" pitchFamily="66" charset="0"/>
              </a:rPr>
              <a:t>e</a:t>
            </a:r>
          </a:p>
          <a:p>
            <a:pPr algn="ctr"/>
            <a:r>
              <a:rPr lang="en-US" sz="1800" b="1" i="1">
                <a:latin typeface="Comic Sans MS" pitchFamily="66" charset="0"/>
              </a:rPr>
              <a:t>r</a:t>
            </a:r>
          </a:p>
        </p:txBody>
      </p:sp>
      <p:sp>
        <p:nvSpPr>
          <p:cNvPr id="71855" name="Line 175"/>
          <p:cNvSpPr>
            <a:spLocks noChangeShapeType="1"/>
          </p:cNvSpPr>
          <p:nvPr/>
        </p:nvSpPr>
        <p:spPr bwMode="auto">
          <a:xfrm>
            <a:off x="1066800" y="2286000"/>
            <a:ext cx="0" cy="302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56" name="Text Box 176"/>
          <p:cNvSpPr txBox="1">
            <a:spLocks noChangeArrowheads="1"/>
          </p:cNvSpPr>
          <p:nvPr/>
        </p:nvSpPr>
        <p:spPr bwMode="auto">
          <a:xfrm>
            <a:off x="593725" y="5954713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Figure 3.3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543800" cy="3810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97000" y="3416300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835400" y="204470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3981450" y="234315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981450" y="29527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210050" y="2952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210050" y="325755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3829050" y="295275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3600450" y="333375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4057650" y="257175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4286250" y="25717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981450" y="24955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4210050" y="23431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5207000" y="212090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5429250" y="241935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5200650" y="302895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5200650" y="325755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505450" y="302895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V="1">
            <a:off x="5810250" y="310515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6038850" y="310515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H="1">
            <a:off x="5276850" y="264795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H="1" flipV="1">
            <a:off x="5048250" y="280035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H="1">
            <a:off x="5124450" y="25717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H="1" flipV="1">
            <a:off x="4895850" y="241935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V="1">
            <a:off x="5276850" y="226695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H="1" flipV="1">
            <a:off x="3981450" y="21907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4311650" y="3968750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V="1">
            <a:off x="4514850" y="424815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4591050" y="424815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4667250" y="424815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4667250" y="409575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H="1">
            <a:off x="4438650" y="409575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3981450" y="5543550"/>
            <a:ext cx="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4667250" y="447675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4667250" y="508635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5048250" y="508635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 flipV="1">
            <a:off x="5200650" y="546735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 flipH="1">
            <a:off x="4286250" y="5086350"/>
            <a:ext cx="3810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 flipH="1">
            <a:off x="4133850" y="516255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 flipH="1">
            <a:off x="3981450" y="561975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4667250" y="4476750"/>
            <a:ext cx="5334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 flipV="1">
            <a:off x="5200650" y="3867150"/>
            <a:ext cx="381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0" name="Line 44"/>
          <p:cNvSpPr>
            <a:spLocks noChangeShapeType="1"/>
          </p:cNvSpPr>
          <p:nvPr/>
        </p:nvSpPr>
        <p:spPr bwMode="auto">
          <a:xfrm>
            <a:off x="5581650" y="386715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H="1">
            <a:off x="4210050" y="4552950"/>
            <a:ext cx="457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 flipH="1" flipV="1">
            <a:off x="3676650" y="3867150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 flipH="1">
            <a:off x="3448050" y="386715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4144" name="Rectangle 48"/>
          <p:cNvSpPr>
            <a:spLocks noChangeArrowheads="1"/>
          </p:cNvSpPr>
          <p:nvPr/>
        </p:nvSpPr>
        <p:spPr bwMode="auto">
          <a:xfrm>
            <a:off x="3765550" y="3498850"/>
            <a:ext cx="1701800" cy="303213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sz="1800" b="1">
                <a:latin typeface="Arial" pitchFamily="34" charset="0"/>
              </a:rPr>
              <a:t>instruction set</a:t>
            </a:r>
          </a:p>
        </p:txBody>
      </p:sp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946150" y="2597150"/>
            <a:ext cx="1066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software</a:t>
            </a: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auto">
          <a:xfrm>
            <a:off x="946150" y="4502150"/>
            <a:ext cx="1143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pitchFamily="34" charset="0"/>
              </a:rPr>
              <a:t>hardware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2" name="Text Box 8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4876800"/>
          </a:xfrm>
          <a:noFill/>
          <a:ln/>
        </p:spPr>
        <p:txBody>
          <a:bodyPr/>
          <a:lstStyle/>
          <a:p>
            <a:pPr marL="227013" indent="-227013"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Definition</a:t>
            </a:r>
          </a:p>
          <a:p>
            <a:pPr marL="227013" indent="-227013"/>
            <a:r>
              <a:rPr lang="en-US" sz="1800" u="none" dirty="0"/>
              <a:t>conditions that lead to incorrect behavior if not fixed </a:t>
            </a:r>
          </a:p>
          <a:p>
            <a:pPr marL="227013" indent="-227013"/>
            <a:r>
              <a:rPr lang="en-US" sz="1800" u="none" dirty="0"/>
              <a:t>Structural hazard </a:t>
            </a:r>
          </a:p>
          <a:p>
            <a:pPr lvl="1"/>
            <a:r>
              <a:rPr lang="en-US" sz="1800" b="1" dirty="0"/>
              <a:t>two different instructions use same h/w in same cycle </a:t>
            </a:r>
          </a:p>
          <a:p>
            <a:pPr marL="227013" indent="-227013"/>
            <a:r>
              <a:rPr lang="en-US" sz="1800" u="none" dirty="0"/>
              <a:t>Data hazard </a:t>
            </a:r>
          </a:p>
          <a:p>
            <a:pPr lvl="1"/>
            <a:r>
              <a:rPr lang="en-US" sz="1800" b="1" dirty="0"/>
              <a:t>two different instructions use same storage </a:t>
            </a:r>
          </a:p>
          <a:p>
            <a:pPr lvl="1"/>
            <a:r>
              <a:rPr lang="en-US" sz="1800" b="1" dirty="0"/>
              <a:t>must appear as if the instructions execute in correct order </a:t>
            </a:r>
          </a:p>
          <a:p>
            <a:pPr marL="227013" indent="-227013"/>
            <a:r>
              <a:rPr lang="en-US" sz="1800" u="none" dirty="0"/>
              <a:t>Control hazard </a:t>
            </a:r>
          </a:p>
          <a:p>
            <a:pPr lvl="1"/>
            <a:r>
              <a:rPr lang="en-US" sz="1800" b="1" dirty="0"/>
              <a:t>one instruction affects which instruction is next </a:t>
            </a:r>
          </a:p>
          <a:p>
            <a:pPr marL="227013" indent="-227013"/>
            <a:endParaRPr lang="en-US" sz="1800" u="none" dirty="0"/>
          </a:p>
          <a:p>
            <a:pPr marL="227013" indent="-227013"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Resolution</a:t>
            </a:r>
            <a:r>
              <a:rPr lang="en-US" sz="1800" dirty="0"/>
              <a:t> </a:t>
            </a:r>
          </a:p>
          <a:p>
            <a:pPr marL="227013" indent="-227013"/>
            <a:r>
              <a:rPr lang="en-US" sz="1800" u="none" dirty="0"/>
              <a:t>Pipeline interlock logic detects hazards and fixes them </a:t>
            </a:r>
          </a:p>
          <a:p>
            <a:pPr marL="227013" indent="-227013"/>
            <a:r>
              <a:rPr lang="en-US" sz="1800" u="none" dirty="0"/>
              <a:t>simple solution: stall ­ </a:t>
            </a:r>
          </a:p>
          <a:p>
            <a:pPr marL="227013" indent="-227013"/>
            <a:r>
              <a:rPr lang="en-US" sz="1800" u="none" dirty="0"/>
              <a:t>increases CPI, decreases performance </a:t>
            </a:r>
          </a:p>
          <a:p>
            <a:pPr marL="227013" indent="-227013"/>
            <a:r>
              <a:rPr lang="en-US" sz="1800" u="none" dirty="0"/>
              <a:t>better solution: partial stall ­</a:t>
            </a:r>
          </a:p>
          <a:p>
            <a:pPr marL="227013" indent="-227013"/>
            <a:r>
              <a:rPr lang="en-US" sz="1800" u="none" dirty="0"/>
              <a:t>some instruction stall, others proceed better to stall early than late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467600" cy="44196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0000"/>
              </a:lnSpc>
              <a:buFontTx/>
              <a:buNone/>
            </a:pPr>
            <a:r>
              <a:rPr lang="en-US" sz="2400" dirty="0"/>
              <a:t>Limits to pipelining: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Hazards prevent next instruction from executing during its designated clock cycle</a:t>
            </a:r>
          </a:p>
          <a:p>
            <a:pPr marL="685800" lvl="1" indent="-228600" algn="just">
              <a:lnSpc>
                <a:spcPct val="90000"/>
              </a:lnSpc>
            </a:pPr>
            <a:r>
              <a:rPr lang="en-US" sz="2400" b="1" u="sng" dirty="0"/>
              <a:t>Structural hazards</a:t>
            </a:r>
            <a:r>
              <a:rPr lang="en-US" sz="2400" b="1" dirty="0"/>
              <a:t>:</a:t>
            </a:r>
            <a:r>
              <a:rPr lang="en-US" sz="2400" dirty="0"/>
              <a:t> HW cannot support this combination of instructions (single person to fold and put clothes away)</a:t>
            </a:r>
          </a:p>
          <a:p>
            <a:pPr marL="685800" lvl="1" indent="-228600" algn="just">
              <a:lnSpc>
                <a:spcPct val="90000"/>
              </a:lnSpc>
            </a:pPr>
            <a:r>
              <a:rPr lang="en-US" sz="2400" b="1" u="sng" dirty="0"/>
              <a:t>Data hazards</a:t>
            </a:r>
            <a:r>
              <a:rPr lang="en-US" sz="2400" b="1" dirty="0"/>
              <a:t>:</a:t>
            </a:r>
            <a:r>
              <a:rPr lang="en-US" sz="2400" dirty="0"/>
              <a:t> Instruction depends on result of prior instruction still in the pipeline (missing sock)</a:t>
            </a:r>
          </a:p>
          <a:p>
            <a:pPr marL="685800" lvl="1" indent="-228600" algn="just">
              <a:lnSpc>
                <a:spcPct val="90000"/>
              </a:lnSpc>
            </a:pPr>
            <a:r>
              <a:rPr lang="en-US" sz="2400" b="1" u="sng" dirty="0"/>
              <a:t>Control hazards</a:t>
            </a:r>
            <a:r>
              <a:rPr lang="en-US" sz="2400" b="1" dirty="0"/>
              <a:t>:</a:t>
            </a:r>
            <a:r>
              <a:rPr lang="en-US" sz="2400" dirty="0"/>
              <a:t> Pipelining of branches &amp; other instructions  that change the PC </a:t>
            </a:r>
          </a:p>
          <a:p>
            <a:pPr marL="685800" lvl="1" indent="-228600" algn="just">
              <a:lnSpc>
                <a:spcPct val="90000"/>
              </a:lnSpc>
            </a:pPr>
            <a:r>
              <a:rPr lang="en-US" sz="2400" dirty="0"/>
              <a:t>Common solution is to </a:t>
            </a:r>
            <a:r>
              <a:rPr lang="en-US" sz="2400" b="1" u="sng" dirty="0"/>
              <a:t>stall</a:t>
            </a:r>
            <a:r>
              <a:rPr lang="en-US" sz="2400" dirty="0"/>
              <a:t> the pipeline until the hazard  is resolved, inserting one or more “</a:t>
            </a:r>
            <a:r>
              <a:rPr lang="en-US" sz="2400" b="1" u="sng" dirty="0"/>
              <a:t>bubbles</a:t>
            </a:r>
            <a:r>
              <a:rPr lang="en-US" sz="2400" dirty="0"/>
              <a:t>” in the pipeline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8382000" cy="4032250"/>
          </a:xfrm>
          <a:prstGeom prst="rect">
            <a:avLst/>
          </a:prstGeom>
          <a:noFill/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533400" y="4724400"/>
            <a:ext cx="80010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This is another way to represent the stall we saw on the last few pages.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7543800" cy="4419600"/>
          </a:xfrm>
          <a:noFill/>
          <a:ln/>
        </p:spPr>
        <p:txBody>
          <a:bodyPr/>
          <a:lstStyle/>
          <a:p>
            <a:pPr marL="285750" indent="-285750">
              <a:buFontTx/>
              <a:buNone/>
            </a:pPr>
            <a:r>
              <a:rPr lang="en-US" sz="2400" dirty="0">
                <a:solidFill>
                  <a:srgbClr val="FF3300"/>
                </a:solidFill>
              </a:rPr>
              <a:t>Dealing with Structural Hazards</a:t>
            </a:r>
            <a:r>
              <a:rPr lang="en-US" sz="2400" b="0" dirty="0"/>
              <a:t> </a:t>
            </a:r>
          </a:p>
          <a:p>
            <a:pPr marL="285750" indent="-285750">
              <a:buFontTx/>
              <a:buNone/>
            </a:pPr>
            <a:r>
              <a:rPr lang="en-US" sz="2400" dirty="0"/>
              <a:t>Stall</a:t>
            </a:r>
            <a:r>
              <a:rPr lang="en-US" sz="2400" b="0" dirty="0"/>
              <a:t> </a:t>
            </a:r>
          </a:p>
          <a:p>
            <a:pPr marL="285750" indent="-285750"/>
            <a:r>
              <a:rPr lang="en-US" sz="2400" b="0" u="none" dirty="0"/>
              <a:t>low cost, simple </a:t>
            </a:r>
          </a:p>
          <a:p>
            <a:pPr marL="285750" indent="-285750"/>
            <a:r>
              <a:rPr lang="en-US" sz="2400" b="0" u="none" dirty="0"/>
              <a:t>Increases CPI  </a:t>
            </a:r>
          </a:p>
          <a:p>
            <a:pPr marL="285750" indent="-285750"/>
            <a:r>
              <a:rPr lang="en-US" sz="2400" b="0" u="none" dirty="0"/>
              <a:t>use for rare case since stalling has performance effect</a:t>
            </a:r>
          </a:p>
          <a:p>
            <a:pPr marL="285750" indent="-285750">
              <a:buNone/>
            </a:pPr>
            <a:r>
              <a:rPr sz="2400" dirty="0"/>
              <a:t>Pipeline hardware resource </a:t>
            </a:r>
          </a:p>
          <a:p>
            <a:pPr marL="285750" indent="-285750"/>
            <a:r>
              <a:rPr sz="2400" b="0" u="none" dirty="0"/>
              <a:t>useful for multi-cycle resources </a:t>
            </a:r>
          </a:p>
          <a:p>
            <a:pPr marL="285750" indent="-285750"/>
            <a:r>
              <a:rPr sz="2400" b="0" u="none" dirty="0"/>
              <a:t>good performance </a:t>
            </a:r>
          </a:p>
          <a:p>
            <a:pPr marL="285750" indent="-285750"/>
            <a:r>
              <a:rPr sz="2400" b="0" u="none" dirty="0"/>
              <a:t>sometimes complex e.g., RAM </a:t>
            </a:r>
          </a:p>
          <a:p>
            <a:pPr marL="285750" indent="-285750">
              <a:buNone/>
            </a:pPr>
            <a:r>
              <a:rPr sz="2400" dirty="0"/>
              <a:t>Replicate resource </a:t>
            </a:r>
          </a:p>
          <a:p>
            <a:pPr marL="285750" indent="-285750"/>
            <a:r>
              <a:rPr sz="2400" b="0" u="none" dirty="0"/>
              <a:t>good performance </a:t>
            </a:r>
          </a:p>
          <a:p>
            <a:pPr marL="285750" indent="-285750"/>
            <a:r>
              <a:rPr sz="2400" b="0" u="none" dirty="0"/>
              <a:t>increases cost (+ maybe interconnect delay) </a:t>
            </a:r>
          </a:p>
          <a:p>
            <a:pPr marL="285750" indent="-285750"/>
            <a:r>
              <a:rPr sz="2400" b="0" u="none" dirty="0"/>
              <a:t>useful for cheap or divisible resources 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09600"/>
            <a:ext cx="6096000" cy="838200"/>
          </a:xfrm>
        </p:spPr>
        <p:txBody>
          <a:bodyPr/>
          <a:lstStyle/>
          <a:p>
            <a:r>
              <a:rPr lang="en-US" dirty="0"/>
              <a:t>Structural Hazards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696200" cy="2362200"/>
          </a:xfrm>
          <a:noFill/>
          <a:ln/>
        </p:spPr>
        <p:txBody>
          <a:bodyPr/>
          <a:lstStyle/>
          <a:p>
            <a:pPr marL="285750" indent="-285750" algn="just">
              <a:buFontTx/>
              <a:buNone/>
            </a:pPr>
            <a:r>
              <a:rPr lang="en-US" sz="2400" dirty="0">
                <a:solidFill>
                  <a:srgbClr val="FF3300"/>
                </a:solidFill>
              </a:rPr>
              <a:t>Structural hazards are reduced with these rules:</a:t>
            </a:r>
          </a:p>
          <a:p>
            <a:pPr marL="285750" indent="-285750" algn="just"/>
            <a:r>
              <a:rPr lang="en-US" sz="2000" b="0" u="none" dirty="0"/>
              <a:t>Each instruction uses a resource at most once </a:t>
            </a:r>
          </a:p>
          <a:p>
            <a:pPr marL="285750" indent="-285750" algn="just"/>
            <a:r>
              <a:rPr lang="en-US" sz="2000" b="0" u="none" dirty="0"/>
              <a:t>Always use the resource in the same pipeline stage </a:t>
            </a:r>
          </a:p>
          <a:p>
            <a:pPr marL="285750" indent="-285750" algn="just"/>
            <a:r>
              <a:rPr lang="en-US" sz="2000" b="0" u="none" dirty="0"/>
              <a:t>Use the resource for one cycle only</a:t>
            </a:r>
          </a:p>
          <a:p>
            <a:pPr marL="285750" indent="-285750" algn="just">
              <a:buFontTx/>
              <a:buNone/>
            </a:pPr>
            <a:r>
              <a:rPr lang="en-US" sz="2000" b="0" u="none" dirty="0"/>
              <a:t>Many RISC </a:t>
            </a:r>
            <a:r>
              <a:rPr lang="en-US" sz="2000" b="0" u="none" dirty="0" err="1"/>
              <a:t>ISA’a</a:t>
            </a:r>
            <a:r>
              <a:rPr lang="en-US" sz="2000" b="0" u="none" dirty="0"/>
              <a:t> designed with this in mind </a:t>
            </a:r>
          </a:p>
          <a:p>
            <a:pPr marL="285750" indent="-285750" algn="just">
              <a:buFontTx/>
              <a:buNone/>
            </a:pPr>
            <a:r>
              <a:rPr lang="en-US" sz="2000" b="0" u="none" dirty="0"/>
              <a:t>Sometimes very complex to do this.  For example, memory of necessity is used in the IF and MEM stages. 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066800" y="3657600"/>
            <a:ext cx="75438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just">
              <a:spcBef>
                <a:spcPct val="20000"/>
              </a:spcBef>
            </a:pPr>
            <a:r>
              <a:rPr lang="en-US" sz="2400" b="1" u="sng" dirty="0">
                <a:solidFill>
                  <a:srgbClr val="FF3300"/>
                </a:solidFill>
              </a:rPr>
              <a:t>Some common Structural Hazards:</a:t>
            </a:r>
          </a:p>
          <a:p>
            <a:pPr marL="285750" indent="-285750" algn="just">
              <a:spcBef>
                <a:spcPct val="20000"/>
              </a:spcBef>
              <a:buFontTx/>
              <a:buChar char="•"/>
            </a:pPr>
            <a:r>
              <a:rPr lang="en-US" sz="2000" dirty="0"/>
              <a:t>Memory - we’ve already mentioned this one.</a:t>
            </a:r>
          </a:p>
          <a:p>
            <a:pPr marL="285750" indent="-285750" algn="just">
              <a:spcBef>
                <a:spcPct val="20000"/>
              </a:spcBef>
              <a:buFontTx/>
              <a:buChar char="•"/>
            </a:pPr>
            <a:r>
              <a:rPr lang="en-US" sz="2000" dirty="0"/>
              <a:t>Floating point - Since many floating point instructions require many cycles, it’s easy for them to interfere with each other. </a:t>
            </a:r>
          </a:p>
          <a:p>
            <a:pPr marL="285750" indent="-285750" algn="just">
              <a:spcBef>
                <a:spcPct val="20000"/>
              </a:spcBef>
              <a:buFontTx/>
              <a:buChar char="•"/>
            </a:pPr>
            <a:r>
              <a:rPr lang="en-US" sz="2000" dirty="0"/>
              <a:t>Starting up more of one type of instruction than there are resources.  For instance, the PA-8600 can support two ALU + two load/store instructions per cycle - that’s how much hardware it has available.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86800" cy="12954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What Makes Pipelining Hard?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114800"/>
          </a:xfrm>
          <a:noFill/>
          <a:ln/>
        </p:spPr>
        <p:txBody>
          <a:bodyPr lIns="90488" tIns="44450" rIns="90488" bIns="44450"/>
          <a:lstStyle/>
          <a:p>
            <a:pPr marL="285750" indent="-285750">
              <a:tabLst>
                <a:tab pos="1085850" algn="l"/>
              </a:tabLst>
            </a:pPr>
            <a:r>
              <a:rPr lang="en-US" sz="2400" dirty="0"/>
              <a:t>Simultaneous exceptions in more than one pipeline stage, e.g.,</a:t>
            </a:r>
          </a:p>
          <a:p>
            <a:pPr marL="685800" lvl="1" indent="-228600">
              <a:tabLst>
                <a:tab pos="1085850" algn="l"/>
              </a:tabLst>
            </a:pPr>
            <a:r>
              <a:rPr lang="en-US" sz="2400" dirty="0"/>
              <a:t>Load with data page fault in MEM stage</a:t>
            </a:r>
          </a:p>
          <a:p>
            <a:pPr marL="685800" lvl="1" indent="-228600">
              <a:tabLst>
                <a:tab pos="1085850" algn="l"/>
              </a:tabLst>
            </a:pPr>
            <a:r>
              <a:rPr lang="en-US" sz="2400" dirty="0"/>
              <a:t>Add with instruction page fault in IF stage</a:t>
            </a:r>
          </a:p>
          <a:p>
            <a:pPr marL="685800" lvl="1" indent="-228600">
              <a:tabLst>
                <a:tab pos="1085850" algn="l"/>
              </a:tabLst>
            </a:pPr>
            <a:r>
              <a:rPr lang="en-US" sz="2400" dirty="0"/>
              <a:t>Add fault will happen BEFORE load fault</a:t>
            </a:r>
          </a:p>
          <a:p>
            <a:pPr marL="285750" indent="-285750">
              <a:tabLst>
                <a:tab pos="1085850" algn="l"/>
              </a:tabLst>
            </a:pPr>
            <a:r>
              <a:rPr sz="2400" dirty="0"/>
              <a:t>Solution #1</a:t>
            </a:r>
          </a:p>
          <a:p>
            <a:pPr marL="685800" lvl="1" indent="-228600">
              <a:tabLst>
                <a:tab pos="1085850" algn="l"/>
              </a:tabLst>
            </a:pPr>
            <a:r>
              <a:rPr lang="en-US" sz="2400" dirty="0"/>
              <a:t>Interrupt status vector per instruction</a:t>
            </a:r>
          </a:p>
          <a:p>
            <a:pPr marL="685800" lvl="1" indent="-228600">
              <a:tabLst>
                <a:tab pos="1085850" algn="l"/>
              </a:tabLst>
            </a:pPr>
            <a:r>
              <a:rPr lang="en-US" sz="2400" dirty="0"/>
              <a:t>Defer check until last stage, kill state update if exception</a:t>
            </a:r>
          </a:p>
          <a:p>
            <a:pPr marL="285750" indent="-285750">
              <a:tabLst>
                <a:tab pos="1085850" algn="l"/>
              </a:tabLst>
            </a:pPr>
            <a:r>
              <a:rPr sz="2400" dirty="0"/>
              <a:t>Solution #2</a:t>
            </a:r>
          </a:p>
          <a:p>
            <a:pPr marL="685800" lvl="1" indent="-228600">
              <a:tabLst>
                <a:tab pos="1085850" algn="l"/>
              </a:tabLst>
            </a:pPr>
            <a:r>
              <a:rPr lang="en-US" sz="2400" dirty="0"/>
              <a:t>Interrupt ASAP</a:t>
            </a:r>
          </a:p>
          <a:p>
            <a:pPr marL="685800" lvl="1" indent="-228600">
              <a:tabLst>
                <a:tab pos="1085850" algn="l"/>
              </a:tabLst>
            </a:pPr>
            <a:r>
              <a:rPr lang="en-US" sz="2400" dirty="0"/>
              <a:t>Restart everything that is incomplet</a:t>
            </a:r>
            <a:r>
              <a:rPr lang="en-US" sz="2000" dirty="0"/>
              <a:t>e</a:t>
            </a:r>
          </a:p>
          <a:p>
            <a:pPr marL="285750" indent="-285750">
              <a:buFontTx/>
              <a:buNone/>
              <a:tabLst>
                <a:tab pos="1085850" algn="l"/>
              </a:tabLst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>
              <a:lnSpc>
                <a:spcPct val="90000"/>
              </a:lnSpc>
            </a:pPr>
            <a:r>
              <a:rPr lang="en-US"/>
              <a:t>Instruction Set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285750" indent="-285750" algn="just" eaLnBrk="0" hangingPunct="0">
              <a:lnSpc>
                <a:spcPct val="90000"/>
              </a:lnSpc>
            </a:pPr>
            <a:r>
              <a:rPr lang="en-US" sz="2800" b="0" u="none" dirty="0"/>
              <a:t>Instruction set architecture is the structure of a computer that a machine language programmer must understand to write a correct (timing independent) program for that machine. </a:t>
            </a:r>
          </a:p>
          <a:p>
            <a:pPr marL="685800" lvl="1" indent="-228600" algn="just" eaLnBrk="0" hangingPunc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285750" indent="-285750" algn="just" eaLnBrk="0" hangingPunct="0">
              <a:lnSpc>
                <a:spcPct val="90000"/>
              </a:lnSpc>
            </a:pPr>
            <a:r>
              <a:rPr lang="en-US" sz="2800" b="0" u="none" dirty="0"/>
              <a:t>The instruction set architecture is also the machine description that a hardware designer must understand to design a correct implementation of the computer.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990600" y="3048000"/>
            <a:ext cx="7086600" cy="3276600"/>
          </a:xfrm>
          <a:prstGeom prst="rect">
            <a:avLst/>
          </a:prstGeom>
          <a:solidFill>
            <a:srgbClr val="E2E2E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001000" cy="3810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dirty="0">
                <a:ea typeface="宋体" pitchFamily="2" charset="-122"/>
              </a:rPr>
              <a:t>Instruction Set Architecture (ISA)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838200" y="1447800"/>
            <a:ext cx="739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Serves as an interface between software and hardware.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Provides a mechanism by which the software tells the hardware what should be done.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43000" y="3055938"/>
            <a:ext cx="6718300" cy="3040062"/>
            <a:chOff x="816" y="2112"/>
            <a:chExt cx="4232" cy="1915"/>
          </a:xfrm>
        </p:grpSpPr>
        <p:sp>
          <p:nvSpPr>
            <p:cNvPr id="348163" name="Rectangle 3" descr="Horizontal brick"/>
            <p:cNvSpPr>
              <a:spLocks noChangeArrowheads="1"/>
            </p:cNvSpPr>
            <p:nvPr/>
          </p:nvSpPr>
          <p:spPr bwMode="auto">
            <a:xfrm>
              <a:off x="816" y="3504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348164" name="Rectangle 4"/>
            <p:cNvSpPr>
              <a:spLocks noChangeArrowheads="1"/>
            </p:cNvSpPr>
            <p:nvPr/>
          </p:nvSpPr>
          <p:spPr bwMode="auto">
            <a:xfrm>
              <a:off x="2308" y="3556"/>
              <a:ext cx="1072" cy="191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92000"/>
                </a:lnSpc>
              </a:pPr>
              <a:r>
                <a:rPr lang="en-US" altLang="zh-CN">
                  <a:solidFill>
                    <a:schemeClr val="hlink"/>
                  </a:solidFill>
                  <a:latin typeface="Arial" charset="0"/>
                  <a:ea typeface="宋体" pitchFamily="2" charset="-122"/>
                </a:rPr>
                <a:t>instruction set</a:t>
              </a:r>
            </a:p>
          </p:txBody>
        </p:sp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1344" y="2112"/>
              <a:ext cx="341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u="sng">
                  <a:latin typeface="Arial" charset="0"/>
                  <a:ea typeface="宋体" pitchFamily="2" charset="-122"/>
                </a:rPr>
                <a:t>High level language code : C, C++, Java, Fortran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,</a:t>
              </a:r>
            </a:p>
          </p:txBody>
        </p:sp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2480" y="3848"/>
              <a:ext cx="72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>
                  <a:latin typeface="Arial" charset="0"/>
                  <a:ea typeface="宋体" pitchFamily="2" charset="-122"/>
                </a:rPr>
                <a:t>hardware</a:t>
              </a: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912" y="2496"/>
              <a:ext cx="413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u="sng">
                  <a:latin typeface="Arial" charset="0"/>
                  <a:ea typeface="宋体" pitchFamily="2" charset="-122"/>
                </a:rPr>
                <a:t>Assembly language code: architecture specific statements 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912" y="2880"/>
              <a:ext cx="405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u="sng">
                  <a:latin typeface="Arial" charset="0"/>
                  <a:ea typeface="宋体" pitchFamily="2" charset="-122"/>
                </a:rPr>
                <a:t>Machine language code: architecture specific bit patterns 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8170" name="Line 10"/>
            <p:cNvSpPr>
              <a:spLocks noChangeShapeType="1"/>
            </p:cNvSpPr>
            <p:nvPr/>
          </p:nvSpPr>
          <p:spPr bwMode="auto">
            <a:xfrm>
              <a:off x="2928" y="23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>
              <a:off x="2928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72" name="Rectangle 12"/>
            <p:cNvSpPr>
              <a:spLocks noChangeArrowheads="1"/>
            </p:cNvSpPr>
            <p:nvPr/>
          </p:nvSpPr>
          <p:spPr bwMode="auto">
            <a:xfrm>
              <a:off x="2496" y="3264"/>
              <a:ext cx="67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>
                  <a:latin typeface="Arial" charset="0"/>
                  <a:ea typeface="宋体" pitchFamily="2" charset="-122"/>
                </a:rPr>
                <a:t>software</a:t>
              </a:r>
            </a:p>
          </p:txBody>
        </p:sp>
        <p:sp>
          <p:nvSpPr>
            <p:cNvPr id="348173" name="Rectangle 13"/>
            <p:cNvSpPr>
              <a:spLocks noChangeArrowheads="1"/>
            </p:cNvSpPr>
            <p:nvPr/>
          </p:nvSpPr>
          <p:spPr bwMode="auto">
            <a:xfrm>
              <a:off x="3024" y="2304"/>
              <a:ext cx="68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>
                  <a:solidFill>
                    <a:srgbClr val="0237BC"/>
                  </a:solidFill>
                  <a:latin typeface="Arial" charset="0"/>
                  <a:ea typeface="宋体" pitchFamily="2" charset="-122"/>
                </a:rPr>
                <a:t>compiler</a:t>
              </a:r>
            </a:p>
          </p:txBody>
        </p:sp>
        <p:sp>
          <p:nvSpPr>
            <p:cNvPr id="348174" name="Rectangle 14"/>
            <p:cNvSpPr>
              <a:spLocks noChangeArrowheads="1"/>
            </p:cNvSpPr>
            <p:nvPr/>
          </p:nvSpPr>
          <p:spPr bwMode="auto">
            <a:xfrm>
              <a:off x="3024" y="2688"/>
              <a:ext cx="7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>
                  <a:solidFill>
                    <a:srgbClr val="0237BC"/>
                  </a:solidFill>
                  <a:latin typeface="Arial" charset="0"/>
                  <a:ea typeface="宋体" pitchFamily="2" charset="-122"/>
                </a:rPr>
                <a:t>assembler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543800" cy="381000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Interface Design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431800" y="1301750"/>
            <a:ext cx="8604250" cy="25630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86000"/>
              </a:lnSpc>
              <a:spcBef>
                <a:spcPct val="41000"/>
              </a:spcBef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A good interface:</a:t>
            </a:r>
            <a:endParaRPr lang="en-US" altLang="zh-CN" dirty="0">
              <a:latin typeface="Arial" charset="0"/>
              <a:ea typeface="宋体" pitchFamily="2" charset="-122"/>
            </a:endParaRPr>
          </a:p>
          <a:p>
            <a:pPr marL="800100" lvl="1" indent="-342900" algn="just">
              <a:lnSpc>
                <a:spcPct val="86000"/>
              </a:lnSpc>
              <a:spcBef>
                <a:spcPct val="41000"/>
              </a:spcBef>
              <a:buFontTx/>
              <a:buChar char="•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Lasts through many implementations (portability, </a:t>
            </a:r>
            <a:r>
              <a:rPr lang="en-US" altLang="zh-CN" sz="2400" dirty="0" smtClean="0">
                <a:latin typeface="Arial" charset="0"/>
                <a:ea typeface="宋体" pitchFamily="2" charset="-122"/>
              </a:rPr>
              <a:t>compatibility)</a:t>
            </a: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 marL="800100" lvl="1" indent="-342900" algn="just">
              <a:lnSpc>
                <a:spcPct val="86000"/>
              </a:lnSpc>
              <a:spcBef>
                <a:spcPct val="41000"/>
              </a:spcBef>
              <a:buFontTx/>
              <a:buChar char="•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Is used in many different ways (generality)</a:t>
            </a:r>
          </a:p>
          <a:p>
            <a:pPr marL="800100" lvl="1" indent="-342900" algn="just">
              <a:lnSpc>
                <a:spcPct val="86000"/>
              </a:lnSpc>
              <a:spcBef>
                <a:spcPct val="41000"/>
              </a:spcBef>
              <a:buFontTx/>
              <a:buChar char="•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Provides </a:t>
            </a:r>
            <a:r>
              <a:rPr lang="en-US" altLang="zh-CN" sz="2400" dirty="0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convenient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 functionality to higher levels</a:t>
            </a:r>
          </a:p>
          <a:p>
            <a:pPr marL="800100" lvl="1" indent="-342900" algn="just">
              <a:lnSpc>
                <a:spcPct val="86000"/>
              </a:lnSpc>
              <a:spcBef>
                <a:spcPct val="41000"/>
              </a:spcBef>
              <a:buFontTx/>
              <a:buChar char="•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Permits an </a:t>
            </a:r>
            <a:r>
              <a:rPr lang="en-US" altLang="zh-CN" sz="2400" dirty="0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efficient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implementation at lower levels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3511550" y="4737100"/>
            <a:ext cx="1411288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7000"/>
              </a:lnSpc>
            </a:pPr>
            <a:r>
              <a:rPr lang="en-US" altLang="zh-CN" sz="2400">
                <a:latin typeface="Arial" charset="0"/>
                <a:ea typeface="宋体" pitchFamily="2" charset="-122"/>
              </a:rPr>
              <a:t>Interface</a:t>
            </a:r>
          </a:p>
        </p:txBody>
      </p:sp>
      <p:sp>
        <p:nvSpPr>
          <p:cNvPr id="334853" name="AutoShape 5"/>
          <p:cNvSpPr>
            <a:spLocks noChangeArrowheads="1"/>
          </p:cNvSpPr>
          <p:nvPr/>
        </p:nvSpPr>
        <p:spPr bwMode="auto">
          <a:xfrm>
            <a:off x="3441700" y="4641850"/>
            <a:ext cx="1574800" cy="7366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5626100" y="4552950"/>
            <a:ext cx="7493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imp 1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5702300" y="5086350"/>
            <a:ext cx="7493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imp 2</a:t>
            </a:r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5549900" y="5619750"/>
            <a:ext cx="7493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imp 3</a:t>
            </a:r>
          </a:p>
        </p:txBody>
      </p:sp>
      <p:sp>
        <p:nvSpPr>
          <p:cNvPr id="334857" name="Line 9"/>
          <p:cNvSpPr>
            <a:spLocks noChangeShapeType="1"/>
          </p:cNvSpPr>
          <p:nvPr/>
        </p:nvSpPr>
        <p:spPr bwMode="auto">
          <a:xfrm flipV="1">
            <a:off x="5041900" y="4692650"/>
            <a:ext cx="58420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>
            <a:off x="5029200" y="5105400"/>
            <a:ext cx="59690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9" name="Line 11"/>
          <p:cNvSpPr>
            <a:spLocks noChangeShapeType="1"/>
          </p:cNvSpPr>
          <p:nvPr/>
        </p:nvSpPr>
        <p:spPr bwMode="auto">
          <a:xfrm>
            <a:off x="5029200" y="5105400"/>
            <a:ext cx="444500" cy="654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2044700" y="4476750"/>
            <a:ext cx="5461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use</a:t>
            </a:r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1816100" y="5010150"/>
            <a:ext cx="5461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use</a:t>
            </a:r>
          </a:p>
        </p:txBody>
      </p:sp>
      <p:sp>
        <p:nvSpPr>
          <p:cNvPr id="334862" name="Rectangle 14"/>
          <p:cNvSpPr>
            <a:spLocks noChangeArrowheads="1"/>
          </p:cNvSpPr>
          <p:nvPr/>
        </p:nvSpPr>
        <p:spPr bwMode="auto">
          <a:xfrm>
            <a:off x="2044700" y="5543550"/>
            <a:ext cx="5461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use</a:t>
            </a:r>
          </a:p>
        </p:txBody>
      </p:sp>
      <p:sp>
        <p:nvSpPr>
          <p:cNvPr id="334863" name="Line 15"/>
          <p:cNvSpPr>
            <a:spLocks noChangeShapeType="1"/>
          </p:cNvSpPr>
          <p:nvPr/>
        </p:nvSpPr>
        <p:spPr bwMode="auto">
          <a:xfrm>
            <a:off x="2603500" y="4641850"/>
            <a:ext cx="8128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4" name="Line 16"/>
          <p:cNvSpPr>
            <a:spLocks noChangeShapeType="1"/>
          </p:cNvSpPr>
          <p:nvPr/>
        </p:nvSpPr>
        <p:spPr bwMode="auto">
          <a:xfrm flipV="1">
            <a:off x="2374900" y="4997450"/>
            <a:ext cx="10414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V="1">
            <a:off x="2603500" y="5073650"/>
            <a:ext cx="81280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>
            <a:off x="7162800" y="4489450"/>
            <a:ext cx="0" cy="142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Rectangle 19"/>
          <p:cNvSpPr>
            <a:spLocks noChangeArrowheads="1"/>
          </p:cNvSpPr>
          <p:nvPr/>
        </p:nvSpPr>
        <p:spPr bwMode="auto">
          <a:xfrm>
            <a:off x="7321550" y="4495800"/>
            <a:ext cx="6096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162800" cy="6858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dirty="0">
                <a:ea typeface="宋体" pitchFamily="2" charset="-122"/>
              </a:rPr>
              <a:t>Instruction Set Design Issues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800600"/>
          </a:xfrm>
          <a:noFill/>
          <a:ln/>
        </p:spPr>
        <p:txBody>
          <a:bodyPr lIns="92075" tIns="46038" rIns="92075" bIns="46038"/>
          <a:lstStyle/>
          <a:p>
            <a:pPr algn="just"/>
            <a:r>
              <a:rPr lang="en-US" altLang="zh-CN" sz="2400" dirty="0">
                <a:ea typeface="宋体" pitchFamily="2" charset="-122"/>
              </a:rPr>
              <a:t>Instruction set design issues include:</a:t>
            </a:r>
          </a:p>
          <a:p>
            <a:pPr lvl="1" algn="just"/>
            <a:r>
              <a:rPr lang="en-US" altLang="zh-CN" sz="2400" dirty="0">
                <a:ea typeface="宋体" pitchFamily="2" charset="-122"/>
              </a:rPr>
              <a:t>Where are operands stored?</a:t>
            </a:r>
          </a:p>
          <a:p>
            <a:pPr lvl="2" algn="just"/>
            <a:r>
              <a:rPr lang="en-US" altLang="zh-CN" dirty="0">
                <a:ea typeface="宋体" pitchFamily="2" charset="-122"/>
              </a:rPr>
              <a:t>registers, memory, stack, accumulator</a:t>
            </a:r>
          </a:p>
          <a:p>
            <a:pPr lvl="1" algn="just"/>
            <a:r>
              <a:rPr lang="en-US" altLang="zh-CN" sz="2400" dirty="0">
                <a:ea typeface="宋体" pitchFamily="2" charset="-122"/>
              </a:rPr>
              <a:t>How many explicit operands are there?     </a:t>
            </a:r>
          </a:p>
          <a:p>
            <a:pPr lvl="2" algn="just"/>
            <a:r>
              <a:rPr lang="en-US" altLang="zh-CN" dirty="0">
                <a:ea typeface="宋体" pitchFamily="2" charset="-122"/>
              </a:rPr>
              <a:t>0, 1,  2,  or 3 </a:t>
            </a:r>
          </a:p>
          <a:p>
            <a:pPr lvl="1" algn="just"/>
            <a:r>
              <a:rPr lang="en-US" altLang="zh-CN" sz="2400" dirty="0">
                <a:ea typeface="宋体" pitchFamily="2" charset="-122"/>
              </a:rPr>
              <a:t>How is the operand location specified?</a:t>
            </a:r>
          </a:p>
          <a:p>
            <a:pPr lvl="2" algn="just"/>
            <a:r>
              <a:rPr lang="en-US" altLang="zh-CN" dirty="0">
                <a:ea typeface="宋体" pitchFamily="2" charset="-122"/>
              </a:rPr>
              <a:t>register, immediate,  indirect, . . . 	</a:t>
            </a:r>
          </a:p>
          <a:p>
            <a:pPr lvl="1" algn="just"/>
            <a:r>
              <a:rPr lang="en-US" altLang="zh-CN" sz="2400" dirty="0">
                <a:ea typeface="宋体" pitchFamily="2" charset="-122"/>
              </a:rPr>
              <a:t>What type &amp; size of operands are supported?</a:t>
            </a:r>
          </a:p>
          <a:p>
            <a:pPr lvl="2" algn="just"/>
            <a:r>
              <a:rPr lang="en-US" altLang="zh-CN" dirty="0">
                <a:ea typeface="宋体" pitchFamily="2" charset="-122"/>
              </a:rPr>
              <a:t>byte,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, float, double, string, vector. . .</a:t>
            </a:r>
          </a:p>
          <a:p>
            <a:pPr lvl="1" algn="just"/>
            <a:r>
              <a:rPr lang="en-US" altLang="zh-CN" sz="2400" dirty="0">
                <a:ea typeface="宋体" pitchFamily="2" charset="-122"/>
              </a:rPr>
              <a:t>What operations are supported? </a:t>
            </a:r>
          </a:p>
          <a:p>
            <a:pPr lvl="2" algn="just"/>
            <a:r>
              <a:rPr lang="en-US" altLang="zh-CN" dirty="0">
                <a:ea typeface="宋体" pitchFamily="2" charset="-122"/>
              </a:rPr>
              <a:t>add, sub, </a:t>
            </a:r>
            <a:r>
              <a:rPr lang="en-US" altLang="zh-CN" dirty="0" err="1">
                <a:ea typeface="宋体" pitchFamily="2" charset="-122"/>
              </a:rPr>
              <a:t>mul</a:t>
            </a:r>
            <a:r>
              <a:rPr lang="en-US" altLang="zh-CN" dirty="0">
                <a:ea typeface="宋体" pitchFamily="2" charset="-122"/>
              </a:rPr>
              <a:t>, move, compare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Accumulator (computing)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0" u="none" dirty="0"/>
              <a:t>In a </a:t>
            </a:r>
            <a:r>
              <a:rPr lang="en-US" sz="4000" b="0" u="none" dirty="0">
                <a:hlinkClick r:id="rId2" tooltip="Computer"/>
              </a:rPr>
              <a:t>computer</a:t>
            </a:r>
            <a:r>
              <a:rPr lang="en-US" sz="4000" b="0" u="none" dirty="0"/>
              <a:t>'s central processing unit (</a:t>
            </a:r>
            <a:r>
              <a:rPr lang="en-US" sz="4000" b="0" u="none" dirty="0">
                <a:hlinkClick r:id="rId3" tooltip="Central processing unit"/>
              </a:rPr>
              <a:t>CPU</a:t>
            </a:r>
            <a:r>
              <a:rPr lang="en-US" sz="4000" b="0" u="none" dirty="0"/>
              <a:t>), an accumulator is a </a:t>
            </a:r>
            <a:r>
              <a:rPr lang="en-US" sz="4000" b="0" u="none" dirty="0">
                <a:hlinkClick r:id="rId4" tooltip="Processor register"/>
              </a:rPr>
              <a:t>register</a:t>
            </a:r>
            <a:r>
              <a:rPr lang="en-US" sz="4000" b="0" u="none" dirty="0"/>
              <a:t> in which intermediate </a:t>
            </a:r>
            <a:r>
              <a:rPr lang="en-US" sz="4000" b="0" u="none" dirty="0">
                <a:hlinkClick r:id="rId5" tooltip="Arithmetic logic unit"/>
              </a:rPr>
              <a:t>arithmetic and logic</a:t>
            </a:r>
            <a:r>
              <a:rPr lang="en-US" sz="4000" b="0" u="none" dirty="0"/>
              <a:t> results are stored.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Microsoft Office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2032</Words>
  <Application>Microsoft Office PowerPoint</Application>
  <PresentationFormat>On-screen Show (4:3)</PresentationFormat>
  <Paragraphs>649</Paragraphs>
  <Slides>45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New Microsoft Office PowerPoint Presentation</vt:lpstr>
      <vt:lpstr>Document</vt:lpstr>
      <vt:lpstr>BASIC COMP. ARCHITECTURE  Bachelor of Computer Science (Hons) (Network Technology and Cybersecurity)  MODULE CODE: BCA114</vt:lpstr>
      <vt:lpstr>Slide 2</vt:lpstr>
      <vt:lpstr>Computer Architecture’s Changing Definition</vt:lpstr>
      <vt:lpstr>Instruction Set Architecture (ISA)</vt:lpstr>
      <vt:lpstr>Instruction Set Architecture</vt:lpstr>
      <vt:lpstr>Instruction Set Architecture (ISA)</vt:lpstr>
      <vt:lpstr>Interface Design</vt:lpstr>
      <vt:lpstr>Instruction Set Design Issues</vt:lpstr>
      <vt:lpstr>Accumulator (computing) </vt:lpstr>
      <vt:lpstr>Evolution of Instruction Sets</vt:lpstr>
      <vt:lpstr>Classifying ISAs</vt:lpstr>
      <vt:lpstr>Operand Locations in Four ISA Classes</vt:lpstr>
      <vt:lpstr>Code Sequence  C = A + B for Four Instruction Sets</vt:lpstr>
      <vt:lpstr>More About General Purpose Registers</vt:lpstr>
      <vt:lpstr>Stack Architectures</vt:lpstr>
      <vt:lpstr>Stacks: Pros and Cons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Word-Oriented Memory Organization</vt:lpstr>
      <vt:lpstr>Byte Ordering</vt:lpstr>
      <vt:lpstr>Byte Ordering Example</vt:lpstr>
      <vt:lpstr>Types of Operations</vt:lpstr>
      <vt:lpstr>80x86 Processor Instruction Frequency </vt:lpstr>
      <vt:lpstr>The Big Picture</vt:lpstr>
      <vt:lpstr>Instruction Set Architecture</vt:lpstr>
      <vt:lpstr>Instruction Set Architecture</vt:lpstr>
      <vt:lpstr>Traditional Issues</vt:lpstr>
      <vt:lpstr>What Is Pipelining</vt:lpstr>
      <vt:lpstr>Slide 36</vt:lpstr>
      <vt:lpstr>What Is Pipelining Start work ASAP</vt:lpstr>
      <vt:lpstr>Slide 38</vt:lpstr>
      <vt:lpstr>Slide 39</vt:lpstr>
      <vt:lpstr>Slide 40</vt:lpstr>
      <vt:lpstr>Slide 41</vt:lpstr>
      <vt:lpstr>Slide 42</vt:lpstr>
      <vt:lpstr>Slide 43</vt:lpstr>
      <vt:lpstr>Structural Hazards</vt:lpstr>
      <vt:lpstr>What Makes Pipelining Hard?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CYBER-SAFETY  BASICS</dc:title>
  <dc:creator>BAGA</dc:creator>
  <cp:lastModifiedBy>Jit</cp:lastModifiedBy>
  <cp:revision>148</cp:revision>
  <dcterms:created xsi:type="dcterms:W3CDTF">2013-03-20T09:56:07Z</dcterms:created>
  <dcterms:modified xsi:type="dcterms:W3CDTF">2018-02-10T00:33:50Z</dcterms:modified>
</cp:coreProperties>
</file>