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handoutMasterIdLst>
    <p:handoutMasterId r:id="rId25"/>
  </p:handoutMasterIdLst>
  <p:sldIdLst>
    <p:sldId id="256" r:id="rId5"/>
    <p:sldId id="283" r:id="rId6"/>
    <p:sldId id="258" r:id="rId7"/>
    <p:sldId id="270" r:id="rId8"/>
    <p:sldId id="267" r:id="rId9"/>
    <p:sldId id="265" r:id="rId10"/>
    <p:sldId id="269" r:id="rId11"/>
    <p:sldId id="266" r:id="rId12"/>
    <p:sldId id="268" r:id="rId13"/>
    <p:sldId id="271" r:id="rId14"/>
    <p:sldId id="272" r:id="rId15"/>
    <p:sldId id="276" r:id="rId16"/>
    <p:sldId id="273" r:id="rId17"/>
    <p:sldId id="277" r:id="rId18"/>
    <p:sldId id="278" r:id="rId19"/>
    <p:sldId id="280" r:id="rId20"/>
    <p:sldId id="281" r:id="rId21"/>
    <p:sldId id="282" r:id="rId22"/>
    <p:sldId id="279" r:id="rId23"/>
    <p:sldId id="28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15" autoAdjust="0"/>
    <p:restoredTop sz="94638" autoAdjust="0"/>
  </p:normalViewPr>
  <p:slideViewPr>
    <p:cSldViewPr>
      <p:cViewPr varScale="1">
        <p:scale>
          <a:sx n="104" d="100"/>
          <a:sy n="104" d="100"/>
        </p:scale>
        <p:origin x="-24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5BA07-8082-4A50-96D1-B2BC0181D0D7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BB3D4D-8AD6-4868-BF1E-594938341B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69EDB84-296C-4609-9859-F8435DBB2EF3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7FC30F6-7AEF-41EA-8640-57B9A59E1E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EDB84-296C-4609-9859-F8435DBB2EF3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30F6-7AEF-41EA-8640-57B9A59E1E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EDB84-296C-4609-9859-F8435DBB2EF3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30F6-7AEF-41EA-8640-57B9A59E1E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69EDB84-296C-4609-9859-F8435DBB2EF3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7FC30F6-7AEF-41EA-8640-57B9A59E1E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69EDB84-296C-4609-9859-F8435DBB2EF3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7FC30F6-7AEF-41EA-8640-57B9A59E1E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EDB84-296C-4609-9859-F8435DBB2EF3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30F6-7AEF-41EA-8640-57B9A59E1E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EDB84-296C-4609-9859-F8435DBB2EF3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30F6-7AEF-41EA-8640-57B9A59E1E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69EDB84-296C-4609-9859-F8435DBB2EF3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7FC30F6-7AEF-41EA-8640-57B9A59E1E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EDB84-296C-4609-9859-F8435DBB2EF3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30F6-7AEF-41EA-8640-57B9A59E1E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69EDB84-296C-4609-9859-F8435DBB2EF3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7FC30F6-7AEF-41EA-8640-57B9A59E1E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69EDB84-296C-4609-9859-F8435DBB2EF3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7FC30F6-7AEF-41EA-8640-57B9A59E1E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69EDB84-296C-4609-9859-F8435DBB2EF3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7FC30F6-7AEF-41EA-8640-57B9A59E1E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mj-eh5VFsg0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WHc5Yar6P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Narrative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Personal and </a:t>
            </a:r>
            <a:r>
              <a:rPr lang="en-US" smtClean="0"/>
              <a:t>story writing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534400" cy="1265238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</a:rPr>
              <a:t>Narrative Vocabulary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53400" cy="4873752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400" b="1" u="sng" dirty="0" smtClean="0"/>
              <a:t>Cause and effect: </a:t>
            </a:r>
            <a:r>
              <a:rPr lang="en-US" sz="4400" dirty="0" smtClean="0"/>
              <a:t>Do something, something happens</a:t>
            </a:r>
          </a:p>
          <a:p>
            <a:pPr>
              <a:buNone/>
            </a:pPr>
            <a:endParaRPr lang="en-US" sz="4400" dirty="0" smtClean="0"/>
          </a:p>
          <a:p>
            <a:r>
              <a:rPr lang="en-US" sz="4400" b="1" u="sng" dirty="0" smtClean="0"/>
              <a:t>Chronological order: </a:t>
            </a:r>
            <a:r>
              <a:rPr lang="en-US" sz="4400" dirty="0" smtClean="0"/>
              <a:t>Events go in order of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534400" cy="1265238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</a:rPr>
              <a:t>Narrative Vocabulary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82000" cy="5257800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600" b="1" u="sng" dirty="0" smtClean="0"/>
              <a:t>Flashback: </a:t>
            </a:r>
            <a:r>
              <a:rPr lang="en-US" sz="3600" dirty="0" smtClean="0"/>
              <a:t>Go back in time to explain an event or feeling</a:t>
            </a:r>
          </a:p>
          <a:p>
            <a:r>
              <a:rPr lang="en-US" sz="3600" b="1" u="sng" dirty="0" smtClean="0"/>
              <a:t>Foreshadowing: </a:t>
            </a:r>
            <a:r>
              <a:rPr lang="en-US" sz="3600" dirty="0" smtClean="0"/>
              <a:t>Hints to future events</a:t>
            </a:r>
          </a:p>
          <a:p>
            <a:r>
              <a:rPr lang="en-US" sz="3600" b="1" u="sng" dirty="0" smtClean="0"/>
              <a:t>Adjectives: </a:t>
            </a:r>
            <a:r>
              <a:rPr lang="en-US" sz="3600" dirty="0" smtClean="0"/>
              <a:t>Describe nouns</a:t>
            </a:r>
          </a:p>
          <a:p>
            <a:r>
              <a:rPr lang="en-US" sz="3600" b="1" u="sng" dirty="0" smtClean="0"/>
              <a:t>Sensory language: </a:t>
            </a:r>
            <a:r>
              <a:rPr lang="en-US" sz="3600" dirty="0" smtClean="0"/>
              <a:t>See, hear, feel, taste, smell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9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4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5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1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2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534400" cy="1265238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</a:rPr>
              <a:t>Figurative Language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82000" cy="5257800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endParaRPr lang="en-US" sz="3600" b="1" u="sng" dirty="0" smtClean="0"/>
          </a:p>
          <a:p>
            <a:r>
              <a:rPr lang="en-US" sz="3600" b="1" u="sng" dirty="0" smtClean="0"/>
              <a:t>Idiom: </a:t>
            </a:r>
            <a:r>
              <a:rPr lang="en-US" sz="3600" b="1" dirty="0" smtClean="0"/>
              <a:t>Piece of cake</a:t>
            </a:r>
          </a:p>
          <a:p>
            <a:r>
              <a:rPr lang="en-US" sz="3600" b="1" u="sng" dirty="0" smtClean="0"/>
              <a:t>Personification: </a:t>
            </a:r>
            <a:r>
              <a:rPr lang="en-US" sz="3600" b="1" dirty="0" smtClean="0"/>
              <a:t>The wind was screaming…</a:t>
            </a:r>
          </a:p>
          <a:p>
            <a:r>
              <a:rPr lang="en-US" sz="3600" b="1" u="sng" dirty="0" smtClean="0"/>
              <a:t>Oxymoron: </a:t>
            </a:r>
            <a:r>
              <a:rPr lang="en-US" sz="3600" b="1" dirty="0" smtClean="0"/>
              <a:t>Jumbo shrimp</a:t>
            </a:r>
          </a:p>
          <a:p>
            <a:endParaRPr lang="en-US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534400" cy="1265238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</a:rPr>
              <a:t>Figurative Language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82000" cy="5257800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600" u="sng" dirty="0" smtClean="0"/>
              <a:t>Simile: </a:t>
            </a:r>
            <a:r>
              <a:rPr lang="en-US" sz="3600" dirty="0" smtClean="0"/>
              <a:t>She was like a tiger on the court.</a:t>
            </a:r>
          </a:p>
          <a:p>
            <a:r>
              <a:rPr lang="en-US" sz="3600" u="sng" dirty="0" smtClean="0"/>
              <a:t>Metaphor: </a:t>
            </a:r>
            <a:r>
              <a:rPr lang="en-US" sz="3600" dirty="0" smtClean="0"/>
              <a:t>She was a tiger…</a:t>
            </a:r>
          </a:p>
          <a:p>
            <a:r>
              <a:rPr lang="en-US" sz="3600" u="sng" dirty="0" smtClean="0"/>
              <a:t>Hyperbole: </a:t>
            </a:r>
            <a:r>
              <a:rPr lang="en-US" sz="3600" dirty="0" smtClean="0"/>
              <a:t>I am so hungry I could eat a horse. I am so tired I could die.</a:t>
            </a:r>
          </a:p>
          <a:p>
            <a:r>
              <a:rPr lang="en-US" sz="3600" u="sng" dirty="0" smtClean="0"/>
              <a:t>Alliteration: </a:t>
            </a:r>
            <a:r>
              <a:rPr lang="en-US" sz="3600" dirty="0" smtClean="0"/>
              <a:t>Billy Bob bought a bright blue BMW.</a:t>
            </a:r>
          </a:p>
          <a:p>
            <a:endParaRPr lang="en-US" sz="3600" b="1" u="sng" dirty="0" smtClean="0"/>
          </a:p>
          <a:p>
            <a:endParaRPr lang="en-US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534400" cy="1265238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</a:rPr>
              <a:t>Point of View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82000" cy="5257800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>
              <a:buNone/>
            </a:pPr>
            <a:r>
              <a:rPr lang="en-US" sz="3600" b="1" u="sng" dirty="0" smtClean="0"/>
              <a:t>First Person: </a:t>
            </a:r>
            <a:r>
              <a:rPr lang="en-US" sz="3600" dirty="0" smtClean="0"/>
              <a:t>Character is the narrator.  Use “I” and “we”</a:t>
            </a:r>
          </a:p>
          <a:p>
            <a:pPr>
              <a:buNone/>
            </a:pPr>
            <a:endParaRPr lang="en-US" sz="3600" dirty="0" smtClean="0"/>
          </a:p>
          <a:p>
            <a:pPr>
              <a:buNone/>
            </a:pPr>
            <a:r>
              <a:rPr lang="en-US" sz="3600" b="1" u="sng" dirty="0" smtClean="0"/>
              <a:t>Second Person: </a:t>
            </a:r>
            <a:r>
              <a:rPr lang="en-US" sz="3600" dirty="0" smtClean="0"/>
              <a:t>When the narrator puts the reader in place of the main character. Uses “you”</a:t>
            </a:r>
          </a:p>
          <a:p>
            <a:pPr>
              <a:buNone/>
            </a:pPr>
            <a:endParaRPr lang="en-US" sz="3600" dirty="0" smtClean="0"/>
          </a:p>
          <a:p>
            <a:pPr>
              <a:buNone/>
            </a:pPr>
            <a:r>
              <a:rPr lang="en-US" sz="3600" b="1" u="sng" dirty="0" smtClean="0"/>
              <a:t>Third Person Limited: </a:t>
            </a:r>
            <a:r>
              <a:rPr lang="en-US" sz="3600" dirty="0" smtClean="0"/>
              <a:t>Only see the perspective of one character.</a:t>
            </a:r>
          </a:p>
          <a:p>
            <a:endParaRPr lang="en-US" sz="3600" b="1" u="sng" dirty="0" smtClean="0"/>
          </a:p>
          <a:p>
            <a:endParaRPr lang="en-US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534400" cy="1265238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</a:rPr>
              <a:t>Point of view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82000" cy="5257800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sz="3600" b="1" u="sng" dirty="0" smtClean="0"/>
              <a:t>Third Person Omniscient:</a:t>
            </a:r>
          </a:p>
          <a:p>
            <a:r>
              <a:rPr lang="en-US" sz="3600" dirty="0" smtClean="0"/>
              <a:t>The narrator knows the thoughts of all characters. You see the story from many perspectives.</a:t>
            </a:r>
          </a:p>
          <a:p>
            <a:endParaRPr lang="en-US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Traits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CLASS COPY</a:t>
            </a:r>
          </a:p>
          <a:p>
            <a:r>
              <a:rPr lang="en-US" dirty="0" smtClean="0"/>
              <a:t>Read through with partner</a:t>
            </a:r>
          </a:p>
          <a:p>
            <a:r>
              <a:rPr lang="en-US" dirty="0" smtClean="0"/>
              <a:t>Think of </a:t>
            </a:r>
            <a:r>
              <a:rPr lang="en-US" dirty="0" err="1" smtClean="0"/>
              <a:t>fav</a:t>
            </a:r>
            <a:r>
              <a:rPr lang="en-US" dirty="0" smtClean="0"/>
              <a:t>. Fictional character</a:t>
            </a:r>
          </a:p>
          <a:p>
            <a:pPr lvl="1"/>
            <a:r>
              <a:rPr lang="en-US" sz="2400" dirty="0" err="1" smtClean="0"/>
              <a:t>Fav</a:t>
            </a:r>
            <a:r>
              <a:rPr lang="en-US" sz="2400" dirty="0" smtClean="0"/>
              <a:t> book, movie, TV show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Follow the flow chart and diagrams</a:t>
            </a:r>
          </a:p>
          <a:p>
            <a:pPr lvl="1"/>
            <a:r>
              <a:rPr lang="en-US" sz="2400" dirty="0" smtClean="0"/>
              <a:t>Copy and complete them in your </a:t>
            </a:r>
          </a:p>
          <a:p>
            <a:pPr lvl="2"/>
            <a:r>
              <a:rPr lang="en-US" sz="2400" dirty="0" smtClean="0"/>
              <a:t>NB: writing section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85010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“Home Run”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Read the poem</a:t>
            </a:r>
          </a:p>
          <a:p>
            <a:r>
              <a:rPr lang="en-US" dirty="0" smtClean="0"/>
              <a:t>Analyze how the moment gets slowed down</a:t>
            </a:r>
          </a:p>
          <a:p>
            <a:r>
              <a:rPr lang="en-US" dirty="0" smtClean="0"/>
              <a:t>Answer the questions in your NB: writing 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6277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You will be working in groups and analyzing 4 different personal narratives</a:t>
            </a:r>
          </a:p>
          <a:p>
            <a:r>
              <a:rPr lang="en-US" dirty="0" smtClean="0"/>
              <a:t>For each of the narratives you must use </a:t>
            </a:r>
            <a:r>
              <a:rPr lang="en-US" dirty="0" err="1" smtClean="0"/>
              <a:t>SOAPSTone</a:t>
            </a:r>
            <a:endParaRPr lang="en-US" dirty="0" smtClean="0"/>
          </a:p>
          <a:p>
            <a:pPr lvl="1"/>
            <a:r>
              <a:rPr lang="en-US" dirty="0" smtClean="0"/>
              <a:t>“We’re Poor”</a:t>
            </a:r>
          </a:p>
          <a:p>
            <a:pPr lvl="1"/>
            <a:r>
              <a:rPr lang="en-US" dirty="0" smtClean="0"/>
              <a:t>“Salvation”</a:t>
            </a:r>
          </a:p>
          <a:p>
            <a:pPr lvl="1"/>
            <a:r>
              <a:rPr lang="en-US" dirty="0" smtClean="0"/>
              <a:t>“Frank Sinatra’s Gum”</a:t>
            </a:r>
          </a:p>
          <a:p>
            <a:pPr lvl="1"/>
            <a:r>
              <a:rPr lang="en-US" dirty="0" smtClean="0"/>
              <a:t>“</a:t>
            </a:r>
            <a:r>
              <a:rPr lang="en-US" smtClean="0"/>
              <a:t>The Death of a Moth”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28792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“My Decision at Dairy Queen”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71967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narrative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https://www.youtube.com/watch?v=mj-eh5VFsg0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 Narrative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www.youtube.com/watch?v=iWHc5Yar6Ps</a:t>
            </a:r>
            <a:endParaRPr lang="en-US" dirty="0" smtClean="0"/>
          </a:p>
          <a:p>
            <a:r>
              <a:rPr lang="en-US" dirty="0" smtClean="0"/>
              <a:t>What is an important lesson you learned?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 smtClean="0">
                <a:solidFill>
                  <a:srgbClr val="7030A0"/>
                </a:solidFill>
              </a:rPr>
              <a:t>Narrative Writing</a:t>
            </a:r>
            <a:endParaRPr lang="en-US" sz="54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/>
              <a:t>A </a:t>
            </a:r>
            <a:r>
              <a:rPr lang="en-US" sz="4000" b="1" u="sng" dirty="0" smtClean="0">
                <a:solidFill>
                  <a:srgbClr val="7030A0"/>
                </a:solidFill>
              </a:rPr>
              <a:t>Narrative</a:t>
            </a:r>
            <a:r>
              <a:rPr lang="en-US" sz="4000" b="1" dirty="0" smtClean="0"/>
              <a:t> is a STORY.</a:t>
            </a:r>
          </a:p>
          <a:p>
            <a:r>
              <a:rPr lang="en-US" sz="4000" b="1" u="sng" dirty="0" smtClean="0"/>
              <a:t>Narrative</a:t>
            </a:r>
            <a:r>
              <a:rPr lang="en-US" sz="4000" b="1" dirty="0" smtClean="0"/>
              <a:t> ~ A fictional story you can make up all of the events.</a:t>
            </a:r>
          </a:p>
          <a:p>
            <a:r>
              <a:rPr lang="en-US" sz="4000" b="1" u="sng" dirty="0" smtClean="0"/>
              <a:t>Personal Narrative</a:t>
            </a:r>
            <a:r>
              <a:rPr lang="en-US" sz="4000" b="1" dirty="0" smtClean="0"/>
              <a:t>~ A TRUE story about an event that happened in </a:t>
            </a:r>
            <a:r>
              <a:rPr lang="en-US" sz="4000" b="1" u="sng" dirty="0" smtClean="0">
                <a:solidFill>
                  <a:srgbClr val="7030A0"/>
                </a:solidFill>
              </a:rPr>
              <a:t>your</a:t>
            </a:r>
            <a:r>
              <a:rPr lang="en-US" sz="4000" b="1" dirty="0" smtClean="0"/>
              <a:t> life.</a:t>
            </a: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>
            <a:normAutofit fontScale="90000"/>
          </a:bodyPr>
          <a:lstStyle/>
          <a:p>
            <a:r>
              <a:rPr lang="en-US" sz="6000" b="1" dirty="0" smtClean="0">
                <a:solidFill>
                  <a:srgbClr val="7030A0"/>
                </a:solidFill>
              </a:rPr>
              <a:t>Order</a:t>
            </a:r>
            <a:endParaRPr lang="en-US" sz="60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62000"/>
            <a:ext cx="8305800" cy="6096000"/>
          </a:xfrm>
        </p:spPr>
        <p:txBody>
          <a:bodyPr>
            <a:noAutofit/>
          </a:bodyPr>
          <a:lstStyle/>
          <a:p>
            <a:r>
              <a:rPr lang="en-US" sz="3600" b="1" u="sng" dirty="0" smtClean="0">
                <a:solidFill>
                  <a:srgbClr val="7030A0"/>
                </a:solidFill>
              </a:rPr>
              <a:t>Beginning: </a:t>
            </a:r>
          </a:p>
          <a:p>
            <a:r>
              <a:rPr lang="en-US" sz="3600" b="1" dirty="0" smtClean="0"/>
              <a:t>Introduce characters, place</a:t>
            </a:r>
          </a:p>
          <a:p>
            <a:r>
              <a:rPr lang="en-US" sz="3600" b="1" u="sng" dirty="0" smtClean="0">
                <a:solidFill>
                  <a:srgbClr val="7030A0"/>
                </a:solidFill>
              </a:rPr>
              <a:t>Middle: </a:t>
            </a:r>
          </a:p>
          <a:p>
            <a:r>
              <a:rPr lang="en-US" sz="3600" b="1" dirty="0" smtClean="0"/>
              <a:t>Events happen  (Rising Action)</a:t>
            </a:r>
          </a:p>
          <a:p>
            <a:r>
              <a:rPr lang="en-US" sz="3600" b="1" dirty="0" smtClean="0"/>
              <a:t>Use details </a:t>
            </a:r>
          </a:p>
          <a:p>
            <a:r>
              <a:rPr lang="en-US" sz="3600" b="1" dirty="0" smtClean="0"/>
              <a:t>Keep the events progressing forward </a:t>
            </a:r>
            <a:r>
              <a:rPr lang="en-US" sz="2000" b="1" dirty="0" smtClean="0"/>
              <a:t>(No two pages on how the dude made a sandwich).</a:t>
            </a:r>
            <a:endParaRPr lang="en-US" sz="3600" b="1" dirty="0" smtClean="0"/>
          </a:p>
          <a:p>
            <a:r>
              <a:rPr lang="en-US" sz="3600" b="1" u="sng" dirty="0" smtClean="0">
                <a:solidFill>
                  <a:srgbClr val="7030A0"/>
                </a:solidFill>
              </a:rPr>
              <a:t>End:</a:t>
            </a:r>
            <a:r>
              <a:rPr lang="en-US" sz="3600" b="1" dirty="0" smtClean="0"/>
              <a:t> </a:t>
            </a:r>
          </a:p>
          <a:p>
            <a:r>
              <a:rPr lang="en-US" sz="3600" b="1" dirty="0" smtClean="0"/>
              <a:t>Result  (Falling Action)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5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8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1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 smtClean="0">
                <a:solidFill>
                  <a:srgbClr val="7030A0"/>
                </a:solidFill>
              </a:rPr>
              <a:t>Narrative Writing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077200" cy="5254752"/>
          </a:xfrm>
        </p:spPr>
        <p:txBody>
          <a:bodyPr>
            <a:normAutofit/>
          </a:bodyPr>
          <a:lstStyle/>
          <a:p>
            <a:endParaRPr lang="en-US" sz="3200" b="1" dirty="0" smtClean="0"/>
          </a:p>
          <a:p>
            <a:r>
              <a:rPr lang="en-US" sz="3200" b="1" dirty="0" smtClean="0"/>
              <a:t>Tell a fictional story.</a:t>
            </a:r>
          </a:p>
          <a:p>
            <a:r>
              <a:rPr lang="en-US" sz="3200" b="1" dirty="0" smtClean="0"/>
              <a:t>Write the events in order. </a:t>
            </a:r>
          </a:p>
          <a:p>
            <a:r>
              <a:rPr lang="en-US" sz="3200" b="1" dirty="0" smtClean="0"/>
              <a:t>Remember your plot diagrams.</a:t>
            </a:r>
          </a:p>
          <a:p>
            <a:r>
              <a:rPr lang="en-US" sz="3200" b="1" dirty="0" smtClean="0"/>
              <a:t>You can do flashbacks.</a:t>
            </a:r>
          </a:p>
          <a:p>
            <a:r>
              <a:rPr lang="en-US" sz="3200" b="1" dirty="0" smtClean="0"/>
              <a:t>Paragraphs can be any size. INDENT!</a:t>
            </a:r>
          </a:p>
          <a:p>
            <a:r>
              <a:rPr lang="en-US" sz="3200" b="1" dirty="0" smtClean="0"/>
              <a:t>Still proper grammar, spelling and capitalization.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5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0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1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7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8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5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2" dur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Autofit/>
          </a:bodyPr>
          <a:lstStyle/>
          <a:p>
            <a:r>
              <a:rPr lang="en-US" sz="8000" dirty="0" smtClean="0">
                <a:solidFill>
                  <a:srgbClr val="7030A0"/>
                </a:solidFill>
              </a:rPr>
              <a:t>Dialogue</a:t>
            </a:r>
            <a:endParaRPr lang="en-US" sz="8000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001000" cy="5715000"/>
          </a:xfrm>
        </p:spPr>
        <p:txBody>
          <a:bodyPr>
            <a:normAutofit/>
          </a:bodyPr>
          <a:lstStyle/>
          <a:p>
            <a:endParaRPr lang="en-US" sz="3200" b="1" u="sng" dirty="0" smtClean="0">
              <a:solidFill>
                <a:srgbClr val="7030A0"/>
              </a:solidFill>
            </a:endParaRPr>
          </a:p>
          <a:p>
            <a:r>
              <a:rPr lang="en-US" sz="3200" b="1" u="sng" dirty="0" smtClean="0">
                <a:solidFill>
                  <a:srgbClr val="7030A0"/>
                </a:solidFill>
              </a:rPr>
              <a:t>Indent</a:t>
            </a:r>
            <a:r>
              <a:rPr lang="en-US" sz="3200" b="1" dirty="0" smtClean="0"/>
              <a:t> for each new speaker.</a:t>
            </a:r>
          </a:p>
          <a:p>
            <a:r>
              <a:rPr lang="en-US" sz="3200" b="1" dirty="0" smtClean="0"/>
              <a:t>Use quotation marks. </a:t>
            </a:r>
          </a:p>
          <a:p>
            <a:r>
              <a:rPr lang="en-US" sz="3200" b="1" dirty="0" smtClean="0"/>
              <a:t>Use </a:t>
            </a:r>
            <a:r>
              <a:rPr lang="en-US" sz="3200" b="1" u="sng" dirty="0" smtClean="0">
                <a:solidFill>
                  <a:srgbClr val="7030A0"/>
                </a:solidFill>
              </a:rPr>
              <a:t>commas</a:t>
            </a:r>
            <a:r>
              <a:rPr lang="en-US" sz="3200" b="1" dirty="0" smtClean="0"/>
              <a:t> inside the quotation marks, then who said the words.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1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7467600" cy="6016752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800" b="1" dirty="0" smtClean="0"/>
          </a:p>
          <a:p>
            <a:pPr>
              <a:buNone/>
            </a:pPr>
            <a:r>
              <a:rPr lang="en-US" sz="2800" b="1" dirty="0" smtClean="0"/>
              <a:t>          “Wow,” Jim said as he walked down the eerie hallway to his destination. “I can’t believe it!”</a:t>
            </a:r>
          </a:p>
          <a:p>
            <a:pPr>
              <a:buNone/>
            </a:pPr>
            <a:r>
              <a:rPr lang="en-US" sz="2800" b="1" dirty="0" smtClean="0"/>
              <a:t>          “Hey, wait up!” Joe yelled, as he saw his friends shadow disappear around the corner. Blah, blah, blah, blah </a:t>
            </a:r>
            <a:r>
              <a:rPr lang="en-US" sz="2800" b="1" dirty="0" err="1" smtClean="0"/>
              <a:t>Blah</a:t>
            </a:r>
            <a:r>
              <a:rPr lang="en-US" sz="2800" b="1" dirty="0" smtClean="0"/>
              <a:t>, blah </a:t>
            </a:r>
            <a:r>
              <a:rPr lang="en-US" sz="2800" b="1" dirty="0" err="1" smtClean="0"/>
              <a:t>Blah</a:t>
            </a:r>
            <a:r>
              <a:rPr lang="en-US" sz="2800" b="1" dirty="0" smtClean="0"/>
              <a:t>, blah </a:t>
            </a:r>
            <a:r>
              <a:rPr lang="en-US" sz="2800" b="1" dirty="0" err="1" smtClean="0"/>
              <a:t>Blah</a:t>
            </a:r>
            <a:r>
              <a:rPr lang="en-US" sz="2800" b="1" dirty="0" smtClean="0"/>
              <a:t>, </a:t>
            </a:r>
            <a:r>
              <a:rPr lang="en-US" sz="2800" b="1" dirty="0" err="1" smtClean="0"/>
              <a:t>Blah,blah</a:t>
            </a:r>
            <a:r>
              <a:rPr lang="en-US" sz="2800" b="1" dirty="0" smtClean="0"/>
              <a:t> Blah, blah </a:t>
            </a:r>
            <a:r>
              <a:rPr lang="en-US" sz="2800" b="1" dirty="0" err="1" smtClean="0"/>
              <a:t>Blah</a:t>
            </a:r>
            <a:r>
              <a:rPr lang="en-US" sz="2800" b="1" dirty="0" smtClean="0"/>
              <a:t>, blah </a:t>
            </a:r>
            <a:r>
              <a:rPr lang="en-US" sz="2800" b="1" dirty="0" err="1" smtClean="0"/>
              <a:t>Blah</a:t>
            </a:r>
            <a:r>
              <a:rPr lang="en-US" sz="2800" b="1" dirty="0" smtClean="0"/>
              <a:t>, blah </a:t>
            </a:r>
            <a:r>
              <a:rPr lang="en-US" sz="2800" b="1" dirty="0" err="1" smtClean="0"/>
              <a:t>Blah</a:t>
            </a:r>
            <a:r>
              <a:rPr lang="en-US" sz="2800" b="1" dirty="0" smtClean="0"/>
              <a:t>, blah </a:t>
            </a:r>
            <a:r>
              <a:rPr lang="en-US" sz="2800" b="1" dirty="0" err="1" smtClean="0"/>
              <a:t>Blah</a:t>
            </a:r>
            <a:r>
              <a:rPr lang="en-US" sz="2800" b="1" dirty="0" smtClean="0"/>
              <a:t>. </a:t>
            </a:r>
          </a:p>
          <a:p>
            <a:pPr>
              <a:buNone/>
            </a:pPr>
            <a:r>
              <a:rPr lang="en-US" sz="2800" b="1" dirty="0" smtClean="0"/>
              <a:t>         “Relax bro,” Jim retorted.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rgbClr val="7030A0"/>
                </a:solidFill>
              </a:rPr>
              <a:t>Back and Forth Conversation</a:t>
            </a:r>
            <a:endParaRPr lang="en-US" sz="44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7467600" cy="51785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 smtClean="0"/>
              <a:t>   </a:t>
            </a:r>
          </a:p>
          <a:p>
            <a:pPr>
              <a:buNone/>
            </a:pPr>
            <a:r>
              <a:rPr lang="en-US" sz="3200" b="1" dirty="0" smtClean="0"/>
              <a:t>	  “Look at that,” Jim said.</a:t>
            </a:r>
          </a:p>
          <a:p>
            <a:pPr>
              <a:buNone/>
            </a:pPr>
            <a:r>
              <a:rPr lang="en-US" sz="3200" b="1" dirty="0" smtClean="0"/>
              <a:t>     “I know,” whispered Joe.</a:t>
            </a:r>
          </a:p>
          <a:p>
            <a:pPr>
              <a:buNone/>
            </a:pPr>
            <a:r>
              <a:rPr lang="en-US" sz="3200" b="1" dirty="0" smtClean="0"/>
              <a:t>     “How do you know?”</a:t>
            </a:r>
          </a:p>
          <a:p>
            <a:pPr>
              <a:buNone/>
            </a:pPr>
            <a:r>
              <a:rPr lang="en-US" sz="3200" b="1" dirty="0" smtClean="0"/>
              <a:t>     “I just do.”</a:t>
            </a:r>
          </a:p>
          <a:p>
            <a:pPr>
              <a:buNone/>
            </a:pPr>
            <a:r>
              <a:rPr lang="en-US" sz="3200" b="1" dirty="0" smtClean="0"/>
              <a:t>     “Yeah, right.”</a:t>
            </a:r>
          </a:p>
          <a:p>
            <a:pPr>
              <a:buNone/>
            </a:pPr>
            <a:r>
              <a:rPr lang="en-US" sz="3200" b="1" dirty="0" smtClean="0"/>
              <a:t>(You can stop using their names each time when they talk back and forth right away).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7030A0"/>
                </a:solidFill>
              </a:rPr>
              <a:t>Continued Talking</a:t>
            </a:r>
            <a:endParaRPr lang="en-US" sz="5400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No Capital letter if you continue after you write:    I said  or   Joe said</a:t>
            </a:r>
          </a:p>
          <a:p>
            <a:pPr>
              <a:buNone/>
            </a:pPr>
            <a:r>
              <a:rPr lang="en-US" sz="3200" b="1" dirty="0" smtClean="0"/>
              <a:t>    </a:t>
            </a:r>
          </a:p>
          <a:p>
            <a:pPr>
              <a:buNone/>
            </a:pPr>
            <a:r>
              <a:rPr lang="en-US" sz="3200" b="1" dirty="0" smtClean="0"/>
              <a:t>     “Sir,” I said to the officer, “the kid just broke his arm.” 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Category xmlns="faac452d-f6f0-4895-a97b-d4909bed5550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A31B5099318F4AAB297D0780570795" ma:contentTypeVersion="1" ma:contentTypeDescription="Create a new document." ma:contentTypeScope="" ma:versionID="6094fd82b52d4a681bec6ecd39cc6d3e">
  <xsd:schema xmlns:xsd="http://www.w3.org/2001/XMLSchema" xmlns:xs="http://www.w3.org/2001/XMLSchema" xmlns:p="http://schemas.microsoft.com/office/2006/metadata/properties" xmlns:ns2="faac452d-f6f0-4895-a97b-d4909bed5550" targetNamespace="http://schemas.microsoft.com/office/2006/metadata/properties" ma:root="true" ma:fieldsID="5e3e5fc6d3b47540ea7a0d5fca133a31" ns2:_="">
    <xsd:import namespace="faac452d-f6f0-4895-a97b-d4909bed5550"/>
    <xsd:element name="properties">
      <xsd:complexType>
        <xsd:sequence>
          <xsd:element name="documentManagement">
            <xsd:complexType>
              <xsd:all>
                <xsd:element ref="ns2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c452d-f6f0-4895-a97b-d4909bed5550" elementFormDefault="qualified">
    <xsd:import namespace="http://schemas.microsoft.com/office/2006/documentManagement/types"/>
    <xsd:import namespace="http://schemas.microsoft.com/office/infopath/2007/PartnerControls"/>
    <xsd:element name="Category" ma:index="8" nillable="true" ma:displayName="Category" ma:internalName="Category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6608770-56EA-4C42-8F63-91677CCA6805}">
  <ds:schemaRefs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2006/metadata/properties"/>
    <ds:schemaRef ds:uri="http://schemas.openxmlformats.org/package/2006/metadata/core-properties"/>
    <ds:schemaRef ds:uri="faac452d-f6f0-4895-a97b-d4909bed5550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750AD3A-3842-4267-A7F1-B2D13DFB51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704EDEB-34A7-450D-AA96-3BB8C46B3C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c452d-f6f0-4895-a97b-d4909bed55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339</TotalTime>
  <Words>594</Words>
  <Application>Microsoft Office PowerPoint</Application>
  <PresentationFormat>On-screen Show (4:3)</PresentationFormat>
  <Paragraphs>99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Oriel</vt:lpstr>
      <vt:lpstr>Narrative</vt:lpstr>
      <vt:lpstr>narrative</vt:lpstr>
      <vt:lpstr>Narrative Writing</vt:lpstr>
      <vt:lpstr>Order</vt:lpstr>
      <vt:lpstr>Narrative Writing</vt:lpstr>
      <vt:lpstr>Dialogue</vt:lpstr>
      <vt:lpstr>Slide 7</vt:lpstr>
      <vt:lpstr>Back and Forth Conversation</vt:lpstr>
      <vt:lpstr>Continued Talking</vt:lpstr>
      <vt:lpstr>Narrative Vocabulary</vt:lpstr>
      <vt:lpstr>Narrative Vocabulary</vt:lpstr>
      <vt:lpstr>Figurative Language</vt:lpstr>
      <vt:lpstr>Figurative Language</vt:lpstr>
      <vt:lpstr>Point of View</vt:lpstr>
      <vt:lpstr>Point of view</vt:lpstr>
      <vt:lpstr>Character Traits</vt:lpstr>
      <vt:lpstr>“Home Run”</vt:lpstr>
      <vt:lpstr>Group work</vt:lpstr>
      <vt:lpstr>“My Decision at Dairy Queen”</vt:lpstr>
      <vt:lpstr>Personal Narrative</vt:lpstr>
    </vt:vector>
  </TitlesOfParts>
  <Company>Joint School District #2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Narrative PowerPoint</dc:title>
  <dc:creator>IT Department</dc:creator>
  <cp:lastModifiedBy>rmjorgenson</cp:lastModifiedBy>
  <cp:revision>47</cp:revision>
  <dcterms:created xsi:type="dcterms:W3CDTF">2013-01-23T14:53:56Z</dcterms:created>
  <dcterms:modified xsi:type="dcterms:W3CDTF">2014-09-03T17:14:49Z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0x0101003FA31B5099318F4AAB297D0780570795</vt:lpwstr>
  </property>
</Properties>
</file>