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
  </p:notesMasterIdLst>
  <p:sldIdLst>
    <p:sldId id="455" r:id="rId2"/>
  </p:sldIdLst>
  <p:sldSz cx="9144000" cy="6858000" type="letter"/>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440">
          <p15:clr>
            <a:srgbClr val="A4A3A4"/>
          </p15:clr>
        </p15:guide>
        <p15:guide id="2"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FFCC66"/>
    <a:srgbClr val="E76B17"/>
    <a:srgbClr val="D65E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787"/>
    <p:restoredTop sz="90929"/>
  </p:normalViewPr>
  <p:slideViewPr>
    <p:cSldViewPr>
      <p:cViewPr>
        <p:scale>
          <a:sx n="50" d="100"/>
          <a:sy n="50" d="100"/>
        </p:scale>
        <p:origin x="-1314" y="-372"/>
      </p:cViewPr>
      <p:guideLst>
        <p:guide orient="horz" pos="144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567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 /><Relationship Id="rId7"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3FB0A65-7D05-4281-9057-13C95858DA92}"/>
              </a:ext>
            </a:extLst>
          </p:cNvPr>
          <p:cNvSpPr>
            <a:spLocks noChangeArrowheads="1"/>
          </p:cNvSpPr>
          <p:nvPr/>
        </p:nvSpPr>
        <p:spPr bwMode="auto">
          <a:xfrm>
            <a:off x="3051175" y="8710613"/>
            <a:ext cx="757238" cy="254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3" tIns="44450" rIns="87313" bIns="44450">
            <a:spAutoFit/>
          </a:bodyPr>
          <a:lstStyle>
            <a:lvl1pPr defTabSz="868363">
              <a:defRPr sz="2400">
                <a:solidFill>
                  <a:schemeClr val="tx1"/>
                </a:solidFill>
                <a:latin typeface="Times New Roman" panose="02020603050405020304" pitchFamily="18" charset="0"/>
              </a:defRPr>
            </a:lvl1pPr>
            <a:lvl2pPr marL="434975" defTabSz="868363">
              <a:defRPr sz="2400">
                <a:solidFill>
                  <a:schemeClr val="tx1"/>
                </a:solidFill>
                <a:latin typeface="Times New Roman" panose="02020603050405020304" pitchFamily="18" charset="0"/>
              </a:defRPr>
            </a:lvl2pPr>
            <a:lvl3pPr marL="868363" defTabSz="868363">
              <a:defRPr sz="2400">
                <a:solidFill>
                  <a:schemeClr val="tx1"/>
                </a:solidFill>
                <a:latin typeface="Times New Roman" panose="02020603050405020304" pitchFamily="18" charset="0"/>
              </a:defRPr>
            </a:lvl3pPr>
            <a:lvl4pPr marL="1303338" defTabSz="868363">
              <a:defRPr sz="2400">
                <a:solidFill>
                  <a:schemeClr val="tx1"/>
                </a:solidFill>
                <a:latin typeface="Times New Roman" panose="02020603050405020304" pitchFamily="18" charset="0"/>
              </a:defRPr>
            </a:lvl4pPr>
            <a:lvl5pPr marL="1736725" defTabSz="868363">
              <a:defRPr sz="2400">
                <a:solidFill>
                  <a:schemeClr val="tx1"/>
                </a:solidFill>
                <a:latin typeface="Times New Roman" panose="02020603050405020304" pitchFamily="18" charset="0"/>
              </a:defRPr>
            </a:lvl5pPr>
            <a:lvl6pPr marL="2193925" defTabSz="868363" fontAlgn="base">
              <a:spcBef>
                <a:spcPct val="0"/>
              </a:spcBef>
              <a:spcAft>
                <a:spcPct val="0"/>
              </a:spcAft>
              <a:defRPr sz="2400">
                <a:solidFill>
                  <a:schemeClr val="tx1"/>
                </a:solidFill>
                <a:latin typeface="Times New Roman" panose="02020603050405020304" pitchFamily="18" charset="0"/>
              </a:defRPr>
            </a:lvl6pPr>
            <a:lvl7pPr marL="2651125" defTabSz="868363" fontAlgn="base">
              <a:spcBef>
                <a:spcPct val="0"/>
              </a:spcBef>
              <a:spcAft>
                <a:spcPct val="0"/>
              </a:spcAft>
              <a:defRPr sz="2400">
                <a:solidFill>
                  <a:schemeClr val="tx1"/>
                </a:solidFill>
                <a:latin typeface="Times New Roman" panose="02020603050405020304" pitchFamily="18" charset="0"/>
              </a:defRPr>
            </a:lvl7pPr>
            <a:lvl8pPr marL="3108325" defTabSz="868363" fontAlgn="base">
              <a:spcBef>
                <a:spcPct val="0"/>
              </a:spcBef>
              <a:spcAft>
                <a:spcPct val="0"/>
              </a:spcAft>
              <a:defRPr sz="2400">
                <a:solidFill>
                  <a:schemeClr val="tx1"/>
                </a:solidFill>
                <a:latin typeface="Times New Roman" panose="02020603050405020304" pitchFamily="18" charset="0"/>
              </a:defRPr>
            </a:lvl8pPr>
            <a:lvl9pPr marL="3565525" defTabSz="868363"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pPr>
            <a:r>
              <a:rPr lang="en-US" altLang="en-US" sz="1200">
                <a:latin typeface="Arial" panose="020B0604020202020204" pitchFamily="34" charset="0"/>
              </a:rPr>
              <a:t>Page </a:t>
            </a:r>
            <a:fld id="{B8B1FA9D-17E8-4A76-B087-733139923AA8}" type="slidenum">
              <a:rPr lang="en-US" altLang="en-US" sz="1200">
                <a:latin typeface="Arial" panose="020B0604020202020204" pitchFamily="34" charset="0"/>
              </a:rPr>
              <a:pPr algn="ctr" eaLnBrk="0" hangingPunct="0">
                <a:lnSpc>
                  <a:spcPct val="90000"/>
                </a:lnSpc>
              </a:pPr>
              <a:t>‹#›</a:t>
            </a:fld>
            <a:endParaRPr lang="en-US" altLang="en-US" sz="1200">
              <a:latin typeface="Arial" panose="020B0604020202020204" pitchFamily="34" charset="0"/>
            </a:endParaRPr>
          </a:p>
        </p:txBody>
      </p:sp>
      <p:sp>
        <p:nvSpPr>
          <p:cNvPr id="2051" name="Rectangle 3">
            <a:extLst>
              <a:ext uri="{FF2B5EF4-FFF2-40B4-BE49-F238E27FC236}">
                <a16:creationId xmlns:a16="http://schemas.microsoft.com/office/drawing/2014/main" id="{8C470469-4A8F-4125-A125-E5F472D2F48C}"/>
              </a:ext>
            </a:extLst>
          </p:cNvPr>
          <p:cNvSpPr>
            <a:spLocks noGrp="1" noRot="1" noChangeAspect="1" noChangeArrowheads="1" noTextEdit="1"/>
          </p:cNvSpPr>
          <p:nvPr>
            <p:ph type="sldImg" idx="2"/>
          </p:nvPr>
        </p:nvSpPr>
        <p:spPr bwMode="auto">
          <a:xfrm>
            <a:off x="-750888" y="-758825"/>
            <a:ext cx="4568826" cy="342582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a:extLst>
              <a:ext uri="{FF2B5EF4-FFF2-40B4-BE49-F238E27FC236}">
                <a16:creationId xmlns:a16="http://schemas.microsoft.com/office/drawing/2014/main" id="{D06B96B2-E25B-443D-A8D0-55A1BE421886}"/>
              </a:ext>
            </a:extLst>
          </p:cNvPr>
          <p:cNvSpPr>
            <a:spLocks noGrp="1" noChangeArrowheads="1"/>
          </p:cNvSpPr>
          <p:nvPr>
            <p:ph type="body" sz="quarter" idx="3"/>
          </p:nvPr>
        </p:nvSpPr>
        <p:spPr bwMode="auto">
          <a:xfrm>
            <a:off x="914400" y="2286000"/>
            <a:ext cx="54864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id="{CAD3FCBA-4F7C-4741-B77E-BDC31E699296}"/>
              </a:ext>
            </a:extLst>
          </p:cNvPr>
          <p:cNvSpPr>
            <a:spLocks noGrp="1" noChangeArrowheads="1"/>
          </p:cNvSpPr>
          <p:nvPr>
            <p:ph type="body" idx="1"/>
          </p:nvPr>
        </p:nvSpPr>
        <p:spPr>
          <a:xfrm>
            <a:off x="671513" y="1571625"/>
            <a:ext cx="5486400" cy="6172200"/>
          </a:xfrm>
          <a:ln/>
        </p:spPr>
        <p:txBody>
          <a:bodyPr/>
          <a:lstStyle/>
          <a:p>
            <a:pPr marL="285750" indent="-285750">
              <a:buFontTx/>
              <a:buChar char="•"/>
            </a:pPr>
            <a:endParaRPr lang="en-US" altLang="en-US" sz="1400"/>
          </a:p>
        </p:txBody>
      </p:sp>
      <p:sp>
        <p:nvSpPr>
          <p:cNvPr id="481283" name="Rectangle 3">
            <a:extLst>
              <a:ext uri="{FF2B5EF4-FFF2-40B4-BE49-F238E27FC236}">
                <a16:creationId xmlns:a16="http://schemas.microsoft.com/office/drawing/2014/main" id="{8A3BA886-99DD-4281-BAC7-84827AC4FC5B}"/>
              </a:ext>
            </a:extLst>
          </p:cNvPr>
          <p:cNvSpPr>
            <a:spLocks noGrp="1" noRot="1" noChangeAspect="1" noChangeArrowheads="1" noTextEdit="1"/>
          </p:cNvSpPr>
          <p:nvPr>
            <p:ph type="sldImg"/>
          </p:nvPr>
        </p:nvSpPr>
        <p:spPr>
          <a:xfrm>
            <a:off x="-1350963" y="-1087438"/>
            <a:ext cx="4568826" cy="3425826"/>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0CB1-C1B1-429A-9618-67400662BA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1D33D-FD37-49B8-BEC4-9CD994FB80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88B322-60C5-4D82-84B0-828119C8F223}"/>
              </a:ext>
            </a:extLst>
          </p:cNvPr>
          <p:cNvSpPr>
            <a:spLocks noGrp="1"/>
          </p:cNvSpPr>
          <p:nvPr>
            <p:ph type="dt" sz="half" idx="10"/>
          </p:nvPr>
        </p:nvSpPr>
        <p:spPr/>
        <p:txBody>
          <a:bodyPr/>
          <a:lstStyle>
            <a:lvl1pPr>
              <a:defRPr/>
            </a:lvl1pPr>
          </a:lstStyle>
          <a:p>
            <a:r>
              <a:rPr lang="en-US" altLang="en-US"/>
              <a:t>Scientific Writing, HRP 214</a:t>
            </a:r>
          </a:p>
        </p:txBody>
      </p:sp>
      <p:sp>
        <p:nvSpPr>
          <p:cNvPr id="5" name="Footer Placeholder 4">
            <a:extLst>
              <a:ext uri="{FF2B5EF4-FFF2-40B4-BE49-F238E27FC236}">
                <a16:creationId xmlns:a16="http://schemas.microsoft.com/office/drawing/2014/main" id="{EC5F63FD-B6B6-4768-97E3-832F9057E35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44D2258-823E-413B-AB8B-85C28CA76AE1}"/>
              </a:ext>
            </a:extLst>
          </p:cNvPr>
          <p:cNvSpPr>
            <a:spLocks noGrp="1"/>
          </p:cNvSpPr>
          <p:nvPr>
            <p:ph type="sldNum" sz="quarter" idx="12"/>
          </p:nvPr>
        </p:nvSpPr>
        <p:spPr/>
        <p:txBody>
          <a:bodyPr/>
          <a:lstStyle>
            <a:lvl1pPr>
              <a:defRPr/>
            </a:lvl1pPr>
          </a:lstStyle>
          <a:p>
            <a:fld id="{93B67793-3B2A-42FC-9191-1091A812F2CA}" type="slidenum">
              <a:rPr lang="en-US" altLang="en-US"/>
              <a:pPr/>
              <a:t>‹#›</a:t>
            </a:fld>
            <a:endParaRPr lang="en-US" altLang="en-US"/>
          </a:p>
        </p:txBody>
      </p:sp>
    </p:spTree>
    <p:extLst>
      <p:ext uri="{BB962C8B-B14F-4D97-AF65-F5344CB8AC3E}">
        <p14:creationId xmlns:p14="http://schemas.microsoft.com/office/powerpoint/2010/main" val="213057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1.xml" /><Relationship Id="rId1" Type="http://schemas.openxmlformats.org/officeDocument/2006/relationships/slideLayout" Target="../slideLayouts/slideLayout1.xml" /><Relationship Id="rId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path path="rect">
            <a:fillToRect r="100000" b="100000"/>
          </a:path>
        </a:gradFill>
        <a:effectLst/>
      </p:bgPr>
    </p:bg>
    <p:spTree>
      <p:nvGrpSpPr>
        <p:cNvPr id="1" name=""/>
        <p:cNvGrpSpPr/>
        <p:nvPr/>
      </p:nvGrpSpPr>
      <p:grpSpPr>
        <a:xfrm>
          <a:off x="0" y="0"/>
          <a:ext cx="0" cy="0"/>
          <a:chOff x="0" y="0"/>
          <a:chExt cx="0" cy="0"/>
        </a:xfrm>
      </p:grpSpPr>
      <p:grpSp>
        <p:nvGrpSpPr>
          <p:cNvPr id="54274" name="Group 2">
            <a:extLst>
              <a:ext uri="{FF2B5EF4-FFF2-40B4-BE49-F238E27FC236}">
                <a16:creationId xmlns:a16="http://schemas.microsoft.com/office/drawing/2014/main" id="{4EE16819-9695-4465-B2A8-AE583FAA80A2}"/>
              </a:ext>
            </a:extLst>
          </p:cNvPr>
          <p:cNvGrpSpPr>
            <a:grpSpLocks/>
          </p:cNvGrpSpPr>
          <p:nvPr/>
        </p:nvGrpSpPr>
        <p:grpSpPr bwMode="auto">
          <a:xfrm>
            <a:off x="-7938" y="1636713"/>
            <a:ext cx="9148763" cy="4618037"/>
            <a:chOff x="-5" y="1031"/>
            <a:chExt cx="5763" cy="2909"/>
          </a:xfrm>
        </p:grpSpPr>
        <p:pic>
          <p:nvPicPr>
            <p:cNvPr id="54275" name="Picture 3">
              <a:extLst>
                <a:ext uri="{FF2B5EF4-FFF2-40B4-BE49-F238E27FC236}">
                  <a16:creationId xmlns:a16="http://schemas.microsoft.com/office/drawing/2014/main" id="{479AEF7E-EE53-4AB3-A720-6AF637C5B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778" y="3893"/>
              <a:ext cx="1980" cy="47"/>
            </a:xfrm>
            <a:prstGeom prst="rect">
              <a:avLst/>
            </a:prstGeom>
            <a:noFill/>
            <a:extLst>
              <a:ext uri="{909E8E84-426E-40DD-AFC4-6F175D3DCCD1}">
                <a14:hiddenFill xmlns:a14="http://schemas.microsoft.com/office/drawing/2010/main">
                  <a:solidFill>
                    <a:srgbClr val="FFFFFF"/>
                  </a:solidFill>
                </a14:hiddenFill>
              </a:ext>
            </a:extLst>
          </p:spPr>
        </p:pic>
        <p:pic>
          <p:nvPicPr>
            <p:cNvPr id="54276" name="Picture 4">
              <a:extLst>
                <a:ext uri="{FF2B5EF4-FFF2-40B4-BE49-F238E27FC236}">
                  <a16:creationId xmlns:a16="http://schemas.microsoft.com/office/drawing/2014/main" id="{E593D941-D904-4F92-A1DC-A7691515B6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 y="1031"/>
              <a:ext cx="2832" cy="61"/>
            </a:xfrm>
            <a:prstGeom prst="rect">
              <a:avLst/>
            </a:prstGeom>
            <a:noFill/>
            <a:extLst>
              <a:ext uri="{909E8E84-426E-40DD-AFC4-6F175D3DCCD1}">
                <a14:hiddenFill xmlns:a14="http://schemas.microsoft.com/office/drawing/2010/main">
                  <a:solidFill>
                    <a:srgbClr val="FFFFFF"/>
                  </a:solidFill>
                </a14:hiddenFill>
              </a:ext>
            </a:extLst>
          </p:spPr>
        </p:pic>
      </p:grpSp>
      <p:sp>
        <p:nvSpPr>
          <p:cNvPr id="54277" name="Rectangle 5">
            <a:extLst>
              <a:ext uri="{FF2B5EF4-FFF2-40B4-BE49-F238E27FC236}">
                <a16:creationId xmlns:a16="http://schemas.microsoft.com/office/drawing/2014/main" id="{9B88C6C8-9027-41E1-B01A-ECC6A8BEABE0}"/>
              </a:ext>
            </a:extLst>
          </p:cNvPr>
          <p:cNvSpPr>
            <a:spLocks noGrp="1" noChangeArrowheads="1"/>
          </p:cNvSpPr>
          <p:nvPr>
            <p:ph type="title"/>
          </p:nvPr>
        </p:nvSpPr>
        <p:spPr bwMode="auto">
          <a:xfrm>
            <a:off x="317500" y="722313"/>
            <a:ext cx="86375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54278" name="Rectangle 6">
            <a:extLst>
              <a:ext uri="{FF2B5EF4-FFF2-40B4-BE49-F238E27FC236}">
                <a16:creationId xmlns:a16="http://schemas.microsoft.com/office/drawing/2014/main" id="{142F2624-F176-4EF2-8890-EF274BC62F27}"/>
              </a:ext>
            </a:extLst>
          </p:cNvPr>
          <p:cNvSpPr>
            <a:spLocks noGrp="1" noChangeArrowheads="1"/>
          </p:cNvSpPr>
          <p:nvPr>
            <p:ph type="body" idx="1"/>
          </p:nvPr>
        </p:nvSpPr>
        <p:spPr bwMode="auto">
          <a:xfrm>
            <a:off x="328613" y="1941513"/>
            <a:ext cx="820896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4279" name="Rectangle 7">
            <a:extLst>
              <a:ext uri="{FF2B5EF4-FFF2-40B4-BE49-F238E27FC236}">
                <a16:creationId xmlns:a16="http://schemas.microsoft.com/office/drawing/2014/main" id="{795A8C42-C60F-4321-9149-7C8ADEC8DE75}"/>
              </a:ext>
            </a:extLst>
          </p:cNvPr>
          <p:cNvSpPr>
            <a:spLocks noGrp="1" noChangeArrowheads="1"/>
          </p:cNvSpPr>
          <p:nvPr>
            <p:ph type="dt" sz="half" idx="2"/>
          </p:nvPr>
        </p:nvSpPr>
        <p:spPr bwMode="auto">
          <a:xfrm>
            <a:off x="3433763" y="63436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atin typeface="+mn-lt"/>
              </a:defRPr>
            </a:lvl1pPr>
          </a:lstStyle>
          <a:p>
            <a:r>
              <a:rPr lang="en-US" altLang="en-US"/>
              <a:t>Scientific Writing, HRP 214</a:t>
            </a:r>
          </a:p>
        </p:txBody>
      </p:sp>
      <p:sp>
        <p:nvSpPr>
          <p:cNvPr id="54280" name="Rectangle 8">
            <a:extLst>
              <a:ext uri="{FF2B5EF4-FFF2-40B4-BE49-F238E27FC236}">
                <a16:creationId xmlns:a16="http://schemas.microsoft.com/office/drawing/2014/main" id="{58FECF74-A5B8-4056-8CF7-474B11F09842}"/>
              </a:ext>
            </a:extLst>
          </p:cNvPr>
          <p:cNvSpPr>
            <a:spLocks noGrp="1" noChangeArrowheads="1"/>
          </p:cNvSpPr>
          <p:nvPr>
            <p:ph type="ftr" sz="quarter" idx="3"/>
          </p:nvPr>
        </p:nvSpPr>
        <p:spPr bwMode="auto">
          <a:xfrm>
            <a:off x="6108700" y="63436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atin typeface="+mn-lt"/>
              </a:defRPr>
            </a:lvl1pPr>
          </a:lstStyle>
          <a:p>
            <a:endParaRPr lang="en-US" altLang="en-US"/>
          </a:p>
        </p:txBody>
      </p:sp>
      <p:sp>
        <p:nvSpPr>
          <p:cNvPr id="54281" name="Rectangle 9">
            <a:extLst>
              <a:ext uri="{FF2B5EF4-FFF2-40B4-BE49-F238E27FC236}">
                <a16:creationId xmlns:a16="http://schemas.microsoft.com/office/drawing/2014/main" id="{AE54C628-2602-46A2-B6B3-A96BB2E3EC15}"/>
              </a:ext>
            </a:extLst>
          </p:cNvPr>
          <p:cNvSpPr>
            <a:spLocks noGrp="1" noChangeArrowheads="1"/>
          </p:cNvSpPr>
          <p:nvPr>
            <p:ph type="sldNum" sz="quarter" idx="4"/>
          </p:nvPr>
        </p:nvSpPr>
        <p:spPr bwMode="auto">
          <a:xfrm>
            <a:off x="146050" y="63611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atin typeface="+mn-lt"/>
              </a:defRPr>
            </a:lvl1pPr>
          </a:lstStyle>
          <a:p>
            <a:fld id="{E93B3BA5-9AFA-4A0A-A6AB-C46110953DBA}"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1" r:id="rId1"/>
  </p:sldLayoutIdLst>
  <p:hf hdr="0" ftr="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Arial" panose="020B0604020202020204" pitchFamily="34" charset="0"/>
        </a:defRPr>
      </a:lvl2pPr>
      <a:lvl3pPr algn="l" rtl="0" fontAlgn="base">
        <a:spcBef>
          <a:spcPct val="0"/>
        </a:spcBef>
        <a:spcAft>
          <a:spcPct val="0"/>
        </a:spcAft>
        <a:defRPr sz="4400">
          <a:solidFill>
            <a:schemeClr val="tx2"/>
          </a:solidFill>
          <a:latin typeface="Arial" panose="020B0604020202020204" pitchFamily="34" charset="0"/>
        </a:defRPr>
      </a:lvl3pPr>
      <a:lvl4pPr algn="l" rtl="0" fontAlgn="base">
        <a:spcBef>
          <a:spcPct val="0"/>
        </a:spcBef>
        <a:spcAft>
          <a:spcPct val="0"/>
        </a:spcAft>
        <a:defRPr sz="4400">
          <a:solidFill>
            <a:schemeClr val="tx2"/>
          </a:solidFill>
          <a:latin typeface="Arial" panose="020B0604020202020204" pitchFamily="34" charset="0"/>
        </a:defRPr>
      </a:lvl4pPr>
      <a:lvl5pPr algn="l" rtl="0" fontAlgn="base">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rgbClr val="CCFF33"/>
        </a:buClr>
        <a:buSzPct val="7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6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rgbClr val="0099CC"/>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7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5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5C001F1D-50F6-4CC7-91FE-8C559105EA83}"/>
              </a:ext>
            </a:extLst>
          </p:cNvPr>
          <p:cNvSpPr>
            <a:spLocks noGrp="1" noChangeArrowheads="1"/>
          </p:cNvSpPr>
          <p:nvPr>
            <p:ph type="title"/>
          </p:nvPr>
        </p:nvSpPr>
        <p:spPr/>
        <p:txBody>
          <a:bodyPr/>
          <a:lstStyle/>
          <a:p>
            <a:r>
              <a:rPr lang="en-US" altLang="en-US"/>
              <a:t>Principles of Effective Writing</a:t>
            </a:r>
          </a:p>
        </p:txBody>
      </p:sp>
      <p:sp>
        <p:nvSpPr>
          <p:cNvPr id="480259" name="Rectangle 3">
            <a:extLst>
              <a:ext uri="{FF2B5EF4-FFF2-40B4-BE49-F238E27FC236}">
                <a16:creationId xmlns:a16="http://schemas.microsoft.com/office/drawing/2014/main" id="{91C8CE56-BB66-4DCC-84CA-199B3F631308}"/>
              </a:ext>
            </a:extLst>
          </p:cNvPr>
          <p:cNvSpPr>
            <a:spLocks noGrp="1" noChangeArrowheads="1"/>
          </p:cNvSpPr>
          <p:nvPr>
            <p:ph type="body" idx="1"/>
          </p:nvPr>
        </p:nvSpPr>
        <p:spPr/>
        <p:txBody>
          <a:bodyPr/>
          <a:lstStyle/>
          <a:p>
            <a:r>
              <a:rPr lang="en-US" altLang="en-US">
                <a:cs typeface="Times New Roman" panose="02020603050405020304" pitchFamily="18" charset="0"/>
              </a:rPr>
              <a:t>It should be emphasized that these proportions generally are not the result of significant increases in moderate and severe injuries, but in many instances reflect mildly injured persons not being seen at a hospital.</a:t>
            </a:r>
            <a:r>
              <a:rPr lang="en-US" altLang="en-US"/>
              <a:t> </a:t>
            </a:r>
          </a:p>
        </p:txBody>
      </p:sp>
      <p:grpSp>
        <p:nvGrpSpPr>
          <p:cNvPr id="480260" name="Group 4">
            <a:extLst>
              <a:ext uri="{FF2B5EF4-FFF2-40B4-BE49-F238E27FC236}">
                <a16:creationId xmlns:a16="http://schemas.microsoft.com/office/drawing/2014/main" id="{1AE653DE-B860-4D2D-9773-6DC1C82149C5}"/>
              </a:ext>
            </a:extLst>
          </p:cNvPr>
          <p:cNvGrpSpPr>
            <a:grpSpLocks/>
          </p:cNvGrpSpPr>
          <p:nvPr/>
        </p:nvGrpSpPr>
        <p:grpSpPr bwMode="auto">
          <a:xfrm>
            <a:off x="762000" y="1143000"/>
            <a:ext cx="7924800" cy="1295400"/>
            <a:chOff x="480" y="720"/>
            <a:chExt cx="4992" cy="816"/>
          </a:xfrm>
        </p:grpSpPr>
        <p:grpSp>
          <p:nvGrpSpPr>
            <p:cNvPr id="480261" name="Group 5">
              <a:extLst>
                <a:ext uri="{FF2B5EF4-FFF2-40B4-BE49-F238E27FC236}">
                  <a16:creationId xmlns:a16="http://schemas.microsoft.com/office/drawing/2014/main" id="{F903D2B9-29DA-4F5B-BA4B-46C0B0276A82}"/>
                </a:ext>
              </a:extLst>
            </p:cNvPr>
            <p:cNvGrpSpPr>
              <a:grpSpLocks/>
            </p:cNvGrpSpPr>
            <p:nvPr/>
          </p:nvGrpSpPr>
          <p:grpSpPr bwMode="auto">
            <a:xfrm>
              <a:off x="2736" y="720"/>
              <a:ext cx="2736" cy="576"/>
              <a:chOff x="2736" y="720"/>
              <a:chExt cx="2736" cy="576"/>
            </a:xfrm>
          </p:grpSpPr>
          <p:sp>
            <p:nvSpPr>
              <p:cNvPr id="480262" name="Text Box 6">
                <a:extLst>
                  <a:ext uri="{FF2B5EF4-FFF2-40B4-BE49-F238E27FC236}">
                    <a16:creationId xmlns:a16="http://schemas.microsoft.com/office/drawing/2014/main" id="{922BFA3E-53B2-41CC-9DED-7CFC9C3BE308}"/>
                  </a:ext>
                </a:extLst>
              </p:cNvPr>
              <p:cNvSpPr txBox="1">
                <a:spLocks noChangeArrowheads="1"/>
              </p:cNvSpPr>
              <p:nvPr/>
            </p:nvSpPr>
            <p:spPr bwMode="auto">
              <a:xfrm>
                <a:off x="4416" y="720"/>
                <a:ext cx="1056" cy="526"/>
              </a:xfrm>
              <a:prstGeom prst="rect">
                <a:avLst/>
              </a:prstGeom>
              <a:solidFill>
                <a:srgbClr val="FFFFFF"/>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hlink"/>
                    </a:solidFill>
                  </a:rPr>
                  <a:t>Dead weight!!</a:t>
                </a:r>
              </a:p>
            </p:txBody>
          </p:sp>
          <p:sp>
            <p:nvSpPr>
              <p:cNvPr id="480263" name="Line 7">
                <a:extLst>
                  <a:ext uri="{FF2B5EF4-FFF2-40B4-BE49-F238E27FC236}">
                    <a16:creationId xmlns:a16="http://schemas.microsoft.com/office/drawing/2014/main" id="{B13AC63C-B304-4EB1-A336-42D2AA1FA6FD}"/>
                  </a:ext>
                </a:extLst>
              </p:cNvPr>
              <p:cNvSpPr>
                <a:spLocks noChangeShapeType="1"/>
              </p:cNvSpPr>
              <p:nvPr/>
            </p:nvSpPr>
            <p:spPr bwMode="auto">
              <a:xfrm flipH="1">
                <a:off x="2736" y="960"/>
                <a:ext cx="1680" cy="336"/>
              </a:xfrm>
              <a:prstGeom prst="line">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80264" name="Line 8">
              <a:extLst>
                <a:ext uri="{FF2B5EF4-FFF2-40B4-BE49-F238E27FC236}">
                  <a16:creationId xmlns:a16="http://schemas.microsoft.com/office/drawing/2014/main" id="{9A3F21E4-9F27-467B-90E8-5824CA191ED2}"/>
                </a:ext>
              </a:extLst>
            </p:cNvPr>
            <p:cNvSpPr>
              <a:spLocks noChangeShapeType="1"/>
            </p:cNvSpPr>
            <p:nvPr/>
          </p:nvSpPr>
          <p:spPr bwMode="auto">
            <a:xfrm>
              <a:off x="480" y="1536"/>
              <a:ext cx="32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80265" name="Group 9">
            <a:extLst>
              <a:ext uri="{FF2B5EF4-FFF2-40B4-BE49-F238E27FC236}">
                <a16:creationId xmlns:a16="http://schemas.microsoft.com/office/drawing/2014/main" id="{BAD128AC-DF83-4E6D-9D8D-C353CD0B5062}"/>
              </a:ext>
            </a:extLst>
          </p:cNvPr>
          <p:cNvGrpSpPr>
            <a:grpSpLocks/>
          </p:cNvGrpSpPr>
          <p:nvPr/>
        </p:nvGrpSpPr>
        <p:grpSpPr bwMode="auto">
          <a:xfrm>
            <a:off x="228600" y="2438400"/>
            <a:ext cx="6781800" cy="3838575"/>
            <a:chOff x="144" y="1536"/>
            <a:chExt cx="4272" cy="2418"/>
          </a:xfrm>
        </p:grpSpPr>
        <p:sp>
          <p:nvSpPr>
            <p:cNvPr id="480266" name="Line 10">
              <a:extLst>
                <a:ext uri="{FF2B5EF4-FFF2-40B4-BE49-F238E27FC236}">
                  <a16:creationId xmlns:a16="http://schemas.microsoft.com/office/drawing/2014/main" id="{BE847B32-382E-415E-A241-9A2709262D1C}"/>
                </a:ext>
              </a:extLst>
            </p:cNvPr>
            <p:cNvSpPr>
              <a:spLocks noChangeShapeType="1"/>
            </p:cNvSpPr>
            <p:nvPr/>
          </p:nvSpPr>
          <p:spPr bwMode="auto">
            <a:xfrm>
              <a:off x="3840" y="1536"/>
              <a:ext cx="5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0267" name="Line 11">
              <a:extLst>
                <a:ext uri="{FF2B5EF4-FFF2-40B4-BE49-F238E27FC236}">
                  <a16:creationId xmlns:a16="http://schemas.microsoft.com/office/drawing/2014/main" id="{3C44AD39-850B-4991-BEDA-3C19EC11D0AA}"/>
                </a:ext>
              </a:extLst>
            </p:cNvPr>
            <p:cNvSpPr>
              <a:spLocks noChangeShapeType="1"/>
            </p:cNvSpPr>
            <p:nvPr/>
          </p:nvSpPr>
          <p:spPr bwMode="auto">
            <a:xfrm>
              <a:off x="480" y="182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0268" name="Text Box 12">
              <a:extLst>
                <a:ext uri="{FF2B5EF4-FFF2-40B4-BE49-F238E27FC236}">
                  <a16:creationId xmlns:a16="http://schemas.microsoft.com/office/drawing/2014/main" id="{57F6D0B7-8C5D-46FB-ADF8-01CAB80DB47B}"/>
                </a:ext>
              </a:extLst>
            </p:cNvPr>
            <p:cNvSpPr txBox="1">
              <a:spLocks noChangeArrowheads="1"/>
            </p:cNvSpPr>
            <p:nvPr/>
          </p:nvSpPr>
          <p:spPr bwMode="auto">
            <a:xfrm>
              <a:off x="144" y="3312"/>
              <a:ext cx="2880" cy="642"/>
            </a:xfrm>
            <a:prstGeom prst="rect">
              <a:avLst/>
            </a:prstGeom>
            <a:solidFill>
              <a:srgbClr val="FFFFFF"/>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rPr>
                <a:t>Can we use a more informative adjective than a pronoun?  What’s important about “these” proportions?</a:t>
              </a:r>
            </a:p>
          </p:txBody>
        </p:sp>
        <p:sp>
          <p:nvSpPr>
            <p:cNvPr id="480269" name="Line 13">
              <a:extLst>
                <a:ext uri="{FF2B5EF4-FFF2-40B4-BE49-F238E27FC236}">
                  <a16:creationId xmlns:a16="http://schemas.microsoft.com/office/drawing/2014/main" id="{C0A12553-46CE-404E-B20B-1FF234DB26B7}"/>
                </a:ext>
              </a:extLst>
            </p:cNvPr>
            <p:cNvSpPr>
              <a:spLocks noChangeShapeType="1"/>
            </p:cNvSpPr>
            <p:nvPr/>
          </p:nvSpPr>
          <p:spPr bwMode="auto">
            <a:xfrm flipV="1">
              <a:off x="864" y="1824"/>
              <a:ext cx="0" cy="1488"/>
            </a:xfrm>
            <a:prstGeom prst="line">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80270" name="Group 14">
            <a:extLst>
              <a:ext uri="{FF2B5EF4-FFF2-40B4-BE49-F238E27FC236}">
                <a16:creationId xmlns:a16="http://schemas.microsoft.com/office/drawing/2014/main" id="{398BBEC9-9CFB-46B4-BC06-66D20605D370}"/>
              </a:ext>
            </a:extLst>
          </p:cNvPr>
          <p:cNvGrpSpPr>
            <a:grpSpLocks/>
          </p:cNvGrpSpPr>
          <p:nvPr/>
        </p:nvGrpSpPr>
        <p:grpSpPr bwMode="auto">
          <a:xfrm>
            <a:off x="2971800" y="2819400"/>
            <a:ext cx="5715000" cy="3805238"/>
            <a:chOff x="1872" y="1776"/>
            <a:chExt cx="3600" cy="2397"/>
          </a:xfrm>
        </p:grpSpPr>
        <p:sp>
          <p:nvSpPr>
            <p:cNvPr id="480271" name="Text Box 15">
              <a:extLst>
                <a:ext uri="{FF2B5EF4-FFF2-40B4-BE49-F238E27FC236}">
                  <a16:creationId xmlns:a16="http://schemas.microsoft.com/office/drawing/2014/main" id="{27E484D4-1CA6-4544-A87D-D365B622D239}"/>
                </a:ext>
              </a:extLst>
            </p:cNvPr>
            <p:cNvSpPr txBox="1">
              <a:spLocks noChangeArrowheads="1"/>
            </p:cNvSpPr>
            <p:nvPr/>
          </p:nvSpPr>
          <p:spPr bwMode="auto">
            <a:xfrm>
              <a:off x="3216" y="3072"/>
              <a:ext cx="2256" cy="1101"/>
            </a:xfrm>
            <a:prstGeom prst="rect">
              <a:avLst/>
            </a:prstGeom>
            <a:solidFill>
              <a:srgbClr val="FFFFFF"/>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hlink"/>
                  </a:solidFill>
                </a:rPr>
                <a:t>More dead weight.  </a:t>
              </a:r>
            </a:p>
            <a:p>
              <a:pPr>
                <a:spcBef>
                  <a:spcPct val="50000"/>
                </a:spcBef>
              </a:pPr>
              <a:r>
                <a:rPr lang="en-US" altLang="en-US" b="1">
                  <a:solidFill>
                    <a:schemeClr val="hlink"/>
                  </a:solidFill>
                </a:rPr>
                <a:t>Ask yourself, what does the sentence loose without this qualifier?</a:t>
              </a:r>
            </a:p>
          </p:txBody>
        </p:sp>
        <p:sp>
          <p:nvSpPr>
            <p:cNvPr id="480272" name="Line 16">
              <a:extLst>
                <a:ext uri="{FF2B5EF4-FFF2-40B4-BE49-F238E27FC236}">
                  <a16:creationId xmlns:a16="http://schemas.microsoft.com/office/drawing/2014/main" id="{FF5B1AE1-EAE7-46B7-AE59-266FF5F925B3}"/>
                </a:ext>
              </a:extLst>
            </p:cNvPr>
            <p:cNvSpPr>
              <a:spLocks noChangeShapeType="1"/>
            </p:cNvSpPr>
            <p:nvPr/>
          </p:nvSpPr>
          <p:spPr bwMode="auto">
            <a:xfrm flipH="1" flipV="1">
              <a:off x="2448" y="1776"/>
              <a:ext cx="960" cy="1296"/>
            </a:xfrm>
            <a:prstGeom prst="line">
              <a:avLst/>
            </a:prstGeom>
            <a:noFill/>
            <a:ln w="254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0273" name="Line 17">
              <a:extLst>
                <a:ext uri="{FF2B5EF4-FFF2-40B4-BE49-F238E27FC236}">
                  <a16:creationId xmlns:a16="http://schemas.microsoft.com/office/drawing/2014/main" id="{E75ADE65-15F9-4F7B-B7D9-D92389651BAA}"/>
                </a:ext>
              </a:extLst>
            </p:cNvPr>
            <p:cNvSpPr>
              <a:spLocks noChangeShapeType="1"/>
            </p:cNvSpPr>
            <p:nvPr/>
          </p:nvSpPr>
          <p:spPr bwMode="auto">
            <a:xfrm>
              <a:off x="1872" y="1824"/>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0260"/>
                                        </p:tgtEl>
                                        <p:attrNameLst>
                                          <p:attrName>style.visibility</p:attrName>
                                        </p:attrNameLst>
                                      </p:cBhvr>
                                      <p:to>
                                        <p:strVal val="visible"/>
                                      </p:to>
                                    </p:set>
                                    <p:animEffect transition="in" filter="dissolve">
                                      <p:cBhvr>
                                        <p:cTn id="7" dur="500"/>
                                        <p:tgtEl>
                                          <p:spTgt spid="480260"/>
                                        </p:tgtEl>
                                      </p:cBhvr>
                                    </p:animEffect>
                                  </p:childTnLst>
                                  <p:subTnLst>
                                    <p:set>
                                      <p:cBhvr override="childStyle">
                                        <p:cTn dur="1" fill="hold" display="0" masterRel="nextClick" afterEffect="1"/>
                                        <p:tgtEl>
                                          <p:spTgt spid="480260"/>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80265"/>
                                        </p:tgtEl>
                                        <p:attrNameLst>
                                          <p:attrName>style.visibility</p:attrName>
                                        </p:attrNameLst>
                                      </p:cBhvr>
                                      <p:to>
                                        <p:strVal val="visible"/>
                                      </p:to>
                                    </p:set>
                                    <p:animEffect transition="in" filter="dissolve">
                                      <p:cBhvr>
                                        <p:cTn id="12" dur="500"/>
                                        <p:tgtEl>
                                          <p:spTgt spid="480265"/>
                                        </p:tgtEl>
                                      </p:cBhvr>
                                    </p:animEffect>
                                  </p:childTnLst>
                                  <p:subTnLst>
                                    <p:set>
                                      <p:cBhvr override="childStyle">
                                        <p:cTn dur="1" fill="hold" display="0" masterRel="nextClick" afterEffect="1"/>
                                        <p:tgtEl>
                                          <p:spTgt spid="48026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80270"/>
                                        </p:tgtEl>
                                        <p:attrNameLst>
                                          <p:attrName>style.visibility</p:attrName>
                                        </p:attrNameLst>
                                      </p:cBhvr>
                                      <p:to>
                                        <p:strVal val="visible"/>
                                      </p:to>
                                    </p:set>
                                    <p:animEffect transition="in" filter="dissolve">
                                      <p:cBhvr>
                                        <p:cTn id="17" dur="500"/>
                                        <p:tgtEl>
                                          <p:spTgt spid="480270"/>
                                        </p:tgtEl>
                                      </p:cBhvr>
                                    </p:animEffect>
                                  </p:childTnLst>
                                  <p:subTnLst>
                                    <p:set>
                                      <p:cBhvr override="childStyle">
                                        <p:cTn dur="1" fill="hold" display="0" masterRel="nextClick" afterEffect="1"/>
                                        <p:tgtEl>
                                          <p:spTgt spid="48027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rtsy">
  <a:themeElements>
    <a:clrScheme name="Artsy 8">
      <a:dk1>
        <a:srgbClr val="253249"/>
      </a:dk1>
      <a:lt1>
        <a:srgbClr val="FFFF99"/>
      </a:lt1>
      <a:dk2>
        <a:srgbClr val="3399FF"/>
      </a:dk2>
      <a:lt2>
        <a:srgbClr val="FF9900"/>
      </a:lt2>
      <a:accent1>
        <a:srgbClr val="FFCC66"/>
      </a:accent1>
      <a:accent2>
        <a:srgbClr val="99CC00"/>
      </a:accent2>
      <a:accent3>
        <a:srgbClr val="ADCAFF"/>
      </a:accent3>
      <a:accent4>
        <a:srgbClr val="DADA82"/>
      </a:accent4>
      <a:accent5>
        <a:srgbClr val="FFE2B8"/>
      </a:accent5>
      <a:accent6>
        <a:srgbClr val="8AB900"/>
      </a:accent6>
      <a:hlink>
        <a:srgbClr val="FF5050"/>
      </a:hlink>
      <a:folHlink>
        <a:srgbClr val="3333FF"/>
      </a:folHlink>
    </a:clrScheme>
    <a:fontScheme name="Arts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Artsy 1">
        <a:dk1>
          <a:srgbClr val="000000"/>
        </a:dk1>
        <a:lt1>
          <a:srgbClr val="FFFFCC"/>
        </a:lt1>
        <a:dk2>
          <a:srgbClr val="4D4D4D"/>
        </a:dk2>
        <a:lt2>
          <a:srgbClr val="FFCC00"/>
        </a:lt2>
        <a:accent1>
          <a:srgbClr val="808000"/>
        </a:accent1>
        <a:accent2>
          <a:srgbClr val="CC9900"/>
        </a:accent2>
        <a:accent3>
          <a:srgbClr val="B2B2B2"/>
        </a:accent3>
        <a:accent4>
          <a:srgbClr val="DADAAE"/>
        </a:accent4>
        <a:accent5>
          <a:srgbClr val="C0C0AA"/>
        </a:accent5>
        <a:accent6>
          <a:srgbClr val="B98A00"/>
        </a:accent6>
        <a:hlink>
          <a:srgbClr val="CC6600"/>
        </a:hlink>
        <a:folHlink>
          <a:srgbClr val="969696"/>
        </a:folHlink>
      </a:clrScheme>
      <a:clrMap bg1="dk2" tx1="lt1" bg2="dk1" tx2="lt2" accent1="accent1" accent2="accent2" accent3="accent3" accent4="accent4" accent5="accent5" accent6="accent6" hlink="hlink" folHlink="folHlink"/>
    </a:extraClrScheme>
    <a:extraClrScheme>
      <a:clrScheme name="Artsy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clrMap bg1="lt1" tx1="dk1" bg2="lt2" tx2="dk2" accent1="accent1" accent2="accent2" accent3="accent3" accent4="accent4" accent5="accent5" accent6="accent6" hlink="hlink" folHlink="folHlink"/>
    </a:extraClrScheme>
    <a:extraClrScheme>
      <a:clrScheme name="Artsy 3">
        <a:dk1>
          <a:srgbClr val="000000"/>
        </a:dk1>
        <a:lt1>
          <a:srgbClr val="FFFFFF"/>
        </a:lt1>
        <a:dk2>
          <a:srgbClr val="000000"/>
        </a:dk2>
        <a:lt2>
          <a:srgbClr val="B2B2B2"/>
        </a:lt2>
        <a:accent1>
          <a:srgbClr val="C0C0C0"/>
        </a:accent1>
        <a:accent2>
          <a:srgbClr val="DDDDDD"/>
        </a:accent2>
        <a:accent3>
          <a:srgbClr val="FFFFFF"/>
        </a:accent3>
        <a:accent4>
          <a:srgbClr val="000000"/>
        </a:accent4>
        <a:accent5>
          <a:srgbClr val="DCDCDC"/>
        </a:accent5>
        <a:accent6>
          <a:srgbClr val="C8C8C8"/>
        </a:accent6>
        <a:hlink>
          <a:srgbClr val="808080"/>
        </a:hlink>
        <a:folHlink>
          <a:srgbClr val="969696"/>
        </a:folHlink>
      </a:clrScheme>
      <a:clrMap bg1="lt1" tx1="dk1" bg2="lt2" tx2="dk2" accent1="accent1" accent2="accent2" accent3="accent3" accent4="accent4" accent5="accent5" accent6="accent6" hlink="hlink" folHlink="folHlink"/>
    </a:extraClrScheme>
    <a:extraClrScheme>
      <a:clrScheme name="Artsy 4">
        <a:dk1>
          <a:srgbClr val="2C2C42"/>
        </a:dk1>
        <a:lt1>
          <a:srgbClr val="FFFFCC"/>
        </a:lt1>
        <a:dk2>
          <a:srgbClr val="666699"/>
        </a:dk2>
        <a:lt2>
          <a:srgbClr val="FFCC00"/>
        </a:lt2>
        <a:accent1>
          <a:srgbClr val="FF9933"/>
        </a:accent1>
        <a:accent2>
          <a:srgbClr val="808000"/>
        </a:accent2>
        <a:accent3>
          <a:srgbClr val="B8B8CA"/>
        </a:accent3>
        <a:accent4>
          <a:srgbClr val="DADAAE"/>
        </a:accent4>
        <a:accent5>
          <a:srgbClr val="FFCAAD"/>
        </a:accent5>
        <a:accent6>
          <a:srgbClr val="737300"/>
        </a:accent6>
        <a:hlink>
          <a:srgbClr val="CC6600"/>
        </a:hlink>
        <a:folHlink>
          <a:srgbClr val="333399"/>
        </a:folHlink>
      </a:clrScheme>
      <a:clrMap bg1="dk2" tx1="lt1" bg2="dk1" tx2="lt2" accent1="accent1" accent2="accent2" accent3="accent3" accent4="accent4" accent5="accent5" accent6="accent6" hlink="hlink" folHlink="folHlink"/>
    </a:extraClrScheme>
    <a:extraClrScheme>
      <a:clrScheme name="Artsy 5">
        <a:dk1>
          <a:srgbClr val="50000F"/>
        </a:dk1>
        <a:lt1>
          <a:srgbClr val="FFCC00"/>
        </a:lt1>
        <a:dk2>
          <a:srgbClr val="800000"/>
        </a:dk2>
        <a:lt2>
          <a:srgbClr val="FFFFCC"/>
        </a:lt2>
        <a:accent1>
          <a:srgbClr val="808000"/>
        </a:accent1>
        <a:accent2>
          <a:srgbClr val="993366"/>
        </a:accent2>
        <a:accent3>
          <a:srgbClr val="C0AAAA"/>
        </a:accent3>
        <a:accent4>
          <a:srgbClr val="DAAE00"/>
        </a:accent4>
        <a:accent5>
          <a:srgbClr val="C0C0AA"/>
        </a:accent5>
        <a:accent6>
          <a:srgbClr val="8A2D5C"/>
        </a:accent6>
        <a:hlink>
          <a:srgbClr val="FF5050"/>
        </a:hlink>
        <a:folHlink>
          <a:srgbClr val="993300"/>
        </a:folHlink>
      </a:clrScheme>
      <a:clrMap bg1="dk2" tx1="lt1" bg2="dk1" tx2="lt2" accent1="accent1" accent2="accent2" accent3="accent3" accent4="accent4" accent5="accent5" accent6="accent6" hlink="hlink" folHlink="folHlink"/>
    </a:extraClrScheme>
    <a:extraClrScheme>
      <a:clrScheme name="Artsy 6">
        <a:dk1>
          <a:srgbClr val="333300"/>
        </a:dk1>
        <a:lt1>
          <a:srgbClr val="FFCC00"/>
        </a:lt1>
        <a:dk2>
          <a:srgbClr val="666633"/>
        </a:dk2>
        <a:lt2>
          <a:srgbClr val="FFFFCC"/>
        </a:lt2>
        <a:accent1>
          <a:srgbClr val="8F7401"/>
        </a:accent1>
        <a:accent2>
          <a:srgbClr val="CC6600"/>
        </a:accent2>
        <a:accent3>
          <a:srgbClr val="B8B8AD"/>
        </a:accent3>
        <a:accent4>
          <a:srgbClr val="DAAE00"/>
        </a:accent4>
        <a:accent5>
          <a:srgbClr val="C6BCAA"/>
        </a:accent5>
        <a:accent6>
          <a:srgbClr val="B95C00"/>
        </a:accent6>
        <a:hlink>
          <a:srgbClr val="666699"/>
        </a:hlink>
        <a:folHlink>
          <a:srgbClr val="808000"/>
        </a:folHlink>
      </a:clrScheme>
      <a:clrMap bg1="dk2" tx1="lt1" bg2="dk1" tx2="lt2" accent1="accent1" accent2="accent2" accent3="accent3" accent4="accent4" accent5="accent5" accent6="accent6" hlink="hlink" folHlink="folHlink"/>
    </a:extraClrScheme>
    <a:extraClrScheme>
      <a:clrScheme name="Artsy 7">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Artsy 8">
        <a:dk1>
          <a:srgbClr val="253249"/>
        </a:dk1>
        <a:lt1>
          <a:srgbClr val="FFFF99"/>
        </a:lt1>
        <a:dk2>
          <a:srgbClr val="3399FF"/>
        </a:dk2>
        <a:lt2>
          <a:srgbClr val="FF9900"/>
        </a:lt2>
        <a:accent1>
          <a:srgbClr val="FFCC66"/>
        </a:accent1>
        <a:accent2>
          <a:srgbClr val="99CC00"/>
        </a:accent2>
        <a:accent3>
          <a:srgbClr val="ADCAFF"/>
        </a:accent3>
        <a:accent4>
          <a:srgbClr val="DADA82"/>
        </a:accent4>
        <a:accent5>
          <a:srgbClr val="FFE2B8"/>
        </a:accent5>
        <a:accent6>
          <a:srgbClr val="8AB900"/>
        </a:accent6>
        <a:hlink>
          <a:srgbClr val="FF5050"/>
        </a:hlink>
        <a:folHlink>
          <a:srgbClr val="3333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Designs\Artsy.pot</Template>
  <TotalTime>2808</TotalTime>
  <Pages>8</Pages>
  <Words>7202</Words>
  <Application>Microsoft Office PowerPoint</Application>
  <PresentationFormat>Letter Paper (8.5x11 in)</PresentationFormat>
  <Paragraphs>945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Artsy</vt:lpstr>
      <vt:lpstr>Principles of Effective Writing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dc:title>
  <dc:subject/>
  <dc:creator>Kristin Cobb</dc:creator>
  <cp:keywords/>
  <dc:description/>
  <cp:lastModifiedBy>Bishwa Karki</cp:lastModifiedBy>
  <cp:revision>204</cp:revision>
  <cp:lastPrinted>1996-05-17T17:09:10Z</cp:lastPrinted>
  <dcterms:created xsi:type="dcterms:W3CDTF">1996-05-17T12:08:30Z</dcterms:created>
  <dcterms:modified xsi:type="dcterms:W3CDTF">2019-12-10T02:32:04Z</dcterms:modified>
</cp:coreProperties>
</file>