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448" r:id="rId2"/>
  </p:sldIdLst>
  <p:sldSz cx="9144000" cy="6858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CC66"/>
    <a:srgbClr val="E76B17"/>
    <a:srgbClr val="D65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50" d="100"/>
          <a:sy n="50" d="100"/>
        </p:scale>
        <p:origin x="-1314" y="-372"/>
      </p:cViewPr>
      <p:guideLst>
        <p:guide orient="horz" pos="144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56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3FB0A65-7D05-4281-9057-13C95858D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13" tIns="44450" rIns="87313" bIns="44450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939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511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083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655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>
              <a:lnSpc>
                <a:spcPct val="90000"/>
              </a:lnSpc>
            </a:pPr>
            <a:r>
              <a:rPr lang="en-US" altLang="en-US" sz="1200">
                <a:latin typeface="Arial" panose="020B0604020202020204" pitchFamily="34" charset="0"/>
              </a:rPr>
              <a:t>Page </a:t>
            </a:r>
            <a:fld id="{B8B1FA9D-17E8-4A76-B087-733139923AA8}" type="slidenum">
              <a:rPr lang="en-US" altLang="en-US" sz="1200">
                <a:latin typeface="Arial" panose="020B0604020202020204" pitchFamily="34" charset="0"/>
              </a:rPr>
              <a:pPr algn="ctr" eaLnBrk="0" hangingPunct="0">
                <a:lnSpc>
                  <a:spcPct val="90000"/>
                </a:lnSpc>
              </a:pPr>
              <a:t>‹#›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C470469-4A8F-4125-A125-E5F472D2F48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750888" y="-758825"/>
            <a:ext cx="4568826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06B96B2-E25B-443D-A8D0-55A1BE4218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2286000"/>
            <a:ext cx="54864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>
            <a:extLst>
              <a:ext uri="{FF2B5EF4-FFF2-40B4-BE49-F238E27FC236}">
                <a16:creationId xmlns:a16="http://schemas.microsoft.com/office/drawing/2014/main" id="{0D42FBD3-5E5B-4AC0-8A9D-815BF3344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1513" y="1571625"/>
            <a:ext cx="5486400" cy="6172200"/>
          </a:xfrm>
          <a:ln/>
        </p:spPr>
        <p:txBody>
          <a:bodyPr/>
          <a:lstStyle/>
          <a:p>
            <a:pPr marL="285750" indent="-285750">
              <a:buFontTx/>
              <a:buChar char="•"/>
            </a:pPr>
            <a:endParaRPr lang="en-US" altLang="en-US" sz="1400"/>
          </a:p>
        </p:txBody>
      </p:sp>
      <p:sp>
        <p:nvSpPr>
          <p:cNvPr id="466947" name="Rectangle 3">
            <a:extLst>
              <a:ext uri="{FF2B5EF4-FFF2-40B4-BE49-F238E27FC236}">
                <a16:creationId xmlns:a16="http://schemas.microsoft.com/office/drawing/2014/main" id="{C5938F1B-6431-4FC8-96FA-2DAC2B9118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50963" y="-1087438"/>
            <a:ext cx="4568826" cy="3425826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0CB1-C1B1-429A-9618-67400662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1D33D-FD37-49B8-BEC4-9CD994FB8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8B322-60C5-4D82-84B0-828119C8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Scientific Writing, HRP 214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F63FD-B6B6-4768-97E3-832F9057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D2258-823E-413B-AB8B-85C28CA7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B67793-3B2A-42FC-9191-1091A812F2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05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>
            <a:extLst>
              <a:ext uri="{FF2B5EF4-FFF2-40B4-BE49-F238E27FC236}">
                <a16:creationId xmlns:a16="http://schemas.microsoft.com/office/drawing/2014/main" id="{4EE16819-9695-4465-B2A8-AE583FAA80A2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54275" name="Picture 3">
              <a:extLst>
                <a:ext uri="{FF2B5EF4-FFF2-40B4-BE49-F238E27FC236}">
                  <a16:creationId xmlns:a16="http://schemas.microsoft.com/office/drawing/2014/main" id="{479AEF7E-EE53-4AB3-A720-6AF637C5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276" name="Picture 4">
              <a:extLst>
                <a:ext uri="{FF2B5EF4-FFF2-40B4-BE49-F238E27FC236}">
                  <a16:creationId xmlns:a16="http://schemas.microsoft.com/office/drawing/2014/main" id="{E593D941-D904-4F92-A1DC-A7691515B6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277" name="Rectangle 5">
            <a:extLst>
              <a:ext uri="{FF2B5EF4-FFF2-40B4-BE49-F238E27FC236}">
                <a16:creationId xmlns:a16="http://schemas.microsoft.com/office/drawing/2014/main" id="{9B88C6C8-9027-41E1-B01A-ECC6A8BEA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142F2624-F176-4EF2-8890-EF274BC62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795A8C42-C60F-4321-9149-7C8ADEC8DE7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en-US" altLang="en-US"/>
              <a:t>Scientific Writing, HRP 214</a:t>
            </a:r>
          </a:p>
        </p:txBody>
      </p:sp>
      <p:sp>
        <p:nvSpPr>
          <p:cNvPr id="54280" name="Rectangle 8">
            <a:extLst>
              <a:ext uri="{FF2B5EF4-FFF2-40B4-BE49-F238E27FC236}">
                <a16:creationId xmlns:a16="http://schemas.microsoft.com/office/drawing/2014/main" id="{58FECF74-A5B8-4056-8CF7-474B11F098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54281" name="Rectangle 9">
            <a:extLst>
              <a:ext uri="{FF2B5EF4-FFF2-40B4-BE49-F238E27FC236}">
                <a16:creationId xmlns:a16="http://schemas.microsoft.com/office/drawing/2014/main" id="{AE54C628-2602-46A2-B6B3-A96BB2E3EC1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fld id="{E93B3BA5-9AFA-4A0A-A6AB-C46110953D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>
            <a:extLst>
              <a:ext uri="{FF2B5EF4-FFF2-40B4-BE49-F238E27FC236}">
                <a16:creationId xmlns:a16="http://schemas.microsoft.com/office/drawing/2014/main" id="{33C564C2-CB07-429F-8810-397D9362B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6413" y="381000"/>
            <a:ext cx="8637587" cy="1431925"/>
          </a:xfrm>
        </p:spPr>
        <p:txBody>
          <a:bodyPr/>
          <a:lstStyle/>
          <a:p>
            <a:r>
              <a:rPr lang="en-US" altLang="en-US"/>
              <a:t>Principles of Effective Writing</a:t>
            </a:r>
            <a:br>
              <a:rPr lang="en-US" altLang="en-US"/>
            </a:br>
            <a:r>
              <a:rPr lang="en-US" altLang="en-US"/>
              <a:t>Parallelism</a:t>
            </a:r>
            <a:endParaRPr lang="en-US" altLang="en-US" sz="3600"/>
          </a:p>
        </p:txBody>
      </p:sp>
      <p:sp>
        <p:nvSpPr>
          <p:cNvPr id="465923" name="Rectangle 3">
            <a:extLst>
              <a:ext uri="{FF2B5EF4-FFF2-40B4-BE49-F238E27FC236}">
                <a16:creationId xmlns:a16="http://schemas.microsoft.com/office/drawing/2014/main" id="{EA66B40E-DDEE-4F96-B0A0-1D8D17342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208963" cy="4114800"/>
          </a:xfrm>
        </p:spPr>
        <p:txBody>
          <a:bodyPr/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Not Parallel: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</a:t>
            </a:r>
            <a:r>
              <a:rPr lang="en-US" altLang="en-US" sz="2400">
                <a:cs typeface="Times New Roman" panose="02020603050405020304" pitchFamily="18" charset="0"/>
              </a:rPr>
              <a:t>This research follows four distinct phases: (1) establishing measurement instruments (2) pattern measurement (3) developing interventions and (4) the dissemination of successful interventions to other settings and institutions.</a:t>
            </a:r>
            <a:r>
              <a:rPr lang="en-US" altLang="en-US" sz="2400"/>
              <a:t>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Parallel: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	This research follows four distinct phases: (1) </a:t>
            </a:r>
            <a:r>
              <a:rPr lang="en-US" altLang="en-US" sz="2400" u="sng">
                <a:cs typeface="Times New Roman" panose="02020603050405020304" pitchFamily="18" charset="0"/>
              </a:rPr>
              <a:t>establishing</a:t>
            </a:r>
            <a:r>
              <a:rPr lang="en-US" altLang="en-US" sz="2400">
                <a:cs typeface="Times New Roman" panose="02020603050405020304" pitchFamily="18" charset="0"/>
              </a:rPr>
              <a:t> measurement instruments (2) </a:t>
            </a:r>
            <a:r>
              <a:rPr lang="en-US" altLang="en-US" sz="2400" u="sng">
                <a:cs typeface="Times New Roman" panose="02020603050405020304" pitchFamily="18" charset="0"/>
              </a:rPr>
              <a:t>measuring</a:t>
            </a:r>
            <a:r>
              <a:rPr lang="en-US" altLang="en-US" sz="2400">
                <a:cs typeface="Times New Roman" panose="02020603050405020304" pitchFamily="18" charset="0"/>
              </a:rPr>
              <a:t> patterns (3) </a:t>
            </a:r>
            <a:r>
              <a:rPr lang="en-US" altLang="en-US" sz="2400" u="sng">
                <a:cs typeface="Times New Roman" panose="02020603050405020304" pitchFamily="18" charset="0"/>
              </a:rPr>
              <a:t>developing</a:t>
            </a:r>
            <a:r>
              <a:rPr lang="en-US" altLang="en-US" sz="2400">
                <a:cs typeface="Times New Roman" panose="02020603050405020304" pitchFamily="18" charset="0"/>
              </a:rPr>
              <a:t> interventions  and (4) </a:t>
            </a:r>
            <a:r>
              <a:rPr lang="en-US" altLang="en-US" sz="2400" u="sng">
                <a:cs typeface="Times New Roman" panose="02020603050405020304" pitchFamily="18" charset="0"/>
              </a:rPr>
              <a:t>disseminating</a:t>
            </a:r>
            <a:r>
              <a:rPr lang="en-US" altLang="en-US" sz="2400">
                <a:cs typeface="Times New Roman" panose="02020603050405020304" pitchFamily="18" charset="0"/>
              </a:rPr>
              <a:t> successful interventions to other settings and institutions.</a:t>
            </a:r>
            <a:r>
              <a:rPr lang="en-US" altLang="en-US" sz="240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 bldLvl="3" autoUpdateAnimBg="0"/>
    </p:bldLst>
  </p:timing>
</p:sld>
</file>

<file path=ppt/theme/theme1.xml><?xml version="1.0" encoding="utf-8"?>
<a:theme xmlns:a="http://schemas.openxmlformats.org/drawingml/2006/main" name="Artsy">
  <a:themeElements>
    <a:clrScheme name="Artsy 8">
      <a:dk1>
        <a:srgbClr val="253249"/>
      </a:dk1>
      <a:lt1>
        <a:srgbClr val="FFFF99"/>
      </a:lt1>
      <a:dk2>
        <a:srgbClr val="3399FF"/>
      </a:dk2>
      <a:lt2>
        <a:srgbClr val="FF9900"/>
      </a:lt2>
      <a:accent1>
        <a:srgbClr val="FFCC66"/>
      </a:accent1>
      <a:accent2>
        <a:srgbClr val="99CC00"/>
      </a:accent2>
      <a:accent3>
        <a:srgbClr val="ADCAFF"/>
      </a:accent3>
      <a:accent4>
        <a:srgbClr val="DADA82"/>
      </a:accent4>
      <a:accent5>
        <a:srgbClr val="FFE2B8"/>
      </a:accent5>
      <a:accent6>
        <a:srgbClr val="8AB900"/>
      </a:accent6>
      <a:hlink>
        <a:srgbClr val="FF5050"/>
      </a:hlink>
      <a:folHlink>
        <a:srgbClr val="3333FF"/>
      </a:folHlink>
    </a:clrScheme>
    <a:fontScheme name="Arts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8">
        <a:dk1>
          <a:srgbClr val="253249"/>
        </a:dk1>
        <a:lt1>
          <a:srgbClr val="FFFF99"/>
        </a:lt1>
        <a:dk2>
          <a:srgbClr val="3399FF"/>
        </a:dk2>
        <a:lt2>
          <a:srgbClr val="FF9900"/>
        </a:lt2>
        <a:accent1>
          <a:srgbClr val="FFCC66"/>
        </a:accent1>
        <a:accent2>
          <a:srgbClr val="99CC00"/>
        </a:accent2>
        <a:accent3>
          <a:srgbClr val="ADCAFF"/>
        </a:accent3>
        <a:accent4>
          <a:srgbClr val="DADA82"/>
        </a:accent4>
        <a:accent5>
          <a:srgbClr val="FFE2B8"/>
        </a:accent5>
        <a:accent6>
          <a:srgbClr val="8AB900"/>
        </a:accent6>
        <a:hlink>
          <a:srgbClr val="FF5050"/>
        </a:hlink>
        <a:folHlink>
          <a:srgbClr val="3333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2808</TotalTime>
  <Pages>8</Pages>
  <Words>7202</Words>
  <Application>Microsoft Office PowerPoint</Application>
  <PresentationFormat>Letter Paper (8.5x11 in)</PresentationFormat>
  <Paragraphs>945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Artsy</vt:lpstr>
      <vt:lpstr>Principles of Effective Writing Parallelism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</dc:title>
  <dc:subject/>
  <dc:creator>Kristin Cobb</dc:creator>
  <cp:keywords/>
  <dc:description/>
  <cp:lastModifiedBy>Bishwa Karki</cp:lastModifiedBy>
  <cp:revision>204</cp:revision>
  <cp:lastPrinted>1996-05-17T17:09:10Z</cp:lastPrinted>
  <dcterms:created xsi:type="dcterms:W3CDTF">1996-05-17T12:08:30Z</dcterms:created>
  <dcterms:modified xsi:type="dcterms:W3CDTF">2019-12-10T02:31:10Z</dcterms:modified>
</cp:coreProperties>
</file>