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9"/>
  </p:notesMasterIdLst>
  <p:sldIdLst>
    <p:sldId id="301" r:id="rId2"/>
    <p:sldId id="302" r:id="rId3"/>
    <p:sldId id="303" r:id="rId4"/>
    <p:sldId id="304" r:id="rId5"/>
    <p:sldId id="328" r:id="rId6"/>
    <p:sldId id="329" r:id="rId7"/>
    <p:sldId id="311" r:id="rId8"/>
    <p:sldId id="313" r:id="rId9"/>
    <p:sldId id="314" r:id="rId10"/>
    <p:sldId id="316" r:id="rId11"/>
    <p:sldId id="315" r:id="rId12"/>
    <p:sldId id="317" r:id="rId13"/>
    <p:sldId id="318" r:id="rId14"/>
    <p:sldId id="319" r:id="rId15"/>
    <p:sldId id="320" r:id="rId16"/>
    <p:sldId id="321" r:id="rId17"/>
    <p:sldId id="322" r:id="rId18"/>
    <p:sldId id="323" r:id="rId19"/>
    <p:sldId id="324" r:id="rId20"/>
    <p:sldId id="325" r:id="rId21"/>
    <p:sldId id="327" r:id="rId22"/>
    <p:sldId id="334" r:id="rId23"/>
    <p:sldId id="330" r:id="rId24"/>
    <p:sldId id="331" r:id="rId25"/>
    <p:sldId id="332" r:id="rId26"/>
    <p:sldId id="333" r:id="rId27"/>
    <p:sldId id="326"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p:cViewPr varScale="1">
        <p:scale>
          <a:sx n="68" d="100"/>
          <a:sy n="68" d="100"/>
        </p:scale>
        <p:origin x="14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CD078CC-5BD7-40A8-983C-451B62468E59}" type="datetimeFigureOut">
              <a:rPr lang="en-US" smtClean="0"/>
              <a:t>1/16/2022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72A5F3C-9728-41F2-926C-C1DEADCF5D2E}" type="slidenum">
              <a:rPr lang="en-US" smtClean="0"/>
              <a:t>‹#›</a:t>
            </a:fld>
            <a:endParaRPr lang="en-US"/>
          </a:p>
        </p:txBody>
      </p:sp>
    </p:spTree>
    <p:extLst>
      <p:ext uri="{BB962C8B-B14F-4D97-AF65-F5344CB8AC3E}">
        <p14:creationId xmlns:p14="http://schemas.microsoft.com/office/powerpoint/2010/main" val="38536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EA4A1D9-EAE3-4364-9EEF-B4156C4EF4FE}" type="datetime1">
              <a:rPr lang="en-US" smtClean="0"/>
              <a:t>1/16/2022</a:t>
            </a:fld>
            <a:endParaRPr lang="en-US"/>
          </a:p>
        </p:txBody>
      </p:sp>
      <p:sp>
        <p:nvSpPr>
          <p:cNvPr id="5" name="Footer Placeholder 4"/>
          <p:cNvSpPr>
            <a:spLocks noGrp="1"/>
          </p:cNvSpPr>
          <p:nvPr>
            <p:ph type="ftr" sz="quarter" idx="11"/>
          </p:nvPr>
        </p:nvSpPr>
        <p:spPr/>
        <p:txBody>
          <a:bodyPr/>
          <a:lstStyle/>
          <a:p>
            <a:r>
              <a:rPr lang="en-US"/>
              <a:t>Prepared by Saroj Poudel</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51110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5373F2-DF24-4334-B8EA-92F5B4EE9EF7}" type="datetime1">
              <a:rPr lang="en-US" smtClean="0"/>
              <a:t>1/16/2022</a:t>
            </a:fld>
            <a:endParaRPr lang="en-US"/>
          </a:p>
        </p:txBody>
      </p:sp>
      <p:sp>
        <p:nvSpPr>
          <p:cNvPr id="5" name="Footer Placeholder 4"/>
          <p:cNvSpPr>
            <a:spLocks noGrp="1"/>
          </p:cNvSpPr>
          <p:nvPr>
            <p:ph type="ftr" sz="quarter" idx="11"/>
          </p:nvPr>
        </p:nvSpPr>
        <p:spPr/>
        <p:txBody>
          <a:bodyPr/>
          <a:lstStyle/>
          <a:p>
            <a:r>
              <a:rPr lang="en-US"/>
              <a:t>Prepared by Saroj Poudel</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76740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FD6EFA-09DE-4CE9-A364-C9B8A25DC65A}" type="datetime1">
              <a:rPr lang="en-US" smtClean="0"/>
              <a:t>1/16/2022</a:t>
            </a:fld>
            <a:endParaRPr lang="en-US"/>
          </a:p>
        </p:txBody>
      </p:sp>
      <p:sp>
        <p:nvSpPr>
          <p:cNvPr id="5" name="Footer Placeholder 4"/>
          <p:cNvSpPr>
            <a:spLocks noGrp="1"/>
          </p:cNvSpPr>
          <p:nvPr>
            <p:ph type="ftr" sz="quarter" idx="11"/>
          </p:nvPr>
        </p:nvSpPr>
        <p:spPr/>
        <p:txBody>
          <a:bodyPr/>
          <a:lstStyle/>
          <a:p>
            <a:r>
              <a:rPr lang="en-US"/>
              <a:t>Prepared by Saroj Poudel</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2418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17313E-4B8D-4CD3-8100-6E440E1F08BB}" type="datetime1">
              <a:rPr lang="en-US" smtClean="0"/>
              <a:t>1/16/2022</a:t>
            </a:fld>
            <a:endParaRPr lang="en-US"/>
          </a:p>
        </p:txBody>
      </p:sp>
      <p:sp>
        <p:nvSpPr>
          <p:cNvPr id="5" name="Footer Placeholder 4"/>
          <p:cNvSpPr>
            <a:spLocks noGrp="1"/>
          </p:cNvSpPr>
          <p:nvPr>
            <p:ph type="ftr" sz="quarter" idx="11"/>
          </p:nvPr>
        </p:nvSpPr>
        <p:spPr/>
        <p:txBody>
          <a:bodyPr/>
          <a:lstStyle/>
          <a:p>
            <a:r>
              <a:rPr lang="en-US"/>
              <a:t>Prepared by Saroj Poudel</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84237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C270A2-30FF-4F40-96DE-CFE6747720DE}" type="datetime1">
              <a:rPr lang="en-US" smtClean="0"/>
              <a:t>1/16/2022</a:t>
            </a:fld>
            <a:endParaRPr lang="en-US"/>
          </a:p>
        </p:txBody>
      </p:sp>
      <p:sp>
        <p:nvSpPr>
          <p:cNvPr id="5" name="Footer Placeholder 4"/>
          <p:cNvSpPr>
            <a:spLocks noGrp="1"/>
          </p:cNvSpPr>
          <p:nvPr>
            <p:ph type="ftr" sz="quarter" idx="11"/>
          </p:nvPr>
        </p:nvSpPr>
        <p:spPr/>
        <p:txBody>
          <a:bodyPr/>
          <a:lstStyle/>
          <a:p>
            <a:r>
              <a:rPr lang="en-US"/>
              <a:t>Prepared by Saroj Poudel</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83305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8CE5A2-CE91-4711-8B7A-3D308435AB25}" type="datetime1">
              <a:rPr lang="en-US" smtClean="0"/>
              <a:t>1/16/2022</a:t>
            </a:fld>
            <a:endParaRPr lang="en-US"/>
          </a:p>
        </p:txBody>
      </p:sp>
      <p:sp>
        <p:nvSpPr>
          <p:cNvPr id="6" name="Footer Placeholder 5"/>
          <p:cNvSpPr>
            <a:spLocks noGrp="1"/>
          </p:cNvSpPr>
          <p:nvPr>
            <p:ph type="ftr" sz="quarter" idx="11"/>
          </p:nvPr>
        </p:nvSpPr>
        <p:spPr/>
        <p:txBody>
          <a:bodyPr/>
          <a:lstStyle/>
          <a:p>
            <a:r>
              <a:rPr lang="en-US"/>
              <a:t>Prepared by 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6552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AF3064-8D7D-4ABD-9940-E4174607E167}" type="datetime1">
              <a:rPr lang="en-US" smtClean="0"/>
              <a:t>1/16/2022</a:t>
            </a:fld>
            <a:endParaRPr lang="en-US"/>
          </a:p>
        </p:txBody>
      </p:sp>
      <p:sp>
        <p:nvSpPr>
          <p:cNvPr id="8" name="Footer Placeholder 7"/>
          <p:cNvSpPr>
            <a:spLocks noGrp="1"/>
          </p:cNvSpPr>
          <p:nvPr>
            <p:ph type="ftr" sz="quarter" idx="11"/>
          </p:nvPr>
        </p:nvSpPr>
        <p:spPr/>
        <p:txBody>
          <a:bodyPr/>
          <a:lstStyle/>
          <a:p>
            <a:r>
              <a:rPr lang="en-US"/>
              <a:t>Prepared by Saroj Poudel</a:t>
            </a:r>
          </a:p>
        </p:txBody>
      </p:sp>
      <p:sp>
        <p:nvSpPr>
          <p:cNvPr id="9" name="Slide Number Placeholder 8"/>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97292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4B756A-53F2-44D7-8D1F-9B051CF21826}" type="datetime1">
              <a:rPr lang="en-US" smtClean="0"/>
              <a:t>1/16/2022</a:t>
            </a:fld>
            <a:endParaRPr lang="en-US"/>
          </a:p>
        </p:txBody>
      </p:sp>
      <p:sp>
        <p:nvSpPr>
          <p:cNvPr id="4" name="Footer Placeholder 3"/>
          <p:cNvSpPr>
            <a:spLocks noGrp="1"/>
          </p:cNvSpPr>
          <p:nvPr>
            <p:ph type="ftr" sz="quarter" idx="11"/>
          </p:nvPr>
        </p:nvSpPr>
        <p:spPr/>
        <p:txBody>
          <a:bodyPr/>
          <a:lstStyle/>
          <a:p>
            <a:r>
              <a:rPr lang="en-US"/>
              <a:t>Prepared by Saroj Poudel</a:t>
            </a:r>
          </a:p>
        </p:txBody>
      </p:sp>
      <p:sp>
        <p:nvSpPr>
          <p:cNvPr id="5" name="Slide Number Placeholder 4"/>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97248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3A3A8-4B01-420A-B834-B3D2FAB91D06}" type="datetime1">
              <a:rPr lang="en-US" smtClean="0"/>
              <a:t>1/16/2022</a:t>
            </a:fld>
            <a:endParaRPr lang="en-US"/>
          </a:p>
        </p:txBody>
      </p:sp>
      <p:sp>
        <p:nvSpPr>
          <p:cNvPr id="3" name="Footer Placeholder 2"/>
          <p:cNvSpPr>
            <a:spLocks noGrp="1"/>
          </p:cNvSpPr>
          <p:nvPr>
            <p:ph type="ftr" sz="quarter" idx="11"/>
          </p:nvPr>
        </p:nvSpPr>
        <p:spPr/>
        <p:txBody>
          <a:bodyPr/>
          <a:lstStyle/>
          <a:p>
            <a:r>
              <a:rPr lang="en-US"/>
              <a:t>Prepared by Saroj Poudel</a:t>
            </a:r>
          </a:p>
        </p:txBody>
      </p:sp>
      <p:sp>
        <p:nvSpPr>
          <p:cNvPr id="4" name="Slide Number Placeholder 3"/>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184952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536EAA-94BF-47A8-957E-C2E92FE046B5}" type="datetime1">
              <a:rPr lang="en-US" smtClean="0"/>
              <a:t>1/16/2022</a:t>
            </a:fld>
            <a:endParaRPr lang="en-US"/>
          </a:p>
        </p:txBody>
      </p:sp>
      <p:sp>
        <p:nvSpPr>
          <p:cNvPr id="6" name="Footer Placeholder 5"/>
          <p:cNvSpPr>
            <a:spLocks noGrp="1"/>
          </p:cNvSpPr>
          <p:nvPr>
            <p:ph type="ftr" sz="quarter" idx="11"/>
          </p:nvPr>
        </p:nvSpPr>
        <p:spPr/>
        <p:txBody>
          <a:bodyPr/>
          <a:lstStyle/>
          <a:p>
            <a:r>
              <a:rPr lang="en-US"/>
              <a:t>Prepared by 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520353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76091D5-08B4-4B22-80BB-D968397BFCAB}" type="datetime1">
              <a:rPr lang="en-US" smtClean="0"/>
              <a:t>1/16/2022</a:t>
            </a:fld>
            <a:endParaRPr lang="en-US"/>
          </a:p>
        </p:txBody>
      </p:sp>
      <p:sp>
        <p:nvSpPr>
          <p:cNvPr id="6" name="Footer Placeholder 5"/>
          <p:cNvSpPr>
            <a:spLocks noGrp="1"/>
          </p:cNvSpPr>
          <p:nvPr>
            <p:ph type="ftr" sz="quarter" idx="11"/>
          </p:nvPr>
        </p:nvSpPr>
        <p:spPr/>
        <p:txBody>
          <a:bodyPr/>
          <a:lstStyle/>
          <a:p>
            <a:r>
              <a:rPr lang="en-US"/>
              <a:t>Prepared by 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45264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32AB17-7D28-49CF-B978-560DFCBEC043}" type="datetime1">
              <a:rPr lang="en-US" smtClean="0"/>
              <a:t>1/16/2022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Prepared by Saroj Poudel</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14FEEF-0BEA-4193-B1C8-60A5D605B70B}" type="slidenum">
              <a:rPr lang="en-US" smtClean="0"/>
              <a:t>‹#›</a:t>
            </a:fld>
            <a:endParaRPr lang="en-US"/>
          </a:p>
        </p:txBody>
      </p:sp>
    </p:spTree>
    <p:extLst>
      <p:ext uri="{BB962C8B-B14F-4D97-AF65-F5344CB8AC3E}">
        <p14:creationId xmlns:p14="http://schemas.microsoft.com/office/powerpoint/2010/main" val="416964817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99368"/>
            <a:ext cx="6858000" cy="1338092"/>
          </a:xfrm>
          <a:ln>
            <a:solidFill>
              <a:srgbClr val="00B0F0"/>
            </a:solidFill>
          </a:ln>
        </p:spPr>
        <p:txBody>
          <a:bodyPr>
            <a:normAutofit fontScale="90000"/>
          </a:bodyPr>
          <a:lstStyle/>
          <a:p>
            <a:br>
              <a:rPr lang="en-US" dirty="0"/>
            </a:br>
            <a:r>
              <a:rPr lang="en-US" dirty="0"/>
              <a:t>DATA STRUCTURES AND ALGORITHM</a:t>
            </a:r>
          </a:p>
        </p:txBody>
      </p:sp>
      <p:sp>
        <p:nvSpPr>
          <p:cNvPr id="3" name="Subtitle 2"/>
          <p:cNvSpPr>
            <a:spLocks noGrp="1"/>
          </p:cNvSpPr>
          <p:nvPr>
            <p:ph type="subTitle" idx="1"/>
          </p:nvPr>
        </p:nvSpPr>
        <p:spPr>
          <a:xfrm>
            <a:off x="1143000" y="2811780"/>
            <a:ext cx="6858000" cy="1508760"/>
          </a:xfrm>
          <a:ln>
            <a:solidFill>
              <a:srgbClr val="00B0F0"/>
            </a:solidFill>
          </a:ln>
        </p:spPr>
        <p:txBody>
          <a:bodyPr/>
          <a:lstStyle/>
          <a:p>
            <a:r>
              <a:rPr lang="en-US" dirty="0"/>
              <a:t>Lecturer: Saroj Poudel</a:t>
            </a:r>
          </a:p>
          <a:p>
            <a:r>
              <a:rPr lang="en-US" dirty="0"/>
              <a:t>Qualification: MS CIS&amp;IT</a:t>
            </a:r>
          </a:p>
          <a:p>
            <a:r>
              <a:rPr lang="en-US" dirty="0"/>
              <a:t>Profession: Senior Software Developer/CTO</a:t>
            </a:r>
          </a:p>
        </p:txBody>
      </p:sp>
      <p:sp>
        <p:nvSpPr>
          <p:cNvPr id="4" name="Subtitle 2"/>
          <p:cNvSpPr txBox="1">
            <a:spLocks/>
          </p:cNvSpPr>
          <p:nvPr/>
        </p:nvSpPr>
        <p:spPr>
          <a:xfrm>
            <a:off x="2801983" y="5434965"/>
            <a:ext cx="3540035" cy="46291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685800">
              <a:spcBef>
                <a:spcPts val="750"/>
              </a:spcBef>
            </a:pPr>
            <a:r>
              <a:rPr lang="en-US" sz="1800" dirty="0">
                <a:solidFill>
                  <a:prstClr val="black"/>
                </a:solidFill>
                <a:latin typeface="Calibri" panose="020F0502020204030204"/>
              </a:rPr>
              <a:t>Lincoln University College</a:t>
            </a:r>
          </a:p>
        </p:txBody>
      </p:sp>
      <p:sp>
        <p:nvSpPr>
          <p:cNvPr id="5" name="Footer Placeholder 4">
            <a:extLst>
              <a:ext uri="{FF2B5EF4-FFF2-40B4-BE49-F238E27FC236}">
                <a16:creationId xmlns:a16="http://schemas.microsoft.com/office/drawing/2014/main" id="{0FCADBA4-313D-4F2C-BB5E-86924E1B55E9}"/>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102563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Time space tradeoff</a:t>
            </a:r>
          </a:p>
        </p:txBody>
      </p:sp>
      <p:sp>
        <p:nvSpPr>
          <p:cNvPr id="3" name="Content Placeholder 2"/>
          <p:cNvSpPr>
            <a:spLocks noGrp="1"/>
          </p:cNvSpPr>
          <p:nvPr>
            <p:ph idx="1"/>
          </p:nvPr>
        </p:nvSpPr>
        <p:spPr>
          <a:xfrm>
            <a:off x="228600" y="1295400"/>
            <a:ext cx="8534400" cy="4881563"/>
          </a:xfrm>
        </p:spPr>
        <p:txBody>
          <a:bodyPr>
            <a:normAutofit/>
          </a:bodyPr>
          <a:lstStyle/>
          <a:p>
            <a:pPr marL="298450" marR="21590" indent="-273050" algn="just">
              <a:lnSpc>
                <a:spcPct val="100000"/>
              </a:lnSpc>
              <a:spcBef>
                <a:spcPts val="100"/>
              </a:spcBef>
            </a:pPr>
            <a:r>
              <a:rPr lang="en-US" sz="2400" spc="1350" dirty="0" err="1">
                <a:latin typeface="Times New Roman" panose="02020603050405020304" pitchFamily="18" charset="0"/>
                <a:cs typeface="Times New Roman" panose="02020603050405020304" pitchFamily="18" charset="0"/>
              </a:rPr>
              <a:t>A</a:t>
            </a:r>
            <a:r>
              <a:rPr lang="en-US" sz="2400" spc="-5" dirty="0" err="1">
                <a:latin typeface="Times New Roman" panose="02020603050405020304" pitchFamily="18" charset="0"/>
                <a:cs typeface="Times New Roman" panose="02020603050405020304" pitchFamily="18" charset="0"/>
              </a:rPr>
              <a:t>time</a:t>
            </a:r>
            <a:r>
              <a:rPr lang="en-US" sz="2400" spc="-5" dirty="0">
                <a:latin typeface="Times New Roman" panose="02020603050405020304" pitchFamily="18" charset="0"/>
                <a:cs typeface="Times New Roman" panose="02020603050405020304" pitchFamily="18" charset="0"/>
              </a:rPr>
              <a:t> space tradeoff is </a:t>
            </a:r>
            <a:r>
              <a:rPr lang="en-US" sz="2400" dirty="0">
                <a:latin typeface="Times New Roman" panose="02020603050405020304" pitchFamily="18" charset="0"/>
                <a:cs typeface="Times New Roman" panose="02020603050405020304" pitchFamily="18" charset="0"/>
              </a:rPr>
              <a:t>a </a:t>
            </a:r>
            <a:r>
              <a:rPr lang="en-US" sz="2400" spc="-5" dirty="0">
                <a:latin typeface="Times New Roman" panose="02020603050405020304" pitchFamily="18" charset="0"/>
                <a:cs typeface="Times New Roman" panose="02020603050405020304" pitchFamily="18" charset="0"/>
              </a:rPr>
              <a:t>situation where the memory use can be reduced at </a:t>
            </a:r>
            <a:r>
              <a:rPr lang="en-US" sz="2400" dirty="0">
                <a:latin typeface="Times New Roman" panose="02020603050405020304" pitchFamily="18" charset="0"/>
                <a:cs typeface="Times New Roman" panose="02020603050405020304" pitchFamily="18" charset="0"/>
              </a:rPr>
              <a:t>the </a:t>
            </a:r>
            <a:r>
              <a:rPr lang="en-US" sz="2400" spc="-5" dirty="0">
                <a:latin typeface="Times New Roman" panose="02020603050405020304" pitchFamily="18" charset="0"/>
                <a:cs typeface="Times New Roman" panose="02020603050405020304" pitchFamily="18" charset="0"/>
              </a:rPr>
              <a:t>cost of slower program execution </a:t>
            </a:r>
            <a:r>
              <a:rPr lang="en-US" sz="2400" spc="59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 conversely, the computation time can be reduced at  the cost </a:t>
            </a:r>
            <a:r>
              <a:rPr lang="en-US" sz="2400" dirty="0">
                <a:latin typeface="Times New Roman" panose="02020603050405020304" pitchFamily="18" charset="0"/>
                <a:cs typeface="Times New Roman" panose="02020603050405020304" pitchFamily="18" charset="0"/>
              </a:rPr>
              <a:t>of </a:t>
            </a:r>
            <a:r>
              <a:rPr lang="en-US" sz="2400" spc="-5" dirty="0">
                <a:latin typeface="Times New Roman" panose="02020603050405020304" pitchFamily="18" charset="0"/>
                <a:cs typeface="Times New Roman" panose="02020603050405020304" pitchFamily="18" charset="0"/>
              </a:rPr>
              <a:t>increased memory</a:t>
            </a:r>
            <a:r>
              <a:rPr lang="en-US" sz="2400" spc="-3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use).</a:t>
            </a:r>
            <a:endParaRPr lang="en-US" sz="2400" dirty="0">
              <a:latin typeface="Times New Roman" panose="02020603050405020304" pitchFamily="18" charset="0"/>
              <a:cs typeface="Times New Roman" panose="02020603050405020304" pitchFamily="18" charset="0"/>
            </a:endParaRPr>
          </a:p>
          <a:p>
            <a:pPr marL="298450" marR="17780" indent="-273050" algn="just">
              <a:lnSpc>
                <a:spcPct val="100000"/>
              </a:lnSpc>
              <a:spcBef>
                <a:spcPts val="600"/>
              </a:spcBef>
            </a:pPr>
            <a:r>
              <a:rPr lang="en-US" sz="2400" spc="900" dirty="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the </a:t>
            </a:r>
            <a:r>
              <a:rPr lang="en-US" sz="2400" spc="-5" dirty="0">
                <a:latin typeface="Times New Roman" panose="02020603050405020304" pitchFamily="18" charset="0"/>
                <a:cs typeface="Times New Roman" panose="02020603050405020304" pitchFamily="18" charset="0"/>
              </a:rPr>
              <a:t>relative costs of CPU cycles, RAM space, and drive space change—hard drive space </a:t>
            </a:r>
            <a:r>
              <a:rPr lang="en-US" sz="2400" dirty="0">
                <a:latin typeface="Times New Roman" panose="02020603050405020304" pitchFamily="18" charset="0"/>
                <a:cs typeface="Times New Roman" panose="02020603050405020304" pitchFamily="18" charset="0"/>
              </a:rPr>
              <a:t>has </a:t>
            </a:r>
            <a:r>
              <a:rPr lang="en-US" sz="2400" spc="-5" dirty="0">
                <a:latin typeface="Times New Roman" panose="02020603050405020304" pitchFamily="18" charset="0"/>
                <a:cs typeface="Times New Roman" panose="02020603050405020304" pitchFamily="18" charset="0"/>
              </a:rPr>
              <a:t>for some time  been </a:t>
            </a:r>
            <a:r>
              <a:rPr lang="en-US" sz="2400" dirty="0">
                <a:latin typeface="Times New Roman" panose="02020603050405020304" pitchFamily="18" charset="0"/>
                <a:cs typeface="Times New Roman" panose="02020603050405020304" pitchFamily="18" charset="0"/>
              </a:rPr>
              <a:t>getting </a:t>
            </a:r>
            <a:r>
              <a:rPr lang="en-US" sz="2400" spc="-5" dirty="0">
                <a:latin typeface="Times New Roman" panose="02020603050405020304" pitchFamily="18" charset="0"/>
                <a:cs typeface="Times New Roman" panose="02020603050405020304" pitchFamily="18" charset="0"/>
              </a:rPr>
              <a:t>cheaper at </a:t>
            </a:r>
            <a:r>
              <a:rPr lang="en-US" sz="2400" dirty="0">
                <a:latin typeface="Times New Roman" panose="02020603050405020304" pitchFamily="18" charset="0"/>
                <a:cs typeface="Times New Roman" panose="02020603050405020304" pitchFamily="18" charset="0"/>
              </a:rPr>
              <a:t>a </a:t>
            </a:r>
            <a:r>
              <a:rPr lang="en-US" sz="2400" spc="-5" dirty="0">
                <a:latin typeface="Times New Roman" panose="02020603050405020304" pitchFamily="18" charset="0"/>
                <a:cs typeface="Times New Roman" panose="02020603050405020304" pitchFamily="18" charset="0"/>
              </a:rPr>
              <a:t>much faster rate than other  components</a:t>
            </a:r>
            <a:r>
              <a:rPr lang="en-US" sz="2400" spc="59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  computers—the  appropriate choices for time space tradeoff </a:t>
            </a:r>
            <a:r>
              <a:rPr lang="en-US" sz="2400" dirty="0">
                <a:latin typeface="Times New Roman" panose="02020603050405020304" pitchFamily="18" charset="0"/>
                <a:cs typeface="Times New Roman" panose="02020603050405020304" pitchFamily="18" charset="0"/>
              </a:rPr>
              <a:t>have </a:t>
            </a:r>
            <a:r>
              <a:rPr lang="en-US" sz="2400" spc="-5" dirty="0">
                <a:latin typeface="Times New Roman" panose="02020603050405020304" pitchFamily="18" charset="0"/>
                <a:cs typeface="Times New Roman" panose="02020603050405020304" pitchFamily="18" charset="0"/>
              </a:rPr>
              <a:t>changed  radically.</a:t>
            </a:r>
            <a:endParaRPr lang="en-US" sz="2400" dirty="0">
              <a:latin typeface="Times New Roman" panose="02020603050405020304" pitchFamily="18" charset="0"/>
              <a:cs typeface="Times New Roman" panose="02020603050405020304" pitchFamily="18" charset="0"/>
            </a:endParaRPr>
          </a:p>
          <a:p>
            <a:pPr marL="298450" marR="23495" indent="-273050" algn="just">
              <a:lnSpc>
                <a:spcPct val="100000"/>
              </a:lnSpc>
              <a:spcBef>
                <a:spcPts val="600"/>
              </a:spcBef>
            </a:pPr>
            <a:r>
              <a:rPr lang="en-US" sz="2400" spc="380" dirty="0">
                <a:latin typeface="Times New Roman" panose="02020603050405020304" pitchFamily="18" charset="0"/>
                <a:cs typeface="Times New Roman" panose="02020603050405020304" pitchFamily="18" charset="0"/>
              </a:rPr>
              <a:t>Often, </a:t>
            </a:r>
            <a:r>
              <a:rPr lang="en-US" sz="2400" spc="-5" dirty="0">
                <a:latin typeface="Times New Roman" panose="02020603050405020304" pitchFamily="18" charset="0"/>
                <a:cs typeface="Times New Roman" panose="02020603050405020304" pitchFamily="18" charset="0"/>
              </a:rPr>
              <a:t>by exploiting </a:t>
            </a:r>
            <a:r>
              <a:rPr lang="en-US" sz="2400" dirty="0">
                <a:latin typeface="Times New Roman" panose="02020603050405020304" pitchFamily="18" charset="0"/>
                <a:cs typeface="Times New Roman" panose="02020603050405020304" pitchFamily="18" charset="0"/>
              </a:rPr>
              <a:t>a </a:t>
            </a:r>
            <a:r>
              <a:rPr lang="en-US" sz="2400" spc="-5" dirty="0">
                <a:latin typeface="Times New Roman" panose="02020603050405020304" pitchFamily="18" charset="0"/>
                <a:cs typeface="Times New Roman" panose="02020603050405020304" pitchFamily="18" charset="0"/>
              </a:rPr>
              <a:t>time space tradeoff, </a:t>
            </a:r>
            <a:r>
              <a:rPr lang="en-US" sz="2400" dirty="0">
                <a:latin typeface="Times New Roman" panose="02020603050405020304" pitchFamily="18" charset="0"/>
                <a:cs typeface="Times New Roman" panose="02020603050405020304" pitchFamily="18" charset="0"/>
              </a:rPr>
              <a:t>a </a:t>
            </a:r>
            <a:r>
              <a:rPr lang="en-US" sz="2400" spc="-5" dirty="0">
                <a:latin typeface="Times New Roman" panose="02020603050405020304" pitchFamily="18" charset="0"/>
                <a:cs typeface="Times New Roman" panose="02020603050405020304" pitchFamily="18" charset="0"/>
              </a:rPr>
              <a:t>program can be made to run much</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faster.</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00AFBE4D-AFE0-4755-8EEE-3BA6EBDD9AFE}"/>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198551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Time Complexity – Example</a:t>
            </a:r>
          </a:p>
        </p:txBody>
      </p:sp>
      <p:sp>
        <p:nvSpPr>
          <p:cNvPr id="3" name="Content Placeholder 2"/>
          <p:cNvSpPr>
            <a:spLocks noGrp="1"/>
          </p:cNvSpPr>
          <p:nvPr>
            <p:ph idx="1"/>
          </p:nvPr>
        </p:nvSpPr>
        <p:spPr>
          <a:xfrm>
            <a:off x="628650" y="1524000"/>
            <a:ext cx="7886700" cy="4652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Sequential search in a list of size n:</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Worst Case:</a:t>
            </a:r>
          </a:p>
          <a:p>
            <a:pPr lvl="1"/>
            <a:r>
              <a:rPr lang="en-US" sz="2100" dirty="0">
                <a:latin typeface="Times New Roman" panose="02020603050405020304" pitchFamily="18" charset="0"/>
                <a:cs typeface="Times New Roman" panose="02020603050405020304" pitchFamily="18" charset="0"/>
              </a:rPr>
              <a:t>N comparisons</a:t>
            </a:r>
          </a:p>
          <a:p>
            <a:pPr lvl="1"/>
            <a:endParaRPr lang="en-US" sz="21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Best Case:</a:t>
            </a:r>
          </a:p>
          <a:p>
            <a:pPr lvl="1"/>
            <a:r>
              <a:rPr lang="en-US" sz="2100" dirty="0">
                <a:latin typeface="Times New Roman" panose="02020603050405020304" pitchFamily="18" charset="0"/>
                <a:cs typeface="Times New Roman" panose="02020603050405020304" pitchFamily="18" charset="0"/>
              </a:rPr>
              <a:t>1 comparisons</a:t>
            </a:r>
          </a:p>
          <a:p>
            <a:pPr lvl="1"/>
            <a:endParaRPr lang="en-US" sz="21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Average case:</a:t>
            </a:r>
          </a:p>
          <a:p>
            <a:pPr lvl="1"/>
            <a:r>
              <a:rPr lang="en-US" sz="2100" dirty="0">
                <a:latin typeface="Times New Roman" panose="02020603050405020304" pitchFamily="18" charset="0"/>
                <a:cs typeface="Times New Roman" panose="02020603050405020304" pitchFamily="18" charset="0"/>
              </a:rPr>
              <a:t>N/2 comparisons</a:t>
            </a: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5FF1A9E7-4B78-434D-A592-6C0D794BA3F4}"/>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122092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82674"/>
          </a:xfrm>
        </p:spPr>
        <p:txBody>
          <a:bodyPr/>
          <a:lstStyle/>
          <a:p>
            <a:pPr algn="ctr"/>
            <a:r>
              <a:rPr lang="en-US" b="1" dirty="0"/>
              <a:t>Asymptotic notations</a:t>
            </a:r>
          </a:p>
        </p:txBody>
      </p:sp>
      <p:sp>
        <p:nvSpPr>
          <p:cNvPr id="3" name="Content Placeholder 2"/>
          <p:cNvSpPr>
            <a:spLocks noGrp="1"/>
          </p:cNvSpPr>
          <p:nvPr>
            <p:ph idx="1"/>
          </p:nvPr>
        </p:nvSpPr>
        <p:spPr>
          <a:xfrm>
            <a:off x="628650" y="1690689"/>
            <a:ext cx="7886700" cy="4486274"/>
          </a:xfrm>
        </p:spPr>
        <p:txBody>
          <a:bodyPr>
            <a:normAutofit/>
          </a:bodyPr>
          <a:lstStyle/>
          <a:p>
            <a:pPr marL="361950" marR="81280" indent="-273050" algn="just">
              <a:lnSpc>
                <a:spcPct val="99900"/>
              </a:lnSpc>
              <a:spcBef>
                <a:spcPts val="100"/>
              </a:spcBef>
            </a:pPr>
            <a:r>
              <a:rPr lang="en-US" sz="2000" spc="330" dirty="0">
                <a:solidFill>
                  <a:srgbClr val="0E6EC5"/>
                </a:solidFill>
                <a:latin typeface="Times New Roman" panose="02020603050405020304" pitchFamily="18" charset="0"/>
                <a:cs typeface="Times New Roman" panose="02020603050405020304" pitchFamily="18" charset="0"/>
              </a:rPr>
              <a:t>Algorithm </a:t>
            </a:r>
            <a:r>
              <a:rPr lang="en-US" sz="2000" spc="-5" dirty="0">
                <a:solidFill>
                  <a:srgbClr val="0E6EC5"/>
                </a:solidFill>
                <a:latin typeface="Times New Roman" panose="02020603050405020304" pitchFamily="18" charset="0"/>
                <a:cs typeface="Times New Roman" panose="02020603050405020304" pitchFamily="18" charset="0"/>
              </a:rPr>
              <a:t>complexity </a:t>
            </a:r>
            <a:r>
              <a:rPr lang="en-US" sz="2000" spc="-5" dirty="0">
                <a:latin typeface="Times New Roman" panose="02020603050405020304" pitchFamily="18" charset="0"/>
                <a:cs typeface="Times New Roman" panose="02020603050405020304" pitchFamily="18" charset="0"/>
              </a:rPr>
              <a:t>is rough estimation  </a:t>
            </a:r>
            <a:r>
              <a:rPr lang="en-US" sz="2000" spc="-1015" dirty="0">
                <a:latin typeface="Times New Roman" panose="02020603050405020304" pitchFamily="18" charset="0"/>
                <a:cs typeface="Times New Roman" panose="02020603050405020304" pitchFamily="18" charset="0"/>
              </a:rPr>
              <a:t>of</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the number of steps performed </a:t>
            </a:r>
            <a:r>
              <a:rPr lang="en-US" sz="2000" spc="-10" dirty="0">
                <a:latin typeface="Times New Roman" panose="02020603050405020304" pitchFamily="18" charset="0"/>
                <a:cs typeface="Times New Roman" panose="02020603050405020304" pitchFamily="18" charset="0"/>
              </a:rPr>
              <a:t>by  </a:t>
            </a:r>
            <a:r>
              <a:rPr lang="en-US" sz="2000" spc="-5" dirty="0">
                <a:latin typeface="Times New Roman" panose="02020603050405020304" pitchFamily="18" charset="0"/>
                <a:cs typeface="Times New Roman" panose="02020603050405020304" pitchFamily="18" charset="0"/>
              </a:rPr>
              <a:t>given </a:t>
            </a:r>
            <a:r>
              <a:rPr lang="en-US" sz="2000" spc="-10" dirty="0">
                <a:latin typeface="Times New Roman" panose="02020603050405020304" pitchFamily="18" charset="0"/>
                <a:cs typeface="Times New Roman" panose="02020603050405020304" pitchFamily="18" charset="0"/>
              </a:rPr>
              <a:t>computation </a:t>
            </a:r>
            <a:r>
              <a:rPr lang="en-US" sz="2000" spc="-5" dirty="0">
                <a:latin typeface="Times New Roman" panose="02020603050405020304" pitchFamily="18" charset="0"/>
                <a:cs typeface="Times New Roman" panose="02020603050405020304" pitchFamily="18" charset="0"/>
              </a:rPr>
              <a:t>depending on the size  </a:t>
            </a:r>
            <a:r>
              <a:rPr lang="en-US" sz="2000" spc="-10" dirty="0">
                <a:latin typeface="Times New Roman" panose="02020603050405020304" pitchFamily="18" charset="0"/>
                <a:cs typeface="Times New Roman" panose="02020603050405020304" pitchFamily="18" charset="0"/>
              </a:rPr>
              <a:t>of </a:t>
            </a:r>
            <a:r>
              <a:rPr lang="en-US" sz="2000" spc="-5" dirty="0">
                <a:latin typeface="Times New Roman" panose="02020603050405020304" pitchFamily="18" charset="0"/>
                <a:cs typeface="Times New Roman" panose="02020603050405020304" pitchFamily="18" charset="0"/>
              </a:rPr>
              <a:t>the input</a:t>
            </a:r>
            <a:r>
              <a:rPr lang="en-US" sz="2000" spc="-37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data</a:t>
            </a:r>
            <a:endParaRPr lang="en-US" sz="2000" dirty="0">
              <a:latin typeface="Times New Roman" panose="02020603050405020304" pitchFamily="18" charset="0"/>
              <a:cs typeface="Times New Roman" panose="02020603050405020304" pitchFamily="18" charset="0"/>
            </a:endParaRPr>
          </a:p>
          <a:p>
            <a:pPr marL="482600" algn="just">
              <a:lnSpc>
                <a:spcPct val="100000"/>
              </a:lnSpc>
            </a:pPr>
            <a:r>
              <a:rPr lang="en-US" sz="2000" spc="310" dirty="0">
                <a:latin typeface="Times New Roman" panose="02020603050405020304" pitchFamily="18" charset="0"/>
                <a:cs typeface="Times New Roman" panose="02020603050405020304" pitchFamily="18" charset="0"/>
              </a:rPr>
              <a:t>Measured </a:t>
            </a:r>
            <a:r>
              <a:rPr lang="en-US" sz="2000" spc="-10" dirty="0">
                <a:latin typeface="Times New Roman" panose="02020603050405020304" pitchFamily="18" charset="0"/>
                <a:cs typeface="Times New Roman" panose="02020603050405020304" pitchFamily="18" charset="0"/>
              </a:rPr>
              <a:t>through </a:t>
            </a:r>
            <a:r>
              <a:rPr lang="en-US" sz="2000" b="1" spc="-10" dirty="0">
                <a:latin typeface="Times New Roman" panose="02020603050405020304" pitchFamily="18" charset="0"/>
                <a:cs typeface="Times New Roman" panose="02020603050405020304" pitchFamily="18" charset="0"/>
              </a:rPr>
              <a:t>asymptotic</a:t>
            </a:r>
            <a:r>
              <a:rPr lang="en-US" sz="2000" b="1" spc="-330"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notation</a:t>
            </a:r>
            <a:endParaRPr lang="en-US" sz="2000" dirty="0">
              <a:latin typeface="Times New Roman" panose="02020603050405020304" pitchFamily="18" charset="0"/>
              <a:cs typeface="Times New Roman" panose="02020603050405020304" pitchFamily="18" charset="0"/>
            </a:endParaRPr>
          </a:p>
          <a:p>
            <a:pPr marL="756285" algn="just">
              <a:lnSpc>
                <a:spcPct val="100000"/>
              </a:lnSpc>
            </a:pPr>
            <a:r>
              <a:rPr lang="en-US" sz="2000" spc="450" dirty="0">
                <a:solidFill>
                  <a:srgbClr val="0E6EC5"/>
                </a:solidFill>
                <a:latin typeface="Times New Roman" panose="02020603050405020304" pitchFamily="18" charset="0"/>
                <a:cs typeface="Times New Roman" panose="02020603050405020304" pitchFamily="18" charset="0"/>
              </a:rPr>
              <a:t>O(g)</a:t>
            </a:r>
            <a:r>
              <a:rPr lang="en-US" sz="2000" spc="-780" dirty="0">
                <a:solidFill>
                  <a:srgbClr val="0E6EC5"/>
                </a:solidFill>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where</a:t>
            </a:r>
            <a:r>
              <a:rPr lang="en-US" sz="2000" spc="5" dirty="0">
                <a:latin typeface="Times New Roman" panose="02020603050405020304" pitchFamily="18" charset="0"/>
                <a:cs typeface="Times New Roman" panose="02020603050405020304" pitchFamily="18" charset="0"/>
              </a:rPr>
              <a:t> </a:t>
            </a:r>
            <a:r>
              <a:rPr lang="en-US" sz="2000" dirty="0">
                <a:solidFill>
                  <a:srgbClr val="0E6EC5"/>
                </a:solidFill>
                <a:latin typeface="Times New Roman" panose="02020603050405020304" pitchFamily="18" charset="0"/>
                <a:cs typeface="Times New Roman" panose="02020603050405020304" pitchFamily="18" charset="0"/>
              </a:rPr>
              <a:t>g </a:t>
            </a:r>
            <a:r>
              <a:rPr lang="en-US" sz="2000" spc="-785" dirty="0">
                <a:solidFill>
                  <a:srgbClr val="0E6EC5"/>
                </a:solidFill>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is</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5" dirty="0">
                <a:latin typeface="Times New Roman" panose="02020603050405020304" pitchFamily="18" charset="0"/>
                <a:cs typeface="Times New Roman" panose="02020603050405020304" pitchFamily="18" charset="0"/>
              </a:rPr>
              <a:t> function</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input</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size</a:t>
            </a:r>
            <a:endParaRPr lang="en-US" sz="2000" dirty="0">
              <a:latin typeface="Times New Roman" panose="02020603050405020304" pitchFamily="18" charset="0"/>
              <a:cs typeface="Times New Roman" panose="02020603050405020304" pitchFamily="18" charset="0"/>
            </a:endParaRPr>
          </a:p>
          <a:p>
            <a:pPr marL="482600">
              <a:lnSpc>
                <a:spcPct val="100000"/>
              </a:lnSpc>
            </a:pPr>
            <a:r>
              <a:rPr lang="en-US" sz="2000" spc="235" dirty="0">
                <a:latin typeface="Times New Roman" panose="02020603050405020304" pitchFamily="18" charset="0"/>
                <a:cs typeface="Times New Roman" panose="02020603050405020304" pitchFamily="18" charset="0"/>
              </a:rPr>
              <a:t>Examples:</a:t>
            </a:r>
            <a:endParaRPr lang="en-US" sz="2000" dirty="0">
              <a:latin typeface="Times New Roman" panose="02020603050405020304" pitchFamily="18" charset="0"/>
              <a:cs typeface="Times New Roman" panose="02020603050405020304" pitchFamily="18" charset="0"/>
            </a:endParaRPr>
          </a:p>
          <a:p>
            <a:pPr marL="1003300" marR="85090" indent="-246379">
              <a:lnSpc>
                <a:spcPct val="100000"/>
              </a:lnSpc>
              <a:buClr>
                <a:srgbClr val="009CD8"/>
              </a:buClr>
              <a:buSzPct val="69047"/>
              <a:buFont typeface="Symbol"/>
              <a:buChar char=""/>
              <a:tabLst>
                <a:tab pos="1003300" algn="l"/>
              </a:tabLst>
            </a:pPr>
            <a:r>
              <a:rPr lang="en-US" sz="2000" spc="-5" dirty="0">
                <a:latin typeface="Times New Roman" panose="02020603050405020304" pitchFamily="18" charset="0"/>
                <a:cs typeface="Times New Roman" panose="02020603050405020304" pitchFamily="18" charset="0"/>
              </a:rPr>
              <a:t>Linear complexity </a:t>
            </a:r>
            <a:r>
              <a:rPr lang="en-US" sz="2000" spc="-5" dirty="0">
                <a:solidFill>
                  <a:srgbClr val="0E6EC5"/>
                </a:solidFill>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all elements </a:t>
            </a:r>
            <a:r>
              <a:rPr lang="en-US" sz="2000" dirty="0">
                <a:latin typeface="Times New Roman" panose="02020603050405020304" pitchFamily="18" charset="0"/>
                <a:cs typeface="Times New Roman" panose="02020603050405020304" pitchFamily="18" charset="0"/>
              </a:rPr>
              <a:t>are </a:t>
            </a:r>
            <a:r>
              <a:rPr lang="en-US" sz="2000" spc="-5" dirty="0">
                <a:latin typeface="Times New Roman" panose="02020603050405020304" pitchFamily="18" charset="0"/>
                <a:cs typeface="Times New Roman" panose="02020603050405020304" pitchFamily="18" charset="0"/>
              </a:rPr>
              <a:t>processed </a:t>
            </a:r>
            <a:r>
              <a:rPr lang="en-US" sz="2000" dirty="0">
                <a:latin typeface="Times New Roman" panose="02020603050405020304" pitchFamily="18" charset="0"/>
                <a:cs typeface="Times New Roman" panose="02020603050405020304" pitchFamily="18" charset="0"/>
              </a:rPr>
              <a:t>once (or  </a:t>
            </a:r>
            <a:r>
              <a:rPr lang="en-US" sz="2000" spc="-5" dirty="0">
                <a:latin typeface="Times New Roman" panose="02020603050405020304" pitchFamily="18" charset="0"/>
                <a:cs typeface="Times New Roman" panose="02020603050405020304" pitchFamily="18" charset="0"/>
              </a:rPr>
              <a:t>constant number </a:t>
            </a:r>
            <a:r>
              <a:rPr lang="en-US" sz="2000" dirty="0">
                <a:latin typeface="Times New Roman" panose="02020603050405020304" pitchFamily="18" charset="0"/>
                <a:cs typeface="Times New Roman" panose="02020603050405020304" pitchFamily="18" charset="0"/>
              </a:rPr>
              <a:t>of </a:t>
            </a:r>
            <a:r>
              <a:rPr lang="en-US" sz="2000" spc="-5" dirty="0">
                <a:latin typeface="Times New Roman" panose="02020603050405020304" pitchFamily="18" charset="0"/>
                <a:cs typeface="Times New Roman" panose="02020603050405020304" pitchFamily="18" charset="0"/>
              </a:rPr>
              <a:t>times)</a:t>
            </a:r>
            <a:endParaRPr lang="en-US" sz="2000" dirty="0">
              <a:latin typeface="Times New Roman" panose="02020603050405020304" pitchFamily="18" charset="0"/>
              <a:cs typeface="Times New Roman" panose="02020603050405020304" pitchFamily="18" charset="0"/>
            </a:endParaRPr>
          </a:p>
          <a:p>
            <a:pPr marL="1003300" marR="83185" indent="-246379">
              <a:lnSpc>
                <a:spcPct val="100000"/>
              </a:lnSpc>
              <a:buClr>
                <a:srgbClr val="009CD8"/>
              </a:buClr>
              <a:buSzPct val="69047"/>
              <a:buFont typeface="Symbol"/>
              <a:buChar char=""/>
              <a:tabLst>
                <a:tab pos="1003300" algn="l"/>
                <a:tab pos="2365375" algn="l"/>
                <a:tab pos="3838575" algn="l"/>
                <a:tab pos="4993005" algn="l"/>
                <a:tab pos="5718175" algn="l"/>
                <a:tab pos="6137910" algn="l"/>
                <a:tab pos="6706234" algn="l"/>
                <a:tab pos="7945755" algn="l"/>
              </a:tabLst>
            </a:pPr>
            <a:r>
              <a:rPr lang="en-US" sz="2000" spc="-5"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ua</a:t>
            </a:r>
            <a:r>
              <a:rPr lang="en-US" sz="2000" spc="-5" dirty="0">
                <a:latin typeface="Times New Roman" panose="02020603050405020304" pitchFamily="18" charset="0"/>
                <a:cs typeface="Times New Roman" panose="02020603050405020304" pitchFamily="18" charset="0"/>
              </a:rPr>
              <a:t>dr</a:t>
            </a:r>
            <a:r>
              <a:rPr lang="en-US" sz="2000" dirty="0">
                <a:latin typeface="Times New Roman" panose="02020603050405020304" pitchFamily="18" charset="0"/>
                <a:cs typeface="Times New Roman" panose="02020603050405020304" pitchFamily="18" charset="0"/>
              </a:rPr>
              <a:t>a</a:t>
            </a:r>
            <a:r>
              <a:rPr lang="en-US" sz="2000" spc="5" dirty="0">
                <a:latin typeface="Times New Roman" panose="02020603050405020304" pitchFamily="18" charset="0"/>
                <a:cs typeface="Times New Roman" panose="02020603050405020304" pitchFamily="18" charset="0"/>
              </a:rPr>
              <a:t>t</a:t>
            </a:r>
            <a:r>
              <a:rPr lang="en-US" sz="2000" spc="-5"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c </a:t>
            </a:r>
            <a:r>
              <a:rPr lang="en-US" sz="2000" spc="-5"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a:t>
            </a:r>
            <a:r>
              <a:rPr lang="en-US" sz="2000" spc="-5"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p</a:t>
            </a:r>
            <a:r>
              <a:rPr lang="en-US" sz="2000" spc="-5"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e</a:t>
            </a:r>
            <a:r>
              <a:rPr lang="en-US" sz="2000" spc="-5" dirty="0">
                <a:latin typeface="Times New Roman" panose="02020603050405020304" pitchFamily="18" charset="0"/>
                <a:cs typeface="Times New Roman" panose="02020603050405020304" pitchFamily="18" charset="0"/>
              </a:rPr>
              <a:t>x</a:t>
            </a:r>
            <a:r>
              <a:rPr lang="en-US" sz="2000" spc="-10" dirty="0">
                <a:latin typeface="Times New Roman" panose="02020603050405020304" pitchFamily="18" charset="0"/>
                <a:cs typeface="Times New Roman" panose="02020603050405020304" pitchFamily="18" charset="0"/>
              </a:rPr>
              <a:t>i</a:t>
            </a:r>
            <a:r>
              <a:rPr lang="en-US" sz="2000" spc="5"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y </a:t>
            </a:r>
            <a:r>
              <a:rPr lang="en-US" sz="2000" spc="-5" dirty="0">
                <a:solidFill>
                  <a:srgbClr val="0E6EC5"/>
                </a:solidFill>
                <a:latin typeface="Times New Roman" panose="02020603050405020304" pitchFamily="18" charset="0"/>
                <a:cs typeface="Times New Roman" panose="02020603050405020304" pitchFamily="18" charset="0"/>
              </a:rPr>
              <a:t>O</a:t>
            </a:r>
            <a:r>
              <a:rPr lang="en-US" sz="2000" dirty="0">
                <a:solidFill>
                  <a:srgbClr val="0E6EC5"/>
                </a:solidFill>
                <a:latin typeface="Times New Roman" panose="02020603050405020304" pitchFamily="18" charset="0"/>
                <a:cs typeface="Times New Roman" panose="02020603050405020304" pitchFamily="18" charset="0"/>
              </a:rPr>
              <a:t>(</a:t>
            </a:r>
            <a:r>
              <a:rPr lang="en-US" sz="2000" spc="-5" dirty="0">
                <a:solidFill>
                  <a:srgbClr val="0E6EC5"/>
                </a:solidFill>
                <a:latin typeface="Times New Roman" panose="02020603050405020304" pitchFamily="18" charset="0"/>
                <a:cs typeface="Times New Roman" panose="02020603050405020304" pitchFamily="18" charset="0"/>
              </a:rPr>
              <a:t>n</a:t>
            </a:r>
            <a:r>
              <a:rPr lang="en-US" sz="2000" spc="-427" baseline="30092" dirty="0">
                <a:solidFill>
                  <a:srgbClr val="0E6EC5"/>
                </a:solidFill>
                <a:latin typeface="Times New Roman" panose="02020603050405020304" pitchFamily="18" charset="0"/>
                <a:cs typeface="Times New Roman" panose="02020603050405020304" pitchFamily="18" charset="0"/>
              </a:rPr>
              <a:t>2</a:t>
            </a:r>
            <a:r>
              <a:rPr lang="en-US" sz="2000" dirty="0">
                <a:solidFill>
                  <a:srgbClr val="0E6EC5"/>
                </a:solidFill>
                <a:latin typeface="Times New Roman" panose="02020603050405020304" pitchFamily="18" charset="0"/>
                <a:cs typeface="Times New Roman" panose="02020603050405020304" pitchFamily="18" charset="0"/>
              </a:rPr>
              <a:t>)</a:t>
            </a:r>
            <a:r>
              <a:rPr lang="en-US" sz="2000" spc="360" dirty="0">
                <a:solidFill>
                  <a:srgbClr val="0E6EC5"/>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a:t>
            </a:r>
            <a:r>
              <a:rPr lang="en-US" sz="2000" spc="-5"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h of </a:t>
            </a:r>
            <a:r>
              <a:rPr lang="en-US" sz="2000" spc="-5"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he e</a:t>
            </a:r>
            <a:r>
              <a:rPr lang="en-US" sz="2000" spc="-5"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e</a:t>
            </a:r>
            <a:r>
              <a:rPr lang="en-US" sz="2000" spc="-5"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e</a:t>
            </a:r>
            <a:r>
              <a:rPr lang="en-US" sz="2000" spc="-5" dirty="0">
                <a:latin typeface="Times New Roman" panose="02020603050405020304" pitchFamily="18" charset="0"/>
                <a:cs typeface="Times New Roman" panose="02020603050405020304" pitchFamily="18" charset="0"/>
              </a:rPr>
              <a:t>n</a:t>
            </a:r>
            <a:r>
              <a:rPr lang="en-US" sz="2000" spc="5"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s	is  </a:t>
            </a:r>
            <a:r>
              <a:rPr lang="en-US" sz="2000" spc="-5" dirty="0">
                <a:latin typeface="Times New Roman" panose="02020603050405020304" pitchFamily="18" charset="0"/>
                <a:cs typeface="Times New Roman" panose="02020603050405020304" pitchFamily="18" charset="0"/>
              </a:rPr>
              <a:t>processed </a:t>
            </a:r>
            <a:r>
              <a:rPr lang="en-US" sz="2000" dirty="0">
                <a:solidFill>
                  <a:srgbClr val="0E6EC5"/>
                </a:solidFill>
                <a:latin typeface="Times New Roman" panose="02020603050405020304" pitchFamily="18" charset="0"/>
                <a:cs typeface="Times New Roman" panose="02020603050405020304" pitchFamily="18" charset="0"/>
              </a:rPr>
              <a:t>n</a:t>
            </a:r>
            <a:r>
              <a:rPr lang="en-US" sz="2000" spc="-615" dirty="0">
                <a:solidFill>
                  <a:srgbClr val="0E6EC5"/>
                </a:solidFill>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times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66B92112-A696-4183-9118-A8B7B7E0E9EB}"/>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291854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Big	O notation</a:t>
            </a:r>
          </a:p>
        </p:txBody>
      </p:sp>
      <p:sp>
        <p:nvSpPr>
          <p:cNvPr id="3" name="Content Placeholder 2"/>
          <p:cNvSpPr>
            <a:spLocks noGrp="1"/>
          </p:cNvSpPr>
          <p:nvPr>
            <p:ph idx="1"/>
          </p:nvPr>
        </p:nvSpPr>
        <p:spPr>
          <a:xfrm>
            <a:off x="628650" y="1690689"/>
            <a:ext cx="7886700" cy="4486274"/>
          </a:xfrm>
        </p:spPr>
        <p:txBody>
          <a:bodyPr/>
          <a:lstStyle/>
          <a:p>
            <a:pPr marL="298450" marR="17780" indent="-273050">
              <a:lnSpc>
                <a:spcPct val="100000"/>
              </a:lnSpc>
              <a:spcBef>
                <a:spcPts val="100"/>
              </a:spcBef>
            </a:pPr>
            <a:r>
              <a:rPr lang="en-US" sz="2400" spc="125" dirty="0">
                <a:latin typeface="Constantia"/>
                <a:cs typeface="Constantia"/>
              </a:rPr>
              <a:t>f(n)=O(g(n)) </a:t>
            </a:r>
            <a:r>
              <a:rPr lang="en-US" sz="2400" spc="-5" dirty="0">
                <a:latin typeface="Constantia"/>
                <a:cs typeface="Constantia"/>
              </a:rPr>
              <a:t>if </a:t>
            </a:r>
            <a:r>
              <a:rPr lang="en-US" sz="2400" dirty="0">
                <a:latin typeface="Constantia"/>
                <a:cs typeface="Constantia"/>
              </a:rPr>
              <a:t>there </a:t>
            </a:r>
            <a:r>
              <a:rPr lang="en-US" sz="2400" spc="-5" dirty="0">
                <a:latin typeface="Constantia"/>
                <a:cs typeface="Constantia"/>
              </a:rPr>
              <a:t>exist </a:t>
            </a:r>
            <a:r>
              <a:rPr lang="en-US" sz="2400" dirty="0">
                <a:latin typeface="Constantia"/>
                <a:cs typeface="Constantia"/>
              </a:rPr>
              <a:t>a </a:t>
            </a:r>
            <a:r>
              <a:rPr lang="en-US" sz="2400" spc="-5" dirty="0">
                <a:latin typeface="Constantia"/>
                <a:cs typeface="Constantia"/>
              </a:rPr>
              <a:t>positive constant </a:t>
            </a:r>
            <a:r>
              <a:rPr lang="en-US" sz="2400" dirty="0">
                <a:latin typeface="Constantia"/>
                <a:cs typeface="Constantia"/>
              </a:rPr>
              <a:t>c</a:t>
            </a:r>
            <a:r>
              <a:rPr lang="en-US" sz="2400" spc="-175" dirty="0">
                <a:latin typeface="Constantia"/>
                <a:cs typeface="Constantia"/>
              </a:rPr>
              <a:t> and non- </a:t>
            </a:r>
            <a:r>
              <a:rPr lang="en-US" sz="2400" spc="-5" dirty="0">
                <a:latin typeface="Constantia"/>
                <a:cs typeface="Constantia"/>
              </a:rPr>
              <a:t>negative integer </a:t>
            </a:r>
            <a:r>
              <a:rPr lang="en-US" sz="2400" spc="-165" dirty="0">
                <a:latin typeface="Constantia"/>
                <a:cs typeface="Constantia"/>
              </a:rPr>
              <a:t>n</a:t>
            </a:r>
            <a:r>
              <a:rPr lang="en-US" sz="2000" spc="-247" baseline="-24074" dirty="0">
                <a:latin typeface="Constantia"/>
                <a:cs typeface="Constantia"/>
              </a:rPr>
              <a:t>0 </a:t>
            </a:r>
            <a:r>
              <a:rPr lang="en-US" sz="2400" spc="-5" dirty="0">
                <a:latin typeface="Constantia"/>
                <a:cs typeface="Constantia"/>
              </a:rPr>
              <a:t>such</a:t>
            </a:r>
            <a:r>
              <a:rPr lang="en-US" sz="2400" spc="-10" dirty="0">
                <a:latin typeface="Constantia"/>
                <a:cs typeface="Constantia"/>
              </a:rPr>
              <a:t> </a:t>
            </a:r>
            <a:r>
              <a:rPr lang="en-US" sz="2400" dirty="0">
                <a:latin typeface="Constantia"/>
                <a:cs typeface="Constantia"/>
              </a:rPr>
              <a:t>that</a:t>
            </a:r>
          </a:p>
          <a:p>
            <a:pPr marL="2274570">
              <a:lnSpc>
                <a:spcPct val="100000"/>
              </a:lnSpc>
              <a:spcBef>
                <a:spcPts val="1080"/>
              </a:spcBef>
              <a:tabLst>
                <a:tab pos="4077335" algn="l"/>
              </a:tabLst>
            </a:pPr>
            <a:r>
              <a:rPr lang="en-US" sz="2400" spc="-5" dirty="0">
                <a:latin typeface="Constantia"/>
                <a:cs typeface="Constantia"/>
              </a:rPr>
              <a:t>f(n)</a:t>
            </a:r>
            <a:r>
              <a:rPr lang="en-US" sz="2400" dirty="0">
                <a:latin typeface="Constantia"/>
                <a:cs typeface="Constantia"/>
              </a:rPr>
              <a:t> </a:t>
            </a:r>
            <a:r>
              <a:rPr lang="en-US" sz="2400" dirty="0">
                <a:latin typeface="Symbol"/>
                <a:cs typeface="Symbol"/>
              </a:rPr>
              <a:t></a:t>
            </a:r>
            <a:r>
              <a:rPr lang="en-US" sz="2400" spc="5" dirty="0">
                <a:latin typeface="Times New Roman"/>
                <a:cs typeface="Times New Roman"/>
              </a:rPr>
              <a:t> </a:t>
            </a:r>
            <a:r>
              <a:rPr lang="en-US" sz="2400" spc="-5" dirty="0">
                <a:latin typeface="Constantia"/>
                <a:cs typeface="Constantia"/>
              </a:rPr>
              <a:t>cg(n)	for </a:t>
            </a:r>
            <a:r>
              <a:rPr lang="en-US" sz="2400" dirty="0">
                <a:latin typeface="Constantia"/>
                <a:cs typeface="Constantia"/>
              </a:rPr>
              <a:t>all</a:t>
            </a:r>
            <a:r>
              <a:rPr lang="en-US" sz="2400" spc="-30" dirty="0">
                <a:latin typeface="Constantia"/>
                <a:cs typeface="Constantia"/>
              </a:rPr>
              <a:t> </a:t>
            </a:r>
            <a:r>
              <a:rPr lang="en-US" sz="2400" dirty="0">
                <a:latin typeface="Constantia"/>
                <a:cs typeface="Constantia"/>
              </a:rPr>
              <a:t>n</a:t>
            </a:r>
            <a:r>
              <a:rPr lang="en-US" sz="2400" dirty="0">
                <a:latin typeface="Symbol"/>
                <a:cs typeface="Symbol"/>
              </a:rPr>
              <a:t></a:t>
            </a:r>
            <a:r>
              <a:rPr lang="en-US" sz="2400" dirty="0">
                <a:latin typeface="Constantia"/>
                <a:cs typeface="Constantia"/>
              </a:rPr>
              <a:t>n0.</a:t>
            </a:r>
          </a:p>
          <a:p>
            <a:pPr marL="25400">
              <a:lnSpc>
                <a:spcPct val="100000"/>
              </a:lnSpc>
              <a:spcBef>
                <a:spcPts val="650"/>
              </a:spcBef>
            </a:pPr>
            <a:r>
              <a:rPr lang="en-US" sz="2400" spc="330" dirty="0">
                <a:latin typeface="Constantia"/>
                <a:cs typeface="Constantia"/>
              </a:rPr>
              <a:t>g(n) </a:t>
            </a:r>
            <a:r>
              <a:rPr lang="en-US" sz="2400" spc="-5" dirty="0">
                <a:latin typeface="Constantia"/>
                <a:cs typeface="Constantia"/>
              </a:rPr>
              <a:t>is said to be </a:t>
            </a:r>
            <a:r>
              <a:rPr lang="en-US" sz="2400" dirty="0">
                <a:latin typeface="Constantia"/>
                <a:cs typeface="Constantia"/>
              </a:rPr>
              <a:t>an </a:t>
            </a:r>
            <a:r>
              <a:rPr lang="en-US" sz="2400" spc="-5" dirty="0">
                <a:latin typeface="Constantia"/>
                <a:cs typeface="Constantia"/>
              </a:rPr>
              <a:t>upper bound of</a:t>
            </a:r>
            <a:r>
              <a:rPr lang="en-US" sz="2400" spc="-385" dirty="0">
                <a:latin typeface="Constantia"/>
                <a:cs typeface="Constantia"/>
              </a:rPr>
              <a:t> </a:t>
            </a:r>
            <a:r>
              <a:rPr lang="en-US" sz="2400" spc="-5" dirty="0">
                <a:latin typeface="Constantia"/>
                <a:cs typeface="Constantia"/>
              </a:rPr>
              <a:t> (n).</a:t>
            </a:r>
            <a:endParaRPr lang="en-US" sz="2400" dirty="0">
              <a:latin typeface="Constantia"/>
              <a:cs typeface="Constantia"/>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7016DD6D-30D2-48EE-9316-E91FCBACF5EB}"/>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404702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82674"/>
          </a:xfrm>
        </p:spPr>
        <p:txBody>
          <a:bodyPr/>
          <a:lstStyle/>
          <a:p>
            <a:pPr algn="ctr"/>
            <a:r>
              <a:rPr lang="en-US" b="1" dirty="0"/>
              <a:t>O-notation</a:t>
            </a:r>
          </a:p>
        </p:txBody>
      </p:sp>
      <p:sp>
        <p:nvSpPr>
          <p:cNvPr id="3" name="Content Placeholder 2"/>
          <p:cNvSpPr>
            <a:spLocks noGrp="1"/>
          </p:cNvSpPr>
          <p:nvPr>
            <p:ph idx="1"/>
          </p:nvPr>
        </p:nvSpPr>
        <p:spPr>
          <a:xfrm>
            <a:off x="628650" y="1447801"/>
            <a:ext cx="7886700" cy="4729162"/>
          </a:xfrm>
        </p:spPr>
        <p:txBody>
          <a:bodyPr/>
          <a:lstStyle/>
          <a:p>
            <a:pPr marL="0" indent="0">
              <a:buNone/>
            </a:pPr>
            <a:r>
              <a:rPr lang="en-US" dirty="0">
                <a:latin typeface="Times New Roman" panose="02020603050405020304" pitchFamily="18" charset="0"/>
                <a:cs typeface="Times New Roman" panose="02020603050405020304" pitchFamily="18" charset="0"/>
              </a:rPr>
              <a:t>Asymptotic upper bound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object 3">
            <a:extLst>
              <a:ext uri="{FF2B5EF4-FFF2-40B4-BE49-F238E27FC236}">
                <a16:creationId xmlns:a16="http://schemas.microsoft.com/office/drawing/2014/main" id="{A4F32901-DFEB-4A81-8D95-35242D663159}"/>
              </a:ext>
            </a:extLst>
          </p:cNvPr>
          <p:cNvSpPr/>
          <p:nvPr/>
        </p:nvSpPr>
        <p:spPr>
          <a:xfrm>
            <a:off x="533400" y="1905000"/>
            <a:ext cx="3810000" cy="3048000"/>
          </a:xfrm>
          <a:prstGeom prst="rect">
            <a:avLst/>
          </a:prstGeom>
          <a:blipFill>
            <a:blip r:embed="rId4"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268F78AF-5A4E-4EAD-9C37-3399C95A82BC}"/>
              </a:ext>
            </a:extLst>
          </p:cNvPr>
          <p:cNvSpPr/>
          <p:nvPr/>
        </p:nvSpPr>
        <p:spPr>
          <a:xfrm>
            <a:off x="533400" y="5105400"/>
            <a:ext cx="8310880" cy="838200"/>
          </a:xfrm>
          <a:prstGeom prst="rect">
            <a:avLst/>
          </a:prstGeom>
          <a:blipFill>
            <a:blip r:embed="rId5" cstate="print"/>
            <a:stretch>
              <a:fillRect/>
            </a:stretch>
          </a:blipFill>
        </p:spPr>
        <p:txBody>
          <a:bodyPr wrap="square" lIns="0" tIns="0" rIns="0" bIns="0" rtlCol="0"/>
          <a:lstStyle/>
          <a:p>
            <a:endParaRPr/>
          </a:p>
        </p:txBody>
      </p:sp>
      <p:sp>
        <p:nvSpPr>
          <p:cNvPr id="8" name="Footer Placeholder 7">
            <a:extLst>
              <a:ext uri="{FF2B5EF4-FFF2-40B4-BE49-F238E27FC236}">
                <a16:creationId xmlns:a16="http://schemas.microsoft.com/office/drawing/2014/main" id="{BC4D38F4-5D8A-44DA-8671-4A1ECDBB836A}"/>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2496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spc="-5" dirty="0">
                <a:solidFill>
                  <a:srgbClr val="03607A"/>
                </a:solidFill>
                <a:latin typeface="Calibri"/>
                <a:cs typeface="Calibri"/>
              </a:rPr>
              <a:t>Example</a:t>
            </a:r>
            <a:endParaRPr lang="en-US" b="1" dirty="0"/>
          </a:p>
        </p:txBody>
      </p:sp>
      <p:sp>
        <p:nvSpPr>
          <p:cNvPr id="3" name="Content Placeholder 2"/>
          <p:cNvSpPr>
            <a:spLocks noGrp="1"/>
          </p:cNvSpPr>
          <p:nvPr>
            <p:ph idx="1"/>
          </p:nvPr>
        </p:nvSpPr>
        <p:spPr>
          <a:xfrm>
            <a:off x="628650" y="1690689"/>
            <a:ext cx="7886700" cy="4486274"/>
          </a:xfrm>
        </p:spPr>
        <p:txBody>
          <a:bodyPr>
            <a:normAutofit/>
          </a:bodyPr>
          <a:lstStyle/>
          <a:p>
            <a:pPr marL="38100" marR="52705" indent="0" algn="just">
              <a:lnSpc>
                <a:spcPct val="100000"/>
              </a:lnSpc>
              <a:spcBef>
                <a:spcPts val="100"/>
              </a:spcBef>
              <a:buNone/>
            </a:pPr>
            <a:endParaRPr lang="en-US" sz="2400" spc="730" dirty="0">
              <a:latin typeface="Times New Roman" panose="02020603050405020304" pitchFamily="18" charset="0"/>
              <a:cs typeface="Times New Roman" panose="02020603050405020304" pitchFamily="18" charset="0"/>
            </a:endParaRPr>
          </a:p>
          <a:p>
            <a:pPr marL="38100" marR="52705" indent="0" algn="just">
              <a:lnSpc>
                <a:spcPct val="100000"/>
              </a:lnSpc>
              <a:spcBef>
                <a:spcPts val="100"/>
              </a:spcBef>
              <a:buNone/>
            </a:pPr>
            <a:r>
              <a:rPr lang="en-US" sz="2400" spc="-5" dirty="0">
                <a:latin typeface="Times New Roman" panose="02020603050405020304" pitchFamily="18" charset="0"/>
                <a:cs typeface="Times New Roman" panose="02020603050405020304" pitchFamily="18" charset="0"/>
              </a:rPr>
              <a:t>The running time is </a:t>
            </a:r>
            <a:r>
              <a:rPr lang="en-US" sz="2400" spc="-60" dirty="0">
                <a:latin typeface="Times New Roman" panose="02020603050405020304" pitchFamily="18" charset="0"/>
                <a:cs typeface="Times New Roman" panose="02020603050405020304" pitchFamily="18" charset="0"/>
              </a:rPr>
              <a:t>O(n</a:t>
            </a:r>
            <a:r>
              <a:rPr lang="en-US" sz="2400" spc="-89" baseline="27777" dirty="0">
                <a:latin typeface="Times New Roman" panose="02020603050405020304" pitchFamily="18" charset="0"/>
                <a:cs typeface="Times New Roman" panose="02020603050405020304" pitchFamily="18" charset="0"/>
              </a:rPr>
              <a:t>2</a:t>
            </a:r>
            <a:r>
              <a:rPr lang="en-US" sz="2400" spc="-6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means </a:t>
            </a:r>
            <a:r>
              <a:rPr lang="en-US" sz="2400" dirty="0">
                <a:latin typeface="Times New Roman" panose="02020603050405020304" pitchFamily="18" charset="0"/>
                <a:cs typeface="Times New Roman" panose="02020603050405020304" pitchFamily="18" charset="0"/>
              </a:rPr>
              <a:t>there </a:t>
            </a:r>
            <a:r>
              <a:rPr lang="en-US" sz="2400" spc="-5" dirty="0">
                <a:latin typeface="Times New Roman" panose="02020603050405020304" pitchFamily="18" charset="0"/>
                <a:cs typeface="Times New Roman" panose="02020603050405020304" pitchFamily="18" charset="0"/>
              </a:rPr>
              <a:t>is a function</a:t>
            </a:r>
            <a:r>
              <a:rPr lang="en-US" sz="2400" spc="-36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f(n) that is </a:t>
            </a:r>
            <a:r>
              <a:rPr lang="en-US" sz="2400" spc="-60" dirty="0">
                <a:latin typeface="Times New Roman" panose="02020603050405020304" pitchFamily="18" charset="0"/>
                <a:cs typeface="Times New Roman" panose="02020603050405020304" pitchFamily="18" charset="0"/>
              </a:rPr>
              <a:t>O(n</a:t>
            </a:r>
            <a:r>
              <a:rPr lang="en-US" sz="2400" spc="-89" baseline="27777" dirty="0">
                <a:latin typeface="Times New Roman" panose="02020603050405020304" pitchFamily="18" charset="0"/>
                <a:cs typeface="Times New Roman" panose="02020603050405020304" pitchFamily="18" charset="0"/>
              </a:rPr>
              <a:t>2</a:t>
            </a:r>
            <a:r>
              <a:rPr lang="en-US" sz="2400" spc="-6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such that for any </a:t>
            </a:r>
            <a:r>
              <a:rPr lang="en-US" sz="2400" dirty="0">
                <a:latin typeface="Times New Roman" panose="02020603050405020304" pitchFamily="18" charset="0"/>
                <a:cs typeface="Times New Roman" panose="02020603050405020304" pitchFamily="18" charset="0"/>
              </a:rPr>
              <a:t>value of n, </a:t>
            </a:r>
            <a:r>
              <a:rPr lang="en-US" sz="2400" spc="-5" dirty="0">
                <a:latin typeface="Times New Roman" panose="02020603050405020304" pitchFamily="18" charset="0"/>
                <a:cs typeface="Times New Roman" panose="02020603050405020304" pitchFamily="18" charset="0"/>
              </a:rPr>
              <a:t>no  matter what particular input of size </a:t>
            </a:r>
            <a:r>
              <a:rPr lang="en-US" sz="2400" dirty="0">
                <a:latin typeface="Times New Roman" panose="02020603050405020304" pitchFamily="18" charset="0"/>
                <a:cs typeface="Times New Roman" panose="02020603050405020304" pitchFamily="18" charset="0"/>
              </a:rPr>
              <a:t>n </a:t>
            </a:r>
            <a:r>
              <a:rPr lang="en-US" sz="2400" spc="-5" dirty="0">
                <a:latin typeface="Times New Roman" panose="02020603050405020304" pitchFamily="18" charset="0"/>
                <a:cs typeface="Times New Roman" panose="02020603050405020304" pitchFamily="18" charset="0"/>
              </a:rPr>
              <a:t>is chosen, </a:t>
            </a:r>
            <a:r>
              <a:rPr lang="en-US" sz="2400" dirty="0">
                <a:latin typeface="Times New Roman" panose="02020603050405020304" pitchFamily="18" charset="0"/>
                <a:cs typeface="Times New Roman" panose="02020603050405020304" pitchFamily="18" charset="0"/>
              </a:rPr>
              <a:t>the  </a:t>
            </a:r>
            <a:r>
              <a:rPr lang="en-US" sz="2400" spc="-5" dirty="0">
                <a:latin typeface="Times New Roman" panose="02020603050405020304" pitchFamily="18" charset="0"/>
                <a:cs typeface="Times New Roman" panose="02020603050405020304" pitchFamily="18" charset="0"/>
              </a:rPr>
              <a:t>running time of </a:t>
            </a:r>
            <a:r>
              <a:rPr lang="en-US" sz="2400" dirty="0">
                <a:latin typeface="Times New Roman" panose="02020603050405020304" pitchFamily="18" charset="0"/>
                <a:cs typeface="Times New Roman" panose="02020603050405020304" pitchFamily="18" charset="0"/>
              </a:rPr>
              <a:t>that </a:t>
            </a:r>
            <a:r>
              <a:rPr lang="en-US" sz="2400" spc="-5" dirty="0">
                <a:latin typeface="Times New Roman" panose="02020603050405020304" pitchFamily="18" charset="0"/>
                <a:cs typeface="Times New Roman" panose="02020603050405020304" pitchFamily="18" charset="0"/>
              </a:rPr>
              <a:t>input is bounded from above by  the </a:t>
            </a:r>
            <a:r>
              <a:rPr lang="en-US" sz="2400" dirty="0">
                <a:latin typeface="Times New Roman" panose="02020603050405020304" pitchFamily="18" charset="0"/>
                <a:cs typeface="Times New Roman" panose="02020603050405020304" pitchFamily="18" charset="0"/>
              </a:rPr>
              <a:t>value</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f(n).</a:t>
            </a:r>
            <a:endParaRPr lang="en-US" sz="2400" dirty="0">
              <a:latin typeface="Times New Roman" panose="02020603050405020304" pitchFamily="18" charset="0"/>
              <a:cs typeface="Times New Roman" panose="02020603050405020304" pitchFamily="18" charset="0"/>
            </a:endParaRPr>
          </a:p>
          <a:p>
            <a:pPr marL="431800">
              <a:lnSpc>
                <a:spcPct val="100000"/>
              </a:lnSpc>
              <a:spcBef>
                <a:spcPts val="730"/>
              </a:spcBef>
              <a:tabLst>
                <a:tab pos="3838575" algn="l"/>
              </a:tabLst>
            </a:pPr>
            <a:r>
              <a:rPr lang="en-US" sz="2400" spc="1405" dirty="0">
                <a:latin typeface="Times New Roman" panose="02020603050405020304" pitchFamily="18" charset="0"/>
                <a:cs typeface="Times New Roman" panose="02020603050405020304" pitchFamily="18" charset="0"/>
              </a:rPr>
              <a:t>3</a:t>
            </a:r>
            <a:r>
              <a:rPr lang="en-US" sz="2400" spc="-8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spc="-835" dirty="0">
                <a:latin typeface="Times New Roman" panose="02020603050405020304" pitchFamily="18" charset="0"/>
                <a:cs typeface="Times New Roman" panose="02020603050405020304" pitchFamily="18" charset="0"/>
              </a:rPr>
              <a:t> </a:t>
            </a:r>
            <a:r>
              <a:rPr lang="en-US" sz="2400" spc="-190" dirty="0">
                <a:latin typeface="Times New Roman" panose="02020603050405020304" pitchFamily="18" charset="0"/>
                <a:cs typeface="Times New Roman" panose="02020603050405020304" pitchFamily="18" charset="0"/>
              </a:rPr>
              <a:t>n</a:t>
            </a:r>
            <a:r>
              <a:rPr lang="en-US" sz="2400" spc="-284" baseline="29513" dirty="0">
                <a:latin typeface="Times New Roman" panose="02020603050405020304" pitchFamily="18" charset="0"/>
                <a:cs typeface="Times New Roman" panose="02020603050405020304" pitchFamily="18" charset="0"/>
              </a:rPr>
              <a:t>2</a:t>
            </a:r>
            <a:r>
              <a:rPr lang="en-US" sz="2400" spc="-262" baseline="29513"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spc="-844"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n/2</a:t>
            </a:r>
            <a:r>
              <a:rPr lang="en-US" sz="2400" spc="-8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spc="-844"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12     =&gt;     </a:t>
            </a:r>
            <a:r>
              <a:rPr lang="en-US" sz="2400" spc="-80" dirty="0">
                <a:latin typeface="Times New Roman" panose="02020603050405020304" pitchFamily="18" charset="0"/>
                <a:cs typeface="Times New Roman" panose="02020603050405020304" pitchFamily="18" charset="0"/>
              </a:rPr>
              <a:t>O(n</a:t>
            </a:r>
            <a:r>
              <a:rPr lang="en-US" sz="2400" spc="-120" baseline="29513" dirty="0">
                <a:latin typeface="Times New Roman" panose="02020603050405020304" pitchFamily="18" charset="0"/>
                <a:cs typeface="Times New Roman" panose="02020603050405020304" pitchFamily="18" charset="0"/>
              </a:rPr>
              <a:t>2</a:t>
            </a:r>
            <a:r>
              <a:rPr lang="en-US" sz="2400" spc="-8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31800">
              <a:lnSpc>
                <a:spcPct val="100000"/>
              </a:lnSpc>
              <a:spcBef>
                <a:spcPts val="270"/>
              </a:spcBef>
              <a:tabLst>
                <a:tab pos="5433695" algn="l"/>
              </a:tabLst>
            </a:pPr>
            <a:r>
              <a:rPr lang="en-US" sz="2400" spc="145" dirty="0">
                <a:latin typeface="Times New Roman" panose="02020603050405020304" pitchFamily="18" charset="0"/>
                <a:cs typeface="Times New Roman" panose="02020603050405020304" pitchFamily="18" charset="0"/>
              </a:rPr>
              <a:t>4*n*log</a:t>
            </a:r>
            <a:r>
              <a:rPr lang="en-US" sz="2400" spc="217" baseline="-24305" dirty="0">
                <a:latin typeface="Times New Roman" panose="02020603050405020304" pitchFamily="18" charset="0"/>
                <a:cs typeface="Times New Roman" panose="02020603050405020304" pitchFamily="18" charset="0"/>
              </a:rPr>
              <a:t>2</a:t>
            </a:r>
            <a:r>
              <a:rPr lang="en-US" sz="2400" spc="145" dirty="0">
                <a:latin typeface="Times New Roman" panose="02020603050405020304" pitchFamily="18" charset="0"/>
                <a:cs typeface="Times New Roman" panose="02020603050405020304" pitchFamily="18" charset="0"/>
              </a:rPr>
              <a:t>(3*n+1)</a:t>
            </a:r>
            <a:r>
              <a:rPr lang="en-US" sz="2400" spc="-8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spc="-8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2*n-1</a:t>
            </a:r>
            <a:r>
              <a:rPr lang="en-US" sz="2400" spc="25" dirty="0">
                <a:latin typeface="Times New Roman" panose="02020603050405020304" pitchFamily="18" charset="0"/>
                <a:cs typeface="Times New Roman" panose="02020603050405020304" pitchFamily="18" charset="0"/>
              </a:rPr>
              <a:t> </a:t>
            </a:r>
            <a:r>
              <a:rPr lang="en-US" sz="2400" spc="-595" dirty="0">
                <a:latin typeface="Times New Roman" panose="02020603050405020304" pitchFamily="18" charset="0"/>
                <a:cs typeface="Times New Roman" panose="02020603050405020304" pitchFamily="18" charset="0"/>
              </a:rPr>
              <a:t>     =&gt;   </a:t>
            </a:r>
            <a:r>
              <a:rPr lang="en-US" sz="2400" spc="-5" dirty="0">
                <a:latin typeface="Times New Roman" panose="02020603050405020304" pitchFamily="18" charset="0"/>
                <a:cs typeface="Times New Roman" panose="02020603050405020304" pitchFamily="18" charset="0"/>
              </a:rPr>
              <a:t>O(n</a:t>
            </a:r>
            <a:r>
              <a:rPr lang="en-US" sz="2400" spc="-8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spc="-86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log</a:t>
            </a:r>
            <a:r>
              <a:rPr lang="en-US" sz="2400" spc="-85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DB27A5F6-8CE2-45BD-8431-B6C2249D00C9}"/>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161759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Basic rules</a:t>
            </a:r>
          </a:p>
        </p:txBody>
      </p:sp>
      <p:sp>
        <p:nvSpPr>
          <p:cNvPr id="3" name="Content Placeholder 2"/>
          <p:cNvSpPr>
            <a:spLocks noGrp="1"/>
          </p:cNvSpPr>
          <p:nvPr>
            <p:ph idx="1"/>
          </p:nvPr>
        </p:nvSpPr>
        <p:spPr>
          <a:xfrm>
            <a:off x="628650" y="1690689"/>
            <a:ext cx="7886700" cy="4486274"/>
          </a:xfrm>
        </p:spPr>
        <p:txBody>
          <a:bodyPr/>
          <a:lstStyle/>
          <a:p>
            <a:pPr marL="354965" indent="-342900">
              <a:lnSpc>
                <a:spcPct val="100000"/>
              </a:lnSpc>
              <a:spcBef>
                <a:spcPts val="100"/>
              </a:spcBef>
              <a:tabLst>
                <a:tab pos="283845" algn="l"/>
              </a:tabLst>
            </a:pPr>
            <a:r>
              <a:rPr lang="en-US" sz="2400" spc="-5" dirty="0">
                <a:latin typeface="Times New Roman" panose="02020603050405020304" pitchFamily="18" charset="0"/>
                <a:cs typeface="Times New Roman" panose="02020603050405020304" pitchFamily="18" charset="0"/>
              </a:rPr>
              <a:t>Nested loops are multiplied</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together.</a:t>
            </a:r>
            <a:endParaRPr lang="en-US" sz="2400" dirty="0">
              <a:latin typeface="Times New Roman" panose="02020603050405020304" pitchFamily="18" charset="0"/>
              <a:cs typeface="Times New Roman" panose="02020603050405020304" pitchFamily="18" charset="0"/>
            </a:endParaRPr>
          </a:p>
          <a:p>
            <a:pPr marL="354965" indent="-342900">
              <a:lnSpc>
                <a:spcPct val="100000"/>
              </a:lnSpc>
              <a:tabLst>
                <a:tab pos="340360" algn="l"/>
              </a:tabLst>
            </a:pPr>
            <a:r>
              <a:rPr lang="en-US" sz="2400" spc="-5" dirty="0">
                <a:latin typeface="Times New Roman" panose="02020603050405020304" pitchFamily="18" charset="0"/>
                <a:cs typeface="Times New Roman" panose="02020603050405020304" pitchFamily="18" charset="0"/>
              </a:rPr>
              <a:t>Sequential loops are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added.</a:t>
            </a:r>
            <a:endParaRPr lang="en-US" sz="2400" dirty="0">
              <a:latin typeface="Times New Roman" panose="02020603050405020304" pitchFamily="18" charset="0"/>
              <a:cs typeface="Times New Roman" panose="02020603050405020304" pitchFamily="18" charset="0"/>
            </a:endParaRPr>
          </a:p>
          <a:p>
            <a:pPr marL="184150" marR="5080" indent="-342900">
              <a:lnSpc>
                <a:spcPct val="100000"/>
              </a:lnSpc>
              <a:tabLst>
                <a:tab pos="331470" algn="l"/>
              </a:tabLst>
            </a:pPr>
            <a:r>
              <a:rPr lang="en-US" sz="2400" spc="-5" dirty="0">
                <a:latin typeface="Times New Roman" panose="02020603050405020304" pitchFamily="18" charset="0"/>
                <a:cs typeface="Times New Roman" panose="02020603050405020304" pitchFamily="18" charset="0"/>
              </a:rPr>
              <a:t>Only the largest term </a:t>
            </a:r>
            <a:r>
              <a:rPr lang="en-US" sz="2400" dirty="0">
                <a:latin typeface="Times New Roman" panose="02020603050405020304" pitchFamily="18" charset="0"/>
                <a:cs typeface="Times New Roman" panose="02020603050405020304" pitchFamily="18" charset="0"/>
              </a:rPr>
              <a:t>is </a:t>
            </a:r>
            <a:r>
              <a:rPr lang="en-US" sz="2400" spc="-5" dirty="0">
                <a:latin typeface="Times New Roman" panose="02020603050405020304" pitchFamily="18" charset="0"/>
                <a:cs typeface="Times New Roman" panose="02020603050405020304" pitchFamily="18" charset="0"/>
              </a:rPr>
              <a:t>kept, all others </a:t>
            </a:r>
            <a:r>
              <a:rPr lang="en-US" sz="2400" dirty="0">
                <a:latin typeface="Times New Roman" panose="02020603050405020304" pitchFamily="18" charset="0"/>
                <a:cs typeface="Times New Roman" panose="02020603050405020304" pitchFamily="18" charset="0"/>
              </a:rPr>
              <a:t>are  </a:t>
            </a:r>
            <a:r>
              <a:rPr lang="en-US" sz="2400" spc="-5" dirty="0">
                <a:latin typeface="Times New Roman" panose="02020603050405020304" pitchFamily="18" charset="0"/>
                <a:cs typeface="Times New Roman" panose="02020603050405020304" pitchFamily="18" charset="0"/>
              </a:rPr>
              <a:t>dropped.</a:t>
            </a:r>
            <a:endParaRPr lang="en-US" sz="2400" dirty="0">
              <a:latin typeface="Times New Roman" panose="02020603050405020304" pitchFamily="18" charset="0"/>
              <a:cs typeface="Times New Roman" panose="02020603050405020304" pitchFamily="18" charset="0"/>
            </a:endParaRPr>
          </a:p>
          <a:p>
            <a:pPr marL="354965" indent="-342900">
              <a:lnSpc>
                <a:spcPts val="3115"/>
              </a:lnSpc>
              <a:tabLst>
                <a:tab pos="355600" algn="l"/>
              </a:tabLst>
            </a:pPr>
            <a:r>
              <a:rPr lang="en-US" sz="2400" spc="-5" dirty="0">
                <a:latin typeface="Times New Roman" panose="02020603050405020304" pitchFamily="18" charset="0"/>
                <a:cs typeface="Times New Roman" panose="02020603050405020304" pitchFamily="18" charset="0"/>
              </a:rPr>
              <a:t>Constants </a:t>
            </a:r>
            <a:r>
              <a:rPr lang="en-US" sz="2400" dirty="0">
                <a:latin typeface="Times New Roman" panose="02020603050405020304" pitchFamily="18" charset="0"/>
                <a:cs typeface="Times New Roman" panose="02020603050405020304" pitchFamily="18" charset="0"/>
              </a:rPr>
              <a:t>are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dropped.</a:t>
            </a:r>
            <a:endParaRPr lang="en-US" sz="2400" dirty="0">
              <a:latin typeface="Times New Roman" panose="02020603050405020304" pitchFamily="18" charset="0"/>
              <a:cs typeface="Times New Roman" panose="02020603050405020304" pitchFamily="18" charset="0"/>
            </a:endParaRPr>
          </a:p>
          <a:p>
            <a:pPr marL="354965" indent="-342900">
              <a:lnSpc>
                <a:spcPts val="3115"/>
              </a:lnSpc>
              <a:tabLst>
                <a:tab pos="337820" algn="l"/>
              </a:tabLst>
            </a:pPr>
            <a:r>
              <a:rPr lang="en-US" sz="2400" spc="-5" dirty="0">
                <a:latin typeface="Times New Roman" panose="02020603050405020304" pitchFamily="18" charset="0"/>
                <a:cs typeface="Times New Roman" panose="02020603050405020304" pitchFamily="18" charset="0"/>
              </a:rPr>
              <a:t>Conditional checks are constant (i.e.</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3F2F9092-4BE4-414F-A960-50E14D193428}"/>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3898245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1</a:t>
            </a:r>
          </a:p>
        </p:txBody>
      </p:sp>
      <p:sp>
        <p:nvSpPr>
          <p:cNvPr id="3" name="Content Placeholder 2"/>
          <p:cNvSpPr>
            <a:spLocks noGrp="1"/>
          </p:cNvSpPr>
          <p:nvPr>
            <p:ph idx="1"/>
          </p:nvPr>
        </p:nvSpPr>
        <p:spPr>
          <a:xfrm>
            <a:off x="628650" y="1690689"/>
            <a:ext cx="7886700" cy="4486274"/>
          </a:xfrm>
        </p:spPr>
        <p:txBody>
          <a:bodyPr/>
          <a:lstStyle/>
          <a:p>
            <a:pPr marL="0" indent="0">
              <a:buNone/>
            </a:pPr>
            <a:r>
              <a:rPr lang="en-US" dirty="0">
                <a:latin typeface="Times New Roman" panose="02020603050405020304" pitchFamily="18" charset="0"/>
                <a:cs typeface="Times New Roman" panose="02020603050405020304" pitchFamily="18" charset="0"/>
              </a:rPr>
              <a:t>//linear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for(</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=1 to n){</a:t>
            </a:r>
          </a:p>
          <a:p>
            <a:pPr marL="0" indent="0">
              <a:buNone/>
            </a:pPr>
            <a:r>
              <a:rPr lang="en-US" i="1" dirty="0">
                <a:latin typeface="Times New Roman" panose="02020603050405020304" pitchFamily="18" charset="0"/>
                <a:cs typeface="Times New Roman" panose="02020603050405020304" pitchFamily="18" charset="0"/>
              </a:rPr>
              <a:t>	display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a:t>
            </a:r>
          </a:p>
          <a:p>
            <a:pPr marL="0" indent="0">
              <a:buNone/>
            </a:pPr>
            <a:r>
              <a:rPr lang="en-US" i="1"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Answer : O(n)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50C8BC3D-B419-4FF7-9E99-65121FA661F8}"/>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37449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2</a:t>
            </a:r>
          </a:p>
        </p:txBody>
      </p:sp>
      <p:sp>
        <p:nvSpPr>
          <p:cNvPr id="3" name="Content Placeholder 2"/>
          <p:cNvSpPr>
            <a:spLocks noGrp="1"/>
          </p:cNvSpPr>
          <p:nvPr>
            <p:ph idx="1"/>
          </p:nvPr>
        </p:nvSpPr>
        <p:spPr>
          <a:xfrm>
            <a:off x="628650" y="1690689"/>
            <a:ext cx="7886700" cy="4486274"/>
          </a:xfrm>
        </p:spPr>
        <p:txBody>
          <a:bodyPr/>
          <a:lstStyle/>
          <a:p>
            <a:pPr marL="0" indent="0">
              <a:lnSpc>
                <a:spcPct val="100000"/>
              </a:lnSpc>
              <a:spcBef>
                <a:spcPts val="750"/>
              </a:spcBef>
              <a:buNone/>
            </a:pPr>
            <a:r>
              <a:rPr lang="en-US" sz="2400" spc="135" dirty="0">
                <a:latin typeface="Constantia"/>
                <a:cs typeface="Constantia"/>
              </a:rPr>
              <a:t>//quadratic</a:t>
            </a:r>
            <a:endParaRPr lang="en-US" sz="2400" dirty="0">
              <a:latin typeface="Constantia"/>
              <a:cs typeface="Constantia"/>
            </a:endParaRPr>
          </a:p>
          <a:p>
            <a:pPr marL="0" indent="0">
              <a:lnSpc>
                <a:spcPct val="100000"/>
              </a:lnSpc>
              <a:spcBef>
                <a:spcPts val="650"/>
              </a:spcBef>
              <a:buNone/>
            </a:pPr>
            <a:endParaRPr lang="en-US" sz="3600" spc="307" baseline="6802" dirty="0">
              <a:solidFill>
                <a:srgbClr val="0ACFD8"/>
              </a:solidFill>
              <a:latin typeface="Symbol"/>
              <a:cs typeface="Constantia"/>
            </a:endParaRPr>
          </a:p>
          <a:p>
            <a:pPr marL="0" indent="0">
              <a:lnSpc>
                <a:spcPct val="100000"/>
              </a:lnSpc>
              <a:spcBef>
                <a:spcPts val="650"/>
              </a:spcBef>
              <a:buNone/>
            </a:pPr>
            <a:r>
              <a:rPr lang="en-US" sz="2400" i="1" spc="204" dirty="0">
                <a:latin typeface="Constantia"/>
                <a:cs typeface="Constantia"/>
              </a:rPr>
              <a:t>for(int </a:t>
            </a:r>
            <a:r>
              <a:rPr lang="en-US" sz="2400" i="1" dirty="0" err="1">
                <a:latin typeface="Constantia"/>
                <a:cs typeface="Constantia"/>
              </a:rPr>
              <a:t>i</a:t>
            </a:r>
            <a:r>
              <a:rPr lang="en-US" sz="2400" i="1" dirty="0">
                <a:latin typeface="Constantia"/>
                <a:cs typeface="Constantia"/>
              </a:rPr>
              <a:t> = </a:t>
            </a:r>
            <a:r>
              <a:rPr lang="en-US" sz="2400" i="1" spc="-5" dirty="0">
                <a:latin typeface="Constantia"/>
                <a:cs typeface="Constantia"/>
              </a:rPr>
              <a:t>0; </a:t>
            </a:r>
            <a:r>
              <a:rPr lang="en-US" sz="2400" i="1" dirty="0" err="1">
                <a:latin typeface="Constantia"/>
                <a:cs typeface="Constantia"/>
              </a:rPr>
              <a:t>i</a:t>
            </a:r>
            <a:r>
              <a:rPr lang="en-US" sz="2400" i="1" dirty="0">
                <a:latin typeface="Constantia"/>
                <a:cs typeface="Constantia"/>
              </a:rPr>
              <a:t> &lt; </a:t>
            </a:r>
            <a:r>
              <a:rPr lang="en-US" sz="2400" i="1" spc="-5" dirty="0">
                <a:latin typeface="Constantia"/>
                <a:cs typeface="Constantia"/>
              </a:rPr>
              <a:t>n;</a:t>
            </a:r>
            <a:r>
              <a:rPr lang="en-US" sz="2400" i="1" spc="-305" dirty="0">
                <a:latin typeface="Constantia"/>
                <a:cs typeface="Constantia"/>
              </a:rPr>
              <a:t> </a:t>
            </a:r>
            <a:r>
              <a:rPr lang="en-US" sz="2400" i="1" spc="-5" dirty="0" err="1">
                <a:latin typeface="Constantia"/>
                <a:cs typeface="Constantia"/>
              </a:rPr>
              <a:t>i</a:t>
            </a:r>
            <a:r>
              <a:rPr lang="en-US" sz="2400" i="1" spc="-5" dirty="0">
                <a:latin typeface="Constantia"/>
                <a:cs typeface="Constantia"/>
              </a:rPr>
              <a:t>++)  </a:t>
            </a:r>
            <a:r>
              <a:rPr lang="en-US" sz="2400" i="1" spc="-730" dirty="0">
                <a:latin typeface="Constantia"/>
                <a:cs typeface="Constantia"/>
              </a:rPr>
              <a:t>{</a:t>
            </a:r>
            <a:endParaRPr lang="en-US" sz="2400" i="1" dirty="0">
              <a:latin typeface="Constantia"/>
              <a:cs typeface="Constantia"/>
            </a:endParaRPr>
          </a:p>
          <a:p>
            <a:pPr marL="0" indent="0">
              <a:lnSpc>
                <a:spcPct val="100000"/>
              </a:lnSpc>
              <a:spcBef>
                <a:spcPts val="740"/>
              </a:spcBef>
              <a:buNone/>
            </a:pPr>
            <a:r>
              <a:rPr lang="en-US" sz="2400" i="1" spc="-5" dirty="0">
                <a:latin typeface="Constantia"/>
                <a:cs typeface="Constantia"/>
              </a:rPr>
              <a:t>	for(int </a:t>
            </a:r>
            <a:r>
              <a:rPr lang="en-US" sz="2400" i="1" dirty="0">
                <a:latin typeface="Constantia"/>
                <a:cs typeface="Constantia"/>
              </a:rPr>
              <a:t>j = </a:t>
            </a:r>
            <a:r>
              <a:rPr lang="en-US" sz="2400" i="1" spc="-5" dirty="0">
                <a:latin typeface="Constantia"/>
                <a:cs typeface="Constantia"/>
              </a:rPr>
              <a:t>0; </a:t>
            </a:r>
            <a:r>
              <a:rPr lang="en-US" sz="2400" i="1" dirty="0">
                <a:latin typeface="Constantia"/>
                <a:cs typeface="Constantia"/>
              </a:rPr>
              <a:t>j &lt; </a:t>
            </a:r>
            <a:r>
              <a:rPr lang="en-US" sz="2400" i="1" spc="-5" dirty="0">
                <a:latin typeface="Constantia"/>
                <a:cs typeface="Constantia"/>
              </a:rPr>
              <a:t>n;</a:t>
            </a:r>
            <a:r>
              <a:rPr lang="en-US" sz="2400" i="1" spc="-20" dirty="0">
                <a:latin typeface="Constantia"/>
                <a:cs typeface="Constantia"/>
              </a:rPr>
              <a:t> </a:t>
            </a:r>
            <a:r>
              <a:rPr lang="en-US" sz="2400" i="1" spc="-5" dirty="0" err="1">
                <a:latin typeface="Constantia"/>
                <a:cs typeface="Constantia"/>
              </a:rPr>
              <a:t>j++</a:t>
            </a:r>
            <a:r>
              <a:rPr lang="en-US" sz="2400" i="1" spc="-5" dirty="0">
                <a:latin typeface="Constantia"/>
                <a:cs typeface="Constantia"/>
              </a:rPr>
              <a:t>) {</a:t>
            </a:r>
            <a:endParaRPr lang="en-US" sz="2400" i="1" dirty="0">
              <a:latin typeface="Constantia"/>
              <a:cs typeface="Constantia"/>
            </a:endParaRPr>
          </a:p>
          <a:p>
            <a:pPr marL="755015" indent="0">
              <a:lnSpc>
                <a:spcPct val="100000"/>
              </a:lnSpc>
              <a:spcBef>
                <a:spcPts val="640"/>
              </a:spcBef>
              <a:buNone/>
            </a:pPr>
            <a:r>
              <a:rPr lang="en-US" sz="2400" i="1" spc="-5" dirty="0">
                <a:latin typeface="Constantia"/>
                <a:cs typeface="Constantia"/>
              </a:rPr>
              <a:t>//do </a:t>
            </a:r>
            <a:r>
              <a:rPr lang="en-US" sz="2400" i="1" dirty="0">
                <a:latin typeface="Constantia"/>
                <a:cs typeface="Constantia"/>
              </a:rPr>
              <a:t>swap </a:t>
            </a:r>
            <a:r>
              <a:rPr lang="en-US" sz="2400" i="1" spc="-5" dirty="0">
                <a:latin typeface="Constantia"/>
                <a:cs typeface="Constantia"/>
              </a:rPr>
              <a:t>stuff, constant</a:t>
            </a:r>
            <a:r>
              <a:rPr lang="en-US" sz="2400" i="1" spc="-60" dirty="0">
                <a:latin typeface="Constantia"/>
                <a:cs typeface="Constantia"/>
              </a:rPr>
              <a:t> </a:t>
            </a:r>
            <a:r>
              <a:rPr lang="en-US" sz="2400" i="1" spc="-5" dirty="0">
                <a:latin typeface="Constantia"/>
                <a:cs typeface="Constantia"/>
              </a:rPr>
              <a:t>time</a:t>
            </a:r>
            <a:endParaRPr lang="en-US" sz="2400" i="1" dirty="0">
              <a:latin typeface="Constantia"/>
              <a:cs typeface="Constantia"/>
            </a:endParaRPr>
          </a:p>
          <a:p>
            <a:pPr marL="0" indent="0">
              <a:lnSpc>
                <a:spcPct val="100000"/>
              </a:lnSpc>
              <a:spcBef>
                <a:spcPts val="650"/>
              </a:spcBef>
              <a:buNone/>
            </a:pPr>
            <a:r>
              <a:rPr lang="en-US" sz="2400" i="1" dirty="0">
                <a:latin typeface="Constantia"/>
                <a:cs typeface="Constantia"/>
              </a:rPr>
              <a:t>	}</a:t>
            </a:r>
          </a:p>
          <a:p>
            <a:pPr marL="0" indent="0">
              <a:lnSpc>
                <a:spcPct val="100000"/>
              </a:lnSpc>
              <a:spcBef>
                <a:spcPts val="650"/>
              </a:spcBef>
              <a:buNone/>
            </a:pPr>
            <a:endParaRPr lang="en-US" sz="2400" dirty="0">
              <a:latin typeface="Constantia"/>
              <a:cs typeface="Constantia"/>
            </a:endParaRPr>
          </a:p>
          <a:p>
            <a:pPr marL="0" indent="0">
              <a:lnSpc>
                <a:spcPct val="100000"/>
              </a:lnSpc>
              <a:spcBef>
                <a:spcPts val="650"/>
              </a:spcBef>
              <a:buNone/>
            </a:pPr>
            <a:r>
              <a:rPr lang="en-US" sz="2400" dirty="0">
                <a:latin typeface="Constantia"/>
                <a:cs typeface="Constantia"/>
              </a:rPr>
              <a:t>Answer: O(n</a:t>
            </a:r>
            <a:r>
              <a:rPr lang="en-US" sz="2400" baseline="30000" dirty="0">
                <a:latin typeface="Constantia"/>
                <a:cs typeface="Constantia"/>
              </a:rPr>
              <a:t>2</a:t>
            </a:r>
            <a:r>
              <a:rPr lang="en-US" sz="2400" dirty="0">
                <a:latin typeface="Constantia"/>
                <a:cs typeface="Constantia"/>
              </a:rPr>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3E864AD6-FEEC-4625-AEC4-2F58B356353A}"/>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113290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a:t>
            </a:r>
          </a:p>
        </p:txBody>
      </p:sp>
      <p:sp>
        <p:nvSpPr>
          <p:cNvPr id="3" name="Content Placeholder 2"/>
          <p:cNvSpPr>
            <a:spLocks noGrp="1"/>
          </p:cNvSpPr>
          <p:nvPr>
            <p:ph idx="1"/>
          </p:nvPr>
        </p:nvSpPr>
        <p:spPr>
          <a:xfrm>
            <a:off x="628650" y="1690689"/>
            <a:ext cx="7886700" cy="4486274"/>
          </a:xfrm>
        </p:spPr>
        <p:txBody>
          <a:bodyPr/>
          <a:lstStyle/>
          <a:p>
            <a:pPr marL="0" indent="0">
              <a:buNone/>
            </a:pPr>
            <a:endParaRPr lang="nn-NO" sz="3600" spc="307" baseline="6802" dirty="0">
              <a:solidFill>
                <a:srgbClr val="0ACFD8"/>
              </a:solidFill>
              <a:latin typeface="Symbol"/>
              <a:cs typeface="Constantia"/>
            </a:endParaRPr>
          </a:p>
          <a:p>
            <a:pPr marL="0" indent="0">
              <a:buNone/>
            </a:pPr>
            <a:r>
              <a:rPr lang="nn-NO" sz="2400" i="1" spc="204" dirty="0">
                <a:latin typeface="Constantia"/>
                <a:cs typeface="Constantia"/>
              </a:rPr>
              <a:t>for(int </a:t>
            </a:r>
            <a:r>
              <a:rPr lang="nn-NO" sz="2400" i="1" dirty="0">
                <a:latin typeface="Constantia"/>
                <a:cs typeface="Constantia"/>
              </a:rPr>
              <a:t>i = </a:t>
            </a:r>
            <a:r>
              <a:rPr lang="nn-NO" sz="2400" i="1" spc="-5" dirty="0">
                <a:latin typeface="Constantia"/>
                <a:cs typeface="Constantia"/>
              </a:rPr>
              <a:t>0; </a:t>
            </a:r>
            <a:r>
              <a:rPr lang="nn-NO" sz="2400" i="1" dirty="0">
                <a:latin typeface="Constantia"/>
                <a:cs typeface="Constantia"/>
              </a:rPr>
              <a:t>i &lt; </a:t>
            </a:r>
            <a:r>
              <a:rPr lang="nn-NO" sz="2400" i="1" spc="-5" dirty="0">
                <a:latin typeface="Constantia"/>
                <a:cs typeface="Constantia"/>
              </a:rPr>
              <a:t>2*n;</a:t>
            </a:r>
            <a:r>
              <a:rPr lang="nn-NO" sz="2400" i="1" spc="-300" dirty="0">
                <a:latin typeface="Constantia"/>
                <a:cs typeface="Constantia"/>
              </a:rPr>
              <a:t> </a:t>
            </a:r>
            <a:r>
              <a:rPr lang="nn-NO" sz="2400" i="1" spc="-5" dirty="0">
                <a:latin typeface="Constantia"/>
                <a:cs typeface="Constantia"/>
              </a:rPr>
              <a:t>i++)  </a:t>
            </a:r>
            <a:r>
              <a:rPr lang="nn-NO" sz="2400" i="1" spc="-725" dirty="0">
                <a:latin typeface="Constantia"/>
                <a:cs typeface="Constantia"/>
              </a:rPr>
              <a:t>{</a:t>
            </a:r>
            <a:endParaRPr lang="nn-NO" sz="2400" i="1" dirty="0">
              <a:latin typeface="Constantia"/>
              <a:cs typeface="Constantia"/>
            </a:endParaRPr>
          </a:p>
          <a:p>
            <a:pPr marL="0" indent="0">
              <a:buNone/>
            </a:pP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printf</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a:t>
            </a:r>
          </a:p>
          <a:p>
            <a:pPr marL="0" indent="0">
              <a:buNone/>
            </a:pPr>
            <a:r>
              <a:rPr lang="en-US" i="1"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Answer: </a:t>
            </a:r>
            <a:r>
              <a:rPr lang="en-US" sz="2400" spc="550" dirty="0"/>
              <a:t>At</a:t>
            </a:r>
            <a:r>
              <a:rPr lang="en-US" sz="2400" spc="-20" dirty="0"/>
              <a:t> </a:t>
            </a:r>
            <a:r>
              <a:rPr lang="en-US" sz="2400" spc="-5" dirty="0"/>
              <a:t>first you might </a:t>
            </a:r>
            <a:r>
              <a:rPr lang="en-US" sz="2400" dirty="0"/>
              <a:t>say that </a:t>
            </a:r>
            <a:r>
              <a:rPr lang="en-US" sz="2400" spc="-5" dirty="0"/>
              <a:t>the upper bound is </a:t>
            </a:r>
            <a:r>
              <a:rPr lang="en-US" sz="2400" spc="-270" dirty="0"/>
              <a:t>O(2n);  </a:t>
            </a:r>
            <a:r>
              <a:rPr lang="en-US" sz="2400" spc="-5" dirty="0"/>
              <a:t>however, we drop the constants s</a:t>
            </a:r>
            <a:r>
              <a:rPr lang="en-US" sz="2400" dirty="0"/>
              <a:t>o </a:t>
            </a:r>
            <a:r>
              <a:rPr lang="en-US" sz="2400" spc="-5" dirty="0"/>
              <a:t>it becomes</a:t>
            </a:r>
            <a:r>
              <a:rPr lang="en-US" sz="2400" spc="-10" dirty="0"/>
              <a:t> </a:t>
            </a:r>
            <a:r>
              <a:rPr lang="en-US" sz="2400" dirty="0"/>
              <a:t>O(n).</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2748D05D-F28C-4C5B-A451-81A7EB2CBC46}"/>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309154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Topics to be covered</a:t>
            </a:r>
          </a:p>
        </p:txBody>
      </p:sp>
      <p:sp>
        <p:nvSpPr>
          <p:cNvPr id="3" name="Content Placeholder 2"/>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Introductions to Algorithm</a:t>
            </a:r>
          </a:p>
          <a:p>
            <a:pPr algn="l"/>
            <a:r>
              <a:rPr lang="en-US" dirty="0">
                <a:solidFill>
                  <a:srgbClr val="000000"/>
                </a:solidFill>
                <a:latin typeface="Times New Roman" panose="02020603050405020304" pitchFamily="18" charset="0"/>
              </a:rPr>
              <a:t>Implementation issues(Completeness, Time and Space Complexity,</a:t>
            </a:r>
          </a:p>
          <a:p>
            <a:pPr marL="0" indent="0" algn="l">
              <a:buNone/>
            </a:pPr>
            <a:r>
              <a:rPr lang="en-US" dirty="0">
                <a:solidFill>
                  <a:srgbClr val="000000"/>
                </a:solidFill>
                <a:latin typeface="Times New Roman" panose="02020603050405020304" pitchFamily="18" charset="0"/>
              </a:rPr>
              <a:t>Optimality)</a:t>
            </a:r>
          </a:p>
          <a:p>
            <a:r>
              <a:rPr lang="en-US" dirty="0">
                <a:solidFill>
                  <a:srgbClr val="000000"/>
                </a:solidFill>
                <a:latin typeface="Times New Roman" panose="02020603050405020304" pitchFamily="18" charset="0"/>
              </a:rPr>
              <a:t>Analyzing Algorithms(Scientific, Mathematical)</a:t>
            </a:r>
            <a:endParaRPr lang="en-US" b="0" i="0" dirty="0">
              <a:solidFill>
                <a:srgbClr val="000000"/>
              </a:solidFill>
              <a:effectLst/>
              <a:latin typeface="Times New Roman" panose="02020603050405020304" pitchFamily="18" charset="0"/>
            </a:endParaRPr>
          </a:p>
          <a:p>
            <a:pPr marL="0" indent="0" algn="l">
              <a:buNone/>
            </a:pPr>
            <a:endParaRPr lang="en-US" b="0" i="0" dirty="0">
              <a:solidFill>
                <a:srgbClr val="000000"/>
              </a:solidFill>
              <a:effectLst/>
              <a:latin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7028119" y="5295738"/>
            <a:ext cx="1487231" cy="590873"/>
          </a:xfrm>
          <a:prstGeom prst="rect">
            <a:avLst/>
          </a:prstGeom>
        </p:spPr>
      </p:pic>
      <p:pic>
        <p:nvPicPr>
          <p:cNvPr id="5" name="Picture 4"/>
          <p:cNvPicPr>
            <a:picLocks noChangeAspect="1"/>
          </p:cNvPicPr>
          <p:nvPr/>
        </p:nvPicPr>
        <p:blipFill>
          <a:blip r:embed="rId3"/>
          <a:stretch>
            <a:fillRect/>
          </a:stretch>
        </p:blipFill>
        <p:spPr>
          <a:xfrm>
            <a:off x="628650" y="5295739"/>
            <a:ext cx="1487232" cy="590873"/>
          </a:xfrm>
          <a:prstGeom prst="rect">
            <a:avLst/>
          </a:prstGeom>
        </p:spPr>
      </p:pic>
      <p:sp>
        <p:nvSpPr>
          <p:cNvPr id="6" name="Footer Placeholder 5">
            <a:extLst>
              <a:ext uri="{FF2B5EF4-FFF2-40B4-BE49-F238E27FC236}">
                <a16:creationId xmlns:a16="http://schemas.microsoft.com/office/drawing/2014/main" id="{C97D424D-6FCF-4E16-9BB7-D0B489433FEE}"/>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162436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4</a:t>
            </a:r>
          </a:p>
        </p:txBody>
      </p:sp>
      <p:sp>
        <p:nvSpPr>
          <p:cNvPr id="3" name="Content Placeholder 2"/>
          <p:cNvSpPr>
            <a:spLocks noGrp="1"/>
          </p:cNvSpPr>
          <p:nvPr>
            <p:ph idx="1"/>
          </p:nvPr>
        </p:nvSpPr>
        <p:spPr>
          <a:xfrm>
            <a:off x="628650" y="1447800"/>
            <a:ext cx="7886700" cy="4729163"/>
          </a:xfrm>
        </p:spPr>
        <p:txBody>
          <a:bodyPr/>
          <a:lstStyle/>
          <a:p>
            <a:pPr marL="0" indent="0">
              <a:lnSpc>
                <a:spcPct val="100000"/>
              </a:lnSpc>
              <a:spcBef>
                <a:spcPts val="100"/>
              </a:spcBef>
              <a:buNone/>
            </a:pPr>
            <a:r>
              <a:rPr lang="nn-NO" sz="2000" spc="170" dirty="0">
                <a:latin typeface="Constantia"/>
                <a:cs typeface="Constantia"/>
              </a:rPr>
              <a:t>//linear</a:t>
            </a:r>
            <a:endParaRPr lang="nn-NO" sz="2000" dirty="0">
              <a:latin typeface="Constantia"/>
              <a:cs typeface="Constantia"/>
            </a:endParaRPr>
          </a:p>
          <a:p>
            <a:pPr marL="0" indent="0">
              <a:lnSpc>
                <a:spcPct val="100000"/>
              </a:lnSpc>
              <a:spcBef>
                <a:spcPts val="20"/>
              </a:spcBef>
              <a:buNone/>
            </a:pPr>
            <a:r>
              <a:rPr lang="nn-NO" sz="2000" i="1" spc="190" dirty="0">
                <a:latin typeface="Constantia"/>
                <a:cs typeface="Constantia"/>
              </a:rPr>
              <a:t>for(int </a:t>
            </a:r>
            <a:r>
              <a:rPr lang="nn-NO" sz="2000" i="1" dirty="0">
                <a:latin typeface="Constantia"/>
                <a:cs typeface="Constantia"/>
              </a:rPr>
              <a:t>i = 0; i &lt; </a:t>
            </a:r>
            <a:r>
              <a:rPr lang="nn-NO" sz="2000" i="1" spc="-5" dirty="0">
                <a:latin typeface="Constantia"/>
                <a:cs typeface="Constantia"/>
              </a:rPr>
              <a:t>n;</a:t>
            </a:r>
            <a:r>
              <a:rPr lang="nn-NO" sz="2000" i="1" spc="-310" dirty="0">
                <a:latin typeface="Constantia"/>
                <a:cs typeface="Constantia"/>
              </a:rPr>
              <a:t> </a:t>
            </a:r>
            <a:r>
              <a:rPr lang="nn-NO" sz="2000" i="1" spc="-5" dirty="0">
                <a:latin typeface="Constantia"/>
                <a:cs typeface="Constantia"/>
              </a:rPr>
              <a:t>i++)  </a:t>
            </a:r>
            <a:r>
              <a:rPr lang="nn-NO" sz="2000" i="1" spc="-844" dirty="0">
                <a:latin typeface="Constantia"/>
                <a:cs typeface="Constantia"/>
              </a:rPr>
              <a:t>{</a:t>
            </a:r>
            <a:endParaRPr lang="nn-NO" sz="2000" i="1" dirty="0">
              <a:latin typeface="Constantia"/>
              <a:cs typeface="Constantia"/>
            </a:endParaRPr>
          </a:p>
          <a:p>
            <a:pPr marL="0" indent="0">
              <a:buNone/>
            </a:pPr>
            <a:r>
              <a:rPr lang="en-US" i="1" dirty="0" err="1">
                <a:latin typeface="Times New Roman" panose="02020603050405020304" pitchFamily="18" charset="0"/>
                <a:cs typeface="Times New Roman" panose="02020603050405020304" pitchFamily="18" charset="0"/>
              </a:rPr>
              <a:t>printf</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a:t>
            </a:r>
          </a:p>
          <a:p>
            <a:pPr marL="0" indent="0">
              <a:buNone/>
            </a:pPr>
            <a:r>
              <a:rPr lang="en-US" i="1"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lnSpc>
                <a:spcPct val="100000"/>
              </a:lnSpc>
              <a:spcBef>
                <a:spcPts val="100"/>
              </a:spcBef>
              <a:buNone/>
            </a:pPr>
            <a:r>
              <a:rPr lang="en-US" sz="2000" spc="125" dirty="0">
                <a:latin typeface="Constantia"/>
                <a:cs typeface="Constantia"/>
              </a:rPr>
              <a:t>//quadratic</a:t>
            </a:r>
            <a:endParaRPr lang="en-US" sz="2000" dirty="0">
              <a:latin typeface="Constantia"/>
              <a:cs typeface="Constantia"/>
            </a:endParaRPr>
          </a:p>
          <a:p>
            <a:pPr marL="0" indent="0">
              <a:lnSpc>
                <a:spcPct val="100000"/>
              </a:lnSpc>
              <a:spcBef>
                <a:spcPts val="20"/>
              </a:spcBef>
              <a:buNone/>
            </a:pPr>
            <a:r>
              <a:rPr lang="en-US" sz="2000" i="1" spc="190" dirty="0">
                <a:latin typeface="Constantia"/>
                <a:cs typeface="Constantia"/>
              </a:rPr>
              <a:t>for(int </a:t>
            </a:r>
            <a:r>
              <a:rPr lang="en-US" sz="2000" i="1" dirty="0" err="1">
                <a:latin typeface="Constantia"/>
                <a:cs typeface="Constantia"/>
              </a:rPr>
              <a:t>i</a:t>
            </a:r>
            <a:r>
              <a:rPr lang="en-US" sz="2000" i="1" dirty="0">
                <a:latin typeface="Constantia"/>
                <a:cs typeface="Constantia"/>
              </a:rPr>
              <a:t> = 0; </a:t>
            </a:r>
            <a:r>
              <a:rPr lang="en-US" sz="2000" i="1" dirty="0" err="1">
                <a:latin typeface="Constantia"/>
                <a:cs typeface="Constantia"/>
              </a:rPr>
              <a:t>i</a:t>
            </a:r>
            <a:r>
              <a:rPr lang="en-US" sz="2000" i="1" dirty="0">
                <a:latin typeface="Constantia"/>
                <a:cs typeface="Constantia"/>
              </a:rPr>
              <a:t> &lt; </a:t>
            </a:r>
            <a:r>
              <a:rPr lang="en-US" sz="2000" i="1" spc="-5" dirty="0">
                <a:latin typeface="Constantia"/>
                <a:cs typeface="Constantia"/>
              </a:rPr>
              <a:t>n; </a:t>
            </a:r>
            <a:r>
              <a:rPr lang="en-US" sz="2000" i="1" spc="-310" dirty="0">
                <a:latin typeface="Constantia"/>
                <a:cs typeface="Constantia"/>
              </a:rPr>
              <a:t> </a:t>
            </a:r>
            <a:r>
              <a:rPr lang="en-US" sz="2000" i="1" spc="-5" dirty="0" err="1">
                <a:latin typeface="Constantia"/>
                <a:cs typeface="Constantia"/>
              </a:rPr>
              <a:t>i</a:t>
            </a:r>
            <a:r>
              <a:rPr lang="en-US" sz="2000" i="1" spc="-5" dirty="0">
                <a:latin typeface="Constantia"/>
                <a:cs typeface="Constantia"/>
              </a:rPr>
              <a:t>++)  </a:t>
            </a:r>
            <a:r>
              <a:rPr lang="en-US" sz="2000" i="1" spc="-844" dirty="0">
                <a:latin typeface="Constantia"/>
                <a:cs typeface="Constantia"/>
              </a:rPr>
              <a:t>{</a:t>
            </a:r>
            <a:endParaRPr lang="en-US" sz="2000" i="1" dirty="0">
              <a:latin typeface="Constantia"/>
              <a:cs typeface="Constantia"/>
            </a:endParaRPr>
          </a:p>
          <a:p>
            <a:pPr marL="0" indent="0">
              <a:lnSpc>
                <a:spcPct val="100000"/>
              </a:lnSpc>
              <a:spcBef>
                <a:spcPts val="100"/>
              </a:spcBef>
              <a:buNone/>
            </a:pPr>
            <a:r>
              <a:rPr lang="en-US" sz="2000" i="1" spc="-5" dirty="0">
                <a:latin typeface="Constantia"/>
                <a:cs typeface="Constantia"/>
              </a:rPr>
              <a:t>	for(int </a:t>
            </a:r>
            <a:r>
              <a:rPr lang="en-US" sz="2000" i="1" dirty="0">
                <a:latin typeface="Constantia"/>
                <a:cs typeface="Constantia"/>
              </a:rPr>
              <a:t>j = 0; j &lt; </a:t>
            </a:r>
            <a:r>
              <a:rPr lang="en-US" sz="2000" i="1" spc="-5" dirty="0">
                <a:latin typeface="Constantia"/>
                <a:cs typeface="Constantia"/>
              </a:rPr>
              <a:t>n;</a:t>
            </a:r>
            <a:r>
              <a:rPr lang="en-US" sz="2000" i="1" spc="-70" dirty="0">
                <a:latin typeface="Constantia"/>
                <a:cs typeface="Constantia"/>
              </a:rPr>
              <a:t> </a:t>
            </a:r>
            <a:r>
              <a:rPr lang="en-US" sz="2000" i="1" spc="-5" dirty="0" err="1">
                <a:latin typeface="Constantia"/>
                <a:cs typeface="Constantia"/>
              </a:rPr>
              <a:t>j++</a:t>
            </a:r>
            <a:r>
              <a:rPr lang="en-US" sz="2000" i="1" spc="-5" dirty="0">
                <a:latin typeface="Constantia"/>
                <a:cs typeface="Constantia"/>
              </a:rPr>
              <a:t>){</a:t>
            </a:r>
            <a:endParaRPr lang="en-US" sz="2000" i="1" dirty="0">
              <a:latin typeface="Constantia"/>
              <a:cs typeface="Constantia"/>
            </a:endParaRPr>
          </a:p>
          <a:p>
            <a:pPr marL="755015" indent="0">
              <a:lnSpc>
                <a:spcPct val="100000"/>
              </a:lnSpc>
              <a:spcBef>
                <a:spcPts val="20"/>
              </a:spcBef>
              <a:buNone/>
            </a:pPr>
            <a:r>
              <a:rPr lang="en-US" sz="2000" i="1" spc="-5" dirty="0">
                <a:latin typeface="Constantia"/>
                <a:cs typeface="Constantia"/>
              </a:rPr>
              <a:t>	//do constant time</a:t>
            </a:r>
            <a:r>
              <a:rPr lang="en-US" sz="2000" i="1" spc="-65" dirty="0">
                <a:latin typeface="Constantia"/>
                <a:cs typeface="Constantia"/>
              </a:rPr>
              <a:t> </a:t>
            </a:r>
            <a:r>
              <a:rPr lang="en-US" sz="2000" i="1" spc="-5" dirty="0">
                <a:latin typeface="Constantia"/>
                <a:cs typeface="Constantia"/>
              </a:rPr>
              <a:t>stuff</a:t>
            </a:r>
            <a:endParaRPr lang="en-US" sz="2000" i="1" dirty="0">
              <a:latin typeface="Constantia"/>
              <a:cs typeface="Constantia"/>
            </a:endParaRPr>
          </a:p>
          <a:p>
            <a:pPr marL="0" indent="0">
              <a:lnSpc>
                <a:spcPct val="100000"/>
              </a:lnSpc>
              <a:spcBef>
                <a:spcPts val="20"/>
              </a:spcBef>
              <a:buNone/>
            </a:pPr>
            <a:r>
              <a:rPr lang="en-US" sz="2000" i="1" dirty="0">
                <a:latin typeface="Constantia"/>
                <a:cs typeface="Constantia"/>
              </a:rPr>
              <a:t>	}</a:t>
            </a:r>
          </a:p>
          <a:p>
            <a:pPr marL="0" indent="0">
              <a:lnSpc>
                <a:spcPct val="100000"/>
              </a:lnSpc>
              <a:spcBef>
                <a:spcPts val="20"/>
              </a:spcBef>
              <a:buNone/>
            </a:pPr>
            <a:r>
              <a:rPr lang="en-US" sz="2000" dirty="0">
                <a:latin typeface="Times New Roman" panose="02020603050405020304" pitchFamily="18" charset="0"/>
                <a:cs typeface="Times New Roman" panose="02020603050405020304" pitchFamily="18" charset="0"/>
              </a:rPr>
              <a:t>Answer: In </a:t>
            </a:r>
            <a:r>
              <a:rPr lang="en-US" sz="2000" spc="-5" dirty="0">
                <a:latin typeface="Times New Roman" panose="02020603050405020304" pitchFamily="18" charset="0"/>
                <a:cs typeface="Times New Roman" panose="02020603050405020304" pitchFamily="18" charset="0"/>
              </a:rPr>
              <a:t>this case we add each loop's Big </a:t>
            </a:r>
            <a:r>
              <a:rPr lang="en-US" sz="2000" dirty="0">
                <a:latin typeface="Times New Roman" panose="02020603050405020304" pitchFamily="18" charset="0"/>
                <a:cs typeface="Times New Roman" panose="02020603050405020304" pitchFamily="18" charset="0"/>
              </a:rPr>
              <a:t>O, </a:t>
            </a:r>
            <a:r>
              <a:rPr lang="en-US" sz="2000" spc="-5" dirty="0">
                <a:latin typeface="Times New Roman" panose="02020603050405020304" pitchFamily="18" charset="0"/>
                <a:cs typeface="Times New Roman" panose="02020603050405020304" pitchFamily="18" charset="0"/>
              </a:rPr>
              <a:t>in this  case n+n</a:t>
            </a:r>
            <a:r>
              <a:rPr lang="en-US" sz="2000" spc="-5" baseline="30000" dirty="0">
                <a:latin typeface="Times New Roman" panose="02020603050405020304" pitchFamily="18" charset="0"/>
                <a:cs typeface="Times New Roman" panose="02020603050405020304" pitchFamily="18" charset="0"/>
              </a:rPr>
              <a:t>2</a:t>
            </a:r>
            <a:r>
              <a:rPr lang="en-US" sz="2000" spc="-5" dirty="0">
                <a:latin typeface="Times New Roman" panose="02020603050405020304" pitchFamily="18" charset="0"/>
                <a:cs typeface="Times New Roman" panose="02020603050405020304" pitchFamily="18" charset="0"/>
              </a:rPr>
              <a:t>. O(n</a:t>
            </a:r>
            <a:r>
              <a:rPr lang="en-US" sz="2000" spc="-5" baseline="30000" dirty="0">
                <a:latin typeface="Times New Roman" panose="02020603050405020304" pitchFamily="18" charset="0"/>
                <a:cs typeface="Times New Roman" panose="02020603050405020304" pitchFamily="18" charset="0"/>
              </a:rPr>
              <a:t>2</a:t>
            </a:r>
            <a:r>
              <a:rPr lang="en-US" sz="2000" spc="-5" dirty="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is </a:t>
            </a:r>
            <a:r>
              <a:rPr lang="en-US" sz="2000" spc="-5" dirty="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an </a:t>
            </a:r>
            <a:r>
              <a:rPr lang="en-US" sz="2000" spc="-5" dirty="0">
                <a:latin typeface="Times New Roman" panose="02020603050405020304" pitchFamily="18" charset="0"/>
                <a:cs typeface="Times New Roman" panose="02020603050405020304" pitchFamily="18" charset="0"/>
              </a:rPr>
              <a:t>acceptable answer  since </a:t>
            </a:r>
            <a:r>
              <a:rPr lang="en-US" sz="2000" dirty="0">
                <a:latin typeface="Times New Roman" panose="02020603050405020304" pitchFamily="18" charset="0"/>
                <a:cs typeface="Times New Roman" panose="02020603050405020304" pitchFamily="18" charset="0"/>
              </a:rPr>
              <a:t>we must </a:t>
            </a:r>
            <a:r>
              <a:rPr lang="en-US" sz="2000" spc="-5" dirty="0">
                <a:latin typeface="Times New Roman" panose="02020603050405020304" pitchFamily="18" charset="0"/>
                <a:cs typeface="Times New Roman" panose="02020603050405020304" pitchFamily="18" charset="0"/>
              </a:rPr>
              <a:t>drop the lowest term. </a:t>
            </a:r>
            <a:r>
              <a:rPr lang="en-US" sz="2000" dirty="0">
                <a:latin typeface="Times New Roman" panose="02020603050405020304" pitchFamily="18" charset="0"/>
                <a:cs typeface="Times New Roman" panose="02020603050405020304" pitchFamily="18" charset="0"/>
              </a:rPr>
              <a:t>The </a:t>
            </a:r>
            <a:r>
              <a:rPr lang="en-US" sz="2000" spc="-5" dirty="0">
                <a:latin typeface="Times New Roman" panose="02020603050405020304" pitchFamily="18" charset="0"/>
                <a:cs typeface="Times New Roman" panose="02020603050405020304" pitchFamily="18" charset="0"/>
              </a:rPr>
              <a:t>upper bound  is O(n</a:t>
            </a:r>
            <a:r>
              <a:rPr lang="en-US" sz="2000" spc="-5" baseline="30000" dirty="0">
                <a:latin typeface="Times New Roman" panose="02020603050405020304" pitchFamily="18" charset="0"/>
                <a:cs typeface="Times New Roman" panose="02020603050405020304" pitchFamily="18" charset="0"/>
              </a:rPr>
              <a:t>2</a:t>
            </a:r>
            <a:r>
              <a:rPr lang="en-US" sz="2000" spc="-5" dirty="0">
                <a:latin typeface="Times New Roman" panose="02020603050405020304" pitchFamily="18" charset="0"/>
                <a:cs typeface="Times New Roman" panose="02020603050405020304" pitchFamily="18" charset="0"/>
              </a:rPr>
              <a:t>). Why? </a:t>
            </a:r>
            <a:r>
              <a:rPr lang="en-US" sz="2000" dirty="0">
                <a:latin typeface="Times New Roman" panose="02020603050405020304" pitchFamily="18" charset="0"/>
                <a:cs typeface="Times New Roman" panose="02020603050405020304" pitchFamily="18" charset="0"/>
              </a:rPr>
              <a:t>Because </a:t>
            </a:r>
            <a:r>
              <a:rPr lang="en-US" sz="2000" spc="-5" dirty="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has </a:t>
            </a:r>
            <a:r>
              <a:rPr lang="en-US" sz="2000" spc="-5" dirty="0">
                <a:latin typeface="Times New Roman" panose="02020603050405020304" pitchFamily="18" charset="0"/>
                <a:cs typeface="Times New Roman" panose="02020603050405020304" pitchFamily="18" charset="0"/>
              </a:rPr>
              <a:t>the largest </a:t>
            </a:r>
            <a:r>
              <a:rPr lang="en-US" sz="2000" dirty="0">
                <a:latin typeface="Times New Roman" panose="02020603050405020304" pitchFamily="18" charset="0"/>
                <a:cs typeface="Times New Roman" panose="02020603050405020304" pitchFamily="18" charset="0"/>
              </a:rPr>
              <a:t>growth  rate</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AE63EDAD-DA5D-4EB8-A14B-C4C3738012A8}"/>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959305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5</a:t>
            </a:r>
          </a:p>
        </p:txBody>
      </p:sp>
      <p:sp>
        <p:nvSpPr>
          <p:cNvPr id="3" name="Content Placeholder 2"/>
          <p:cNvSpPr>
            <a:spLocks noGrp="1"/>
          </p:cNvSpPr>
          <p:nvPr>
            <p:ph idx="1"/>
          </p:nvPr>
        </p:nvSpPr>
        <p:spPr>
          <a:xfrm>
            <a:off x="628650" y="1690689"/>
            <a:ext cx="7886700" cy="4486274"/>
          </a:xfrm>
        </p:spPr>
        <p:txBody>
          <a:bodyPr>
            <a:normAutofit/>
          </a:bodyPr>
          <a:lstStyle/>
          <a:p>
            <a:pPr marL="0" indent="0">
              <a:buNone/>
            </a:pPr>
            <a:r>
              <a:rPr lang="nn-NO" sz="2400" i="1" spc="204" dirty="0">
                <a:latin typeface="Times New Roman" panose="02020603050405020304" pitchFamily="18" charset="0"/>
                <a:cs typeface="Times New Roman" panose="02020603050405020304" pitchFamily="18" charset="0"/>
              </a:rPr>
              <a:t>for(int </a:t>
            </a:r>
            <a:r>
              <a:rPr lang="nn-NO" sz="2400" i="1" dirty="0">
                <a:latin typeface="Times New Roman" panose="02020603050405020304" pitchFamily="18" charset="0"/>
                <a:cs typeface="Times New Roman" panose="02020603050405020304" pitchFamily="18" charset="0"/>
              </a:rPr>
              <a:t>i = </a:t>
            </a:r>
            <a:r>
              <a:rPr lang="nn-NO" sz="2400" i="1" spc="-5" dirty="0">
                <a:latin typeface="Times New Roman" panose="02020603050405020304" pitchFamily="18" charset="0"/>
                <a:cs typeface="Times New Roman" panose="02020603050405020304" pitchFamily="18" charset="0"/>
              </a:rPr>
              <a:t>1; </a:t>
            </a:r>
            <a:r>
              <a:rPr lang="nn-NO" sz="2400" i="1" dirty="0">
                <a:latin typeface="Times New Roman" panose="02020603050405020304" pitchFamily="18" charset="0"/>
                <a:cs typeface="Times New Roman" panose="02020603050405020304" pitchFamily="18" charset="0"/>
              </a:rPr>
              <a:t>i &lt; </a:t>
            </a:r>
            <a:r>
              <a:rPr lang="nn-NO" sz="2400" i="1" spc="-5" dirty="0">
                <a:latin typeface="Times New Roman" panose="02020603050405020304" pitchFamily="18" charset="0"/>
                <a:cs typeface="Times New Roman" panose="02020603050405020304" pitchFamily="18" charset="0"/>
              </a:rPr>
              <a:t>n; </a:t>
            </a:r>
            <a:r>
              <a:rPr lang="nn-NO" sz="2400" i="1" dirty="0">
                <a:latin typeface="Times New Roman" panose="02020603050405020304" pitchFamily="18" charset="0"/>
                <a:cs typeface="Times New Roman" panose="02020603050405020304" pitchFamily="18" charset="0"/>
              </a:rPr>
              <a:t>i *=</a:t>
            </a:r>
            <a:r>
              <a:rPr lang="nn-NO" sz="2400" i="1" spc="-320" dirty="0">
                <a:latin typeface="Times New Roman" panose="02020603050405020304" pitchFamily="18" charset="0"/>
                <a:cs typeface="Times New Roman" panose="02020603050405020304" pitchFamily="18" charset="0"/>
              </a:rPr>
              <a:t> </a:t>
            </a:r>
            <a:r>
              <a:rPr lang="nn-NO" sz="2400" i="1" spc="-5" dirty="0">
                <a:latin typeface="Times New Roman" panose="02020603050405020304" pitchFamily="18" charset="0"/>
                <a:cs typeface="Times New Roman" panose="02020603050405020304" pitchFamily="18" charset="0"/>
              </a:rPr>
              <a:t>2)  </a:t>
            </a:r>
            <a:r>
              <a:rPr lang="nn-NO" sz="2400" i="1" spc="-735" dirty="0">
                <a:latin typeface="Times New Roman" panose="02020603050405020304" pitchFamily="18" charset="0"/>
                <a:cs typeface="Times New Roman" panose="02020603050405020304" pitchFamily="18" charset="0"/>
              </a:rPr>
              <a:t>{</a:t>
            </a:r>
            <a:endParaRPr lang="nn-NO" sz="2400" i="1"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printf</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a:t>
            </a:r>
          </a:p>
          <a:p>
            <a:pPr marL="0" indent="0">
              <a:buNone/>
            </a:pPr>
            <a:r>
              <a:rPr lang="en-US" sz="2400" i="1"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Answer: </a:t>
            </a:r>
            <a:r>
              <a:rPr lang="en-US" sz="2400" spc="275" dirty="0">
                <a:latin typeface="Times New Roman" panose="02020603050405020304" pitchFamily="18" charset="0"/>
                <a:cs typeface="Times New Roman" panose="02020603050405020304" pitchFamily="18" charset="0"/>
              </a:rPr>
              <a:t>There </a:t>
            </a:r>
            <a:r>
              <a:rPr lang="en-US" sz="2400" spc="-5" dirty="0">
                <a:latin typeface="Times New Roman" panose="02020603050405020304" pitchFamily="18" charset="0"/>
                <a:cs typeface="Times New Roman" panose="02020603050405020304" pitchFamily="18" charset="0"/>
              </a:rPr>
              <a:t>are </a:t>
            </a:r>
            <a:r>
              <a:rPr lang="en-US" sz="2400" dirty="0">
                <a:latin typeface="Times New Roman" panose="02020603050405020304" pitchFamily="18" charset="0"/>
                <a:cs typeface="Times New Roman" panose="02020603050405020304" pitchFamily="18" charset="0"/>
              </a:rPr>
              <a:t>n </a:t>
            </a:r>
            <a:r>
              <a:rPr lang="en-US" sz="2400" spc="-5" dirty="0">
                <a:latin typeface="Times New Roman" panose="02020603050405020304" pitchFamily="18" charset="0"/>
                <a:cs typeface="Times New Roman" panose="02020603050405020304" pitchFamily="18" charset="0"/>
              </a:rPr>
              <a:t>iterations, </a:t>
            </a:r>
            <a:r>
              <a:rPr lang="en-US" sz="2400" dirty="0">
                <a:latin typeface="Times New Roman" panose="02020603050405020304" pitchFamily="18" charset="0"/>
                <a:cs typeface="Times New Roman" panose="02020603050405020304" pitchFamily="18" charset="0"/>
              </a:rPr>
              <a:t>however, </a:t>
            </a:r>
            <a:r>
              <a:rPr lang="en-US" sz="2400" spc="-5" dirty="0">
                <a:latin typeface="Times New Roman" panose="02020603050405020304" pitchFamily="18" charset="0"/>
                <a:cs typeface="Times New Roman" panose="02020603050405020304" pitchFamily="18" charset="0"/>
              </a:rPr>
              <a:t>instead </a:t>
            </a:r>
            <a:r>
              <a:rPr lang="en-US" sz="2400" dirty="0">
                <a:latin typeface="Times New Roman" panose="02020603050405020304" pitchFamily="18" charset="0"/>
                <a:cs typeface="Times New Roman" panose="02020603050405020304" pitchFamily="18" charset="0"/>
              </a:rPr>
              <a:t>of</a:t>
            </a:r>
            <a:r>
              <a:rPr lang="en-US" sz="2400" spc="-335" dirty="0">
                <a:latin typeface="Times New Roman" panose="02020603050405020304" pitchFamily="18" charset="0"/>
                <a:cs typeface="Times New Roman" panose="02020603050405020304" pitchFamily="18" charset="0"/>
              </a:rPr>
              <a:t> </a:t>
            </a:r>
            <a:r>
              <a:rPr lang="en-US" sz="2400" spc="-270" dirty="0">
                <a:latin typeface="Times New Roman" panose="02020603050405020304" pitchFamily="18" charset="0"/>
                <a:cs typeface="Times New Roman" panose="02020603050405020304" pitchFamily="18" charset="0"/>
              </a:rPr>
              <a:t>simply  </a:t>
            </a:r>
            <a:r>
              <a:rPr lang="en-US" sz="2400" spc="-5" dirty="0">
                <a:latin typeface="Times New Roman" panose="02020603050405020304" pitchFamily="18" charset="0"/>
                <a:cs typeface="Times New Roman" panose="02020603050405020304" pitchFamily="18" charset="0"/>
              </a:rPr>
              <a:t>incrementing, '</a:t>
            </a:r>
            <a:r>
              <a:rPr lang="en-US" sz="2400" spc="-5" dirty="0" err="1">
                <a:latin typeface="Times New Roman" panose="02020603050405020304" pitchFamily="18" charset="0"/>
                <a:cs typeface="Times New Roman" panose="02020603050405020304" pitchFamily="18" charset="0"/>
              </a:rPr>
              <a:t>i</a:t>
            </a:r>
            <a:r>
              <a:rPr lang="en-US" sz="2400" spc="-5" dirty="0">
                <a:latin typeface="Times New Roman" panose="02020603050405020304" pitchFamily="18" charset="0"/>
                <a:cs typeface="Times New Roman" panose="02020603050405020304" pitchFamily="18" charset="0"/>
              </a:rPr>
              <a:t>' is increased </a:t>
            </a:r>
            <a:r>
              <a:rPr lang="en-US" sz="2400" spc="5" dirty="0">
                <a:latin typeface="Times New Roman" panose="02020603050405020304" pitchFamily="18" charset="0"/>
                <a:cs typeface="Times New Roman" panose="02020603050405020304" pitchFamily="18" charset="0"/>
              </a:rPr>
              <a:t>by </a:t>
            </a:r>
            <a:r>
              <a:rPr lang="en-US" sz="2400" spc="-5" dirty="0">
                <a:latin typeface="Times New Roman" panose="02020603050405020304" pitchFamily="18" charset="0"/>
                <a:cs typeface="Times New Roman" panose="02020603050405020304" pitchFamily="18" charset="0"/>
              </a:rPr>
              <a:t>2*itself each run.  </a:t>
            </a:r>
            <a:r>
              <a:rPr lang="en-US" sz="2400" dirty="0">
                <a:latin typeface="Times New Roman" panose="02020603050405020304" pitchFamily="18" charset="0"/>
                <a:cs typeface="Times New Roman" panose="02020603050405020304" pitchFamily="18" charset="0"/>
              </a:rPr>
              <a:t>Thus, the </a:t>
            </a:r>
            <a:r>
              <a:rPr lang="en-US" sz="2400" spc="-5" dirty="0">
                <a:latin typeface="Times New Roman" panose="02020603050405020304" pitchFamily="18" charset="0"/>
                <a:cs typeface="Times New Roman" panose="02020603050405020304" pitchFamily="18" charset="0"/>
              </a:rPr>
              <a:t>loop is</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log(n).</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56BD36D2-27D1-4F09-B15A-E4CED86D678F}"/>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423420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1" y="0"/>
            <a:ext cx="7886700" cy="1062508"/>
          </a:xfrm>
        </p:spPr>
        <p:txBody>
          <a:bodyPr/>
          <a:lstStyle/>
          <a:p>
            <a:pPr algn="ctr"/>
            <a:r>
              <a:rPr lang="en-US" dirty="0"/>
              <a:t>Space Complexity:</a:t>
            </a:r>
            <a:endParaRPr lang="en-US" b="1" dirty="0"/>
          </a:p>
        </p:txBody>
      </p:sp>
      <p:sp>
        <p:nvSpPr>
          <p:cNvPr id="3" name="Content Placeholder 2"/>
          <p:cNvSpPr>
            <a:spLocks noGrp="1"/>
          </p:cNvSpPr>
          <p:nvPr>
            <p:ph idx="1"/>
          </p:nvPr>
        </p:nvSpPr>
        <p:spPr>
          <a:xfrm>
            <a:off x="628650" y="1295400"/>
            <a:ext cx="7886700" cy="4881563"/>
          </a:xfrm>
        </p:spPr>
        <p:txBody>
          <a:bodyPr>
            <a:normAutofit/>
          </a:bodyPr>
          <a:lstStyle/>
          <a:p>
            <a:r>
              <a:rPr lang="en-US" sz="2400" dirty="0"/>
              <a:t>The amount of memory space needed the algorithm in its life cycle is determined in space complexity analysis.</a:t>
            </a:r>
          </a:p>
          <a:p>
            <a:endParaRPr lang="en-US" sz="2400" dirty="0"/>
          </a:p>
          <a:p>
            <a:r>
              <a:rPr lang="en-US" sz="2400" dirty="0"/>
              <a:t>Space Complexity of an algorithm is the total space taken by the algorithm with respect to the input size.</a:t>
            </a:r>
          </a:p>
          <a:p>
            <a:endParaRPr lang="en-US" sz="2400" dirty="0"/>
          </a:p>
          <a:p>
            <a:r>
              <a:rPr lang="en-US" sz="2400" dirty="0"/>
              <a:t>Space complexity includes both Auxiliary space and space used by input.</a:t>
            </a:r>
          </a:p>
          <a:p>
            <a:endParaRPr lang="en-US" sz="2400" dirty="0"/>
          </a:p>
          <a:p>
            <a:r>
              <a:rPr lang="en-US" sz="2400" dirty="0"/>
              <a:t>Auxiliary Space is the extra space or temporary space used by an algorithm. </a:t>
            </a:r>
          </a:p>
          <a:p>
            <a:pPr marL="0" indent="0">
              <a:buNone/>
            </a:pPr>
            <a:endParaRPr lang="en-US" sz="2400" dirty="0"/>
          </a:p>
        </p:txBody>
      </p:sp>
      <p:pic>
        <p:nvPicPr>
          <p:cNvPr id="4" name="Picture 3"/>
          <p:cNvPicPr>
            <a:picLocks noChangeAspect="1"/>
          </p:cNvPicPr>
          <p:nvPr/>
        </p:nvPicPr>
        <p:blipFill>
          <a:blip r:embed="rId2"/>
          <a:stretch>
            <a:fillRect/>
          </a:stretch>
        </p:blipFill>
        <p:spPr>
          <a:xfrm>
            <a:off x="7028119" y="6197437"/>
            <a:ext cx="1487231" cy="590873"/>
          </a:xfrm>
          <a:prstGeom prst="rect">
            <a:avLst/>
          </a:prstGeom>
        </p:spPr>
      </p:pic>
      <p:pic>
        <p:nvPicPr>
          <p:cNvPr id="5" name="Picture 4"/>
          <p:cNvPicPr>
            <a:picLocks noChangeAspect="1"/>
          </p:cNvPicPr>
          <p:nvPr/>
        </p:nvPicPr>
        <p:blipFill>
          <a:blip r:embed="rId3"/>
          <a:stretch>
            <a:fillRect/>
          </a:stretch>
        </p:blipFill>
        <p:spPr>
          <a:xfrm>
            <a:off x="381000" y="6176963"/>
            <a:ext cx="1487232" cy="590873"/>
          </a:xfrm>
          <a:prstGeom prst="rect">
            <a:avLst/>
          </a:prstGeom>
        </p:spPr>
      </p:pic>
      <p:sp>
        <p:nvSpPr>
          <p:cNvPr id="6" name="Footer Placeholder 5">
            <a:extLst>
              <a:ext uri="{FF2B5EF4-FFF2-40B4-BE49-F238E27FC236}">
                <a16:creationId xmlns:a16="http://schemas.microsoft.com/office/drawing/2014/main" id="{32FC8A65-0577-4F99-9E53-AA8C84E8D521}"/>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680375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1" y="0"/>
            <a:ext cx="7886700" cy="1062508"/>
          </a:xfrm>
        </p:spPr>
        <p:txBody>
          <a:bodyPr/>
          <a:lstStyle/>
          <a:p>
            <a:pPr algn="ctr"/>
            <a:r>
              <a:rPr lang="en-US" b="1" dirty="0"/>
              <a:t>Completeness of an Algorithm</a:t>
            </a:r>
          </a:p>
        </p:txBody>
      </p:sp>
      <p:sp>
        <p:nvSpPr>
          <p:cNvPr id="3" name="Content Placeholder 2"/>
          <p:cNvSpPr>
            <a:spLocks noGrp="1"/>
          </p:cNvSpPr>
          <p:nvPr>
            <p:ph idx="1"/>
          </p:nvPr>
        </p:nvSpPr>
        <p:spPr>
          <a:xfrm>
            <a:off x="628650" y="1295400"/>
            <a:ext cx="7886700" cy="4881563"/>
          </a:xfrm>
        </p:spPr>
        <p:txBody>
          <a:bodyPr>
            <a:normAutofit/>
          </a:bodyPr>
          <a:lstStyle/>
          <a:p>
            <a:r>
              <a:rPr lang="en-US" sz="2800" dirty="0"/>
              <a:t>An algorithm is complete if it guarantees to return a correct answer for any arbitrary input (or, if no answer exists, it guarantees to return failure).</a:t>
            </a:r>
          </a:p>
          <a:p>
            <a:endParaRPr lang="en-US" sz="2800" dirty="0"/>
          </a:p>
          <a:p>
            <a:endParaRPr lang="en-US" sz="2800" dirty="0"/>
          </a:p>
          <a:p>
            <a:r>
              <a:rPr lang="en-US" sz="2800" dirty="0"/>
              <a:t>If an algorithm is complete, it means that if at least one solution exists then the algorithm is guaranteed find a solution in a finite amount of time</a:t>
            </a:r>
          </a:p>
        </p:txBody>
      </p:sp>
      <p:pic>
        <p:nvPicPr>
          <p:cNvPr id="4" name="Picture 3"/>
          <p:cNvPicPr>
            <a:picLocks noChangeAspect="1"/>
          </p:cNvPicPr>
          <p:nvPr/>
        </p:nvPicPr>
        <p:blipFill>
          <a:blip r:embed="rId2"/>
          <a:stretch>
            <a:fillRect/>
          </a:stretch>
        </p:blipFill>
        <p:spPr>
          <a:xfrm>
            <a:off x="7028119" y="6197437"/>
            <a:ext cx="1487231" cy="590873"/>
          </a:xfrm>
          <a:prstGeom prst="rect">
            <a:avLst/>
          </a:prstGeom>
        </p:spPr>
      </p:pic>
      <p:pic>
        <p:nvPicPr>
          <p:cNvPr id="5" name="Picture 4"/>
          <p:cNvPicPr>
            <a:picLocks noChangeAspect="1"/>
          </p:cNvPicPr>
          <p:nvPr/>
        </p:nvPicPr>
        <p:blipFill>
          <a:blip r:embed="rId3"/>
          <a:stretch>
            <a:fillRect/>
          </a:stretch>
        </p:blipFill>
        <p:spPr>
          <a:xfrm>
            <a:off x="381000" y="6176963"/>
            <a:ext cx="1487232" cy="590873"/>
          </a:xfrm>
          <a:prstGeom prst="rect">
            <a:avLst/>
          </a:prstGeom>
        </p:spPr>
      </p:pic>
      <p:sp>
        <p:nvSpPr>
          <p:cNvPr id="6" name="Footer Placeholder 5">
            <a:extLst>
              <a:ext uri="{FF2B5EF4-FFF2-40B4-BE49-F238E27FC236}">
                <a16:creationId xmlns:a16="http://schemas.microsoft.com/office/drawing/2014/main" id="{32FC8A65-0577-4F99-9E53-AA8C84E8D521}"/>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2823269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1" y="0"/>
            <a:ext cx="7886700" cy="1062508"/>
          </a:xfrm>
        </p:spPr>
        <p:txBody>
          <a:bodyPr/>
          <a:lstStyle/>
          <a:p>
            <a:pPr algn="ctr"/>
            <a:r>
              <a:rPr lang="en-US" b="1" dirty="0"/>
              <a:t>Optimality</a:t>
            </a:r>
          </a:p>
        </p:txBody>
      </p:sp>
      <p:sp>
        <p:nvSpPr>
          <p:cNvPr id="3" name="Content Placeholder 2"/>
          <p:cNvSpPr>
            <a:spLocks noGrp="1"/>
          </p:cNvSpPr>
          <p:nvPr>
            <p:ph idx="1"/>
          </p:nvPr>
        </p:nvSpPr>
        <p:spPr>
          <a:xfrm>
            <a:off x="628650" y="1295400"/>
            <a:ext cx="7886700" cy="4881563"/>
          </a:xfrm>
        </p:spPr>
        <p:txBody>
          <a:bodyPr>
            <a:normAutofit/>
          </a:bodyPr>
          <a:lstStyle/>
          <a:p>
            <a:r>
              <a:rPr lang="en-US" sz="2800" dirty="0"/>
              <a:t>An algorithm can be said to be optimal if the function that describes its time complexity in the worst case is a lower bound of the function</a:t>
            </a:r>
          </a:p>
        </p:txBody>
      </p:sp>
      <p:pic>
        <p:nvPicPr>
          <p:cNvPr id="4" name="Picture 3"/>
          <p:cNvPicPr>
            <a:picLocks noChangeAspect="1"/>
          </p:cNvPicPr>
          <p:nvPr/>
        </p:nvPicPr>
        <p:blipFill>
          <a:blip r:embed="rId2"/>
          <a:stretch>
            <a:fillRect/>
          </a:stretch>
        </p:blipFill>
        <p:spPr>
          <a:xfrm>
            <a:off x="7028119" y="6197437"/>
            <a:ext cx="1487231" cy="590873"/>
          </a:xfrm>
          <a:prstGeom prst="rect">
            <a:avLst/>
          </a:prstGeom>
        </p:spPr>
      </p:pic>
      <p:pic>
        <p:nvPicPr>
          <p:cNvPr id="5" name="Picture 4"/>
          <p:cNvPicPr>
            <a:picLocks noChangeAspect="1"/>
          </p:cNvPicPr>
          <p:nvPr/>
        </p:nvPicPr>
        <p:blipFill>
          <a:blip r:embed="rId3"/>
          <a:stretch>
            <a:fillRect/>
          </a:stretch>
        </p:blipFill>
        <p:spPr>
          <a:xfrm>
            <a:off x="381000" y="6176963"/>
            <a:ext cx="1487232" cy="590873"/>
          </a:xfrm>
          <a:prstGeom prst="rect">
            <a:avLst/>
          </a:prstGeom>
        </p:spPr>
      </p:pic>
      <p:sp>
        <p:nvSpPr>
          <p:cNvPr id="6" name="Footer Placeholder 5">
            <a:extLst>
              <a:ext uri="{FF2B5EF4-FFF2-40B4-BE49-F238E27FC236}">
                <a16:creationId xmlns:a16="http://schemas.microsoft.com/office/drawing/2014/main" id="{32FC8A65-0577-4F99-9E53-AA8C84E8D521}"/>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910829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1" y="0"/>
            <a:ext cx="7886700" cy="1062508"/>
          </a:xfrm>
        </p:spPr>
        <p:txBody>
          <a:bodyPr/>
          <a:lstStyle/>
          <a:p>
            <a:pPr algn="ctr"/>
            <a:r>
              <a:rPr lang="en-US" b="1" dirty="0"/>
              <a:t>Analyzing Algorithm</a:t>
            </a:r>
          </a:p>
        </p:txBody>
      </p:sp>
      <p:sp>
        <p:nvSpPr>
          <p:cNvPr id="3" name="Content Placeholder 2"/>
          <p:cNvSpPr>
            <a:spLocks noGrp="1"/>
          </p:cNvSpPr>
          <p:nvPr>
            <p:ph idx="1"/>
          </p:nvPr>
        </p:nvSpPr>
        <p:spPr>
          <a:xfrm>
            <a:off x="628650" y="1295400"/>
            <a:ext cx="7886700" cy="4881563"/>
          </a:xfrm>
        </p:spPr>
        <p:txBody>
          <a:bodyPr>
            <a:normAutofit fontScale="92500" lnSpcReduction="10000"/>
          </a:bodyPr>
          <a:lstStyle/>
          <a:p>
            <a:pPr marL="0" indent="0">
              <a:buNone/>
            </a:pPr>
            <a:r>
              <a:rPr lang="en-US" sz="2800" b="1" dirty="0"/>
              <a:t>Scientific Model:</a:t>
            </a:r>
          </a:p>
          <a:p>
            <a:pPr marL="0" indent="0">
              <a:buNone/>
            </a:pPr>
            <a:r>
              <a:rPr lang="en-US" sz="2800" dirty="0"/>
              <a:t>The very same approach that scientists use to understand the natural world is effective for studying the running time of programs: </a:t>
            </a:r>
          </a:p>
          <a:p>
            <a:pPr marL="0" indent="0">
              <a:buNone/>
            </a:pPr>
            <a:r>
              <a:rPr lang="en-US" sz="2800" dirty="0"/>
              <a:t>■ Observe some feature of the natural world, generally with precise measurements. </a:t>
            </a:r>
          </a:p>
          <a:p>
            <a:pPr marL="0" indent="0">
              <a:buNone/>
            </a:pPr>
            <a:r>
              <a:rPr lang="en-US" sz="2800" dirty="0"/>
              <a:t>■ Hypothesize a model that is consistent with the observations. </a:t>
            </a:r>
          </a:p>
          <a:p>
            <a:pPr marL="0" indent="0">
              <a:buNone/>
            </a:pPr>
            <a:r>
              <a:rPr lang="en-US" sz="2800" dirty="0"/>
              <a:t>■ Predict events using the hypothesis. </a:t>
            </a:r>
          </a:p>
          <a:p>
            <a:pPr marL="0" indent="0">
              <a:buNone/>
            </a:pPr>
            <a:r>
              <a:rPr lang="en-US" sz="2800" dirty="0"/>
              <a:t>■ Verify the predictions by making further observations.</a:t>
            </a:r>
          </a:p>
          <a:p>
            <a:pPr marL="0" indent="0">
              <a:buNone/>
            </a:pPr>
            <a:r>
              <a:rPr lang="en-US" sz="2800" dirty="0"/>
              <a:t> ■ Validate by repeating until the hypothesis and observations agree.</a:t>
            </a:r>
          </a:p>
        </p:txBody>
      </p:sp>
      <p:pic>
        <p:nvPicPr>
          <p:cNvPr id="4" name="Picture 3"/>
          <p:cNvPicPr>
            <a:picLocks noChangeAspect="1"/>
          </p:cNvPicPr>
          <p:nvPr/>
        </p:nvPicPr>
        <p:blipFill>
          <a:blip r:embed="rId2"/>
          <a:stretch>
            <a:fillRect/>
          </a:stretch>
        </p:blipFill>
        <p:spPr>
          <a:xfrm>
            <a:off x="7028119" y="6197437"/>
            <a:ext cx="1487231" cy="590873"/>
          </a:xfrm>
          <a:prstGeom prst="rect">
            <a:avLst/>
          </a:prstGeom>
        </p:spPr>
      </p:pic>
      <p:pic>
        <p:nvPicPr>
          <p:cNvPr id="5" name="Picture 4"/>
          <p:cNvPicPr>
            <a:picLocks noChangeAspect="1"/>
          </p:cNvPicPr>
          <p:nvPr/>
        </p:nvPicPr>
        <p:blipFill>
          <a:blip r:embed="rId3"/>
          <a:stretch>
            <a:fillRect/>
          </a:stretch>
        </p:blipFill>
        <p:spPr>
          <a:xfrm>
            <a:off x="381000" y="6176963"/>
            <a:ext cx="1487232" cy="590873"/>
          </a:xfrm>
          <a:prstGeom prst="rect">
            <a:avLst/>
          </a:prstGeom>
        </p:spPr>
      </p:pic>
      <p:sp>
        <p:nvSpPr>
          <p:cNvPr id="6" name="Footer Placeholder 5">
            <a:extLst>
              <a:ext uri="{FF2B5EF4-FFF2-40B4-BE49-F238E27FC236}">
                <a16:creationId xmlns:a16="http://schemas.microsoft.com/office/drawing/2014/main" id="{32FC8A65-0577-4F99-9E53-AA8C84E8D521}"/>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2477209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1" y="0"/>
            <a:ext cx="7886700" cy="1062508"/>
          </a:xfrm>
        </p:spPr>
        <p:txBody>
          <a:bodyPr/>
          <a:lstStyle/>
          <a:p>
            <a:pPr algn="ctr"/>
            <a:r>
              <a:rPr lang="en-US" dirty="0"/>
              <a:t>Mathematical Model</a:t>
            </a:r>
            <a:endParaRPr lang="en-US" b="1" dirty="0"/>
          </a:p>
        </p:txBody>
      </p:sp>
      <p:sp>
        <p:nvSpPr>
          <p:cNvPr id="3" name="Content Placeholder 2"/>
          <p:cNvSpPr>
            <a:spLocks noGrp="1"/>
          </p:cNvSpPr>
          <p:nvPr>
            <p:ph idx="1"/>
          </p:nvPr>
        </p:nvSpPr>
        <p:spPr>
          <a:xfrm>
            <a:off x="628650" y="1295400"/>
            <a:ext cx="7886700" cy="4881563"/>
          </a:xfrm>
        </p:spPr>
        <p:txBody>
          <a:bodyPr>
            <a:normAutofit/>
          </a:bodyPr>
          <a:lstStyle/>
          <a:p>
            <a:r>
              <a:rPr lang="en-US" sz="2800" dirty="0"/>
              <a:t>In the early days of computer science, D. E. Knuth postulated that, despite all of the complicating factors in understanding the running times of our programs, it is possible, in principle, to build a mathematical model to describe the running time of any program.</a:t>
            </a:r>
          </a:p>
          <a:p>
            <a:r>
              <a:rPr lang="en-US" sz="2800" dirty="0"/>
              <a:t>Knuth’s basic insight is simple: the total running time of a program is determined by two primary factors:</a:t>
            </a:r>
          </a:p>
          <a:p>
            <a:pPr marL="342900" lvl="1" indent="0">
              <a:buNone/>
            </a:pPr>
            <a:r>
              <a:rPr lang="en-US" sz="2800" dirty="0"/>
              <a:t>■ The cost of executing each statement </a:t>
            </a:r>
          </a:p>
          <a:p>
            <a:pPr marL="342900" lvl="1" indent="0">
              <a:buNone/>
            </a:pPr>
            <a:r>
              <a:rPr lang="en-US" sz="2800" dirty="0"/>
              <a:t>■ The frequency of execution of each statement</a:t>
            </a:r>
          </a:p>
        </p:txBody>
      </p:sp>
      <p:pic>
        <p:nvPicPr>
          <p:cNvPr id="4" name="Picture 3"/>
          <p:cNvPicPr>
            <a:picLocks noChangeAspect="1"/>
          </p:cNvPicPr>
          <p:nvPr/>
        </p:nvPicPr>
        <p:blipFill>
          <a:blip r:embed="rId2"/>
          <a:stretch>
            <a:fillRect/>
          </a:stretch>
        </p:blipFill>
        <p:spPr>
          <a:xfrm>
            <a:off x="7028119" y="6197437"/>
            <a:ext cx="1487231" cy="590873"/>
          </a:xfrm>
          <a:prstGeom prst="rect">
            <a:avLst/>
          </a:prstGeom>
        </p:spPr>
      </p:pic>
      <p:pic>
        <p:nvPicPr>
          <p:cNvPr id="5" name="Picture 4"/>
          <p:cNvPicPr>
            <a:picLocks noChangeAspect="1"/>
          </p:cNvPicPr>
          <p:nvPr/>
        </p:nvPicPr>
        <p:blipFill>
          <a:blip r:embed="rId3"/>
          <a:stretch>
            <a:fillRect/>
          </a:stretch>
        </p:blipFill>
        <p:spPr>
          <a:xfrm>
            <a:off x="381000" y="6176963"/>
            <a:ext cx="1487232" cy="590873"/>
          </a:xfrm>
          <a:prstGeom prst="rect">
            <a:avLst/>
          </a:prstGeom>
        </p:spPr>
      </p:pic>
      <p:sp>
        <p:nvSpPr>
          <p:cNvPr id="6" name="Footer Placeholder 5">
            <a:extLst>
              <a:ext uri="{FF2B5EF4-FFF2-40B4-BE49-F238E27FC236}">
                <a16:creationId xmlns:a16="http://schemas.microsoft.com/office/drawing/2014/main" id="{32FC8A65-0577-4F99-9E53-AA8C84E8D521}"/>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1687347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0"/>
            <a:ext cx="7886700" cy="541496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Thank you</a:t>
            </a: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781627A7-5541-4696-95D3-29A04CC2E539}"/>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75242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Basic Concepts </a:t>
            </a:r>
          </a:p>
        </p:txBody>
      </p:sp>
      <p:sp>
        <p:nvSpPr>
          <p:cNvPr id="3" name="Content Placeholder 2"/>
          <p:cNvSpPr>
            <a:spLocks noGrp="1"/>
          </p:cNvSpPr>
          <p:nvPr>
            <p:ph idx="1"/>
          </p:nvPr>
        </p:nvSpPr>
        <p:spPr>
          <a:xfrm>
            <a:off x="628650" y="1524000"/>
            <a:ext cx="7886700" cy="4652963"/>
          </a:xfrm>
        </p:spPr>
        <p:txBody>
          <a:bodyPr>
            <a:normAutofit/>
          </a:bodyPr>
          <a:lstStyle/>
          <a:p>
            <a:r>
              <a:rPr lang="en-US" sz="2400" b="1" dirty="0">
                <a:latin typeface="Times New Roman" panose="02020603050405020304" pitchFamily="18" charset="0"/>
                <a:cs typeface="Times New Roman" panose="02020603050405020304" pitchFamily="18" charset="0"/>
              </a:rPr>
              <a:t>Algorithm: </a:t>
            </a:r>
            <a:r>
              <a:rPr lang="en-US" sz="2400" dirty="0">
                <a:latin typeface="Times New Roman" panose="02020603050405020304" pitchFamily="18" charset="0"/>
                <a:cs typeface="Times New Roman" panose="02020603050405020304" pitchFamily="18" charset="0"/>
              </a:rPr>
              <a:t>The outline of computational structure, step by step instructions.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Program: </a:t>
            </a:r>
            <a:r>
              <a:rPr lang="en-US" sz="2400" dirty="0">
                <a:latin typeface="Times New Roman" panose="02020603050405020304" pitchFamily="18" charset="0"/>
                <a:cs typeface="Times New Roman" panose="02020603050405020304" pitchFamily="18" charset="0"/>
              </a:rPr>
              <a:t>implementation of algorithms in some programming language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Structure: </a:t>
            </a:r>
            <a:r>
              <a:rPr lang="en-US" sz="2400" dirty="0">
                <a:latin typeface="Times New Roman" panose="02020603050405020304" pitchFamily="18" charset="0"/>
                <a:cs typeface="Times New Roman" panose="02020603050405020304" pitchFamily="18" charset="0"/>
              </a:rPr>
              <a:t>Organization of data needed to solve the problem</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8119" y="5295738"/>
            <a:ext cx="1487231" cy="590873"/>
          </a:xfrm>
          <a:prstGeom prst="rect">
            <a:avLst/>
          </a:prstGeom>
        </p:spPr>
      </p:pic>
      <p:pic>
        <p:nvPicPr>
          <p:cNvPr id="5" name="Picture 4"/>
          <p:cNvPicPr>
            <a:picLocks noChangeAspect="1"/>
          </p:cNvPicPr>
          <p:nvPr/>
        </p:nvPicPr>
        <p:blipFill>
          <a:blip r:embed="rId3"/>
          <a:stretch>
            <a:fillRect/>
          </a:stretch>
        </p:blipFill>
        <p:spPr>
          <a:xfrm>
            <a:off x="628650" y="5295739"/>
            <a:ext cx="1487232" cy="590873"/>
          </a:xfrm>
          <a:prstGeom prst="rect">
            <a:avLst/>
          </a:prstGeom>
        </p:spPr>
      </p:pic>
      <p:sp>
        <p:nvSpPr>
          <p:cNvPr id="6" name="Footer Placeholder 5">
            <a:extLst>
              <a:ext uri="{FF2B5EF4-FFF2-40B4-BE49-F238E27FC236}">
                <a16:creationId xmlns:a16="http://schemas.microsoft.com/office/drawing/2014/main" id="{EAE454BE-ED5E-4693-948C-12179972D891}"/>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330312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1" y="0"/>
            <a:ext cx="7886700" cy="1062508"/>
          </a:xfrm>
        </p:spPr>
        <p:txBody>
          <a:bodyPr/>
          <a:lstStyle/>
          <a:p>
            <a:pPr algn="ctr"/>
            <a:r>
              <a:rPr lang="en-US" b="1" dirty="0"/>
              <a:t>Algorithm</a:t>
            </a:r>
          </a:p>
        </p:txBody>
      </p:sp>
      <p:sp>
        <p:nvSpPr>
          <p:cNvPr id="3" name="Content Placeholder 2"/>
          <p:cNvSpPr>
            <a:spLocks noGrp="1"/>
          </p:cNvSpPr>
          <p:nvPr>
            <p:ph idx="1"/>
          </p:nvPr>
        </p:nvSpPr>
        <p:spPr>
          <a:xfrm>
            <a:off x="628650" y="1295400"/>
            <a:ext cx="7886700" cy="4881563"/>
          </a:xfrm>
        </p:spPr>
        <p:txBody>
          <a:bodyPr>
            <a:normAutofit/>
          </a:bodyPr>
          <a:lstStyle/>
          <a:p>
            <a:r>
              <a:rPr lang="en-US" sz="2400" dirty="0"/>
              <a:t>The word algorithm comes from the name of a Persian author, Abu </a:t>
            </a:r>
            <a:r>
              <a:rPr lang="en-US" sz="2400" dirty="0" err="1"/>
              <a:t>Ja'far</a:t>
            </a:r>
            <a:r>
              <a:rPr lang="en-US" sz="2400" dirty="0"/>
              <a:t> Mohammed ibn Musa al-</a:t>
            </a:r>
            <a:r>
              <a:rPr lang="en-US" sz="2400" dirty="0" err="1"/>
              <a:t>Khowarizmi</a:t>
            </a:r>
            <a:r>
              <a:rPr lang="en-US" sz="2400" dirty="0"/>
              <a:t> (c. 825 A.O.) who wrote a textbook on mathematics.</a:t>
            </a:r>
          </a:p>
          <a:p>
            <a:r>
              <a:rPr lang="en-US" sz="2400" dirty="0"/>
              <a:t>The term algorithm is used in computer science to describe a finite, deterministic, and effective problem-solving method suitable for implementation as a computer program.</a:t>
            </a:r>
          </a:p>
          <a:p>
            <a:r>
              <a:rPr lang="en-US" sz="2400" dirty="0"/>
              <a:t>Informally, an algorithm is any well-defined computational procedure that takes some value, or set of values, as input and produces some value, or set of values, as output.</a:t>
            </a:r>
          </a:p>
          <a:p>
            <a:endParaRPr lang="en-US" sz="2400" dirty="0"/>
          </a:p>
        </p:txBody>
      </p:sp>
      <p:pic>
        <p:nvPicPr>
          <p:cNvPr id="4" name="Picture 3"/>
          <p:cNvPicPr>
            <a:picLocks noChangeAspect="1"/>
          </p:cNvPicPr>
          <p:nvPr/>
        </p:nvPicPr>
        <p:blipFill>
          <a:blip r:embed="rId2"/>
          <a:stretch>
            <a:fillRect/>
          </a:stretch>
        </p:blipFill>
        <p:spPr>
          <a:xfrm>
            <a:off x="7028119" y="6197437"/>
            <a:ext cx="1487231" cy="590873"/>
          </a:xfrm>
          <a:prstGeom prst="rect">
            <a:avLst/>
          </a:prstGeom>
        </p:spPr>
      </p:pic>
      <p:pic>
        <p:nvPicPr>
          <p:cNvPr id="5" name="Picture 4"/>
          <p:cNvPicPr>
            <a:picLocks noChangeAspect="1"/>
          </p:cNvPicPr>
          <p:nvPr/>
        </p:nvPicPr>
        <p:blipFill>
          <a:blip r:embed="rId3"/>
          <a:stretch>
            <a:fillRect/>
          </a:stretch>
        </p:blipFill>
        <p:spPr>
          <a:xfrm>
            <a:off x="381000" y="6176963"/>
            <a:ext cx="1487232" cy="590873"/>
          </a:xfrm>
          <a:prstGeom prst="rect">
            <a:avLst/>
          </a:prstGeom>
        </p:spPr>
      </p:pic>
      <p:sp>
        <p:nvSpPr>
          <p:cNvPr id="6" name="Footer Placeholder 5">
            <a:extLst>
              <a:ext uri="{FF2B5EF4-FFF2-40B4-BE49-F238E27FC236}">
                <a16:creationId xmlns:a16="http://schemas.microsoft.com/office/drawing/2014/main" id="{32FC8A65-0577-4F99-9E53-AA8C84E8D521}"/>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124155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1" y="0"/>
            <a:ext cx="7886700" cy="1062508"/>
          </a:xfrm>
        </p:spPr>
        <p:txBody>
          <a:bodyPr/>
          <a:lstStyle/>
          <a:p>
            <a:pPr algn="ctr"/>
            <a:r>
              <a:rPr lang="en-US" b="1" dirty="0"/>
              <a:t>Properties of Algorithm</a:t>
            </a:r>
          </a:p>
        </p:txBody>
      </p:sp>
      <p:sp>
        <p:nvSpPr>
          <p:cNvPr id="3" name="Content Placeholder 2"/>
          <p:cNvSpPr>
            <a:spLocks noGrp="1"/>
          </p:cNvSpPr>
          <p:nvPr>
            <p:ph idx="1"/>
          </p:nvPr>
        </p:nvSpPr>
        <p:spPr>
          <a:xfrm>
            <a:off x="628650" y="1295400"/>
            <a:ext cx="7886700" cy="4881563"/>
          </a:xfrm>
        </p:spPr>
        <p:txBody>
          <a:bodyPr>
            <a:normAutofit lnSpcReduction="10000"/>
          </a:bodyPr>
          <a:lstStyle/>
          <a:p>
            <a:r>
              <a:rPr lang="en-US" b="1" dirty="0"/>
              <a:t>Input</a:t>
            </a:r>
            <a:r>
              <a:rPr lang="en-US" dirty="0"/>
              <a:t>: A number of quantities are provided to an algorithm initially before the algorithm begins. These quantities are inputs which are processed by the algorithm.</a:t>
            </a:r>
          </a:p>
          <a:p>
            <a:endParaRPr lang="en-US" dirty="0"/>
          </a:p>
          <a:p>
            <a:r>
              <a:rPr lang="en-US" b="1" dirty="0"/>
              <a:t>Definiteness</a:t>
            </a:r>
            <a:r>
              <a:rPr lang="en-US" dirty="0"/>
              <a:t>: Each step must be clear and unambiguous.</a:t>
            </a:r>
          </a:p>
          <a:p>
            <a:endParaRPr lang="en-US" dirty="0"/>
          </a:p>
          <a:p>
            <a:r>
              <a:rPr lang="en-US" b="1" dirty="0"/>
              <a:t>Effectiveness</a:t>
            </a:r>
            <a:r>
              <a:rPr lang="en-US" dirty="0"/>
              <a:t>: Each step must be carried out in finite time.</a:t>
            </a:r>
          </a:p>
          <a:p>
            <a:endParaRPr lang="en-US" dirty="0"/>
          </a:p>
          <a:p>
            <a:r>
              <a:rPr lang="en-US" b="1" dirty="0"/>
              <a:t>Finiteness</a:t>
            </a:r>
            <a:r>
              <a:rPr lang="en-US" dirty="0"/>
              <a:t>: Algorithms must terminate after finite time or step.</a:t>
            </a:r>
          </a:p>
          <a:p>
            <a:endParaRPr lang="en-US" dirty="0"/>
          </a:p>
          <a:p>
            <a:r>
              <a:rPr lang="en-US" b="1" dirty="0"/>
              <a:t>Output</a:t>
            </a:r>
            <a:r>
              <a:rPr lang="en-US" dirty="0"/>
              <a:t>: An algorithm must have output</a:t>
            </a:r>
          </a:p>
          <a:p>
            <a:endParaRPr lang="en-US" dirty="0"/>
          </a:p>
          <a:p>
            <a:r>
              <a:rPr lang="en-US" b="1" dirty="0"/>
              <a:t>Correctness</a:t>
            </a:r>
            <a:r>
              <a:rPr lang="en-US" dirty="0"/>
              <a:t>: Correct set of output values must be produced from the each set of inputs. </a:t>
            </a:r>
          </a:p>
        </p:txBody>
      </p:sp>
      <p:pic>
        <p:nvPicPr>
          <p:cNvPr id="4" name="Picture 3"/>
          <p:cNvPicPr>
            <a:picLocks noChangeAspect="1"/>
          </p:cNvPicPr>
          <p:nvPr/>
        </p:nvPicPr>
        <p:blipFill>
          <a:blip r:embed="rId2"/>
          <a:stretch>
            <a:fillRect/>
          </a:stretch>
        </p:blipFill>
        <p:spPr>
          <a:xfrm>
            <a:off x="7028119" y="6197437"/>
            <a:ext cx="1487231" cy="590873"/>
          </a:xfrm>
          <a:prstGeom prst="rect">
            <a:avLst/>
          </a:prstGeom>
        </p:spPr>
      </p:pic>
      <p:pic>
        <p:nvPicPr>
          <p:cNvPr id="5" name="Picture 4"/>
          <p:cNvPicPr>
            <a:picLocks noChangeAspect="1"/>
          </p:cNvPicPr>
          <p:nvPr/>
        </p:nvPicPr>
        <p:blipFill>
          <a:blip r:embed="rId3"/>
          <a:stretch>
            <a:fillRect/>
          </a:stretch>
        </p:blipFill>
        <p:spPr>
          <a:xfrm>
            <a:off x="381000" y="6176963"/>
            <a:ext cx="1487232" cy="590873"/>
          </a:xfrm>
          <a:prstGeom prst="rect">
            <a:avLst/>
          </a:prstGeom>
        </p:spPr>
      </p:pic>
      <p:sp>
        <p:nvSpPr>
          <p:cNvPr id="6" name="Footer Placeholder 5">
            <a:extLst>
              <a:ext uri="{FF2B5EF4-FFF2-40B4-BE49-F238E27FC236}">
                <a16:creationId xmlns:a16="http://schemas.microsoft.com/office/drawing/2014/main" id="{32FC8A65-0577-4F99-9E53-AA8C84E8D521}"/>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49502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1" y="0"/>
            <a:ext cx="7886700" cy="1062508"/>
          </a:xfrm>
        </p:spPr>
        <p:txBody>
          <a:bodyPr/>
          <a:lstStyle/>
          <a:p>
            <a:pPr algn="ctr"/>
            <a:r>
              <a:rPr lang="en-US" dirty="0"/>
              <a:t>Example of an Algorithm</a:t>
            </a:r>
            <a:endParaRPr lang="en-US" b="1" dirty="0"/>
          </a:p>
        </p:txBody>
      </p:sp>
      <p:sp>
        <p:nvSpPr>
          <p:cNvPr id="3" name="Content Placeholder 2"/>
          <p:cNvSpPr>
            <a:spLocks noGrp="1"/>
          </p:cNvSpPr>
          <p:nvPr>
            <p:ph idx="1"/>
          </p:nvPr>
        </p:nvSpPr>
        <p:spPr>
          <a:xfrm>
            <a:off x="628650" y="1295400"/>
            <a:ext cx="7886700" cy="4881563"/>
          </a:xfrm>
        </p:spPr>
        <p:txBody>
          <a:bodyPr>
            <a:normAutofit/>
          </a:bodyPr>
          <a:lstStyle/>
          <a:p>
            <a:pPr marL="0" indent="0">
              <a:buNone/>
            </a:pPr>
            <a:r>
              <a:rPr lang="en-US" sz="2400" dirty="0"/>
              <a:t>An algorithm to find the greatest number among three numbers: </a:t>
            </a:r>
          </a:p>
          <a:p>
            <a:pPr marL="0" indent="0">
              <a:buNone/>
            </a:pPr>
            <a:r>
              <a:rPr lang="en-US" sz="2400" b="1" dirty="0"/>
              <a:t>Step 1</a:t>
            </a:r>
            <a:r>
              <a:rPr lang="en-US" sz="2400" dirty="0"/>
              <a:t>: Read three numbers and store them in X, Y and Z </a:t>
            </a:r>
          </a:p>
          <a:p>
            <a:pPr marL="0" indent="0">
              <a:buNone/>
            </a:pPr>
            <a:r>
              <a:rPr lang="en-US" sz="2400" b="1" dirty="0"/>
              <a:t>Step 2</a:t>
            </a:r>
            <a:r>
              <a:rPr lang="en-US" sz="2400" dirty="0"/>
              <a:t>: Compare X and Y. if X is greater than Y then go to step 5 else step 3 </a:t>
            </a:r>
          </a:p>
          <a:p>
            <a:pPr marL="0" indent="0">
              <a:buNone/>
            </a:pPr>
            <a:r>
              <a:rPr lang="en-US" sz="2400" b="1" dirty="0"/>
              <a:t>Step 3</a:t>
            </a:r>
            <a:r>
              <a:rPr lang="en-US" sz="2400" dirty="0"/>
              <a:t>: Compare Y and Z. if Y is greater than Z then print “Y is greatest” and go to step 7 otherwise go to step 4 </a:t>
            </a:r>
          </a:p>
          <a:p>
            <a:pPr marL="0" indent="0">
              <a:buNone/>
            </a:pPr>
            <a:r>
              <a:rPr lang="en-US" sz="2400" b="1" dirty="0"/>
              <a:t>Step 4</a:t>
            </a:r>
            <a:r>
              <a:rPr lang="en-US" sz="2400" dirty="0"/>
              <a:t>: Print “Z is greatest” and go to step 7 </a:t>
            </a:r>
          </a:p>
          <a:p>
            <a:pPr marL="0" indent="0">
              <a:buNone/>
            </a:pPr>
            <a:r>
              <a:rPr lang="en-US" sz="2400" b="1" dirty="0"/>
              <a:t>Step 5</a:t>
            </a:r>
            <a:r>
              <a:rPr lang="en-US" sz="2400" dirty="0"/>
              <a:t>: Compare X and Z. if X is greater than Z then print “X is greatest” and go to step 7 otherwise go to step 6</a:t>
            </a:r>
          </a:p>
          <a:p>
            <a:pPr marL="0" indent="0">
              <a:buNone/>
            </a:pPr>
            <a:r>
              <a:rPr lang="en-US" sz="2400" dirty="0"/>
              <a:t> </a:t>
            </a:r>
            <a:r>
              <a:rPr lang="en-US" sz="2400" b="1" dirty="0"/>
              <a:t>Step 6</a:t>
            </a:r>
            <a:r>
              <a:rPr lang="en-US" sz="2400" dirty="0"/>
              <a:t>: Print “Z is greatest” and go to step 7 </a:t>
            </a:r>
          </a:p>
          <a:p>
            <a:pPr marL="0" indent="0">
              <a:buNone/>
            </a:pPr>
            <a:r>
              <a:rPr lang="en-US" sz="2400" b="1" dirty="0"/>
              <a:t>Step 7</a:t>
            </a:r>
            <a:r>
              <a:rPr lang="en-US" sz="2400" dirty="0"/>
              <a:t>: Stop</a:t>
            </a:r>
          </a:p>
        </p:txBody>
      </p:sp>
      <p:pic>
        <p:nvPicPr>
          <p:cNvPr id="4" name="Picture 3"/>
          <p:cNvPicPr>
            <a:picLocks noChangeAspect="1"/>
          </p:cNvPicPr>
          <p:nvPr/>
        </p:nvPicPr>
        <p:blipFill>
          <a:blip r:embed="rId2"/>
          <a:stretch>
            <a:fillRect/>
          </a:stretch>
        </p:blipFill>
        <p:spPr>
          <a:xfrm>
            <a:off x="7028119" y="6197437"/>
            <a:ext cx="1487231" cy="590873"/>
          </a:xfrm>
          <a:prstGeom prst="rect">
            <a:avLst/>
          </a:prstGeom>
        </p:spPr>
      </p:pic>
      <p:pic>
        <p:nvPicPr>
          <p:cNvPr id="5" name="Picture 4"/>
          <p:cNvPicPr>
            <a:picLocks noChangeAspect="1"/>
          </p:cNvPicPr>
          <p:nvPr/>
        </p:nvPicPr>
        <p:blipFill>
          <a:blip r:embed="rId3"/>
          <a:stretch>
            <a:fillRect/>
          </a:stretch>
        </p:blipFill>
        <p:spPr>
          <a:xfrm>
            <a:off x="381000" y="6176963"/>
            <a:ext cx="1487232" cy="590873"/>
          </a:xfrm>
          <a:prstGeom prst="rect">
            <a:avLst/>
          </a:prstGeom>
        </p:spPr>
      </p:pic>
      <p:sp>
        <p:nvSpPr>
          <p:cNvPr id="6" name="Footer Placeholder 5">
            <a:extLst>
              <a:ext uri="{FF2B5EF4-FFF2-40B4-BE49-F238E27FC236}">
                <a16:creationId xmlns:a16="http://schemas.microsoft.com/office/drawing/2014/main" id="{32FC8A65-0577-4F99-9E53-AA8C84E8D521}"/>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350266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a Good Algorithm?</a:t>
            </a:r>
          </a:p>
        </p:txBody>
      </p:sp>
      <p:sp>
        <p:nvSpPr>
          <p:cNvPr id="3" name="Content Placeholder 2"/>
          <p:cNvSpPr>
            <a:spLocks noGrp="1"/>
          </p:cNvSpPr>
          <p:nvPr>
            <p:ph idx="1"/>
          </p:nvPr>
        </p:nvSpPr>
        <p:spPr>
          <a:xfrm>
            <a:off x="628650" y="1524000"/>
            <a:ext cx="7886700" cy="4652963"/>
          </a:xfrm>
        </p:spPr>
        <p:txBody>
          <a:bodyPr>
            <a:normAutofit/>
          </a:bodyPr>
          <a:lstStyle/>
          <a:p>
            <a:pPr marL="25400">
              <a:lnSpc>
                <a:spcPct val="100000"/>
              </a:lnSpc>
              <a:spcBef>
                <a:spcPts val="750"/>
              </a:spcBef>
            </a:pPr>
            <a:r>
              <a:rPr lang="en-US" sz="2800" dirty="0">
                <a:latin typeface="Times New Roman" panose="02020603050405020304" pitchFamily="18" charset="0"/>
                <a:cs typeface="Times New Roman" panose="02020603050405020304" pitchFamily="18" charset="0"/>
              </a:rPr>
              <a:t>Efficient:</a:t>
            </a:r>
          </a:p>
          <a:p>
            <a:pPr marL="368300" lvl="1">
              <a:lnSpc>
                <a:spcPct val="100000"/>
              </a:lnSpc>
              <a:spcBef>
                <a:spcPts val="750"/>
              </a:spcBef>
            </a:pPr>
            <a:r>
              <a:rPr lang="en-US" sz="2500" dirty="0">
                <a:latin typeface="Times New Roman" panose="02020603050405020304" pitchFamily="18" charset="0"/>
                <a:cs typeface="Times New Roman" panose="02020603050405020304" pitchFamily="18" charset="0"/>
              </a:rPr>
              <a:t>Running time</a:t>
            </a:r>
          </a:p>
          <a:p>
            <a:pPr marL="368300" lvl="1">
              <a:lnSpc>
                <a:spcPct val="100000"/>
              </a:lnSpc>
              <a:spcBef>
                <a:spcPts val="750"/>
              </a:spcBef>
            </a:pPr>
            <a:r>
              <a:rPr lang="en-US" sz="2500" dirty="0">
                <a:latin typeface="Times New Roman" panose="02020603050405020304" pitchFamily="18" charset="0"/>
                <a:cs typeface="Times New Roman" panose="02020603050405020304" pitchFamily="18" charset="0"/>
              </a:rPr>
              <a:t>Space used</a:t>
            </a:r>
          </a:p>
          <a:p>
            <a:pPr marL="368300" lvl="1">
              <a:lnSpc>
                <a:spcPct val="100000"/>
              </a:lnSpc>
              <a:spcBef>
                <a:spcPts val="750"/>
              </a:spcBef>
            </a:pPr>
            <a:endParaRPr lang="en-US" sz="2500" dirty="0">
              <a:latin typeface="Times New Roman" panose="02020603050405020304" pitchFamily="18" charset="0"/>
              <a:cs typeface="Times New Roman" panose="02020603050405020304" pitchFamily="18" charset="0"/>
            </a:endParaRPr>
          </a:p>
          <a:p>
            <a:pPr marL="25400">
              <a:lnSpc>
                <a:spcPct val="100000"/>
              </a:lnSpc>
            </a:pPr>
            <a:r>
              <a:rPr lang="en-US" sz="2800" dirty="0">
                <a:latin typeface="Times New Roman" panose="02020603050405020304" pitchFamily="18" charset="0"/>
                <a:cs typeface="Times New Roman" panose="02020603050405020304" pitchFamily="18" charset="0"/>
              </a:rPr>
              <a:t>Efficiency as function of input size:</a:t>
            </a:r>
          </a:p>
          <a:p>
            <a:pPr marL="368300" lvl="1">
              <a:lnSpc>
                <a:spcPct val="100000"/>
              </a:lnSpc>
            </a:pPr>
            <a:r>
              <a:rPr lang="en-US" sz="2500" dirty="0">
                <a:latin typeface="Times New Roman" panose="02020603050405020304" pitchFamily="18" charset="0"/>
                <a:cs typeface="Times New Roman" panose="02020603050405020304" pitchFamily="18" charset="0"/>
              </a:rPr>
              <a:t>The number of bits in an input number</a:t>
            </a:r>
          </a:p>
          <a:p>
            <a:pPr marL="368300" lvl="1">
              <a:lnSpc>
                <a:spcPct val="100000"/>
              </a:lnSpc>
            </a:pPr>
            <a:r>
              <a:rPr lang="en-US" sz="2500" dirty="0">
                <a:latin typeface="Times New Roman" panose="02020603050405020304" pitchFamily="18" charset="0"/>
                <a:cs typeface="Times New Roman" panose="02020603050405020304" pitchFamily="18" charset="0"/>
              </a:rPr>
              <a:t>Number of data elements</a:t>
            </a:r>
          </a:p>
          <a:p>
            <a:pPr marL="368300" lvl="1">
              <a:lnSpc>
                <a:spcPct val="100000"/>
              </a:lnSpc>
            </a:pPr>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693BBC2F-B217-45F1-96D4-EA33F624D3E5}"/>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159731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Complexity Analysis</a:t>
            </a:r>
          </a:p>
        </p:txBody>
      </p:sp>
      <p:sp>
        <p:nvSpPr>
          <p:cNvPr id="3" name="Content Placeholder 2"/>
          <p:cNvSpPr>
            <a:spLocks noGrp="1"/>
          </p:cNvSpPr>
          <p:nvPr>
            <p:ph idx="1"/>
          </p:nvPr>
        </p:nvSpPr>
        <p:spPr>
          <a:xfrm>
            <a:off x="628650" y="1690689"/>
            <a:ext cx="7886700" cy="4486274"/>
          </a:xfrm>
        </p:spPr>
        <p:txBody>
          <a:bodyPr/>
          <a:lstStyle/>
          <a:p>
            <a:pPr marL="0" indent="0">
              <a:lnSpc>
                <a:spcPct val="100000"/>
              </a:lnSpc>
              <a:spcBef>
                <a:spcPts val="750"/>
              </a:spcBef>
              <a:buNone/>
            </a:pPr>
            <a:r>
              <a:rPr lang="en-US" sz="2600" spc="-5" dirty="0">
                <a:latin typeface="Times New Roman" panose="02020603050405020304" pitchFamily="18" charset="0"/>
                <a:cs typeface="Times New Roman" panose="02020603050405020304" pitchFamily="18" charset="0"/>
              </a:rPr>
              <a:t>Why should we analyze algorithms?</a:t>
            </a:r>
            <a:endParaRPr lang="en-US" sz="2600" dirty="0">
              <a:latin typeface="Times New Roman" panose="02020603050405020304" pitchFamily="18" charset="0"/>
              <a:cs typeface="Times New Roman" panose="02020603050405020304" pitchFamily="18" charset="0"/>
            </a:endParaRPr>
          </a:p>
          <a:p>
            <a:pPr>
              <a:lnSpc>
                <a:spcPct val="100000"/>
              </a:lnSpc>
            </a:pPr>
            <a:r>
              <a:rPr lang="en-US" sz="2600" spc="-5" dirty="0">
                <a:latin typeface="Times New Roman" panose="02020603050405020304" pitchFamily="18" charset="0"/>
                <a:cs typeface="Times New Roman" panose="02020603050405020304" pitchFamily="18" charset="0"/>
              </a:rPr>
              <a:t>Predict the resources that the algorithm requires:</a:t>
            </a:r>
          </a:p>
          <a:p>
            <a:pPr lvl="2">
              <a:lnSpc>
                <a:spcPct val="100000"/>
              </a:lnSpc>
            </a:pPr>
            <a:r>
              <a:rPr lang="en-US" sz="2400" spc="-5" dirty="0">
                <a:latin typeface="Times New Roman" panose="02020603050405020304" pitchFamily="18" charset="0"/>
                <a:cs typeface="Times New Roman" panose="02020603050405020304" pitchFamily="18" charset="0"/>
              </a:rPr>
              <a:t>Computational </a:t>
            </a:r>
            <a:r>
              <a:rPr lang="en-US" sz="2400" dirty="0">
                <a:latin typeface="Times New Roman" panose="02020603050405020304" pitchFamily="18" charset="0"/>
                <a:cs typeface="Times New Roman" panose="02020603050405020304" pitchFamily="18" charset="0"/>
              </a:rPr>
              <a:t>time (CPU</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consumption)</a:t>
            </a:r>
            <a:endParaRPr lang="en-US" sz="2400" dirty="0">
              <a:latin typeface="Times New Roman" panose="02020603050405020304" pitchFamily="18" charset="0"/>
              <a:cs typeface="Times New Roman" panose="02020603050405020304" pitchFamily="18" charset="0"/>
            </a:endParaRPr>
          </a:p>
          <a:p>
            <a:pPr marL="762000" lvl="1">
              <a:lnSpc>
                <a:spcPct val="100000"/>
              </a:lnSpc>
              <a:spcBef>
                <a:spcPts val="600"/>
              </a:spcBef>
            </a:pPr>
            <a:r>
              <a:rPr lang="en-US" sz="2400" spc="-5" dirty="0">
                <a:latin typeface="Times New Roman" panose="02020603050405020304" pitchFamily="18" charset="0"/>
                <a:cs typeface="Times New Roman" panose="02020603050405020304" pitchFamily="18" charset="0"/>
              </a:rPr>
              <a:t>Memory space (RAM</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consumption)</a:t>
            </a:r>
            <a:endParaRPr lang="en-US" sz="2400" dirty="0">
              <a:latin typeface="Times New Roman" panose="02020603050405020304" pitchFamily="18" charset="0"/>
              <a:cs typeface="Times New Roman" panose="02020603050405020304" pitchFamily="18" charset="0"/>
            </a:endParaRPr>
          </a:p>
          <a:p>
            <a:pPr marL="762000" lvl="1">
              <a:lnSpc>
                <a:spcPct val="100000"/>
              </a:lnSpc>
              <a:spcBef>
                <a:spcPts val="600"/>
              </a:spcBef>
            </a:pPr>
            <a:r>
              <a:rPr lang="en-US" sz="2400" spc="-5" dirty="0">
                <a:latin typeface="Times New Roman" panose="02020603050405020304" pitchFamily="18" charset="0"/>
                <a:cs typeface="Times New Roman" panose="02020603050405020304" pitchFamily="18" charset="0"/>
              </a:rPr>
              <a:t>Communication bandwidth consumption</a:t>
            </a:r>
          </a:p>
          <a:p>
            <a:pPr marL="419100">
              <a:lnSpc>
                <a:spcPct val="100000"/>
              </a:lnSpc>
              <a:spcBef>
                <a:spcPts val="600"/>
              </a:spcBef>
            </a:pPr>
            <a:r>
              <a:rPr lang="en-US" sz="2700" spc="-5" dirty="0">
                <a:latin typeface="Times New Roman" panose="02020603050405020304" pitchFamily="18" charset="0"/>
                <a:cs typeface="Times New Roman" panose="02020603050405020304" pitchFamily="18" charset="0"/>
              </a:rPr>
              <a:t>The Running time of an algorithm is:</a:t>
            </a:r>
            <a:endParaRPr lang="en-US" sz="2700" dirty="0">
              <a:latin typeface="Times New Roman" panose="02020603050405020304" pitchFamily="18" charset="0"/>
              <a:cs typeface="Times New Roman" panose="02020603050405020304" pitchFamily="18" charset="0"/>
            </a:endParaRPr>
          </a:p>
          <a:p>
            <a:pPr marL="762000" lvl="1">
              <a:lnSpc>
                <a:spcPct val="100000"/>
              </a:lnSpc>
              <a:spcBef>
                <a:spcPts val="600"/>
              </a:spcBef>
            </a:pPr>
            <a:r>
              <a:rPr lang="en-US" sz="2400" spc="-5"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total number of </a:t>
            </a:r>
            <a:r>
              <a:rPr lang="en-US" sz="2400" spc="-5" dirty="0">
                <a:latin typeface="Times New Roman" panose="02020603050405020304" pitchFamily="18" charset="0"/>
                <a:cs typeface="Times New Roman" panose="02020603050405020304" pitchFamily="18" charset="0"/>
              </a:rPr>
              <a:t>primitive operations executed (machine  independent</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steps)</a:t>
            </a:r>
            <a:r>
              <a:rPr lang="en-US" sz="2400" dirty="0">
                <a:latin typeface="Times New Roman" panose="02020603050405020304" pitchFamily="18" charset="0"/>
                <a:cs typeface="Times New Roman" panose="02020603050405020304" pitchFamily="18" charset="0"/>
              </a:rPr>
              <a:t> . </a:t>
            </a:r>
            <a:r>
              <a:rPr lang="en-US" sz="2400" spc="-5" dirty="0">
                <a:latin typeface="Times New Roman" panose="02020603050405020304" pitchFamily="18" charset="0"/>
                <a:cs typeface="Times New Roman" panose="02020603050405020304" pitchFamily="18" charset="0"/>
              </a:rPr>
              <a:t>Also known </a:t>
            </a:r>
            <a:r>
              <a:rPr lang="en-US" sz="2400" dirty="0">
                <a:latin typeface="Times New Roman" panose="02020603050405020304" pitchFamily="18" charset="0"/>
                <a:cs typeface="Times New Roman" panose="02020603050405020304" pitchFamily="18" charset="0"/>
              </a:rPr>
              <a:t>as </a:t>
            </a:r>
            <a:r>
              <a:rPr lang="en-US" sz="2400" spc="-5" dirty="0">
                <a:solidFill>
                  <a:srgbClr val="0A5294"/>
                </a:solidFill>
                <a:latin typeface="Times New Roman" panose="02020603050405020304" pitchFamily="18" charset="0"/>
                <a:cs typeface="Times New Roman" panose="02020603050405020304" pitchFamily="18" charset="0"/>
              </a:rPr>
              <a:t>algorithm</a:t>
            </a:r>
            <a:r>
              <a:rPr lang="en-US" sz="2400" spc="20" dirty="0">
                <a:solidFill>
                  <a:srgbClr val="0A5294"/>
                </a:solidFill>
                <a:latin typeface="Times New Roman" panose="02020603050405020304" pitchFamily="18" charset="0"/>
                <a:cs typeface="Times New Roman" panose="02020603050405020304" pitchFamily="18" charset="0"/>
              </a:rPr>
              <a:t> </a:t>
            </a:r>
            <a:r>
              <a:rPr lang="en-US" sz="2400" spc="-5" dirty="0">
                <a:solidFill>
                  <a:srgbClr val="0A5294"/>
                </a:solidFill>
                <a:latin typeface="Times New Roman" panose="02020603050405020304" pitchFamily="18" charset="0"/>
                <a:cs typeface="Times New Roman" panose="02020603050405020304" pitchFamily="18" charset="0"/>
              </a:rPr>
              <a:t>complexity</a:t>
            </a: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4606096F-7EE7-4056-8D33-0A4EBE029230}"/>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48680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Time Complexity</a:t>
            </a:r>
          </a:p>
        </p:txBody>
      </p:sp>
      <p:sp>
        <p:nvSpPr>
          <p:cNvPr id="3" name="Content Placeholder 2"/>
          <p:cNvSpPr>
            <a:spLocks noGrp="1"/>
          </p:cNvSpPr>
          <p:nvPr>
            <p:ph idx="1"/>
          </p:nvPr>
        </p:nvSpPr>
        <p:spPr>
          <a:xfrm>
            <a:off x="628650" y="1447800"/>
            <a:ext cx="7886700" cy="4729163"/>
          </a:xfrm>
        </p:spPr>
        <p:txBody>
          <a:bodyPr>
            <a:normAutofit/>
          </a:bodyPr>
          <a:lstStyle/>
          <a:p>
            <a:r>
              <a:rPr lang="en-US" sz="2400" dirty="0">
                <a:latin typeface="Times New Roman" panose="02020603050405020304" pitchFamily="18" charset="0"/>
                <a:cs typeface="Times New Roman" panose="02020603050405020304" pitchFamily="18" charset="0"/>
              </a:rPr>
              <a:t>Worst-Case</a:t>
            </a:r>
          </a:p>
          <a:p>
            <a:pPr lvl="1"/>
            <a:r>
              <a:rPr lang="en-US" sz="2100" dirty="0">
                <a:latin typeface="Times New Roman" panose="02020603050405020304" pitchFamily="18" charset="0"/>
                <a:cs typeface="Times New Roman" panose="02020603050405020304" pitchFamily="18" charset="0"/>
              </a:rPr>
              <a:t>An upper bound on the running time for any input of given size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Average Case:</a:t>
            </a:r>
          </a:p>
          <a:p>
            <a:pPr lvl="1"/>
            <a:r>
              <a:rPr lang="en-US" sz="2100" dirty="0">
                <a:latin typeface="Times New Roman" panose="02020603050405020304" pitchFamily="18" charset="0"/>
                <a:cs typeface="Times New Roman" panose="02020603050405020304" pitchFamily="18" charset="0"/>
              </a:rPr>
              <a:t>Assumes all input of a give size is equally likely</a:t>
            </a:r>
          </a:p>
          <a:p>
            <a:pPr lvl="1"/>
            <a:endParaRPr lang="en-US" sz="21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Worst Case:</a:t>
            </a:r>
          </a:p>
          <a:p>
            <a:pPr lvl="1"/>
            <a:r>
              <a:rPr lang="en-US" sz="2100" dirty="0">
                <a:latin typeface="Times New Roman" panose="02020603050405020304" pitchFamily="18" charset="0"/>
                <a:cs typeface="Times New Roman" panose="02020603050405020304" pitchFamily="18" charset="0"/>
              </a:rPr>
              <a:t>The lower bound on the running time</a:t>
            </a:r>
          </a:p>
          <a:p>
            <a:pPr lvl="1"/>
            <a:endParaRPr lang="en-US" sz="21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21588" y="6096713"/>
            <a:ext cx="1487231" cy="590873"/>
          </a:xfrm>
          <a:prstGeom prst="rect">
            <a:avLst/>
          </a:prstGeom>
        </p:spPr>
      </p:pic>
      <p:pic>
        <p:nvPicPr>
          <p:cNvPr id="5" name="Picture 4"/>
          <p:cNvPicPr>
            <a:picLocks noChangeAspect="1"/>
          </p:cNvPicPr>
          <p:nvPr/>
        </p:nvPicPr>
        <p:blipFill>
          <a:blip r:embed="rId3"/>
          <a:stretch>
            <a:fillRect/>
          </a:stretch>
        </p:blipFill>
        <p:spPr>
          <a:xfrm>
            <a:off x="626473" y="6016462"/>
            <a:ext cx="1487232" cy="590873"/>
          </a:xfrm>
          <a:prstGeom prst="rect">
            <a:avLst/>
          </a:prstGeom>
        </p:spPr>
      </p:pic>
      <p:sp>
        <p:nvSpPr>
          <p:cNvPr id="6" name="Footer Placeholder 5">
            <a:extLst>
              <a:ext uri="{FF2B5EF4-FFF2-40B4-BE49-F238E27FC236}">
                <a16:creationId xmlns:a16="http://schemas.microsoft.com/office/drawing/2014/main" id="{4EB2CF64-AD65-41E0-80CC-39C5371D12A3}"/>
              </a:ext>
            </a:extLst>
          </p:cNvPr>
          <p:cNvSpPr>
            <a:spLocks noGrp="1"/>
          </p:cNvSpPr>
          <p:nvPr>
            <p:ph type="ftr" sz="quarter" idx="11"/>
          </p:nvPr>
        </p:nvSpPr>
        <p:spPr/>
        <p:txBody>
          <a:bodyPr/>
          <a:lstStyle/>
          <a:p>
            <a:r>
              <a:rPr lang="en-US"/>
              <a:t>Prepared by Saroj Poudel</a:t>
            </a:r>
          </a:p>
        </p:txBody>
      </p:sp>
    </p:spTree>
    <p:extLst>
      <p:ext uri="{BB962C8B-B14F-4D97-AF65-F5344CB8AC3E}">
        <p14:creationId xmlns:p14="http://schemas.microsoft.com/office/powerpoint/2010/main" val="418544618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E4C684D3DCAD4FA9E9EE2F3578ACAF" ma:contentTypeVersion="8" ma:contentTypeDescription="Create a new document." ma:contentTypeScope="" ma:versionID="e0cc3c305e6069c30d90a569d2ca0d59">
  <xsd:schema xmlns:xsd="http://www.w3.org/2001/XMLSchema" xmlns:xs="http://www.w3.org/2001/XMLSchema" xmlns:p="http://schemas.microsoft.com/office/2006/metadata/properties" xmlns:ns2="350c6e42-7de0-438b-8c1b-b4556cd8e016" targetNamespace="http://schemas.microsoft.com/office/2006/metadata/properties" ma:root="true" ma:fieldsID="fd4f807c050cdf948daa2b3c79c06f85" ns2:_="">
    <xsd:import namespace="350c6e42-7de0-438b-8c1b-b4556cd8e0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c6e42-7de0-438b-8c1b-b4556cd8e0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A7257D-8B51-4A9B-8743-081F12109B06}"/>
</file>

<file path=customXml/itemProps2.xml><?xml version="1.0" encoding="utf-8"?>
<ds:datastoreItem xmlns:ds="http://schemas.openxmlformats.org/officeDocument/2006/customXml" ds:itemID="{11090242-0632-4B2D-850E-99B24CE43C85}"/>
</file>

<file path=customXml/itemProps3.xml><?xml version="1.0" encoding="utf-8"?>
<ds:datastoreItem xmlns:ds="http://schemas.openxmlformats.org/officeDocument/2006/customXml" ds:itemID="{8CAC0D14-831F-4694-B19F-EF5C61228B51}"/>
</file>

<file path=docProps/app.xml><?xml version="1.0" encoding="utf-8"?>
<Properties xmlns="http://schemas.openxmlformats.org/officeDocument/2006/extended-properties" xmlns:vt="http://schemas.openxmlformats.org/officeDocument/2006/docPropsVTypes">
  <Template/>
  <TotalTime>1903</TotalTime>
  <Words>1699</Words>
  <Application>Microsoft Office PowerPoint</Application>
  <PresentationFormat>On-screen Show (4:3)</PresentationFormat>
  <Paragraphs>212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Constantia</vt:lpstr>
      <vt:lpstr>Symbol</vt:lpstr>
      <vt:lpstr>Times New Roman</vt:lpstr>
      <vt:lpstr>1_Office Theme</vt:lpstr>
      <vt:lpstr> DATA STRUCTURES AND ALGORITHM</vt:lpstr>
      <vt:lpstr>Topics to be covered</vt:lpstr>
      <vt:lpstr>Basic Concepts </vt:lpstr>
      <vt:lpstr>Algorithm</vt:lpstr>
      <vt:lpstr>Properties of Algorithm</vt:lpstr>
      <vt:lpstr>Example of an Algorithm</vt:lpstr>
      <vt:lpstr>What is a Good Algorithm?</vt:lpstr>
      <vt:lpstr>Complexity Analysis</vt:lpstr>
      <vt:lpstr>Time Complexity</vt:lpstr>
      <vt:lpstr>Time space tradeoff</vt:lpstr>
      <vt:lpstr>Time Complexity – Example</vt:lpstr>
      <vt:lpstr>Asymptotic notations</vt:lpstr>
      <vt:lpstr>Big O notation</vt:lpstr>
      <vt:lpstr>O-notation</vt:lpstr>
      <vt:lpstr>Example</vt:lpstr>
      <vt:lpstr>Basic rules</vt:lpstr>
      <vt:lpstr>Example 1</vt:lpstr>
      <vt:lpstr>Example 2</vt:lpstr>
      <vt:lpstr>Example 3</vt:lpstr>
      <vt:lpstr>Example 4</vt:lpstr>
      <vt:lpstr>Example 5</vt:lpstr>
      <vt:lpstr>Space Complexity:</vt:lpstr>
      <vt:lpstr>Completeness of an Algorithm</vt:lpstr>
      <vt:lpstr>Optimality</vt:lpstr>
      <vt:lpstr>Analyzing Algorithm</vt:lpstr>
      <vt:lpstr>Mathematical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Saroj Poudel</cp:lastModifiedBy>
  <cp:revision>34</cp:revision>
  <dcterms:created xsi:type="dcterms:W3CDTF">2021-02-25T14:57:49Z</dcterms:created>
  <dcterms:modified xsi:type="dcterms:W3CDTF">2022-01-16T14:16:03Z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2018-08-27T00:00:00Z</vt:filetime>
  </property>
  <property fmtid="{D5CDD505-2E9C-101B-9397-08002B2CF9AE}" pid="3" name="Creator">
    <vt:lpwstr>pdftk 1.44 - www.pdftk.com</vt:lpwstr>
  </property>
  <property fmtid="{D5CDD505-2E9C-101B-9397-08002B2CF9AE}" pid="4" name="LastSaved">
    <vt:filetime>2021-02-25T00:00:00Z</vt:filetime>
  </property>
  <property fmtid="{D5CDD505-2E9C-101B-9397-08002B2CF9AE}" pid="5" name="ContentTypeId">
    <vt:lpwstr>0x010100C0E4C684D3DCAD4FA9E9EE2F3578ACAF</vt:lpwstr>
  </property>
</Properties>
</file>