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7" r:id="rId5"/>
    <p:sldId id="269" r:id="rId6"/>
    <p:sldId id="273" r:id="rId7"/>
    <p:sldId id="274" r:id="rId8"/>
    <p:sldId id="272" r:id="rId9"/>
    <p:sldId id="270" r:id="rId10"/>
    <p:sldId id="277" r:id="rId11"/>
    <p:sldId id="295" r:id="rId12"/>
    <p:sldId id="296" r:id="rId13"/>
    <p:sldId id="297" r:id="rId14"/>
    <p:sldId id="298" r:id="rId15"/>
    <p:sldId id="299" r:id="rId16"/>
    <p:sldId id="300" r:id="rId17"/>
    <p:sldId id="301" r:id="rId18"/>
    <p:sldId id="303" r:id="rId19"/>
    <p:sldId id="304" r:id="rId20"/>
    <p:sldId id="305" r:id="rId21"/>
    <p:sldId id="307" r:id="rId22"/>
    <p:sldId id="308" r:id="rId23"/>
    <p:sldId id="309" r:id="rId24"/>
    <p:sldId id="306"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93110-E8B4-4F55-A672-07F6C460BAE6}"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610D4-EEA7-4E28-B09D-5594E8E2F4D5}" type="slidenum">
              <a:rPr lang="en-US" smtClean="0"/>
              <a:t>‹#›</a:t>
            </a:fld>
            <a:endParaRPr lang="en-US"/>
          </a:p>
        </p:txBody>
      </p:sp>
    </p:spTree>
    <p:extLst>
      <p:ext uri="{BB962C8B-B14F-4D97-AF65-F5344CB8AC3E}">
        <p14:creationId xmlns:p14="http://schemas.microsoft.com/office/powerpoint/2010/main" val="290404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2</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11</a:t>
            </a:fld>
            <a:endParaRPr lang="en-US"/>
          </a:p>
        </p:txBody>
      </p:sp>
    </p:spTree>
    <p:extLst>
      <p:ext uri="{BB962C8B-B14F-4D97-AF65-F5344CB8AC3E}">
        <p14:creationId xmlns:p14="http://schemas.microsoft.com/office/powerpoint/2010/main" val="312711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12</a:t>
            </a:fld>
            <a:endParaRPr lang="en-US"/>
          </a:p>
        </p:txBody>
      </p:sp>
    </p:spTree>
    <p:extLst>
      <p:ext uri="{BB962C8B-B14F-4D97-AF65-F5344CB8AC3E}">
        <p14:creationId xmlns:p14="http://schemas.microsoft.com/office/powerpoint/2010/main" val="3806995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13</a:t>
            </a:fld>
            <a:endParaRPr lang="en-US"/>
          </a:p>
        </p:txBody>
      </p:sp>
    </p:spTree>
    <p:extLst>
      <p:ext uri="{BB962C8B-B14F-4D97-AF65-F5344CB8AC3E}">
        <p14:creationId xmlns:p14="http://schemas.microsoft.com/office/powerpoint/2010/main" val="3907461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14</a:t>
            </a:fld>
            <a:endParaRPr lang="en-US"/>
          </a:p>
        </p:txBody>
      </p:sp>
    </p:spTree>
    <p:extLst>
      <p:ext uri="{BB962C8B-B14F-4D97-AF65-F5344CB8AC3E}">
        <p14:creationId xmlns:p14="http://schemas.microsoft.com/office/powerpoint/2010/main" val="144261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15</a:t>
            </a:fld>
            <a:endParaRPr lang="en-US"/>
          </a:p>
        </p:txBody>
      </p:sp>
    </p:spTree>
    <p:extLst>
      <p:ext uri="{BB962C8B-B14F-4D97-AF65-F5344CB8AC3E}">
        <p14:creationId xmlns:p14="http://schemas.microsoft.com/office/powerpoint/2010/main" val="3789245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16</a:t>
            </a:fld>
            <a:endParaRPr lang="en-US"/>
          </a:p>
        </p:txBody>
      </p:sp>
    </p:spTree>
    <p:extLst>
      <p:ext uri="{BB962C8B-B14F-4D97-AF65-F5344CB8AC3E}">
        <p14:creationId xmlns:p14="http://schemas.microsoft.com/office/powerpoint/2010/main" val="114030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17</a:t>
            </a:fld>
            <a:endParaRPr lang="en-US"/>
          </a:p>
        </p:txBody>
      </p:sp>
    </p:spTree>
    <p:extLst>
      <p:ext uri="{BB962C8B-B14F-4D97-AF65-F5344CB8AC3E}">
        <p14:creationId xmlns:p14="http://schemas.microsoft.com/office/powerpoint/2010/main" val="1882517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18</a:t>
            </a:fld>
            <a:endParaRPr lang="en-US"/>
          </a:p>
        </p:txBody>
      </p:sp>
    </p:spTree>
    <p:extLst>
      <p:ext uri="{BB962C8B-B14F-4D97-AF65-F5344CB8AC3E}">
        <p14:creationId xmlns:p14="http://schemas.microsoft.com/office/powerpoint/2010/main" val="2340536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19</a:t>
            </a:fld>
            <a:endParaRPr lang="en-US"/>
          </a:p>
        </p:txBody>
      </p:sp>
    </p:spTree>
    <p:extLst>
      <p:ext uri="{BB962C8B-B14F-4D97-AF65-F5344CB8AC3E}">
        <p14:creationId xmlns:p14="http://schemas.microsoft.com/office/powerpoint/2010/main" val="472373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20</a:t>
            </a:fld>
            <a:endParaRPr lang="en-US"/>
          </a:p>
        </p:txBody>
      </p:sp>
    </p:spTree>
    <p:extLst>
      <p:ext uri="{BB962C8B-B14F-4D97-AF65-F5344CB8AC3E}">
        <p14:creationId xmlns:p14="http://schemas.microsoft.com/office/powerpoint/2010/main" val="141198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21</a:t>
            </a:fld>
            <a:endParaRPr lang="en-US"/>
          </a:p>
        </p:txBody>
      </p:sp>
    </p:spTree>
    <p:extLst>
      <p:ext uri="{BB962C8B-B14F-4D97-AF65-F5344CB8AC3E}">
        <p14:creationId xmlns:p14="http://schemas.microsoft.com/office/powerpoint/2010/main" val="2017200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22</a:t>
            </a:fld>
            <a:endParaRPr lang="en-US"/>
          </a:p>
        </p:txBody>
      </p:sp>
    </p:spTree>
    <p:extLst>
      <p:ext uri="{BB962C8B-B14F-4D97-AF65-F5344CB8AC3E}">
        <p14:creationId xmlns:p14="http://schemas.microsoft.com/office/powerpoint/2010/main" val="402284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4</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5</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6</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7</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8</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9</a:t>
            </a:fld>
            <a:endParaRPr lang="en-US"/>
          </a:p>
        </p:txBody>
      </p:sp>
    </p:spTree>
    <p:extLst>
      <p:ext uri="{BB962C8B-B14F-4D97-AF65-F5344CB8AC3E}">
        <p14:creationId xmlns:p14="http://schemas.microsoft.com/office/powerpoint/2010/main" val="837461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10</a:t>
            </a:fld>
            <a:endParaRPr lang="en-US"/>
          </a:p>
        </p:txBody>
      </p:sp>
    </p:spTree>
    <p:extLst>
      <p:ext uri="{BB962C8B-B14F-4D97-AF65-F5344CB8AC3E}">
        <p14:creationId xmlns:p14="http://schemas.microsoft.com/office/powerpoint/2010/main" val="36961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E86-4ED4-408E-AAAC-8D64B96A6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966B6-FB0C-4D15-8327-2E96CEBBD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C7EC4-7284-4FB8-A571-9B789302BA60}"/>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A79F0014-D40A-4630-9640-14C0F9FD5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35E01-40B5-43F5-9DD2-8BC627FD2458}"/>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69083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0F0E-2906-454D-B54B-AB289052C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2D3E3-DFBA-45F1-9741-B4CA41311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02551-C32F-4244-A444-2F057067AF68}"/>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8D50BB87-F45B-4FB1-94F8-93425941B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5E8C4-31A3-4D43-8280-7C09BBDA012A}"/>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242280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5AA25-3D42-46FE-89B9-29429A28F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64E94-F23E-448C-BCA6-246100ED6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EAA93-EA1C-4DE3-8614-5FBCDB9CAA7B}"/>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7943AE22-9F5D-4A96-A0D5-7F7FBA81D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00C54-2C13-4344-AB41-BB105DC6043B}"/>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28056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0486-44E4-4FBF-AA9D-B2EB9828C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3F455D-56CF-4A86-9AC6-BAFF1BA4C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AC0EA-DFE8-4D1E-8248-42C7EA4146E9}"/>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B2C9DBB7-1595-4534-A8D8-A430D4153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3FBCF-76C0-4AD0-BA6E-7D3940ABDBA6}"/>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347774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D9A5-6E5B-4AC8-8DD0-6E51FC58C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6CE27E-6849-4547-9C5D-2519DF575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C638A-6EAD-44CA-8EC8-E4245C61EC97}"/>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DB346195-98C7-4B2C-90BD-1F05273C7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0228F-B5A7-4402-8B41-21B5669961E0}"/>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321262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21D-4CF3-434B-BBA5-E2DFA2F4C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B16DA-04BE-4A98-B730-DA6C9C950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B7FED3-C34E-4B5A-A22A-52455EEAE0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6D3D9-DA73-4F7E-8E3E-5B49D2E21315}"/>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6" name="Footer Placeholder 5">
            <a:extLst>
              <a:ext uri="{FF2B5EF4-FFF2-40B4-BE49-F238E27FC236}">
                <a16:creationId xmlns:a16="http://schemas.microsoft.com/office/drawing/2014/main" id="{D8696A24-FC27-425F-8B11-50E1C4678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58CC9-2A9D-45E6-8353-F7843F8438CE}"/>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256336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8C9D-FEA4-4207-8250-43DFFF1A8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22DE5B-7D3C-4124-A5F5-135094B3D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B42FAB-B1D4-458B-8C12-31DEC54179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280FD-A935-4A32-912C-671500C2D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EF7E7-47D3-4BE9-9263-6A6605C8F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38722-E8D5-4439-8966-89D2DE14CB4F}"/>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8" name="Footer Placeholder 7">
            <a:extLst>
              <a:ext uri="{FF2B5EF4-FFF2-40B4-BE49-F238E27FC236}">
                <a16:creationId xmlns:a16="http://schemas.microsoft.com/office/drawing/2014/main" id="{823CE357-96EC-42B7-ACAA-39EAB2B427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B90637-BEAB-4F13-B3F7-31A189CA5CEA}"/>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200386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017E-7CAA-4F43-B7AF-B7754132DA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5AF0C6-1DDA-41AF-A42F-48F6B06060BE}"/>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4" name="Footer Placeholder 3">
            <a:extLst>
              <a:ext uri="{FF2B5EF4-FFF2-40B4-BE49-F238E27FC236}">
                <a16:creationId xmlns:a16="http://schemas.microsoft.com/office/drawing/2014/main" id="{CAEA99AB-46B8-404F-99E1-D3B3B50D7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742FD-D79C-4B3F-90C6-FAEB927C6DCD}"/>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270179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7D241-3925-4A46-8615-C5E589C21FDB}"/>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3" name="Footer Placeholder 2">
            <a:extLst>
              <a:ext uri="{FF2B5EF4-FFF2-40B4-BE49-F238E27FC236}">
                <a16:creationId xmlns:a16="http://schemas.microsoft.com/office/drawing/2014/main" id="{5E6F4340-9BAE-4152-83C4-9FD6DDC35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DC523B-B97D-47EB-B0B0-1A5D01C999EB}"/>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184366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0F18-18AF-4E5C-B54D-11FD418BB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06368-FB77-4FD9-89D2-D4886C79F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70F67A-6CB4-41CD-804A-D6D18D473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9C21A-90D9-4619-AE6E-1BA1269515BF}"/>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6" name="Footer Placeholder 5">
            <a:extLst>
              <a:ext uri="{FF2B5EF4-FFF2-40B4-BE49-F238E27FC236}">
                <a16:creationId xmlns:a16="http://schemas.microsoft.com/office/drawing/2014/main" id="{29CC9510-8EE9-4FDF-8627-601E95B9A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D7004-900A-4BC1-BA62-9F55269E150F}"/>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377914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B5E1-2C4C-4C60-BC76-DC3B08A50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821C7-EABF-42C1-923E-468EB503A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EA34B2-D4EE-4123-A8F8-A121F3C50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CB67C-95BA-4A5B-8DE3-A2CEC88E1C2C}"/>
              </a:ext>
            </a:extLst>
          </p:cNvPr>
          <p:cNvSpPr>
            <a:spLocks noGrp="1"/>
          </p:cNvSpPr>
          <p:nvPr>
            <p:ph type="dt" sz="half" idx="10"/>
          </p:nvPr>
        </p:nvSpPr>
        <p:spPr/>
        <p:txBody>
          <a:bodyPr/>
          <a:lstStyle/>
          <a:p>
            <a:fld id="{7C88432B-A9F6-4D7C-B803-D2409BF9B1E6}" type="datetimeFigureOut">
              <a:rPr lang="en-US" smtClean="0"/>
              <a:t>12/26/2021</a:t>
            </a:fld>
            <a:endParaRPr lang="en-US"/>
          </a:p>
        </p:txBody>
      </p:sp>
      <p:sp>
        <p:nvSpPr>
          <p:cNvPr id="6" name="Footer Placeholder 5">
            <a:extLst>
              <a:ext uri="{FF2B5EF4-FFF2-40B4-BE49-F238E27FC236}">
                <a16:creationId xmlns:a16="http://schemas.microsoft.com/office/drawing/2014/main" id="{E722E63A-CED4-4C2C-A9B6-52D7401A5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73052-6A68-47A8-99DD-E8B05C7AB460}"/>
              </a:ext>
            </a:extLst>
          </p:cNvPr>
          <p:cNvSpPr>
            <a:spLocks noGrp="1"/>
          </p:cNvSpPr>
          <p:nvPr>
            <p:ph type="sldNum" sz="quarter" idx="12"/>
          </p:nvPr>
        </p:nvSpPr>
        <p:spPr/>
        <p:txBody>
          <a:bodyPr/>
          <a:lstStyle/>
          <a:p>
            <a:fld id="{62C7AD5A-1BA2-46B2-AE54-3F45107B28B5}" type="slidenum">
              <a:rPr lang="en-US" smtClean="0"/>
              <a:t>‹#›</a:t>
            </a:fld>
            <a:endParaRPr lang="en-US"/>
          </a:p>
        </p:txBody>
      </p:sp>
    </p:spTree>
    <p:extLst>
      <p:ext uri="{BB962C8B-B14F-4D97-AF65-F5344CB8AC3E}">
        <p14:creationId xmlns:p14="http://schemas.microsoft.com/office/powerpoint/2010/main" val="37861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12D22-A031-4E4D-B432-630E8CEE1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DEEE9B-CF23-4333-88F9-CBA47F941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E7EB-BACD-4CC2-9E2B-EBA1AE77F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8432B-A9F6-4D7C-B803-D2409BF9B1E6}" type="datetimeFigureOut">
              <a:rPr lang="en-US" smtClean="0"/>
              <a:t>12/26/2021</a:t>
            </a:fld>
            <a:endParaRPr lang="en-US"/>
          </a:p>
        </p:txBody>
      </p:sp>
      <p:sp>
        <p:nvSpPr>
          <p:cNvPr id="5" name="Footer Placeholder 4">
            <a:extLst>
              <a:ext uri="{FF2B5EF4-FFF2-40B4-BE49-F238E27FC236}">
                <a16:creationId xmlns:a16="http://schemas.microsoft.com/office/drawing/2014/main" id="{1984F4E9-0B11-4D00-8A8D-B21C1C8C2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0B1C3-D869-4CD6-B038-65044049A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7AD5A-1BA2-46B2-AE54-3F45107B28B5}" type="slidenum">
              <a:rPr lang="en-US" smtClean="0"/>
              <a:t>‹#›</a:t>
            </a:fld>
            <a:endParaRPr lang="en-US"/>
          </a:p>
        </p:txBody>
      </p:sp>
    </p:spTree>
    <p:extLst>
      <p:ext uri="{BB962C8B-B14F-4D97-AF65-F5344CB8AC3E}">
        <p14:creationId xmlns:p14="http://schemas.microsoft.com/office/powerpoint/2010/main" val="840028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fontScale="90000"/>
          </a:bodyPr>
          <a:lstStyle/>
          <a:p>
            <a:br>
              <a:rPr lang="en-US" dirty="0"/>
            </a:br>
            <a:r>
              <a:rPr lang="en-US" dirty="0"/>
              <a:t>FUNDAMENTAL OF ALGORITHM</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Saroj Poudel</a:t>
            </a:r>
          </a:p>
          <a:p>
            <a:r>
              <a:rPr lang="en-US" dirty="0"/>
              <a:t>Qualification : M.S CIS&amp;IT </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dirty="0"/>
              <a:t>Greedy Algorithms</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r>
              <a:rPr lang="en-US" b="0" i="0" dirty="0">
                <a:effectLst/>
                <a:latin typeface="euclid_circular_a"/>
              </a:rPr>
              <a:t>A greedy algorithm is an approach for solving a problem by selecting the best option available at the moment.</a:t>
            </a:r>
          </a:p>
          <a:p>
            <a:r>
              <a:rPr lang="en-US" b="0" i="0" dirty="0">
                <a:effectLst/>
                <a:latin typeface="euclid_circular_a"/>
              </a:rPr>
              <a:t> It doesn't worry whether the current best result will bring the overall optimal result.</a:t>
            </a:r>
          </a:p>
          <a:p>
            <a:r>
              <a:rPr lang="en-US" b="0" i="0" dirty="0">
                <a:effectLst/>
                <a:latin typeface="euclid_circular_a"/>
              </a:rPr>
              <a:t>The algorithm never reverses the earlier decision even if the choice is wrong. It works in a top-down approach.</a:t>
            </a: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spTree>
    <p:extLst>
      <p:ext uri="{BB962C8B-B14F-4D97-AF65-F5344CB8AC3E}">
        <p14:creationId xmlns:p14="http://schemas.microsoft.com/office/powerpoint/2010/main" val="189184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dirty="0"/>
              <a:t>Change making Problem</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pPr marL="0" indent="0">
              <a:buNone/>
            </a:pPr>
            <a:r>
              <a:rPr lang="en-US" b="0" i="0" dirty="0">
                <a:solidFill>
                  <a:srgbClr val="273239"/>
                </a:solidFill>
                <a:effectLst/>
                <a:latin typeface="urw-din"/>
              </a:rPr>
              <a:t>Given a value V, if we want to make a change for V Rs, and we have an infinite supply of each of the denominations in </a:t>
            </a:r>
            <a:r>
              <a:rPr lang="en-US" dirty="0">
                <a:solidFill>
                  <a:srgbClr val="273239"/>
                </a:solidFill>
                <a:latin typeface="urw-din"/>
              </a:rPr>
              <a:t>Nepali </a:t>
            </a:r>
            <a:r>
              <a:rPr lang="en-US" b="0" i="0" dirty="0">
                <a:solidFill>
                  <a:srgbClr val="273239"/>
                </a:solidFill>
                <a:effectLst/>
                <a:latin typeface="urw-din"/>
              </a:rPr>
              <a:t>currency, i.e., we have an infinite supply of { 1, 2, 5, 10, 20, 50, 100, 500, 1000} valued coins/notes, what is the minimum number of coins and/or notes needed to make the change?</a:t>
            </a:r>
          </a:p>
          <a:p>
            <a:pPr marL="0" indent="0">
              <a:buNone/>
            </a:pPr>
            <a:endParaRPr lang="en-US" dirty="0">
              <a:solidFill>
                <a:srgbClr val="273239"/>
              </a:solidFill>
              <a:latin typeface="urw-din"/>
            </a:endParaRPr>
          </a:p>
          <a:p>
            <a:pPr marL="0" indent="0">
              <a:buNone/>
            </a:pPr>
            <a:r>
              <a:rPr lang="en-US" b="1" i="0" dirty="0">
                <a:solidFill>
                  <a:srgbClr val="273239"/>
                </a:solidFill>
                <a:effectLst/>
                <a:latin typeface="urw-din"/>
              </a:rPr>
              <a:t>Approach:</a:t>
            </a:r>
            <a:r>
              <a:rPr lang="en-US" b="0" i="0" dirty="0">
                <a:solidFill>
                  <a:srgbClr val="273239"/>
                </a:solidFill>
                <a:effectLst/>
                <a:latin typeface="urw-din"/>
              </a:rPr>
              <a:t> A common intuition would be to take coins with greater value first. This can reduce the total number of coins needed. Start from the largest possible denomination and keep adding denominations while the remaining value is greater than 0. </a:t>
            </a: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spTree>
    <p:extLst>
      <p:ext uri="{BB962C8B-B14F-4D97-AF65-F5344CB8AC3E}">
        <p14:creationId xmlns:p14="http://schemas.microsoft.com/office/powerpoint/2010/main" val="378443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dirty="0"/>
              <a:t>Algorithm</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pPr algn="l" fontAlgn="base">
              <a:buFont typeface="+mj-lt"/>
              <a:buAutoNum type="arabicPeriod"/>
            </a:pPr>
            <a:r>
              <a:rPr lang="en-US" b="0" i="0" dirty="0">
                <a:solidFill>
                  <a:srgbClr val="273239"/>
                </a:solidFill>
                <a:effectLst/>
                <a:latin typeface="urw-din"/>
              </a:rPr>
              <a:t>Sort the array of coins in decreasing order.</a:t>
            </a:r>
          </a:p>
          <a:p>
            <a:pPr algn="l" fontAlgn="base">
              <a:buFont typeface="+mj-lt"/>
              <a:buAutoNum type="arabicPeriod"/>
            </a:pPr>
            <a:r>
              <a:rPr lang="en-US" b="0" i="0" dirty="0">
                <a:solidFill>
                  <a:srgbClr val="273239"/>
                </a:solidFill>
                <a:effectLst/>
                <a:latin typeface="urw-din"/>
              </a:rPr>
              <a:t>Initialize result as empty.</a:t>
            </a:r>
          </a:p>
          <a:p>
            <a:pPr algn="l" fontAlgn="base">
              <a:buFont typeface="+mj-lt"/>
              <a:buAutoNum type="arabicPeriod"/>
            </a:pPr>
            <a:r>
              <a:rPr lang="en-US" b="0" i="0" dirty="0">
                <a:solidFill>
                  <a:srgbClr val="273239"/>
                </a:solidFill>
                <a:effectLst/>
                <a:latin typeface="urw-din"/>
              </a:rPr>
              <a:t>Find the largest denomination that is smaller or equals </a:t>
            </a:r>
            <a:r>
              <a:rPr lang="en-US" b="0" i="0">
                <a:solidFill>
                  <a:srgbClr val="273239"/>
                </a:solidFill>
                <a:effectLst/>
                <a:latin typeface="urw-din"/>
              </a:rPr>
              <a:t>to the </a:t>
            </a:r>
            <a:r>
              <a:rPr lang="en-US" b="0" i="0" dirty="0">
                <a:solidFill>
                  <a:srgbClr val="273239"/>
                </a:solidFill>
                <a:effectLst/>
                <a:latin typeface="urw-din"/>
              </a:rPr>
              <a:t>current amount.</a:t>
            </a:r>
          </a:p>
          <a:p>
            <a:pPr algn="l" fontAlgn="base">
              <a:buFont typeface="+mj-lt"/>
              <a:buAutoNum type="arabicPeriod"/>
            </a:pPr>
            <a:r>
              <a:rPr lang="en-US" b="0" i="0" dirty="0">
                <a:solidFill>
                  <a:srgbClr val="273239"/>
                </a:solidFill>
                <a:effectLst/>
                <a:latin typeface="urw-din"/>
              </a:rPr>
              <a:t>Add found denomination to result. Subtract value of found denomination from amount.</a:t>
            </a:r>
          </a:p>
          <a:p>
            <a:pPr algn="l" fontAlgn="base">
              <a:buFont typeface="+mj-lt"/>
              <a:buAutoNum type="arabicPeriod"/>
            </a:pPr>
            <a:r>
              <a:rPr lang="en-US" b="0" i="0" dirty="0">
                <a:solidFill>
                  <a:srgbClr val="273239"/>
                </a:solidFill>
                <a:effectLst/>
                <a:latin typeface="urw-din"/>
              </a:rPr>
              <a:t>If amount becomes 0, then print result.</a:t>
            </a:r>
          </a:p>
          <a:p>
            <a:pPr algn="l" fontAlgn="base">
              <a:buFont typeface="+mj-lt"/>
              <a:buAutoNum type="arabicPeriod"/>
            </a:pPr>
            <a:r>
              <a:rPr lang="en-US" b="0" i="0" dirty="0">
                <a:solidFill>
                  <a:srgbClr val="273239"/>
                </a:solidFill>
                <a:effectLst/>
                <a:latin typeface="urw-din"/>
              </a:rPr>
              <a:t>Else repeat steps 3 and 4 for new value of V.</a:t>
            </a: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spTree>
    <p:extLst>
      <p:ext uri="{BB962C8B-B14F-4D97-AF65-F5344CB8AC3E}">
        <p14:creationId xmlns:p14="http://schemas.microsoft.com/office/powerpoint/2010/main" val="337133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dirty="0"/>
              <a:t>Limitation</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pPr marL="0" indent="0">
              <a:buNone/>
            </a:pPr>
            <a:endParaRPr lang="en-US" dirty="0"/>
          </a:p>
          <a:p>
            <a:pPr marL="0" indent="0">
              <a:buNone/>
            </a:pPr>
            <a:r>
              <a:rPr lang="en-US" dirty="0"/>
              <a:t>The limitation of the greedy algorithm is that it may not provide an optimal solution for some denominations.</a:t>
            </a:r>
          </a:p>
          <a:p>
            <a:pPr marL="0" indent="0">
              <a:buNone/>
            </a:pPr>
            <a:r>
              <a:rPr lang="en-US" dirty="0"/>
              <a:t>For example, the above algorithm fails to obtain the optimal solution for D={1,6,10} and  n =13. In particular, it would provide a solution with four coins, i.e., S={10,1,1,1}                                    .</a:t>
            </a:r>
          </a:p>
          <a:p>
            <a:pPr marL="0" indent="0">
              <a:buNone/>
            </a:pPr>
            <a:r>
              <a:rPr lang="en-US" dirty="0"/>
              <a:t>However, the optimal solution for the said problem is three coins, i.e., S={6,6,1}                             .</a:t>
            </a: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13</a:t>
            </a:fld>
            <a:endParaRPr lang="en-US"/>
          </a:p>
        </p:txBody>
      </p:sp>
      <p:sp>
        <p:nvSpPr>
          <p:cNvPr id="14" name="AutoShape 7" descr="D= \{1,6,10\}">
            <a:extLst>
              <a:ext uri="{FF2B5EF4-FFF2-40B4-BE49-F238E27FC236}">
                <a16:creationId xmlns:a16="http://schemas.microsoft.com/office/drawing/2014/main" id="{3BF4EF89-C794-443E-9442-29AA4C4EB13E}"/>
              </a:ext>
            </a:extLst>
          </p:cNvPr>
          <p:cNvSpPr>
            <a:spLocks noChangeAspect="1" noChangeArrowheads="1"/>
          </p:cNvSpPr>
          <p:nvPr/>
        </p:nvSpPr>
        <p:spPr bwMode="auto">
          <a:xfrm>
            <a:off x="5600700" y="-98425"/>
            <a:ext cx="10191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n=13">
            <a:extLst>
              <a:ext uri="{FF2B5EF4-FFF2-40B4-BE49-F238E27FC236}">
                <a16:creationId xmlns:a16="http://schemas.microsoft.com/office/drawing/2014/main" id="{5ED2C698-0A88-4EBA-9D73-BFADB3F46A43}"/>
              </a:ext>
            </a:extLst>
          </p:cNvPr>
          <p:cNvSpPr>
            <a:spLocks noChangeAspect="1" noChangeArrowheads="1"/>
          </p:cNvSpPr>
          <p:nvPr/>
        </p:nvSpPr>
        <p:spPr bwMode="auto">
          <a:xfrm>
            <a:off x="7110413" y="-98425"/>
            <a:ext cx="4953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9" descr="S = \{10,1,1,1\}">
            <a:extLst>
              <a:ext uri="{FF2B5EF4-FFF2-40B4-BE49-F238E27FC236}">
                <a16:creationId xmlns:a16="http://schemas.microsoft.com/office/drawing/2014/main" id="{AFE6ECF3-625C-472D-8593-804525B923B6}"/>
              </a:ext>
            </a:extLst>
          </p:cNvPr>
          <p:cNvSpPr>
            <a:spLocks noChangeAspect="1" noChangeArrowheads="1"/>
          </p:cNvSpPr>
          <p:nvPr/>
        </p:nvSpPr>
        <p:spPr bwMode="auto">
          <a:xfrm>
            <a:off x="12311063" y="-98425"/>
            <a:ext cx="11430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S = \{6,6,1\}">
            <a:extLst>
              <a:ext uri="{FF2B5EF4-FFF2-40B4-BE49-F238E27FC236}">
                <a16:creationId xmlns:a16="http://schemas.microsoft.com/office/drawing/2014/main" id="{3AF866AD-003C-4D56-B9AC-3EE9828B9DE7}"/>
              </a:ext>
            </a:extLst>
          </p:cNvPr>
          <p:cNvSpPr>
            <a:spLocks noChangeAspect="1" noChangeArrowheads="1"/>
          </p:cNvSpPr>
          <p:nvPr/>
        </p:nvSpPr>
        <p:spPr bwMode="auto">
          <a:xfrm>
            <a:off x="5384800" y="98425"/>
            <a:ext cx="9048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3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b="1" dirty="0"/>
              <a:t>Huffman coding</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r>
              <a:rPr lang="en-US" b="0" i="0" dirty="0">
                <a:effectLst/>
                <a:latin typeface="euclid_circular_a"/>
              </a:rPr>
              <a:t>Huffman Coding is a technique of compressing data to reduce its size without losing any of the details.</a:t>
            </a:r>
          </a:p>
          <a:p>
            <a:r>
              <a:rPr lang="en-US" b="0" i="0" dirty="0">
                <a:effectLst/>
                <a:latin typeface="euclid_circular_a"/>
              </a:rPr>
              <a:t>It was first developed by David Huffman.</a:t>
            </a:r>
          </a:p>
          <a:p>
            <a:pPr algn="l"/>
            <a:r>
              <a:rPr lang="en-US" b="0" i="0" dirty="0">
                <a:effectLst/>
                <a:latin typeface="euclid_circular_a"/>
              </a:rPr>
              <a:t>Huffman Coding is generally useful to compress the data in which there are frequently occurring characters.</a:t>
            </a:r>
          </a:p>
          <a:p>
            <a:r>
              <a:rPr lang="en-US" dirty="0"/>
              <a:t>The idea is to assign variable-length codes to input characters, lengths of the assigned codes are based on the frequencies of corresponding characters.</a:t>
            </a:r>
            <a:br>
              <a:rPr lang="en-US" dirty="0"/>
            </a:b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14</a:t>
            </a:fld>
            <a:endParaRPr lang="en-US"/>
          </a:p>
        </p:txBody>
      </p:sp>
    </p:spTree>
    <p:extLst>
      <p:ext uri="{BB962C8B-B14F-4D97-AF65-F5344CB8AC3E}">
        <p14:creationId xmlns:p14="http://schemas.microsoft.com/office/powerpoint/2010/main" val="218046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b="1" dirty="0"/>
              <a:t>How it works?</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404730"/>
            <a:ext cx="10515600" cy="4421305"/>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character occupies 8 bits. There are a total of 15 characters in the above string. Thus, a total of 8 * 15 = 120 bits are required to send this string.</a:t>
            </a:r>
          </a:p>
          <a:p>
            <a:pPr marL="0" indent="0">
              <a:buNone/>
            </a:pPr>
            <a:r>
              <a:rPr lang="en-US" b="0" i="0" dirty="0">
                <a:effectLst/>
                <a:latin typeface="euclid_circular_a"/>
              </a:rPr>
              <a:t>Using the Huffman Coding technique, we can compress the string to a smaller size</a:t>
            </a: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15</a:t>
            </a:fld>
            <a:endParaRPr lang="en-US"/>
          </a:p>
        </p:txBody>
      </p:sp>
      <p:pic>
        <p:nvPicPr>
          <p:cNvPr id="10" name="Picture 9" descr="Timeline&#10;&#10;Description automatically generated with medium confidence">
            <a:extLst>
              <a:ext uri="{FF2B5EF4-FFF2-40B4-BE49-F238E27FC236}">
                <a16:creationId xmlns:a16="http://schemas.microsoft.com/office/drawing/2014/main" id="{74F78B78-3A25-42F7-B9B1-F1D4EAD8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7813" y="1545811"/>
            <a:ext cx="8227456" cy="1775613"/>
          </a:xfrm>
          <a:prstGeom prst="rect">
            <a:avLst/>
          </a:prstGeom>
        </p:spPr>
      </p:pic>
    </p:spTree>
    <p:extLst>
      <p:ext uri="{BB962C8B-B14F-4D97-AF65-F5344CB8AC3E}">
        <p14:creationId xmlns:p14="http://schemas.microsoft.com/office/powerpoint/2010/main" val="229219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2185"/>
            <a:ext cx="10515600" cy="5673850"/>
          </a:xfrm>
        </p:spPr>
        <p:txBody>
          <a:bodyPr>
            <a:normAutofit/>
          </a:bodyPr>
          <a:lstStyle/>
          <a:p>
            <a:pPr marL="0" indent="0">
              <a:buNone/>
            </a:pPr>
            <a:r>
              <a:rPr lang="en-US" dirty="0"/>
              <a:t>1. Calculate the frequency of each character in the string.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2.</a:t>
            </a:r>
            <a:r>
              <a:rPr lang="en-US" b="0" i="0" dirty="0">
                <a:effectLst/>
                <a:latin typeface="euclid_circular_a"/>
              </a:rPr>
              <a:t> Sort the characters in increasing order of the frequency. These are stored in a priority queue </a:t>
            </a:r>
            <a:r>
              <a:rPr lang="en-US" b="0" i="0" dirty="0">
                <a:effectLst/>
                <a:latin typeface="droid sans mono"/>
              </a:rPr>
              <a:t>Q</a:t>
            </a:r>
            <a:r>
              <a:rPr lang="en-US" b="0" i="0" dirty="0">
                <a:effectLst/>
                <a:latin typeface="euclid_circular_a"/>
              </a:rPr>
              <a:t>.</a:t>
            </a: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16</a:t>
            </a:fld>
            <a:endParaRPr lang="en-US"/>
          </a:p>
        </p:txBody>
      </p:sp>
      <p:pic>
        <p:nvPicPr>
          <p:cNvPr id="11" name="Picture 10" descr="A picture containing table&#10;&#10;Description automatically generated">
            <a:extLst>
              <a:ext uri="{FF2B5EF4-FFF2-40B4-BE49-F238E27FC236}">
                <a16:creationId xmlns:a16="http://schemas.microsoft.com/office/drawing/2014/main" id="{645B04BD-D00F-4CA7-9A27-B4442CC42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3160" y="773094"/>
            <a:ext cx="5134692" cy="1600423"/>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5AC08E5B-711F-4BE6-8DD8-D3664813F0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4565" y="4047795"/>
            <a:ext cx="5706035" cy="1362265"/>
          </a:xfrm>
          <a:prstGeom prst="rect">
            <a:avLst/>
          </a:prstGeom>
        </p:spPr>
      </p:pic>
    </p:spTree>
    <p:extLst>
      <p:ext uri="{BB962C8B-B14F-4D97-AF65-F5344CB8AC3E}">
        <p14:creationId xmlns:p14="http://schemas.microsoft.com/office/powerpoint/2010/main" val="65197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0"/>
            <a:ext cx="10515600" cy="5826035"/>
          </a:xfrm>
        </p:spPr>
        <p:txBody>
          <a:bodyPr>
            <a:normAutofit/>
          </a:bodyPr>
          <a:lstStyle/>
          <a:p>
            <a:pPr marL="0" indent="0">
              <a:buNone/>
            </a:pPr>
            <a:r>
              <a:rPr lang="en-US" dirty="0"/>
              <a:t>3. Make each unique character as a leaf node.</a:t>
            </a:r>
          </a:p>
          <a:p>
            <a:pPr marL="0" indent="0">
              <a:buNone/>
            </a:pPr>
            <a:endParaRPr lang="en-US" dirty="0"/>
          </a:p>
          <a:p>
            <a:pPr marL="0" indent="0">
              <a:buNone/>
            </a:pPr>
            <a:r>
              <a:rPr lang="en-US" dirty="0"/>
              <a:t>4. Create an empty node z. Assign the minimum frequency to the left child of z and assign the second minimum frequency to the right child of z. Set the value of the z as the sum of the above two minimum frequencies.</a:t>
            </a:r>
          </a:p>
          <a:p>
            <a:pPr marL="0" indent="0">
              <a:buNone/>
            </a:pPr>
            <a:endParaRPr lang="en-US" dirty="0"/>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17</a:t>
            </a:fld>
            <a:endParaRPr lang="en-US"/>
          </a:p>
        </p:txBody>
      </p:sp>
      <p:pic>
        <p:nvPicPr>
          <p:cNvPr id="9" name="Picture 8" descr="Graphical user interface, application&#10;&#10;Description automatically generated">
            <a:extLst>
              <a:ext uri="{FF2B5EF4-FFF2-40B4-BE49-F238E27FC236}">
                <a16:creationId xmlns:a16="http://schemas.microsoft.com/office/drawing/2014/main" id="{08BD9E0F-3B9E-442F-AC24-A0F72112C2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3235" y="2772174"/>
            <a:ext cx="6494929" cy="3248478"/>
          </a:xfrm>
          <a:prstGeom prst="rect">
            <a:avLst/>
          </a:prstGeom>
        </p:spPr>
      </p:pic>
    </p:spTree>
    <p:extLst>
      <p:ext uri="{BB962C8B-B14F-4D97-AF65-F5344CB8AC3E}">
        <p14:creationId xmlns:p14="http://schemas.microsoft.com/office/powerpoint/2010/main" val="1183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0"/>
            <a:ext cx="10515600" cy="5826035"/>
          </a:xfrm>
        </p:spPr>
        <p:txBody>
          <a:bodyPr>
            <a:normAutofit/>
          </a:bodyPr>
          <a:lstStyle/>
          <a:p>
            <a:pPr marL="0" indent="0">
              <a:buNone/>
            </a:pPr>
            <a:r>
              <a:rPr lang="en-US" dirty="0"/>
              <a:t>5. </a:t>
            </a:r>
            <a:r>
              <a:rPr lang="en-US" b="0" i="0" dirty="0">
                <a:effectLst/>
                <a:latin typeface="euclid_circular_a"/>
              </a:rPr>
              <a:t>Remove these two minimum frequencies from </a:t>
            </a:r>
            <a:r>
              <a:rPr lang="en-US" b="0" i="0" dirty="0">
                <a:effectLst/>
                <a:latin typeface="droid sans mono"/>
              </a:rPr>
              <a:t>Q</a:t>
            </a:r>
            <a:r>
              <a:rPr lang="en-US" b="0" i="0" dirty="0">
                <a:effectLst/>
                <a:latin typeface="euclid_circular_a"/>
              </a:rPr>
              <a:t> and add the sum into the list of frequencies (* denote the internal nodes in the figure above).</a:t>
            </a:r>
          </a:p>
          <a:p>
            <a:pPr marL="0" indent="0">
              <a:buNone/>
            </a:pPr>
            <a:r>
              <a:rPr lang="en-US" dirty="0"/>
              <a:t>6. </a:t>
            </a:r>
            <a:r>
              <a:rPr lang="en-US" b="0" i="0" dirty="0">
                <a:effectLst/>
                <a:latin typeface="euclid_circular_a"/>
              </a:rPr>
              <a:t>Insert node </a:t>
            </a:r>
            <a:r>
              <a:rPr lang="en-US" b="0" i="0" dirty="0">
                <a:effectLst/>
                <a:latin typeface="droid sans mono"/>
              </a:rPr>
              <a:t>z</a:t>
            </a:r>
            <a:r>
              <a:rPr lang="en-US" b="0" i="0" dirty="0">
                <a:effectLst/>
                <a:latin typeface="euclid_circular_a"/>
              </a:rPr>
              <a:t> into the tree.</a:t>
            </a:r>
          </a:p>
          <a:p>
            <a:pPr marL="0" indent="0">
              <a:buNone/>
            </a:pPr>
            <a:r>
              <a:rPr lang="en-US" dirty="0"/>
              <a:t>7. </a:t>
            </a:r>
            <a:r>
              <a:rPr lang="en-US" b="0" i="0" dirty="0">
                <a:effectLst/>
                <a:latin typeface="euclid_circular_a"/>
              </a:rPr>
              <a:t>Repeat steps 3 to 5 for all the characters.</a:t>
            </a:r>
          </a:p>
          <a:p>
            <a:pPr marL="0" indent="0">
              <a:buNone/>
            </a:pPr>
            <a:endParaRPr lang="en-US" dirty="0">
              <a:latin typeface="euclid_circular_a"/>
            </a:endParaRP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18</a:t>
            </a:fld>
            <a:endParaRPr lang="en-US"/>
          </a:p>
        </p:txBody>
      </p:sp>
      <p:pic>
        <p:nvPicPr>
          <p:cNvPr id="8" name="Picture 7" descr="A picture containing text, clock&#10;&#10;Description automatically generated">
            <a:extLst>
              <a:ext uri="{FF2B5EF4-FFF2-40B4-BE49-F238E27FC236}">
                <a16:creationId xmlns:a16="http://schemas.microsoft.com/office/drawing/2014/main" id="{854982C2-C369-4B02-AC70-5B972995DD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682346"/>
            <a:ext cx="5513294" cy="3143689"/>
          </a:xfrm>
          <a:prstGeom prst="rect">
            <a:avLst/>
          </a:prstGeom>
        </p:spPr>
      </p:pic>
      <p:pic>
        <p:nvPicPr>
          <p:cNvPr id="10" name="Picture 9" descr="Diagram&#10;&#10;Description automatically generated">
            <a:extLst>
              <a:ext uri="{FF2B5EF4-FFF2-40B4-BE49-F238E27FC236}">
                <a16:creationId xmlns:a16="http://schemas.microsoft.com/office/drawing/2014/main" id="{5F9060E2-B1BF-49B0-A3B7-92167F1B4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1494" y="2442843"/>
            <a:ext cx="5048955" cy="3524273"/>
          </a:xfrm>
          <a:prstGeom prst="rect">
            <a:avLst/>
          </a:prstGeom>
        </p:spPr>
      </p:pic>
    </p:spTree>
    <p:extLst>
      <p:ext uri="{BB962C8B-B14F-4D97-AF65-F5344CB8AC3E}">
        <p14:creationId xmlns:p14="http://schemas.microsoft.com/office/powerpoint/2010/main" val="38095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0"/>
            <a:ext cx="10515600" cy="5826035"/>
          </a:xfrm>
        </p:spPr>
        <p:txBody>
          <a:bodyPr>
            <a:normAutofit/>
          </a:bodyPr>
          <a:lstStyle/>
          <a:p>
            <a:pPr marL="0" indent="0">
              <a:buNone/>
            </a:pPr>
            <a:r>
              <a:rPr lang="en-US" dirty="0"/>
              <a:t>8. For each non-leaf node, assign 0 to the left edge and 1 to the right edge.</a:t>
            </a: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19</a:t>
            </a:fld>
            <a:endParaRPr lang="en-US"/>
          </a:p>
        </p:txBody>
      </p:sp>
      <p:pic>
        <p:nvPicPr>
          <p:cNvPr id="10" name="Picture 9" descr="Chart&#10;&#10;Description automatically generated with low confidence">
            <a:extLst>
              <a:ext uri="{FF2B5EF4-FFF2-40B4-BE49-F238E27FC236}">
                <a16:creationId xmlns:a16="http://schemas.microsoft.com/office/drawing/2014/main" id="{D26DB3B5-EA5E-4B20-80D1-33C24B6F6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031965"/>
            <a:ext cx="6535271" cy="4794070"/>
          </a:xfrm>
          <a:prstGeom prst="rect">
            <a:avLst/>
          </a:prstGeom>
        </p:spPr>
      </p:pic>
    </p:spTree>
    <p:extLst>
      <p:ext uri="{BB962C8B-B14F-4D97-AF65-F5344CB8AC3E}">
        <p14:creationId xmlns:p14="http://schemas.microsoft.com/office/powerpoint/2010/main" val="167350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Concept and representation of graphs</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normAutofit/>
          </a:bodyPr>
          <a:lstStyle/>
          <a:p>
            <a:pPr algn="just">
              <a:buFont typeface="Wingdings" pitchFamily="2" charset="2"/>
              <a:buChar char="Ø"/>
            </a:pPr>
            <a:r>
              <a:rPr lang="en-US" sz="2400" dirty="0"/>
              <a:t>Concept of graphs</a:t>
            </a:r>
          </a:p>
          <a:p>
            <a:pPr lvl="1" algn="just"/>
            <a:r>
              <a:rPr lang="en-US" sz="2000" dirty="0"/>
              <a:t>A graph is a pictorial representation of a set of objects where some pairs of objects are connected by links. </a:t>
            </a:r>
          </a:p>
          <a:p>
            <a:pPr lvl="1" algn="just"/>
            <a:r>
              <a:rPr lang="en-US" sz="2000" dirty="0"/>
              <a:t>Graph is a non linear data structure</a:t>
            </a:r>
          </a:p>
          <a:p>
            <a:pPr lvl="1" algn="just"/>
            <a:r>
              <a:rPr lang="en-US" sz="2000" dirty="0"/>
              <a:t>A graph is a data structure that consists of the following two components: </a:t>
            </a:r>
          </a:p>
          <a:p>
            <a:pPr lvl="2" algn="just"/>
            <a:r>
              <a:rPr lang="en-US" sz="1600" dirty="0"/>
              <a:t>A finite set of vertices also called as nodes. </a:t>
            </a:r>
          </a:p>
          <a:p>
            <a:pPr lvl="2" algn="just"/>
            <a:r>
              <a:rPr lang="en-US" sz="1600" dirty="0"/>
              <a:t> A finite set of ordered pair of the form (u, v) called as edge. The pair is ordered because (u, v) is not the same as (v, u) in case of a directed graph(di-graph). The pair of the form (u, v) indicates that there is an edge from vertex u to vertex v. The edges may contain weight/value/cost</a:t>
            </a:r>
          </a:p>
          <a:p>
            <a:pPr lvl="2"/>
            <a:r>
              <a:rPr lang="en-US" sz="1600" dirty="0"/>
              <a:t>In this graph, V = {a, b, c, d, e} E = {</a:t>
            </a:r>
            <a:r>
              <a:rPr lang="en-US" sz="1600" dirty="0" err="1"/>
              <a:t>ab</a:t>
            </a:r>
            <a:r>
              <a:rPr lang="en-US" sz="1600" dirty="0"/>
              <a:t>, ac, </a:t>
            </a:r>
            <a:r>
              <a:rPr lang="en-US" sz="1600" dirty="0" err="1"/>
              <a:t>bd</a:t>
            </a:r>
            <a:r>
              <a:rPr lang="en-US" sz="1600" dirty="0"/>
              <a:t>, cd, de}</a:t>
            </a:r>
          </a:p>
          <a:p>
            <a:pPr lvl="2" algn="just"/>
            <a:endParaRPr lang="en-US" sz="1400" dirty="0"/>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9731" y="4609294"/>
            <a:ext cx="23145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95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0"/>
            <a:ext cx="10515600" cy="5826035"/>
          </a:xfrm>
        </p:spPr>
        <p:txBody>
          <a:bodyPr>
            <a:normAutofit/>
          </a:bodyPr>
          <a:lstStyle/>
          <a:p>
            <a:pPr marL="0" indent="0">
              <a:buNone/>
            </a:pPr>
            <a:r>
              <a:rPr lang="en-US" b="0" i="0" dirty="0">
                <a:effectLst/>
                <a:latin typeface="euclid_circular_a"/>
              </a:rPr>
              <a:t>For sending the above string over a network, we have to send the tree as well as the above compressed-code. The total size is given by the table below.</a:t>
            </a:r>
          </a:p>
          <a:p>
            <a:pPr marL="0" indent="0">
              <a:buNone/>
            </a:pPr>
            <a:endParaRPr lang="en-US" dirty="0">
              <a:latin typeface="euclid_circular_a"/>
            </a:endParaRP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20</a:t>
            </a:fld>
            <a:endParaRPr lang="en-US"/>
          </a:p>
        </p:txBody>
      </p:sp>
      <p:pic>
        <p:nvPicPr>
          <p:cNvPr id="8" name="Picture 7" descr="Graphical user interface, application&#10;&#10;Description automatically generated">
            <a:extLst>
              <a:ext uri="{FF2B5EF4-FFF2-40B4-BE49-F238E27FC236}">
                <a16:creationId xmlns:a16="http://schemas.microsoft.com/office/drawing/2014/main" id="{B6F5B4B4-8EAF-4602-8B0B-F28537F79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1" y="1653988"/>
            <a:ext cx="10094258" cy="3536577"/>
          </a:xfrm>
          <a:prstGeom prst="rect">
            <a:avLst/>
          </a:prstGeom>
        </p:spPr>
      </p:pic>
    </p:spTree>
    <p:extLst>
      <p:ext uri="{BB962C8B-B14F-4D97-AF65-F5344CB8AC3E}">
        <p14:creationId xmlns:p14="http://schemas.microsoft.com/office/powerpoint/2010/main" val="79407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b="1" dirty="0"/>
              <a:t>Real-life applications of Huffman Encoding</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r>
              <a:rPr lang="en-US" dirty="0"/>
              <a:t>Huffman encoding is widely used in compression formats like GZIP, PKZIP (</a:t>
            </a:r>
            <a:r>
              <a:rPr lang="en-US" dirty="0" err="1"/>
              <a:t>winzip</a:t>
            </a:r>
            <a:r>
              <a:rPr lang="en-US" dirty="0"/>
              <a:t>) and BZIP2.</a:t>
            </a:r>
          </a:p>
          <a:p>
            <a:endParaRPr lang="en-US" dirty="0"/>
          </a:p>
          <a:p>
            <a:r>
              <a:rPr lang="en-US" dirty="0"/>
              <a:t>Huffman encoding still dominates the compression industry since newer arithmetic and range coding schemes are avoided due to their patent issues.</a:t>
            </a:r>
          </a:p>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21</a:t>
            </a:fld>
            <a:endParaRPr lang="en-US"/>
          </a:p>
        </p:txBody>
      </p:sp>
    </p:spTree>
    <p:extLst>
      <p:ext uri="{BB962C8B-B14F-4D97-AF65-F5344CB8AC3E}">
        <p14:creationId xmlns:p14="http://schemas.microsoft.com/office/powerpoint/2010/main" val="2751901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endParaRPr lang="en-US" dirty="0"/>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pPr marL="0" indent="0">
              <a:buNone/>
            </a:pPr>
            <a:endParaRPr lang="en-US" dirty="0"/>
          </a:p>
        </p:txBody>
      </p:sp>
      <p:sp>
        <p:nvSpPr>
          <p:cNvPr id="6" name="Footer Placeholder 5"/>
          <p:cNvSpPr>
            <a:spLocks noGrp="1"/>
          </p:cNvSpPr>
          <p:nvPr>
            <p:ph type="ftr" sz="quarter" idx="11"/>
          </p:nvPr>
        </p:nvSpPr>
        <p:spPr/>
        <p:txBody>
          <a:bodyPr/>
          <a:lstStyle/>
          <a:p>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22</a:t>
            </a:fld>
            <a:endParaRPr lang="en-US"/>
          </a:p>
        </p:txBody>
      </p:sp>
    </p:spTree>
    <p:extLst>
      <p:ext uri="{BB962C8B-B14F-4D97-AF65-F5344CB8AC3E}">
        <p14:creationId xmlns:p14="http://schemas.microsoft.com/office/powerpoint/2010/main" val="322363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Concept and representation of graphs(</a:t>
            </a:r>
            <a:r>
              <a:rPr lang="en-US" dirty="0" err="1"/>
              <a:t>contd</a:t>
            </a:r>
            <a:r>
              <a:rPr lang="en-US" dirty="0"/>
              <a: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normAutofit/>
          </a:bodyPr>
          <a:lstStyle/>
          <a:p>
            <a:pPr algn="just">
              <a:buFont typeface="Wingdings" pitchFamily="2" charset="2"/>
              <a:buChar char="Ø"/>
            </a:pPr>
            <a:r>
              <a:rPr lang="en-US" sz="2400" dirty="0"/>
              <a:t>Representation of graphs </a:t>
            </a:r>
          </a:p>
          <a:p>
            <a:pPr lvl="1" algn="just"/>
            <a:r>
              <a:rPr lang="en-US" dirty="0"/>
              <a:t>In graph theory, a graph representation is a technique to store graph into the memory of computer.</a:t>
            </a:r>
          </a:p>
          <a:p>
            <a:pPr lvl="1" algn="just"/>
            <a:r>
              <a:rPr lang="en-US" dirty="0"/>
              <a:t>To represent a graph, we just need the set of vertices, and for each vertex the neighbors of the vertex (vertices which is directly connected to it by an edge). If it is a weighted graph, then the weight will be associated with each edge.</a:t>
            </a:r>
          </a:p>
          <a:p>
            <a:pPr lvl="1" algn="just"/>
            <a:r>
              <a:rPr lang="en-US" dirty="0"/>
              <a:t>There are different ways to optimally represent a graph, depending on the density of its edges, type of operations to be performed and ease of use.</a:t>
            </a:r>
          </a:p>
          <a:p>
            <a:pPr lvl="1" algn="just">
              <a:buFont typeface="Wingdings" pitchFamily="2" charset="2"/>
              <a:buChar char="Ø"/>
            </a:pPr>
            <a:endParaRPr lang="en-US" sz="1200" dirty="0"/>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spTree>
    <p:extLst>
      <p:ext uri="{BB962C8B-B14F-4D97-AF65-F5344CB8AC3E}">
        <p14:creationId xmlns:p14="http://schemas.microsoft.com/office/powerpoint/2010/main" val="262554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normAutofit/>
          </a:bodyPr>
          <a:lstStyle/>
          <a:p>
            <a:pPr algn="ctr"/>
            <a:r>
              <a:rPr lang="en-US" sz="3200" dirty="0"/>
              <a:t>Concept and representation of graphs(</a:t>
            </a:r>
            <a:r>
              <a:rPr lang="en-US" sz="3200" dirty="0" err="1"/>
              <a:t>contd</a:t>
            </a:r>
            <a:r>
              <a:rPr lang="en-US" sz="3200" dirty="0"/>
              <a:t>)</a:t>
            </a:r>
          </a:p>
        </p:txBody>
      </p:sp>
      <p:sp>
        <p:nvSpPr>
          <p:cNvPr id="3" name="Content Placeholder 2"/>
          <p:cNvSpPr>
            <a:spLocks noGrp="1"/>
          </p:cNvSpPr>
          <p:nvPr>
            <p:ph sz="half" idx="1"/>
          </p:nvPr>
        </p:nvSpPr>
        <p:spPr>
          <a:xfrm>
            <a:off x="838200" y="1416676"/>
            <a:ext cx="5181600" cy="4760287"/>
          </a:xfrm>
        </p:spPr>
        <p:txBody>
          <a:bodyPr>
            <a:normAutofit/>
          </a:bodyPr>
          <a:lstStyle/>
          <a:p>
            <a:pPr marL="0" indent="0" algn="just">
              <a:buNone/>
            </a:pPr>
            <a:endParaRPr lang="en-US" sz="2000" dirty="0"/>
          </a:p>
          <a:p>
            <a:pPr marL="514350" indent="-514350">
              <a:buFont typeface="+mj-lt"/>
              <a:buAutoNum type="arabicPeriod"/>
            </a:pPr>
            <a:r>
              <a:rPr lang="en-US" sz="2000" dirty="0"/>
              <a:t>Adjacency Matrix</a:t>
            </a:r>
          </a:p>
          <a:p>
            <a:pPr lvl="1" algn="just">
              <a:buFont typeface="Wingdings" pitchFamily="2" charset="2"/>
              <a:buChar char="Ø"/>
            </a:pPr>
            <a:r>
              <a:rPr lang="en-US" sz="2000" dirty="0"/>
              <a:t>Adjacency matrix is a sequential representation.</a:t>
            </a:r>
          </a:p>
          <a:p>
            <a:pPr lvl="1" algn="just">
              <a:buFont typeface="Wingdings" pitchFamily="2" charset="2"/>
              <a:buChar char="Ø"/>
            </a:pPr>
            <a:r>
              <a:rPr lang="en-US" sz="2000" dirty="0"/>
              <a:t>It is used to represent which nodes are adjacent to each other. i.e. is there any edge connecting nodes to a graph.</a:t>
            </a:r>
          </a:p>
          <a:p>
            <a:pPr lvl="1" algn="just">
              <a:buFont typeface="Wingdings" pitchFamily="2" charset="2"/>
              <a:buChar char="Ø"/>
            </a:pPr>
            <a:r>
              <a:rPr lang="en-US" sz="2000" dirty="0"/>
              <a:t>In this representation, we have to construct a n X n matrix A. If there is any edge from a vertex i to vertex j, then the corresponding element of A, </a:t>
            </a:r>
            <a:r>
              <a:rPr lang="en-US" sz="2000" dirty="0" err="1"/>
              <a:t>a</a:t>
            </a:r>
            <a:r>
              <a:rPr lang="en-US" sz="2000" baseline="30000" dirty="0" err="1"/>
              <a:t>i</a:t>
            </a:r>
            <a:r>
              <a:rPr lang="en-US" sz="2000" dirty="0" err="1"/>
              <a:t>,</a:t>
            </a:r>
            <a:r>
              <a:rPr lang="en-US" sz="2000" baseline="30000" dirty="0" err="1"/>
              <a:t>j</a:t>
            </a:r>
            <a:r>
              <a:rPr lang="en-US" sz="2000" dirty="0"/>
              <a:t> = 1, otherwise </a:t>
            </a:r>
            <a:r>
              <a:rPr lang="en-US" sz="2000" dirty="0" err="1"/>
              <a:t>a</a:t>
            </a:r>
            <a:r>
              <a:rPr lang="en-US" sz="2000" baseline="30000" dirty="0" err="1"/>
              <a:t>i</a:t>
            </a:r>
            <a:r>
              <a:rPr lang="en-US" sz="2000" dirty="0" err="1"/>
              <a:t>,</a:t>
            </a:r>
            <a:r>
              <a:rPr lang="en-US" sz="2000" baseline="30000" dirty="0" err="1"/>
              <a:t>j</a:t>
            </a:r>
            <a:r>
              <a:rPr lang="en-US" sz="2000" dirty="0"/>
              <a:t>= 0</a:t>
            </a:r>
          </a:p>
          <a:p>
            <a:pPr lvl="1" algn="just">
              <a:buFont typeface="Wingdings" pitchFamily="2" charset="2"/>
              <a:buChar char="Ø"/>
            </a:pPr>
            <a:r>
              <a:rPr lang="en-US" sz="2000" dirty="0"/>
              <a:t>If there is any weighted graph then instead of 1s and 0s, we can store the weight of the edge.</a:t>
            </a:r>
          </a:p>
          <a:p>
            <a:pPr lvl="1" algn="just">
              <a:buFont typeface="Wingdings" pitchFamily="2" charset="2"/>
              <a:buChar char="Ø"/>
            </a:pPr>
            <a:endParaRPr lang="en-US" sz="2000" dirty="0"/>
          </a:p>
          <a:p>
            <a:pPr lvl="1" algn="just">
              <a:buFont typeface="Wingdings" pitchFamily="2" charset="2"/>
              <a:buChar char="Ø"/>
            </a:pPr>
            <a:endParaRPr lang="en-US" sz="2000" dirty="0"/>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pic>
        <p:nvPicPr>
          <p:cNvPr id="2050"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1880315"/>
            <a:ext cx="5852120" cy="263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1724" y="4516602"/>
            <a:ext cx="3552825" cy="144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57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Concept and representation of graphs(</a:t>
            </a:r>
            <a:r>
              <a:rPr lang="en-US" dirty="0" err="1"/>
              <a:t>contd</a:t>
            </a:r>
            <a:r>
              <a:rPr lang="en-US" dirty="0"/>
              <a:t>)</a:t>
            </a:r>
          </a:p>
        </p:txBody>
      </p:sp>
      <p:sp>
        <p:nvSpPr>
          <p:cNvPr id="3" name="Content Placeholder 2"/>
          <p:cNvSpPr>
            <a:spLocks noGrp="1"/>
          </p:cNvSpPr>
          <p:nvPr>
            <p:ph sz="half" idx="1"/>
          </p:nvPr>
        </p:nvSpPr>
        <p:spPr/>
        <p:txBody>
          <a:bodyPr>
            <a:normAutofit/>
          </a:bodyPr>
          <a:lstStyle/>
          <a:p>
            <a:pPr marL="342900" indent="-342900" algn="just">
              <a:buFont typeface="+mj-lt"/>
              <a:buAutoNum type="arabicPeriod" startAt="2"/>
            </a:pPr>
            <a:r>
              <a:rPr lang="en-US" sz="1600" dirty="0"/>
              <a:t>Incidence matrix</a:t>
            </a:r>
          </a:p>
          <a:p>
            <a:pPr lvl="1" algn="just">
              <a:buFont typeface="Wingdings" pitchFamily="2" charset="2"/>
              <a:buChar char="Ø"/>
            </a:pPr>
            <a:r>
              <a:rPr lang="en-US" sz="1400" dirty="0"/>
              <a:t>In Incidence matrix representation, graph can be represented using a matrix of size:</a:t>
            </a:r>
          </a:p>
          <a:p>
            <a:pPr lvl="1" algn="just">
              <a:buFont typeface="Wingdings" pitchFamily="2" charset="2"/>
              <a:buChar char="Ø"/>
            </a:pPr>
            <a:r>
              <a:rPr lang="en-US" sz="1400" dirty="0"/>
              <a:t>Total number of vertices by total number of edges.</a:t>
            </a:r>
          </a:p>
          <a:p>
            <a:pPr lvl="1" algn="just">
              <a:buFont typeface="Wingdings" pitchFamily="2" charset="2"/>
              <a:buChar char="Ø"/>
            </a:pPr>
            <a:r>
              <a:rPr lang="en-US" sz="1400" dirty="0"/>
              <a:t>It means if a graph has 4 vertices and 6 edges, then it can be represented using a matrix of 4X6 class. In this matrix, columns represent edges and rows represent vertices.</a:t>
            </a:r>
          </a:p>
          <a:p>
            <a:pPr lvl="1" algn="just">
              <a:buFont typeface="Wingdings" pitchFamily="2" charset="2"/>
              <a:buChar char="Ø"/>
            </a:pPr>
            <a:r>
              <a:rPr lang="en-US" sz="1400" dirty="0"/>
              <a:t>This matrix is filled with either 0 or 1 or -1. Where,</a:t>
            </a:r>
          </a:p>
          <a:p>
            <a:pPr lvl="2" algn="just"/>
            <a:r>
              <a:rPr lang="en-US" sz="1400" dirty="0"/>
              <a:t>0 is used to represent row edge which is not connected to column vertex.</a:t>
            </a:r>
          </a:p>
          <a:p>
            <a:pPr lvl="2" algn="just"/>
            <a:r>
              <a:rPr lang="en-US" sz="1400" dirty="0"/>
              <a:t>1 is used to represent row edge which is connected as outgoing edge to column vertex.</a:t>
            </a:r>
          </a:p>
          <a:p>
            <a:pPr lvl="2" algn="just"/>
            <a:r>
              <a:rPr lang="en-US" sz="1400" dirty="0"/>
              <a:t>-1 is used to represent row edge which is connected as incoming edge to column vertex</a:t>
            </a:r>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pic>
        <p:nvPicPr>
          <p:cNvPr id="3074"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34175" y="2434108"/>
            <a:ext cx="4614918" cy="273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50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Concept and representation of graphs(</a:t>
            </a:r>
            <a:r>
              <a:rPr lang="en-US" dirty="0" err="1"/>
              <a:t>contd</a:t>
            </a:r>
            <a:r>
              <a:rPr lang="en-US" dirty="0"/>
              <a:t>)</a:t>
            </a:r>
          </a:p>
        </p:txBody>
      </p:sp>
      <p:sp>
        <p:nvSpPr>
          <p:cNvPr id="3" name="Content Placeholder 2"/>
          <p:cNvSpPr>
            <a:spLocks noGrp="1"/>
          </p:cNvSpPr>
          <p:nvPr>
            <p:ph sz="half" idx="1"/>
          </p:nvPr>
        </p:nvSpPr>
        <p:spPr/>
        <p:txBody>
          <a:bodyPr>
            <a:normAutofit/>
          </a:bodyPr>
          <a:lstStyle/>
          <a:p>
            <a:pPr marL="342900" indent="-342900" algn="just">
              <a:buFont typeface="+mj-lt"/>
              <a:buAutoNum type="arabicPeriod" startAt="3"/>
            </a:pPr>
            <a:r>
              <a:rPr lang="en-US" sz="1800" dirty="0"/>
              <a:t>Adjacency List</a:t>
            </a:r>
          </a:p>
          <a:p>
            <a:pPr lvl="1" algn="just"/>
            <a:r>
              <a:rPr lang="en-US" sz="1600" dirty="0"/>
              <a:t>Adjacency list is a linked representation.</a:t>
            </a:r>
          </a:p>
          <a:p>
            <a:pPr lvl="1" algn="just"/>
            <a:r>
              <a:rPr lang="en-US" sz="1600" dirty="0"/>
              <a:t>In this representation, for each vertex in the graph, we maintain the list of its neighbors. It means, every vertex of the graph contains list of its adjacent vertices.</a:t>
            </a:r>
          </a:p>
          <a:p>
            <a:pPr lvl="1" algn="just"/>
            <a:r>
              <a:rPr lang="en-US" sz="1600" dirty="0"/>
              <a:t>We have an array of vertices which is indexed by the vertex number and for each vertex v, the corresponding array element points to a singly linked list of neighbors </a:t>
            </a:r>
            <a:r>
              <a:rPr lang="en-US" sz="1200" dirty="0"/>
              <a:t>of v.</a:t>
            </a:r>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pic>
        <p:nvPicPr>
          <p:cNvPr id="4098"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648450" y="2163651"/>
            <a:ext cx="4229100" cy="259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08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Graphs Traversal</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normAutofit/>
          </a:bodyPr>
          <a:lstStyle/>
          <a:p>
            <a:pPr marL="0" indent="0">
              <a:buNone/>
            </a:pPr>
            <a:r>
              <a:rPr lang="en-US" sz="2000" b="1" dirty="0"/>
              <a:t>BFS (Breath First Search)</a:t>
            </a:r>
          </a:p>
          <a:p>
            <a:pPr marL="457200" lvl="1" indent="0">
              <a:buNone/>
            </a:pPr>
            <a:r>
              <a:rPr lang="en-US" sz="1800" dirty="0"/>
              <a:t>BFS traversal of a graph produces a </a:t>
            </a:r>
            <a:r>
              <a:rPr lang="en-US" sz="1800" b="1" dirty="0"/>
              <a:t>spanning tree</a:t>
            </a:r>
            <a:r>
              <a:rPr lang="en-US" sz="1800" dirty="0"/>
              <a:t> as final result. </a:t>
            </a:r>
            <a:r>
              <a:rPr lang="en-US" sz="1800" b="1" dirty="0"/>
              <a:t>Spanning Tree</a:t>
            </a:r>
            <a:r>
              <a:rPr lang="en-US" sz="1800" dirty="0"/>
              <a:t> is a graph without loops. We use </a:t>
            </a:r>
            <a:r>
              <a:rPr lang="en-US" sz="1800" b="1" dirty="0"/>
              <a:t>Queue data structure</a:t>
            </a:r>
            <a:r>
              <a:rPr lang="en-US" sz="1800" dirty="0"/>
              <a:t> with maximum size of total number of vertices in the graph to implement BFS traversal</a:t>
            </a:r>
            <a:endParaRPr lang="en-US" sz="1800" b="1" dirty="0"/>
          </a:p>
          <a:p>
            <a:pPr marL="1257300" lvl="2" indent="-342900">
              <a:buFont typeface="+mj-lt"/>
              <a:buAutoNum type="arabicPeriod"/>
            </a:pPr>
            <a:r>
              <a:rPr lang="en-US" sz="1600" dirty="0"/>
              <a:t>Define a Queue of size total number of vertices in the graph.</a:t>
            </a:r>
          </a:p>
          <a:p>
            <a:pPr marL="1257300" lvl="2" indent="-342900">
              <a:buFont typeface="+mj-lt"/>
              <a:buAutoNum type="arabicPeriod"/>
            </a:pPr>
            <a:r>
              <a:rPr lang="en-US" sz="1600" dirty="0"/>
              <a:t>Select any vertex as </a:t>
            </a:r>
            <a:r>
              <a:rPr lang="en-US" sz="1600" b="1" dirty="0"/>
              <a:t>starting point</a:t>
            </a:r>
            <a:r>
              <a:rPr lang="en-US" sz="1600" dirty="0"/>
              <a:t> for traversal. Visit that vertex and insert it into the Queue.</a:t>
            </a:r>
          </a:p>
          <a:p>
            <a:pPr marL="1257300" lvl="2" indent="-342900">
              <a:buFont typeface="+mj-lt"/>
              <a:buAutoNum type="arabicPeriod"/>
            </a:pPr>
            <a:r>
              <a:rPr lang="en-US" sz="1600" dirty="0"/>
              <a:t>Visit all the non-visited </a:t>
            </a:r>
            <a:r>
              <a:rPr lang="en-US" sz="1600" b="1" dirty="0"/>
              <a:t>adjacent</a:t>
            </a:r>
            <a:r>
              <a:rPr lang="en-US" sz="1600" dirty="0"/>
              <a:t> vertices of the vertex which is at front of the Queue and insert them into the Queue.</a:t>
            </a:r>
          </a:p>
          <a:p>
            <a:pPr marL="1257300" lvl="2" indent="-342900">
              <a:buFont typeface="+mj-lt"/>
              <a:buAutoNum type="arabicPeriod"/>
            </a:pPr>
            <a:r>
              <a:rPr lang="en-US" sz="1600" dirty="0"/>
              <a:t>When there is no new vertex to be visited from the vertex which is at front of the Queue then delete that vertex.</a:t>
            </a:r>
          </a:p>
          <a:p>
            <a:pPr marL="1257300" lvl="2" indent="-342900">
              <a:buFont typeface="+mj-lt"/>
              <a:buAutoNum type="arabicPeriod"/>
            </a:pPr>
            <a:r>
              <a:rPr lang="en-US" sz="1600" dirty="0"/>
              <a:t>Repeat steps 3 and 4 until queue becomes empty.</a:t>
            </a:r>
          </a:p>
          <a:p>
            <a:pPr marL="1257300" lvl="2" indent="-342900">
              <a:buFont typeface="+mj-lt"/>
              <a:buAutoNum type="arabicPeriod"/>
            </a:pPr>
            <a:r>
              <a:rPr lang="en-US" sz="1600" dirty="0"/>
              <a:t>When queue becomes empty, then produce final spanning tree by removing unused edges from the graph</a:t>
            </a:r>
          </a:p>
          <a:p>
            <a:pPr marL="0" indent="0" algn="just">
              <a:buNone/>
            </a:pPr>
            <a:r>
              <a:rPr lang="en-US" dirty="0"/>
              <a:t>Example of </a:t>
            </a:r>
            <a:r>
              <a:rPr lang="en-US" b="1" dirty="0"/>
              <a:t>DFS VS BFS </a:t>
            </a:r>
            <a:r>
              <a:rPr lang="en-US" dirty="0"/>
              <a:t>on next page</a:t>
            </a:r>
          </a:p>
        </p:txBody>
      </p:sp>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spTree>
    <p:extLst>
      <p:ext uri="{BB962C8B-B14F-4D97-AF65-F5344CB8AC3E}">
        <p14:creationId xmlns:p14="http://schemas.microsoft.com/office/powerpoint/2010/main" val="78171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b="1" dirty="0" err="1"/>
              <a:t>Er</a:t>
            </a:r>
            <a:r>
              <a:rPr lang="en-US" b="1" dirty="0"/>
              <a:t>. SAROJ GHIMIRE</a:t>
            </a:r>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pic>
        <p:nvPicPr>
          <p:cNvPr id="13" name="Content Placeholder 1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1365161" y="1481785"/>
            <a:ext cx="5181600" cy="3470275"/>
          </a:xfrm>
        </p:spPr>
      </p:pic>
      <p:pic>
        <p:nvPicPr>
          <p:cNvPr id="14" name="Content Placeholder 13"/>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7088119" y="1494710"/>
            <a:ext cx="3923317" cy="3308350"/>
          </a:xfrm>
        </p:spPr>
      </p:pic>
      <p:pic>
        <p:nvPicPr>
          <p:cNvPr id="4" name="Picture 3"/>
          <p:cNvPicPr>
            <a:picLocks noChangeAspect="1"/>
          </p:cNvPicPr>
          <p:nvPr/>
        </p:nvPicPr>
        <p:blipFill>
          <a:blip r:embed="rId5"/>
          <a:stretch>
            <a:fillRect/>
          </a:stretch>
        </p:blipFill>
        <p:spPr>
          <a:xfrm>
            <a:off x="9370825" y="5917983"/>
            <a:ext cx="1982975" cy="787831"/>
          </a:xfrm>
          <a:prstGeom prst="rect">
            <a:avLst/>
          </a:prstGeom>
        </p:spPr>
      </p:pic>
      <p:pic>
        <p:nvPicPr>
          <p:cNvPr id="5" name="Picture 4"/>
          <p:cNvPicPr>
            <a:picLocks noChangeAspect="1"/>
          </p:cNvPicPr>
          <p:nvPr/>
        </p:nvPicPr>
        <p:blipFill>
          <a:blip r:embed="rId6"/>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125314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US" dirty="0"/>
              <a:t>Analysis of BFS</a:t>
            </a:r>
          </a:p>
        </p:txBody>
      </p:sp>
      <p:pic>
        <p:nvPicPr>
          <p:cNvPr id="4" name="Picture 3"/>
          <p:cNvPicPr>
            <a:picLocks noChangeAspect="1"/>
          </p:cNvPicPr>
          <p:nvPr/>
        </p:nvPicPr>
        <p:blipFill>
          <a:blip r:embed="rId3"/>
          <a:stretch>
            <a:fillRect/>
          </a:stretch>
        </p:blipFill>
        <p:spPr>
          <a:xfrm>
            <a:off x="9780104" y="6215269"/>
            <a:ext cx="1573696" cy="490545"/>
          </a:xfrm>
          <a:prstGeom prst="rect">
            <a:avLst/>
          </a:prstGeom>
        </p:spPr>
      </p:pic>
      <p:pic>
        <p:nvPicPr>
          <p:cNvPr id="5" name="Picture 4"/>
          <p:cNvPicPr>
            <a:picLocks noChangeAspect="1"/>
          </p:cNvPicPr>
          <p:nvPr/>
        </p:nvPicPr>
        <p:blipFill>
          <a:blip r:embed="rId4"/>
          <a:stretch>
            <a:fillRect/>
          </a:stretch>
        </p:blipFill>
        <p:spPr>
          <a:xfrm>
            <a:off x="838200" y="6215270"/>
            <a:ext cx="1759226" cy="490545"/>
          </a:xfrm>
          <a:prstGeom prst="rect">
            <a:avLst/>
          </a:prstGeom>
        </p:spPr>
      </p:pic>
      <p:sp>
        <p:nvSpPr>
          <p:cNvPr id="3" name="Content Placeholder 2"/>
          <p:cNvSpPr>
            <a:spLocks noGrp="1"/>
          </p:cNvSpPr>
          <p:nvPr>
            <p:ph idx="1"/>
          </p:nvPr>
        </p:nvSpPr>
        <p:spPr>
          <a:xfrm>
            <a:off x="838200" y="1510749"/>
            <a:ext cx="10515600" cy="4315286"/>
          </a:xfrm>
        </p:spPr>
        <p:txBody>
          <a:bodyPr>
            <a:normAutofit/>
          </a:bodyPr>
          <a:lstStyle/>
          <a:p>
            <a:pPr marL="0" indent="0">
              <a:buNone/>
            </a:pPr>
            <a:r>
              <a:rPr lang="en-US" dirty="0"/>
              <a:t>The time complexity of the BFS algorithm is represented in the form of O(V + E), where V is the number of nodes and E is the number of edges.</a:t>
            </a:r>
          </a:p>
          <a:p>
            <a:pPr marL="0" indent="0">
              <a:buNone/>
            </a:pPr>
            <a:endParaRPr lang="en-US" dirty="0"/>
          </a:p>
          <a:p>
            <a:pPr marL="0" indent="0">
              <a:buNone/>
            </a:pPr>
            <a:r>
              <a:rPr lang="en-US" dirty="0"/>
              <a:t>The space complexity of the algorithm is O(V).</a:t>
            </a:r>
          </a:p>
          <a:p>
            <a:pPr marL="0" indent="0" algn="l">
              <a:buNone/>
            </a:pPr>
            <a:r>
              <a:rPr lang="en-US" b="1" i="0" dirty="0">
                <a:solidFill>
                  <a:srgbClr val="25265E"/>
                </a:solidFill>
                <a:effectLst/>
                <a:latin typeface="euclid_circular_a"/>
              </a:rPr>
              <a:t>BFS Algorithm Applications</a:t>
            </a:r>
          </a:p>
          <a:p>
            <a:pPr algn="l">
              <a:buFont typeface="+mj-lt"/>
              <a:buAutoNum type="arabicPeriod"/>
            </a:pPr>
            <a:r>
              <a:rPr lang="en-US" b="0" i="0" dirty="0">
                <a:effectLst/>
                <a:latin typeface="euclid_circular_a"/>
              </a:rPr>
              <a:t>To build index by search index</a:t>
            </a:r>
          </a:p>
          <a:p>
            <a:pPr algn="l">
              <a:buFont typeface="+mj-lt"/>
              <a:buAutoNum type="arabicPeriod"/>
            </a:pPr>
            <a:r>
              <a:rPr lang="en-US" b="0" i="0" dirty="0">
                <a:effectLst/>
                <a:latin typeface="euclid_circular_a"/>
              </a:rPr>
              <a:t>For GPS navigation</a:t>
            </a:r>
          </a:p>
          <a:p>
            <a:pPr algn="l">
              <a:buFont typeface="+mj-lt"/>
              <a:buAutoNum type="arabicPeriod"/>
            </a:pPr>
            <a:r>
              <a:rPr lang="en-US" b="0" i="0" dirty="0">
                <a:effectLst/>
                <a:latin typeface="euclid_circular_a"/>
              </a:rPr>
              <a:t>Path finding algorithms</a:t>
            </a:r>
          </a:p>
          <a:p>
            <a:pPr marL="0" indent="0">
              <a:buNone/>
            </a:pPr>
            <a:endParaRPr lang="en-US" dirty="0"/>
          </a:p>
        </p:txBody>
      </p:sp>
      <p:sp>
        <p:nvSpPr>
          <p:cNvPr id="6" name="Footer Placeholder 5"/>
          <p:cNvSpPr>
            <a:spLocks noGrp="1"/>
          </p:cNvSpPr>
          <p:nvPr>
            <p:ph type="ftr" sz="quarter" idx="11"/>
          </p:nvPr>
        </p:nvSpPr>
        <p:spPr/>
        <p:txBody>
          <a:bodyPr/>
          <a:lstStyle/>
          <a:p>
            <a:r>
              <a:rPr lang="en-US" b="1" dirty="0"/>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spTree>
    <p:extLst>
      <p:ext uri="{BB962C8B-B14F-4D97-AF65-F5344CB8AC3E}">
        <p14:creationId xmlns:p14="http://schemas.microsoft.com/office/powerpoint/2010/main" val="3937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10" ma:contentTypeDescription="Create a new document." ma:contentTypeScope="" ma:versionID="27c89ae4a7f0d02e2c832c92f3531b50">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f435aa91b7fbeec4a5f101a33a46227f"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22DF99-6D5D-4170-99ED-0FFCDE98C2C1}"/>
</file>

<file path=customXml/itemProps2.xml><?xml version="1.0" encoding="utf-8"?>
<ds:datastoreItem xmlns:ds="http://schemas.openxmlformats.org/officeDocument/2006/customXml" ds:itemID="{94F1BF88-2262-4BE6-9740-195A7A934CF7}">
  <ds:schemaRefs>
    <ds:schemaRef ds:uri="http://purl.org/dc/elements/1.1/"/>
    <ds:schemaRef ds:uri="3190b86e-5e68-45e8-88aa-d43b1c531992"/>
    <ds:schemaRef ds:uri="http://www.w3.org/XML/1998/namespac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058ae20d-b113-436b-b184-b21630441c60"/>
    <ds:schemaRef ds:uri="http://purl.org/dc/dcmitype/"/>
  </ds:schemaRefs>
</ds:datastoreItem>
</file>

<file path=customXml/itemProps3.xml><?xml version="1.0" encoding="utf-8"?>
<ds:datastoreItem xmlns:ds="http://schemas.openxmlformats.org/officeDocument/2006/customXml" ds:itemID="{8E2BEE42-26A7-47A9-93A5-B0AB9B6976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1519</TotalTime>
  <Words>1633</Words>
  <Application>Microsoft Office PowerPoint</Application>
  <PresentationFormat>Widescreen</PresentationFormat>
  <Paragraphs>158</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droid sans mono</vt:lpstr>
      <vt:lpstr>euclid_circular_a</vt:lpstr>
      <vt:lpstr>urw-din</vt:lpstr>
      <vt:lpstr>Wingdings</vt:lpstr>
      <vt:lpstr>Office Theme</vt:lpstr>
      <vt:lpstr> FUNDAMENTAL OF ALGORITHM</vt:lpstr>
      <vt:lpstr>Concept and representation of graphs</vt:lpstr>
      <vt:lpstr>Concept and representation of graphs(contd)</vt:lpstr>
      <vt:lpstr>Concept and representation of graphs(contd)</vt:lpstr>
      <vt:lpstr>Concept and representation of graphs(contd)</vt:lpstr>
      <vt:lpstr>Concept and representation of graphs(contd)</vt:lpstr>
      <vt:lpstr>Graphs Traversal</vt:lpstr>
      <vt:lpstr>PowerPoint Presentation</vt:lpstr>
      <vt:lpstr>Analysis of BFS</vt:lpstr>
      <vt:lpstr>Greedy Algorithms</vt:lpstr>
      <vt:lpstr>Change making Problem</vt:lpstr>
      <vt:lpstr>Algorithm</vt:lpstr>
      <vt:lpstr>Limitation</vt:lpstr>
      <vt:lpstr>Huffman coding</vt:lpstr>
      <vt:lpstr>How it works?</vt:lpstr>
      <vt:lpstr>PowerPoint Presentation</vt:lpstr>
      <vt:lpstr>PowerPoint Presentation</vt:lpstr>
      <vt:lpstr>PowerPoint Presentation</vt:lpstr>
      <vt:lpstr>PowerPoint Presentation</vt:lpstr>
      <vt:lpstr>PowerPoint Presentation</vt:lpstr>
      <vt:lpstr>Real-life applications of Huffman Encoding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FUNDAMENTAL OF ALGORITHM</dc:title>
  <dc:creator>Saroj Poudel</dc:creator>
  <cp:lastModifiedBy>Saroj Poudel</cp:lastModifiedBy>
  <cp:revision>13</cp:revision>
  <dcterms:created xsi:type="dcterms:W3CDTF">2021-12-25T14:07:11Z</dcterms:created>
  <dcterms:modified xsi:type="dcterms:W3CDTF">2021-12-27T00:41:18Z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