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02" r:id="rId3"/>
    <p:sldId id="303" r:id="rId4"/>
    <p:sldId id="304" r:id="rId5"/>
    <p:sldId id="305" r:id="rId6"/>
    <p:sldId id="275" r:id="rId7"/>
    <p:sldId id="293" r:id="rId8"/>
    <p:sldId id="306" r:id="rId9"/>
    <p:sldId id="307" r:id="rId10"/>
    <p:sldId id="308" r:id="rId11"/>
    <p:sldId id="309" r:id="rId12"/>
    <p:sldId id="314" r:id="rId13"/>
    <p:sldId id="276" r:id="rId14"/>
    <p:sldId id="294" r:id="rId15"/>
    <p:sldId id="310" r:id="rId16"/>
    <p:sldId id="316" r:id="rId17"/>
    <p:sldId id="315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80D2-69B9-4C4E-9ED4-CD4CFC68393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EE482-0708-48A5-B2A1-F1599423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7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8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7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1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9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1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0D9D-FB63-40D1-91F4-E00079D3F1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DE3-3E68-4F70-A840-18C88733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1D212-A5C9-49CF-A559-E14FC5175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570A-302C-4F44-8E2B-E67E6545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72DD-3141-40D4-83BF-6488C6E5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5526-E8BB-4703-8412-8DE35CD3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EA2-9C81-4307-8A3D-B9BE4F10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56C51-ED9E-4E30-A02B-02891A7D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077A-D98A-49AC-82A8-786D81A1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0DCB-3B47-4B44-886A-83FDD0AB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78FB-49D1-4984-A496-F6C47862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9B855-26C7-47AD-A193-CEA952264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FCAA9-57EF-4BB6-9ACC-F27D18AF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EBE3-6BD2-418B-929C-54F1EBE3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9AFC-ABF4-40B7-80B2-ECE014E1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5273-1DAE-4D61-873C-D72BADFE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C811-1E15-4624-B1C7-D3F37489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8D65-7544-4DF2-88BD-A84BD13F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AA69-8618-4C4F-9BCA-98B4F584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6410-58BF-48FC-9008-ACB7F68C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20CF-A49A-4AFB-BE64-C19D3AA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A13-31BA-4030-A901-90F3DB9D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01F3-A710-4547-8671-460AFED6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B5D6-5E03-485A-A672-E0FEC321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189E-41E4-4427-965E-EFD98B6B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65A1-FC80-4790-B828-286BD3A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F392-7E38-49BD-8309-B9EA4048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6F8D-A442-48AE-9C1B-617BAF0F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F12E5-4FC2-4F1E-AE88-51AECD442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B651-7A0E-4A5D-A498-8FB2212C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7BA7-561E-47E5-A58A-C9318CBC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749DF-CF28-4D7E-8685-4636967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C480-5412-4DC1-8644-DCAA04C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2273-D12A-457A-ACA7-6A59027B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87160-9832-45D6-9236-9C76D8EB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4D10-13E0-4913-9975-58C68274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AC622-B769-429E-A6B1-B87660536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8CADD-FBEF-4AAA-846B-E8F05AE2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8685-76F5-46F8-B843-5784579F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127F7-035A-4F56-A42B-03B7BEF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BCC9-27EF-474C-ADD4-EA8F934F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C4F4A-8A60-4BB5-8E24-014A448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B5EE3-B193-42C9-B173-F8690C72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7EDB-9EC0-409C-8FC1-E65834D0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3C6EA-CBCA-4A98-9D59-605812C9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61313-899F-4A6D-882E-A2D704F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9AEC9-90B6-4A84-A061-1615140B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D262-2EF0-482D-B5E9-FEBE3B5A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51C1-69D4-45C9-94EC-03765917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518E4-0CC3-4794-A007-A1915712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6CBAA-7FB2-4D9F-90D5-9AAAE5EC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716E-7DFF-4E8E-9A44-981BECC8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AD92-D19A-4600-B47A-F10845A2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4AE1-D6A0-40B0-B4A8-4318D7F5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5949E-754C-439A-A193-B24F009C1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C9CD-215A-4C27-9663-D5F2FAA1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9CC5-BA04-4B07-B036-BE5F5175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63E3-1015-46AE-9D40-0552E20B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D8EA-E8AA-43AC-89D5-6310127F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C54EC-85F6-4D21-9139-E4B1A04E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58138-568C-4D23-9BD0-A21FB06B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FDFC-3DA6-4114-BCDC-E74178932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369E-A930-4B8C-BC3B-CEEB0B90BA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0DC6-C1F3-4441-89A4-9309DF096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6CB9-713E-485C-B7D5-1069415BB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D960-701B-4574-A244-5D616AB1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.png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png"/><Relationship Id="rId9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1.pn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156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FUNDAMENTAL OF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Lecturer: Saroj Poudel</a:t>
            </a:r>
          </a:p>
          <a:p>
            <a:r>
              <a:rPr lang="en-US" dirty="0"/>
              <a:t>Qualification : M.S CIS&amp;IT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5977" y="610362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Lincoln University College,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/>
              <a:t>Example of Prim's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pic>
        <p:nvPicPr>
          <p:cNvPr id="9" name="Content Placeholder 8" descr="Chart, diagram&#10;&#10;Description automatically generated">
            <a:extLst>
              <a:ext uri="{FF2B5EF4-FFF2-40B4-BE49-F238E27FC236}">
                <a16:creationId xmlns:a16="http://schemas.microsoft.com/office/drawing/2014/main" id="{69ECF860-60DA-4363-8AF1-84C7708F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743617"/>
            <a:ext cx="5649113" cy="361047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pic>
        <p:nvPicPr>
          <p:cNvPr id="9" name="Content Placeholder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E902EFC-0C10-4654-B931-14078CBA5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7" y="474802"/>
            <a:ext cx="3391373" cy="193384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0B9263DF-19D2-4FF8-9BCE-84A77F23B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77" y="0"/>
            <a:ext cx="4496427" cy="2962688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7D957B8-239E-4803-AAA8-2136CE632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7" y="3011614"/>
            <a:ext cx="4363059" cy="2600688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D2A6606-6A12-48D8-BAE2-2A184958D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64" y="3287727"/>
            <a:ext cx="668422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A23CDEE-26AA-44F6-969D-E769A755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1344366"/>
            <a:ext cx="5725324" cy="35342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Shortest Path Algorithm: Dijksrtra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The shortest path problem is about finding a path between 2 vertices in a graph such that the total sum of the edges weights is minimum</a:t>
            </a:r>
            <a:r>
              <a:rPr lang="en-US" sz="1600" dirty="0"/>
              <a:t>.</a:t>
            </a:r>
          </a:p>
          <a:p>
            <a:pPr lvl="1" algn="just"/>
            <a:endParaRPr lang="en-US" sz="1800" dirty="0"/>
          </a:p>
          <a:p>
            <a:pPr marL="457200" lvl="1" indent="0" algn="just">
              <a:buNone/>
            </a:pPr>
            <a:r>
              <a:rPr lang="en-US" sz="1800" b="1" dirty="0"/>
              <a:t>Dijksrtra Algorithm:</a:t>
            </a:r>
          </a:p>
          <a:p>
            <a:pPr marL="457200" lvl="1" indent="0" algn="just">
              <a:buNone/>
            </a:pPr>
            <a:r>
              <a:rPr lang="en-US" sz="2200" dirty="0"/>
              <a:t> It is a greedy algorithm that solves the single-source shortest path problem for a directed graph G = (V, E) with nonnegative edge weights, i.e., w (u, v) ≥ 0 for each edge (u, v) ∈ E.</a:t>
            </a:r>
          </a:p>
          <a:p>
            <a:pPr marL="914400" lvl="2" indent="0" algn="just">
              <a:buNone/>
            </a:pPr>
            <a:r>
              <a:rPr lang="en-US" sz="1800" dirty="0" err="1"/>
              <a:t>Dijkstra's</a:t>
            </a:r>
            <a:r>
              <a:rPr lang="en-US" sz="1800" dirty="0"/>
              <a:t> Algorithm maintains a set S of vertices whose final shortest - path weights from the source s have already been determined. That's for all vertices v ∈ S; we have d [v] = δ (s, v). T</a:t>
            </a:r>
          </a:p>
          <a:p>
            <a:pPr lvl="2" algn="just">
              <a:buFont typeface="+mj-lt"/>
              <a:buAutoNum type="arabicPeriod"/>
            </a:pPr>
            <a:r>
              <a:rPr lang="en-US" sz="1800" dirty="0"/>
              <a:t>set it to zero for our initial node and to infinity for all other nodes. Set the initial node as current</a:t>
            </a:r>
          </a:p>
          <a:p>
            <a:pPr lvl="2" algn="just">
              <a:buFont typeface="+mj-lt"/>
              <a:buAutoNum type="arabicPeriod"/>
            </a:pPr>
            <a:r>
              <a:rPr lang="en-US" sz="1800" dirty="0"/>
              <a:t> find  minimum weight/distance from source to adjacent node that is unvisited repeat process until all node are  visited .</a:t>
            </a:r>
          </a:p>
          <a:p>
            <a:pPr lvl="2" algn="just">
              <a:buFont typeface="+mj-lt"/>
              <a:buAutoNum type="arabicPeriod"/>
            </a:pPr>
            <a:r>
              <a:rPr lang="en-US" sz="1800" dirty="0"/>
              <a:t>Finally display the shortest path from source to destination.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Er</a:t>
            </a:r>
            <a:r>
              <a:rPr lang="en-US" b="1" dirty="0"/>
              <a:t>. SAROJ GHIMIRE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Er</a:t>
            </a:r>
            <a:r>
              <a:rPr lang="en-US" b="1" dirty="0"/>
              <a:t>. SAROJ GHIMIRE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93" y="347730"/>
            <a:ext cx="7222773" cy="5415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/>
              <a:t>Bellman Ford's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31528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euclid_circular_a"/>
              </a:rPr>
              <a:t>Bellman Ford algorithm helps us find the shortest path from a vertex to all other vertices of a weighted graph.</a:t>
            </a:r>
          </a:p>
          <a:p>
            <a:r>
              <a:rPr lang="en-US" dirty="0"/>
              <a:t>It is similar to Dijkstra's algorithm, but it can work with graphs in which edges can have negative weights.</a:t>
            </a:r>
          </a:p>
          <a:p>
            <a:r>
              <a:rPr lang="en-US" dirty="0"/>
              <a:t>Negative weight edges might seem useless at first but they can explain a lot of phenomena like cashflow, the heat released/absorbed in a chemical reaction, etc.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Negative weight edges can create negative weight cycles i.e. a cycle that will reduce the total path distance by coming back to the same point.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3F4BF80-3B39-476B-A62B-5373B5843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2" y="763260"/>
            <a:ext cx="9528313" cy="521347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2C8742-CB2A-4B79-AF1D-C366751A0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6" y="781878"/>
            <a:ext cx="9780104" cy="439344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315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/>
              <a:t>Spanning tree and Minimum Spanning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315286"/>
          </a:xfrm>
        </p:spPr>
        <p:txBody>
          <a:bodyPr>
            <a:normAutofit/>
          </a:bodyPr>
          <a:lstStyle/>
          <a:p>
            <a:r>
              <a:rPr lang="en-US" dirty="0"/>
              <a:t>A spanning tree is a sub-graph of an undirected connected graph, which includes all the vertices of the graph with a minimum possible number of edges.</a:t>
            </a:r>
          </a:p>
          <a:p>
            <a:r>
              <a:rPr lang="en-US" dirty="0"/>
              <a:t>If a vertex is missed, then it is not a spanning tree.</a:t>
            </a:r>
          </a:p>
          <a:p>
            <a:r>
              <a:rPr lang="en-US" b="0" i="0" dirty="0">
                <a:effectLst/>
                <a:latin typeface="euclid_circular_a"/>
              </a:rPr>
              <a:t>The edges may or may not have weights assigned to them in spanning tree.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/>
              <a:t>Example of Spanning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31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Let the original graph be: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CF35EF16-B441-4B4A-8FE2-8BF52BBE6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91" y="1404730"/>
            <a:ext cx="2505425" cy="2248214"/>
          </a:xfrm>
          <a:prstGeom prst="rect">
            <a:avLst/>
          </a:prstGeom>
        </p:spPr>
      </p:pic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68228505-799C-4BFC-B84C-4B8AEF8EB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0" y="3665604"/>
            <a:ext cx="2010056" cy="2257740"/>
          </a:xfrm>
          <a:prstGeom prst="rect">
            <a:avLst/>
          </a:prstGeom>
        </p:spPr>
      </p:pic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880D2F99-AEA3-4052-AF5D-C833BC1EC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23" y="3753386"/>
            <a:ext cx="2038635" cy="2267266"/>
          </a:xfrm>
          <a:prstGeom prst="rect">
            <a:avLst/>
          </a:prstGeom>
        </p:spPr>
      </p:pic>
      <p:pic>
        <p:nvPicPr>
          <p:cNvPr id="15" name="Picture 14" descr="Timeline&#10;&#10;Description automatically generated">
            <a:extLst>
              <a:ext uri="{FF2B5EF4-FFF2-40B4-BE49-F238E27FC236}">
                <a16:creationId xmlns:a16="http://schemas.microsoft.com/office/drawing/2014/main" id="{DF34160D-4CC4-4D75-A50B-3B2C01557A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80" y="3769577"/>
            <a:ext cx="1848108" cy="2162477"/>
          </a:xfrm>
          <a:prstGeom prst="rect">
            <a:avLst/>
          </a:prstGeom>
        </p:spPr>
      </p:pic>
      <p:pic>
        <p:nvPicPr>
          <p:cNvPr id="17" name="Picture 16" descr="Timeline&#10;&#10;Description automatically generated">
            <a:extLst>
              <a:ext uri="{FF2B5EF4-FFF2-40B4-BE49-F238E27FC236}">
                <a16:creationId xmlns:a16="http://schemas.microsoft.com/office/drawing/2014/main" id="{2E4AC98B-ECB4-43C6-B183-1DD3D122BF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68" y="3751340"/>
            <a:ext cx="179095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/>
              <a:t>Minimum Spanning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31528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A minimum spanning tree is a spanning tree in which the sum of the weight of the edges is as minimum as possible.</a:t>
            </a:r>
          </a:p>
          <a:p>
            <a:r>
              <a:rPr lang="en-US" dirty="0"/>
              <a:t>The initial Graph :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0161E5D6-0B18-42A8-80C9-6E2832726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0" y="2863610"/>
            <a:ext cx="1905266" cy="2257740"/>
          </a:xfrm>
          <a:prstGeom prst="rect">
            <a:avLst/>
          </a:prstGeom>
        </p:spPr>
      </p:pic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0C84F291-5FC1-4216-BD4A-D859C10C2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36" y="3016031"/>
            <a:ext cx="2067213" cy="2105319"/>
          </a:xfrm>
          <a:prstGeom prst="rect">
            <a:avLst/>
          </a:prstGeom>
        </p:spPr>
      </p:pic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B28CA966-3B5B-405E-935E-9A8AC10BB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49" y="3073188"/>
            <a:ext cx="2095792" cy="1991003"/>
          </a:xfrm>
          <a:prstGeom prst="rect">
            <a:avLst/>
          </a:prstGeom>
        </p:spPr>
      </p:pic>
      <p:pic>
        <p:nvPicPr>
          <p:cNvPr id="15" name="Picture 14" descr="Timeline&#10;&#10;Description automatically generated">
            <a:extLst>
              <a:ext uri="{FF2B5EF4-FFF2-40B4-BE49-F238E27FC236}">
                <a16:creationId xmlns:a16="http://schemas.microsoft.com/office/drawing/2014/main" id="{C084BFA3-BF6A-4B2D-BD81-71694A396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91" y="3016031"/>
            <a:ext cx="190526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6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315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Minimum Spanning Tree: Kruskal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/>
              <a:t>A minimum spanning tree (MST) or minimum weight spanning tree is a subset of the edges of a connected, edge-weighted undirected graph that connects all the vertices together, without any cycles and with the minimum possible total edge weight. Application in the design of networks, Handwriting recognition, Image segmentation</a:t>
            </a:r>
          </a:p>
          <a:p>
            <a:pPr lvl="1" algn="just"/>
            <a:r>
              <a:rPr lang="en-US" sz="1800" b="1" dirty="0" err="1"/>
              <a:t>Kruskal’s</a:t>
            </a:r>
            <a:r>
              <a:rPr lang="en-US" sz="1800" b="1" dirty="0"/>
              <a:t> Algorithm</a:t>
            </a:r>
          </a:p>
          <a:p>
            <a:pPr marL="914400" lvl="2" indent="0" algn="just">
              <a:buNone/>
            </a:pPr>
            <a:r>
              <a:rPr lang="en-US" sz="1800" dirty="0" err="1"/>
              <a:t>Kruskal’s</a:t>
            </a:r>
            <a:r>
              <a:rPr lang="en-US" sz="1800" dirty="0"/>
              <a:t> Algorithm builds the spanning tree by adding edges one by one into a growing spanning tree. </a:t>
            </a:r>
            <a:r>
              <a:rPr lang="en-US" sz="1800" dirty="0" err="1"/>
              <a:t>Kruskal's</a:t>
            </a:r>
            <a:r>
              <a:rPr lang="en-US" sz="1800" dirty="0"/>
              <a:t> algorithm follows greedy approach as in each iteration it finds an edge which has least weight and add it to the growing spanning tree.</a:t>
            </a:r>
          </a:p>
          <a:p>
            <a:pPr marL="914400" lvl="2" indent="0" algn="just">
              <a:buNone/>
            </a:pPr>
            <a:r>
              <a:rPr lang="en-US" sz="1800" b="1" dirty="0"/>
              <a:t>Algorithm Steps:</a:t>
            </a:r>
            <a:endParaRPr lang="en-US" sz="1800" dirty="0"/>
          </a:p>
          <a:p>
            <a:pPr marL="1314450" lvl="2" indent="-400050" algn="just">
              <a:buFont typeface="+mj-lt"/>
              <a:buAutoNum type="romanLcPeriod"/>
            </a:pPr>
            <a:r>
              <a:rPr lang="en-US" sz="1800" dirty="0"/>
              <a:t>Sort the graph edges with respect to their weights.</a:t>
            </a:r>
          </a:p>
          <a:p>
            <a:pPr marL="1314450" lvl="2" indent="-400050" algn="just">
              <a:buFont typeface="+mj-lt"/>
              <a:buAutoNum type="romanLcPeriod"/>
            </a:pPr>
            <a:r>
              <a:rPr lang="en-US" sz="1800" dirty="0"/>
              <a:t>Start adding edges to the MST from the edge with the smallest weight until the edge of the largest weight.</a:t>
            </a:r>
          </a:p>
          <a:p>
            <a:pPr marL="1314450" lvl="2" indent="-400050" algn="just">
              <a:buFont typeface="+mj-lt"/>
              <a:buAutoNum type="romanLcPeriod"/>
            </a:pPr>
            <a:r>
              <a:rPr lang="en-US" sz="1800" dirty="0"/>
              <a:t>Only add edges which doesn't form a cycle , edges which connect only disconnected components.</a:t>
            </a:r>
          </a:p>
          <a:p>
            <a:pPr marL="457200" lvl="1" indent="0" algn="just">
              <a:buNone/>
            </a:pP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Er</a:t>
            </a:r>
            <a:r>
              <a:rPr lang="en-US" b="1" dirty="0"/>
              <a:t>. SAROJ GHIMIRE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8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Er</a:t>
            </a:r>
            <a:r>
              <a:rPr lang="en-US" b="1" dirty="0"/>
              <a:t>. SAROJ GHIMIRE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04" y="738263"/>
            <a:ext cx="6589243" cy="510020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3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/>
              <a:t>Prim’s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31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Prim's algorithm is a minimum spanning tree algorithm that takes a graph as input and finds the subset of the edges of that graph which”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form a tree that includes every vertex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has the minimum sum of weights among all the trees that can be formed from the graph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89"/>
          </a:xfrm>
        </p:spPr>
        <p:txBody>
          <a:bodyPr/>
          <a:lstStyle/>
          <a:p>
            <a:pPr algn="ctr"/>
            <a:r>
              <a:rPr lang="en-US" b="1" dirty="0"/>
              <a:t>Prim’s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4" y="6215269"/>
            <a:ext cx="1573696" cy="490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15270"/>
            <a:ext cx="1759226" cy="490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595"/>
            <a:ext cx="10515600" cy="45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falls under a class of algorithms called greedy algorithms that find the local optimum in the hopes of finding a global optimum.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We start from one vertex and keep adding edges with the lowest weight until we reach our goal.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The steps for implementing Prim's algorithm are as follows:</a:t>
            </a:r>
            <a:endParaRPr lang="en-US" dirty="0">
              <a:latin typeface="euclid_circular_a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Initialize the minimum spanning tree with a vertex chosen at random.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Find all the edges that connect the tree to new vertices, find the minimum and add it to the tree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Keep repeating step 2 until we get a minimum spanning tree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2453619E89948B7C0CC0B76A91114" ma:contentTypeVersion="10" ma:contentTypeDescription="Create a new document." ma:contentTypeScope="" ma:versionID="27c89ae4a7f0d02e2c832c92f3531b50">
  <xsd:schema xmlns:xsd="http://www.w3.org/2001/XMLSchema" xmlns:xs="http://www.w3.org/2001/XMLSchema" xmlns:p="http://schemas.microsoft.com/office/2006/metadata/properties" xmlns:ns2="8453d70f-135f-4c57-97e3-0275b71f4d64" xmlns:ns3="2190e04c-d178-4ea5-bf4c-1d62bbd43f7c" targetNamespace="http://schemas.microsoft.com/office/2006/metadata/properties" ma:root="true" ma:fieldsID="f435aa91b7fbeec4a5f101a33a46227f" ns2:_="" ns3:_="">
    <xsd:import namespace="8453d70f-135f-4c57-97e3-0275b71f4d64"/>
    <xsd:import namespace="2190e04c-d178-4ea5-bf4c-1d62bbd43f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3d70f-135f-4c57-97e3-0275b71f4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0e04c-d178-4ea5-bf4c-1d62bbd43f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A6F288-E7BC-4484-83D7-1A0DF92A2283}"/>
</file>

<file path=customXml/itemProps2.xml><?xml version="1.0" encoding="utf-8"?>
<ds:datastoreItem xmlns:ds="http://schemas.openxmlformats.org/officeDocument/2006/customXml" ds:itemID="{C184AB14-5FB9-421A-B2C9-A893C3EA0F64}"/>
</file>

<file path=customXml/itemProps3.xml><?xml version="1.0" encoding="utf-8"?>
<ds:datastoreItem xmlns:ds="http://schemas.openxmlformats.org/officeDocument/2006/customXml" ds:itemID="{DF8C5084-EA3B-4BA5-9D94-A6D98DF34A3C}"/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781</Words>
  <Application>Microsoft Office PowerPoint</Application>
  <PresentationFormat>Widescreen</PresentationFormat>
  <Paragraphs>87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euclid_circular_a</vt:lpstr>
      <vt:lpstr>Wingdings</vt:lpstr>
      <vt:lpstr>Office Theme</vt:lpstr>
      <vt:lpstr> FUNDAMENTAL OF ALGORITHM</vt:lpstr>
      <vt:lpstr>Spanning tree and Minimum Spanning Tree</vt:lpstr>
      <vt:lpstr>Example of Spanning Tree</vt:lpstr>
      <vt:lpstr>Minimum Spanning Tree</vt:lpstr>
      <vt:lpstr>PowerPoint Presentation</vt:lpstr>
      <vt:lpstr>Minimum Spanning Tree: Kruskal Algorithm</vt:lpstr>
      <vt:lpstr>PowerPoint Presentation</vt:lpstr>
      <vt:lpstr>Prim’s Algorithm</vt:lpstr>
      <vt:lpstr>Prim’s Algorithm</vt:lpstr>
      <vt:lpstr>Example of Prim's algorithm</vt:lpstr>
      <vt:lpstr>PowerPoint Presentation</vt:lpstr>
      <vt:lpstr>PowerPoint Presentation</vt:lpstr>
      <vt:lpstr>Shortest Path Algorithm: Dijksrtra Algorithm</vt:lpstr>
      <vt:lpstr>PowerPoint Presentation</vt:lpstr>
      <vt:lpstr>Bellman Ford's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FUNDAMENTAL OF ALGORITHM</dc:title>
  <dc:creator>Saroj Poudel</dc:creator>
  <cp:lastModifiedBy>Saroj Poudel</cp:lastModifiedBy>
  <cp:revision>5</cp:revision>
  <dcterms:created xsi:type="dcterms:W3CDTF">2021-12-27T13:41:25Z</dcterms:created>
  <dcterms:modified xsi:type="dcterms:W3CDTF">2022-01-08T15:50:22Z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0x0101007AC2453619E89948B7C0CC0B76A91114</vt:lpwstr>
  </property>
</Properties>
</file>