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93" r:id="rId2"/>
    <p:sldId id="259" r:id="rId3"/>
    <p:sldId id="294" r:id="rId4"/>
    <p:sldId id="300" r:id="rId5"/>
    <p:sldId id="299" r:id="rId6"/>
    <p:sldId id="298" r:id="rId7"/>
    <p:sldId id="302" r:id="rId8"/>
    <p:sldId id="301" r:id="rId9"/>
    <p:sldId id="297" r:id="rId10"/>
  </p:sldIdLst>
  <p:sldSz cx="9144000" cy="6858000" type="screen4x3"/>
  <p:notesSz cx="6858000" cy="9144000"/>
  <p:embeddedFontLst>
    <p:embeddedFont>
      <p:font typeface="맑은 고딕" panose="020B0503020000020004" pitchFamily="34" charset="-127"/>
      <p:regular r:id="rId13"/>
      <p:bold r:id="rId14"/>
    </p:embeddedFont>
    <p:embeddedFont>
      <p:font typeface="Calibri Light" panose="020F0302020204030204" pitchFamily="34" charset="0"/>
      <p:regular r:id="rId15"/>
      <p:italic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Consolas" panose="020B0609020204030204" pitchFamily="49" charset="0"/>
      <p:regular r:id="rId21"/>
      <p:bold r:id="rId22"/>
      <p:italic r:id="rId23"/>
      <p:boldItalic r:id="rId2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8DCC"/>
    <a:srgbClr val="05283C"/>
    <a:srgbClr val="79C5EA"/>
    <a:srgbClr val="FFFFFF"/>
    <a:srgbClr val="EA5D7F"/>
    <a:srgbClr val="ED7E9F"/>
    <a:srgbClr val="E6E6E6"/>
    <a:srgbClr val="4E473C"/>
    <a:srgbClr val="7C715F"/>
    <a:srgbClr val="FC86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31" autoAdjust="0"/>
    <p:restoredTop sz="94792" autoAdjust="0"/>
  </p:normalViewPr>
  <p:slideViewPr>
    <p:cSldViewPr>
      <p:cViewPr varScale="1">
        <p:scale>
          <a:sx n="74" d="100"/>
          <a:sy n="74" d="100"/>
        </p:scale>
        <p:origin x="149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CFBE2-2B8D-499C-81C9-2CD5B3EB8E93}" type="datetimeFigureOut">
              <a:rPr lang="ko-KR" altLang="en-US" smtClean="0"/>
              <a:pPr/>
              <a:t>2022-04-02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54DD7E-3179-445A-81DB-781C4554AFF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5366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545AC5-813F-4ED1-B011-8EA17CB93331}" type="datetimeFigureOut">
              <a:rPr lang="ko-KR" altLang="en-US" smtClean="0"/>
              <a:pPr/>
              <a:t>2022-04-02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504B90-27FD-422C-8CC6-2AADAD122D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07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04B90-27FD-422C-8CC6-2AADAD122D08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9287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04B90-27FD-422C-8CC6-2AADAD122D08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749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E5D2D-3A6E-4078-8021-22356FC498B0}" type="datetime1">
              <a:rPr lang="ko-KR" altLang="en-US" smtClean="0"/>
              <a:t>2022-04-02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제목 1"/>
          <p:cNvSpPr>
            <a:spLocks noGrp="1"/>
          </p:cNvSpPr>
          <p:nvPr>
            <p:ph type="ctrTitle"/>
          </p:nvPr>
        </p:nvSpPr>
        <p:spPr>
          <a:xfrm>
            <a:off x="3635896" y="1843663"/>
            <a:ext cx="4392488" cy="158533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5400" kern="1200" baseline="0" dirty="0">
                <a:solidFill>
                  <a:srgbClr val="05283C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6D365-AD1D-4CCA-A6CA-C9250A9A8092}" type="datetime1">
              <a:rPr lang="ko-KR" altLang="en-US" smtClean="0"/>
              <a:t>2022-04-02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A7072-77A0-498F-83C4-0D2A0FF712AA}" type="datetime1">
              <a:rPr lang="ko-KR" altLang="en-US" smtClean="0"/>
              <a:t>2022-04-02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44624"/>
            <a:ext cx="7661196" cy="79690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bg1"/>
                </a:solidFill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09320"/>
            <a:ext cx="2133600" cy="292079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E35AEF82-2DF7-4F10-AB8B-E400A9F96D82}" type="datetime1">
              <a:rPr lang="ko-KR" altLang="en-US" smtClean="0"/>
              <a:t>2022-04-02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09320"/>
            <a:ext cx="2895600" cy="292079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09320"/>
            <a:ext cx="2133600" cy="292079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395536" y="1124744"/>
            <a:ext cx="8402525" cy="4881686"/>
          </a:xfrm>
        </p:spPr>
        <p:txBody>
          <a:bodyPr>
            <a:normAutofit/>
          </a:bodyPr>
          <a:lstStyle>
            <a:lvl1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1pPr>
            <a:lvl2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2pPr>
            <a:lvl3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3pPr>
            <a:lvl4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4pPr>
            <a:lvl5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81328"/>
            <a:ext cx="2133600" cy="220641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F353A441-150D-4632-BC42-BED528E9B6AF}" type="datetime1">
              <a:rPr lang="ko-KR" altLang="en-US" smtClean="0"/>
              <a:t>2022-04-02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81328"/>
            <a:ext cx="2895600" cy="220641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81328"/>
            <a:ext cx="2133600" cy="220641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395536" y="1124744"/>
            <a:ext cx="8402525" cy="4881686"/>
          </a:xfrm>
        </p:spPr>
        <p:txBody>
          <a:bodyPr>
            <a:normAutofit/>
          </a:bodyPr>
          <a:lstStyle>
            <a:lvl1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1pPr>
            <a:lvl2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2pPr>
            <a:lvl3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3pPr>
            <a:lvl4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4pPr>
            <a:lvl5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395536" y="44624"/>
            <a:ext cx="7661196" cy="79690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rgbClr val="05283C"/>
                </a:solidFill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1B65-F337-4045-8DC9-C579B399288B}" type="datetime1">
              <a:rPr lang="ko-KR" altLang="en-US" smtClean="0"/>
              <a:t>2022-04-02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2051720" y="1772816"/>
            <a:ext cx="6049735" cy="2304256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7000" kern="1200" baseline="0" dirty="0">
                <a:ln>
                  <a:noFill/>
                </a:ln>
                <a:solidFill>
                  <a:srgbClr val="05283C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9026"/>
            <a:ext cx="8229600" cy="79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062021"/>
            <a:ext cx="8229600" cy="5286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429396"/>
            <a:ext cx="2133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C64AE-3881-45DA-8F0C-ED217E6F45BE}" type="datetime1">
              <a:rPr lang="ko-KR" altLang="en-US" smtClean="0"/>
              <a:t>2022-04-02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429396"/>
            <a:ext cx="2895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429396"/>
            <a:ext cx="2133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1" r:id="rId3"/>
    <p:sldLayoutId id="2147483656" r:id="rId4"/>
    <p:sldLayoutId id="2147483650" r:id="rId5"/>
    <p:sldLayoutId id="2147483657" r:id="rId6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lang="ko-KR" altLang="en-US" sz="3500" kern="1200">
          <a:solidFill>
            <a:sysClr val="windowText" lastClr="000000"/>
          </a:solidFill>
          <a:latin typeface="맑은 고딕" pitchFamily="50" charset="-127"/>
          <a:ea typeface="맑은 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25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8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18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8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lang="ko-KR" altLang="en-US" sz="1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3203848" y="1879199"/>
            <a:ext cx="4392488" cy="1585337"/>
          </a:xfrm>
        </p:spPr>
        <p:txBody>
          <a:bodyPr/>
          <a:lstStyle/>
          <a:p>
            <a:r>
              <a:rPr lang="en-US" altLang="ko-KR" b="1" dirty="0" smtClean="0"/>
              <a:t>Merge Sort</a:t>
            </a:r>
            <a:endParaRPr lang="ko-KR" altLang="en-US" b="1" dirty="0"/>
          </a:p>
        </p:txBody>
      </p:sp>
      <p:sp>
        <p:nvSpPr>
          <p:cNvPr id="18" name="직사각형 17"/>
          <p:cNvSpPr/>
          <p:nvPr/>
        </p:nvSpPr>
        <p:spPr>
          <a:xfrm>
            <a:off x="4290321" y="4437112"/>
            <a:ext cx="465506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b="1" dirty="0" smtClean="0">
                <a:solidFill>
                  <a:sysClr val="windowText" lastClr="000000"/>
                </a:solidFill>
                <a:latin typeface="+mj-lt"/>
                <a:ea typeface="맑은 고딕" pitchFamily="50" charset="-127"/>
                <a:cs typeface="굴림" pitchFamily="50" charset="-127"/>
              </a:rPr>
              <a:t>Presented BY : Ishwor Khatiwada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b="1" dirty="0" smtClean="0">
                <a:solidFill>
                  <a:sysClr val="windowText" lastClr="000000"/>
                </a:solidFill>
                <a:latin typeface="+mj-lt"/>
                <a:ea typeface="맑은 고딕" pitchFamily="50" charset="-127"/>
                <a:cs typeface="굴림" pitchFamily="50" charset="-127"/>
              </a:rPr>
              <a:t>LC00017000772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b="1" dirty="0" smtClean="0">
                <a:solidFill>
                  <a:sysClr val="windowText" lastClr="000000"/>
                </a:solidFill>
                <a:latin typeface="+mj-lt"/>
                <a:ea typeface="맑은 고딕" pitchFamily="50" charset="-127"/>
                <a:cs typeface="굴림" pitchFamily="50" charset="-127"/>
              </a:rPr>
              <a:t>Fundamental of Algorithm</a:t>
            </a:r>
            <a:endParaRPr kumimoji="1" lang="en-US" altLang="ko-KR" sz="1600" b="1" dirty="0">
              <a:solidFill>
                <a:sysClr val="windowText" lastClr="000000"/>
              </a:solidFill>
              <a:latin typeface="+mj-lt"/>
              <a:ea typeface="맑은 고딕" pitchFamily="50" charset="-127"/>
              <a:cs typeface="굴림" pitchFamily="50" charset="-127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899592" y="4298303"/>
            <a:ext cx="26642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>
                <a:solidFill>
                  <a:schemeClr val="bg1"/>
                </a:solidFill>
                <a:latin typeface="+mj-lt"/>
                <a:ea typeface="맑은 고딕" pitchFamily="50" charset="-127"/>
              </a:rPr>
              <a:t>CONTENTS</a:t>
            </a:r>
            <a:endParaRPr lang="ko-KR" altLang="en-US" sz="3000" b="1" dirty="0">
              <a:solidFill>
                <a:schemeClr val="bg1"/>
              </a:solidFill>
              <a:latin typeface="+mj-lt"/>
              <a:ea typeface="맑은 고딕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D16F6DD2-3704-4010-8FF9-3ED11E08A07D}"/>
              </a:ext>
            </a:extLst>
          </p:cNvPr>
          <p:cNvGrpSpPr/>
          <p:nvPr/>
        </p:nvGrpSpPr>
        <p:grpSpPr>
          <a:xfrm>
            <a:off x="4876327" y="1746712"/>
            <a:ext cx="3800129" cy="793019"/>
            <a:chOff x="4876327" y="1746712"/>
            <a:chExt cx="3800129" cy="793019"/>
          </a:xfrm>
        </p:grpSpPr>
        <p:sp>
          <p:nvSpPr>
            <p:cNvPr id="34" name="Text Box 5"/>
            <p:cNvSpPr txBox="1">
              <a:spLocks noChangeArrowheads="1"/>
            </p:cNvSpPr>
            <p:nvPr/>
          </p:nvSpPr>
          <p:spPr bwMode="auto">
            <a:xfrm>
              <a:off x="5507806" y="1746712"/>
              <a:ext cx="295275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b="1" dirty="0"/>
                <a:t>Merge Sort Algorithm</a:t>
              </a:r>
            </a:p>
          </p:txBody>
        </p:sp>
        <p:sp>
          <p:nvSpPr>
            <p:cNvPr id="37" name="Text Box 11"/>
            <p:cNvSpPr txBox="1">
              <a:spLocks noChangeArrowheads="1"/>
            </p:cNvSpPr>
            <p:nvPr/>
          </p:nvSpPr>
          <p:spPr bwMode="auto">
            <a:xfrm>
              <a:off x="5507806" y="1985733"/>
              <a:ext cx="3168650" cy="553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lnSpc>
                  <a:spcPts val="1200"/>
                </a:lnSpc>
                <a:defRPr/>
              </a:pPr>
              <a:r>
                <a:rPr lang="en-US" sz="1100" dirty="0"/>
                <a:t>It divides the input array into two halves, calls itself for the two halves, and then merges the two sorted halves.</a:t>
              </a:r>
              <a:endParaRPr lang="en-US" altLang="ko-KR" sz="1100" dirty="0">
                <a:solidFill>
                  <a:schemeClr val="bg1">
                    <a:lumMod val="50000"/>
                  </a:schemeClr>
                </a:solidFill>
                <a:latin typeface="+mj-lt"/>
                <a:ea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42" name="TextBox 13"/>
            <p:cNvSpPr txBox="1">
              <a:spLocks noChangeArrowheads="1"/>
            </p:cNvSpPr>
            <p:nvPr/>
          </p:nvSpPr>
          <p:spPr bwMode="auto">
            <a:xfrm>
              <a:off x="4876327" y="1841704"/>
              <a:ext cx="346570" cy="4770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500" b="1" dirty="0" smtClean="0">
                  <a:solidFill>
                    <a:srgbClr val="158DCC"/>
                  </a:solidFill>
                  <a:latin typeface="+mj-lt"/>
                  <a:ea typeface="맑은 고딕" pitchFamily="50" charset="-127"/>
                </a:rPr>
                <a:t>1</a:t>
              </a:r>
              <a:endParaRPr lang="ko-KR" altLang="en-US" sz="2500" b="1" dirty="0">
                <a:solidFill>
                  <a:srgbClr val="158DCC"/>
                </a:solidFill>
                <a:latin typeface="+mj-lt"/>
                <a:ea typeface="맑은 고딕" pitchFamily="50" charset="-127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B8689EBB-4F8D-49AA-AF83-56536FD8A03C}"/>
              </a:ext>
            </a:extLst>
          </p:cNvPr>
          <p:cNvGrpSpPr/>
          <p:nvPr/>
        </p:nvGrpSpPr>
        <p:grpSpPr>
          <a:xfrm>
            <a:off x="4921166" y="2568639"/>
            <a:ext cx="3800129" cy="573960"/>
            <a:chOff x="4876327" y="3198522"/>
            <a:chExt cx="3800129" cy="573960"/>
          </a:xfrm>
        </p:grpSpPr>
        <p:sp>
          <p:nvSpPr>
            <p:cNvPr id="60" name="Text Box 5"/>
            <p:cNvSpPr txBox="1">
              <a:spLocks noChangeArrowheads="1"/>
            </p:cNvSpPr>
            <p:nvPr/>
          </p:nvSpPr>
          <p:spPr bwMode="auto">
            <a:xfrm>
              <a:off x="5507806" y="3198522"/>
              <a:ext cx="2952750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400" b="1" dirty="0" smtClean="0">
                  <a:solidFill>
                    <a:srgbClr val="05283C"/>
                  </a:solidFill>
                  <a:latin typeface="+mj-lt"/>
                  <a:ea typeface="맑은 고딕" pitchFamily="50" charset="-127"/>
                </a:rPr>
                <a:t>Example</a:t>
              </a:r>
              <a:endParaRPr lang="en-US" altLang="ko-KR" sz="1400" b="1" dirty="0">
                <a:solidFill>
                  <a:srgbClr val="05283C"/>
                </a:solidFill>
                <a:latin typeface="+mj-lt"/>
                <a:ea typeface="맑은 고딕" pitchFamily="50" charset="-127"/>
              </a:endParaRPr>
            </a:p>
          </p:txBody>
        </p:sp>
        <p:sp>
          <p:nvSpPr>
            <p:cNvPr id="61" name="Text Box 11"/>
            <p:cNvSpPr txBox="1">
              <a:spLocks noChangeArrowheads="1"/>
            </p:cNvSpPr>
            <p:nvPr/>
          </p:nvSpPr>
          <p:spPr bwMode="auto">
            <a:xfrm>
              <a:off x="5507806" y="3526261"/>
              <a:ext cx="316865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lnSpc>
                  <a:spcPts val="1200"/>
                </a:lnSpc>
                <a:defRPr/>
              </a:pPr>
              <a:r>
                <a:rPr lang="en-US" altLang="ko-KR" sz="11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Example	</a:t>
              </a:r>
              <a:endParaRPr lang="en-US" altLang="ko-KR" sz="1100" dirty="0">
                <a:solidFill>
                  <a:schemeClr val="bg1">
                    <a:lumMod val="50000"/>
                  </a:schemeClr>
                </a:solidFill>
                <a:latin typeface="+mj-lt"/>
                <a:ea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62" name="TextBox 13"/>
            <p:cNvSpPr txBox="1">
              <a:spLocks noChangeArrowheads="1"/>
            </p:cNvSpPr>
            <p:nvPr/>
          </p:nvSpPr>
          <p:spPr bwMode="auto">
            <a:xfrm>
              <a:off x="4876327" y="3293514"/>
              <a:ext cx="346570" cy="4770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500" b="1" dirty="0" smtClean="0">
                  <a:solidFill>
                    <a:srgbClr val="158DCC"/>
                  </a:solidFill>
                  <a:latin typeface="+mj-lt"/>
                  <a:ea typeface="맑은 고딕" pitchFamily="50" charset="-127"/>
                </a:rPr>
                <a:t>2</a:t>
              </a:r>
              <a:endParaRPr lang="ko-KR" altLang="en-US" sz="2500" b="1" dirty="0">
                <a:solidFill>
                  <a:srgbClr val="158DCC"/>
                </a:solidFill>
                <a:latin typeface="+mj-lt"/>
                <a:ea typeface="맑은 고딕" pitchFamily="50" charset="-127"/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07EF56E3-C464-4E78-9C26-1834923BE370}"/>
              </a:ext>
            </a:extLst>
          </p:cNvPr>
          <p:cNvGrpSpPr/>
          <p:nvPr/>
        </p:nvGrpSpPr>
        <p:grpSpPr>
          <a:xfrm>
            <a:off x="4932140" y="3315450"/>
            <a:ext cx="3800129" cy="650905"/>
            <a:chOff x="4876327" y="3924427"/>
            <a:chExt cx="3800129" cy="650905"/>
          </a:xfrm>
        </p:grpSpPr>
        <p:sp>
          <p:nvSpPr>
            <p:cNvPr id="65" name="Text Box 5"/>
            <p:cNvSpPr txBox="1">
              <a:spLocks noChangeArrowheads="1"/>
            </p:cNvSpPr>
            <p:nvPr/>
          </p:nvSpPr>
          <p:spPr bwMode="auto">
            <a:xfrm>
              <a:off x="5507806" y="3924427"/>
              <a:ext cx="295275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400" b="1" dirty="0"/>
                <a:t>Time Complexity</a:t>
              </a:r>
              <a:endParaRPr lang="en-US" altLang="ko-KR" sz="1400" b="1" dirty="0">
                <a:solidFill>
                  <a:srgbClr val="05283C"/>
                </a:solidFill>
                <a:latin typeface="+mj-lt"/>
                <a:ea typeface="맑은 고딕" pitchFamily="50" charset="-127"/>
              </a:endParaRPr>
            </a:p>
          </p:txBody>
        </p:sp>
        <p:sp>
          <p:nvSpPr>
            <p:cNvPr id="66" name="Text Box 11"/>
            <p:cNvSpPr txBox="1">
              <a:spLocks noChangeArrowheads="1"/>
            </p:cNvSpPr>
            <p:nvPr/>
          </p:nvSpPr>
          <p:spPr bwMode="auto">
            <a:xfrm>
              <a:off x="5507806" y="4175222"/>
              <a:ext cx="316865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lnSpc>
                  <a:spcPts val="1200"/>
                </a:lnSpc>
                <a:defRPr/>
              </a:pPr>
              <a:r>
                <a:rPr lang="en-US" sz="1100" dirty="0"/>
                <a:t>Merge Sort is a recursive </a:t>
              </a:r>
              <a:r>
                <a:rPr lang="en-US" sz="1100" dirty="0" smtClean="0"/>
                <a:t>algorithm ||</a:t>
              </a:r>
            </a:p>
            <a:p>
              <a:pPr>
                <a:lnSpc>
                  <a:spcPts val="1200"/>
                </a:lnSpc>
                <a:defRPr/>
              </a:pPr>
              <a:r>
                <a:rPr lang="en-US" sz="1100" dirty="0"/>
                <a:t>Time complexity of Merge Sort is  θ(</a:t>
              </a:r>
              <a:r>
                <a:rPr lang="en-US" sz="1100" dirty="0" err="1"/>
                <a:t>nLogn</a:t>
              </a:r>
              <a:r>
                <a:rPr lang="en-US" sz="1100" dirty="0" smtClean="0"/>
                <a:t>).</a:t>
              </a:r>
              <a:endParaRPr lang="en-US" altLang="ko-KR" sz="1100" dirty="0">
                <a:solidFill>
                  <a:schemeClr val="bg1">
                    <a:lumMod val="50000"/>
                  </a:schemeClr>
                </a:solidFill>
                <a:latin typeface="+mj-lt"/>
                <a:ea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67" name="TextBox 13"/>
            <p:cNvSpPr txBox="1">
              <a:spLocks noChangeArrowheads="1"/>
            </p:cNvSpPr>
            <p:nvPr/>
          </p:nvSpPr>
          <p:spPr bwMode="auto">
            <a:xfrm>
              <a:off x="4876327" y="4019419"/>
              <a:ext cx="346570" cy="4770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500" b="1" dirty="0">
                  <a:solidFill>
                    <a:srgbClr val="158DCC"/>
                  </a:solidFill>
                  <a:latin typeface="+mj-lt"/>
                  <a:ea typeface="맑은 고딕" pitchFamily="50" charset="-127"/>
                </a:rPr>
                <a:t>3</a:t>
              </a:r>
              <a:endParaRPr lang="ko-KR" altLang="en-US" sz="2500" b="1" dirty="0">
                <a:solidFill>
                  <a:srgbClr val="158DCC"/>
                </a:solidFill>
                <a:latin typeface="+mj-lt"/>
                <a:ea typeface="맑은 고딕" pitchFamily="50" charset="-127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7A999596-AC7C-4BED-9921-03DFD75F9CD7}"/>
              </a:ext>
            </a:extLst>
          </p:cNvPr>
          <p:cNvGrpSpPr/>
          <p:nvPr/>
        </p:nvGrpSpPr>
        <p:grpSpPr>
          <a:xfrm>
            <a:off x="4876327" y="4138291"/>
            <a:ext cx="3800129" cy="573960"/>
            <a:chOff x="4876327" y="4650333"/>
            <a:chExt cx="3800129" cy="573960"/>
          </a:xfrm>
        </p:grpSpPr>
        <p:sp>
          <p:nvSpPr>
            <p:cNvPr id="70" name="Text Box 5"/>
            <p:cNvSpPr txBox="1">
              <a:spLocks noChangeArrowheads="1"/>
            </p:cNvSpPr>
            <p:nvPr/>
          </p:nvSpPr>
          <p:spPr bwMode="auto">
            <a:xfrm>
              <a:off x="5507806" y="4650333"/>
              <a:ext cx="2952750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400" b="1" dirty="0" smtClean="0">
                  <a:solidFill>
                    <a:srgbClr val="05283C"/>
                  </a:solidFill>
                  <a:latin typeface="+mj-lt"/>
                  <a:ea typeface="맑은 고딕" pitchFamily="50" charset="-127"/>
                </a:rPr>
                <a:t>APPLICATIONS</a:t>
              </a:r>
              <a:endParaRPr lang="en-US" altLang="ko-KR" sz="1400" b="1" dirty="0">
                <a:solidFill>
                  <a:srgbClr val="05283C"/>
                </a:solidFill>
                <a:latin typeface="+mj-lt"/>
                <a:ea typeface="맑은 고딕" pitchFamily="50" charset="-127"/>
              </a:endParaRPr>
            </a:p>
          </p:txBody>
        </p:sp>
        <p:sp>
          <p:nvSpPr>
            <p:cNvPr id="71" name="Text Box 11"/>
            <p:cNvSpPr txBox="1">
              <a:spLocks noChangeArrowheads="1"/>
            </p:cNvSpPr>
            <p:nvPr/>
          </p:nvSpPr>
          <p:spPr bwMode="auto">
            <a:xfrm>
              <a:off x="5507806" y="4978072"/>
              <a:ext cx="316865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lnSpc>
                  <a:spcPts val="1200"/>
                </a:lnSpc>
                <a:defRPr/>
              </a:pPr>
              <a:r>
                <a:rPr lang="en-US" sz="1100" dirty="0"/>
                <a:t>Inversion count problem</a:t>
              </a:r>
              <a:endParaRPr lang="en-US" altLang="ko-KR" sz="1100" dirty="0">
                <a:solidFill>
                  <a:schemeClr val="bg1">
                    <a:lumMod val="50000"/>
                  </a:schemeClr>
                </a:solidFill>
                <a:latin typeface="+mj-lt"/>
                <a:ea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72" name="TextBox 13"/>
            <p:cNvSpPr txBox="1">
              <a:spLocks noChangeArrowheads="1"/>
            </p:cNvSpPr>
            <p:nvPr/>
          </p:nvSpPr>
          <p:spPr bwMode="auto">
            <a:xfrm>
              <a:off x="4876327" y="4745325"/>
              <a:ext cx="346570" cy="4770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500" b="1" dirty="0">
                  <a:solidFill>
                    <a:srgbClr val="158DCC"/>
                  </a:solidFill>
                  <a:latin typeface="+mj-lt"/>
                  <a:ea typeface="맑은 고딕" pitchFamily="50" charset="-127"/>
                </a:rPr>
                <a:t>4</a:t>
              </a:r>
              <a:endParaRPr lang="ko-KR" altLang="en-US" sz="2500" b="1" dirty="0">
                <a:solidFill>
                  <a:srgbClr val="158DCC"/>
                </a:solidFill>
                <a:latin typeface="+mj-lt"/>
                <a:ea typeface="맑은 고딕" pitchFamily="50" charset="-127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CD0FB9FB-40C3-4290-ABA0-C60F0453A4B1}"/>
              </a:ext>
            </a:extLst>
          </p:cNvPr>
          <p:cNvGrpSpPr/>
          <p:nvPr/>
        </p:nvGrpSpPr>
        <p:grpSpPr>
          <a:xfrm>
            <a:off x="251520" y="741679"/>
            <a:ext cx="2808312" cy="933485"/>
            <a:chOff x="251520" y="741679"/>
            <a:chExt cx="2808312" cy="933485"/>
          </a:xfrm>
        </p:grpSpPr>
        <p:sp>
          <p:nvSpPr>
            <p:cNvPr id="11" name="Text Box 4"/>
            <p:cNvSpPr txBox="1">
              <a:spLocks noChangeArrowheads="1"/>
            </p:cNvSpPr>
            <p:nvPr/>
          </p:nvSpPr>
          <p:spPr bwMode="auto">
            <a:xfrm>
              <a:off x="323528" y="741679"/>
              <a:ext cx="601447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3200" b="1" dirty="0">
                  <a:solidFill>
                    <a:srgbClr val="158DCC"/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01</a:t>
              </a:r>
              <a:endParaRPr kumimoji="1" lang="ko-KR" altLang="ko-KR" sz="3200" b="1" dirty="0">
                <a:solidFill>
                  <a:srgbClr val="158DCC"/>
                </a:solidFill>
                <a:latin typeface="+mj-lt"/>
                <a:ea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10" name="Text Box 5"/>
            <p:cNvSpPr txBox="1">
              <a:spLocks noChangeArrowheads="1"/>
            </p:cNvSpPr>
            <p:nvPr/>
          </p:nvSpPr>
          <p:spPr bwMode="auto">
            <a:xfrm>
              <a:off x="251520" y="1213499"/>
              <a:ext cx="2808312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400" b="1" dirty="0"/>
                <a:t>Merge Sort Algorithm</a:t>
              </a:r>
            </a:p>
          </p:txBody>
        </p:sp>
      </p:grp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3455368" y="1458120"/>
            <a:ext cx="5797152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R="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400" dirty="0"/>
              <a:t>Merge </a:t>
            </a:r>
            <a:r>
              <a:rPr lang="en-US" sz="1400" dirty="0" smtClean="0"/>
              <a:t>sort  </a:t>
            </a:r>
            <a:r>
              <a:rPr lang="en-US" sz="1400" dirty="0"/>
              <a:t>works on the principle of Divide and Conquer. Merge sort repeatedly breaks down a list into several </a:t>
            </a:r>
            <a:r>
              <a:rPr lang="en-US" sz="1400" dirty="0" err="1"/>
              <a:t>sublists</a:t>
            </a:r>
            <a:r>
              <a:rPr lang="en-US" sz="1400" dirty="0"/>
              <a:t> </a:t>
            </a:r>
            <a:r>
              <a:rPr lang="en-US" sz="1400" dirty="0" smtClean="0"/>
              <a:t>until </a:t>
            </a:r>
            <a:r>
              <a:rPr lang="en-US" sz="1400" dirty="0"/>
              <a:t>each </a:t>
            </a:r>
            <a:r>
              <a:rPr lang="en-US" sz="1400" dirty="0" err="1"/>
              <a:t>sublist</a:t>
            </a:r>
            <a:r>
              <a:rPr lang="en-US" sz="1400" dirty="0"/>
              <a:t> consists of a single element and </a:t>
            </a:r>
            <a:r>
              <a:rPr lang="en-US" sz="1400" dirty="0" err="1" smtClean="0"/>
              <a:t>mergig</a:t>
            </a:r>
            <a:r>
              <a:rPr lang="en-US" sz="1400" dirty="0" smtClean="0"/>
              <a:t> </a:t>
            </a:r>
            <a:r>
              <a:rPr lang="en-US" sz="1400" dirty="0"/>
              <a:t>those </a:t>
            </a:r>
            <a:r>
              <a:rPr lang="en-US" sz="1400" dirty="0" err="1"/>
              <a:t>sublists</a:t>
            </a:r>
            <a:r>
              <a:rPr lang="en-US" sz="1400" dirty="0"/>
              <a:t> in a manner that results into a sorted list.</a:t>
            </a:r>
            <a:endParaRPr kumimoji="1" lang="ko-KR" altLang="ko-KR" sz="1300" dirty="0">
              <a:solidFill>
                <a:srgbClr val="05283C"/>
              </a:solidFill>
              <a:latin typeface="+mj-lt"/>
              <a:ea typeface="맑은 고딕" pitchFamily="50" charset="-127"/>
              <a:cs typeface="굴림" pitchFamily="50" charset="-127"/>
            </a:endParaRP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4355976" y="4657520"/>
            <a:ext cx="4248472" cy="893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R="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400" dirty="0"/>
              <a:t>The top-down merge sort approach is the methodology which uses recursion mechanism.</a:t>
            </a:r>
            <a:endParaRPr kumimoji="1" lang="ko-KR" altLang="ko-KR" sz="1300" dirty="0">
              <a:solidFill>
                <a:srgbClr val="05283C"/>
              </a:solidFill>
              <a:latin typeface="+mj-lt"/>
              <a:ea typeface="맑은 고딕" pitchFamily="50" charset="-127"/>
              <a:cs typeface="굴림" pitchFamily="50" charset="-127"/>
            </a:endParaRP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2951955" y="2797071"/>
            <a:ext cx="6192688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R="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400" dirty="0"/>
              <a:t>Merge Sort has found usage in parallel applications </a:t>
            </a:r>
            <a:r>
              <a:rPr lang="en-US" sz="1400" dirty="0" smtClean="0"/>
              <a:t>despite </a:t>
            </a:r>
            <a:r>
              <a:rPr lang="en-US" sz="1400" dirty="0"/>
              <a:t>the tough competition posed by other optimal </a:t>
            </a:r>
            <a:r>
              <a:rPr lang="en-US" sz="1400" dirty="0" smtClean="0"/>
              <a:t>algorithms </a:t>
            </a:r>
            <a:r>
              <a:rPr lang="en-US" sz="1400" dirty="0"/>
              <a:t>like Quick Sort. In fact, Merge sort does about </a:t>
            </a:r>
            <a:r>
              <a:rPr lang="en-US" sz="1400" b="1" dirty="0"/>
              <a:t>39% fewer </a:t>
            </a:r>
            <a:r>
              <a:rPr lang="en-US" sz="1400" b="1" dirty="0" smtClean="0"/>
              <a:t>comparisons </a:t>
            </a:r>
            <a:r>
              <a:rPr lang="en-US" sz="1400" b="1" dirty="0"/>
              <a:t>than Quick Sort</a:t>
            </a:r>
            <a:r>
              <a:rPr lang="en-US" sz="1400" dirty="0"/>
              <a:t> in the average case.</a:t>
            </a:r>
            <a:endParaRPr kumimoji="1" lang="ko-KR" altLang="ko-KR" sz="1300" dirty="0">
              <a:solidFill>
                <a:srgbClr val="05283C"/>
              </a:solidFill>
              <a:latin typeface="+mj-lt"/>
              <a:ea typeface="맑은 고딕" pitchFamily="50" charset="-127"/>
              <a:cs typeface="굴림" pitchFamily="50" charset="-127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CD0FB9FB-40C3-4290-ABA0-C60F0453A4B1}"/>
              </a:ext>
            </a:extLst>
          </p:cNvPr>
          <p:cNvGrpSpPr/>
          <p:nvPr/>
        </p:nvGrpSpPr>
        <p:grpSpPr>
          <a:xfrm>
            <a:off x="251520" y="741679"/>
            <a:ext cx="2808312" cy="933485"/>
            <a:chOff x="251520" y="741679"/>
            <a:chExt cx="2808312" cy="933485"/>
          </a:xfrm>
        </p:grpSpPr>
        <p:sp>
          <p:nvSpPr>
            <p:cNvPr id="11" name="Text Box 4"/>
            <p:cNvSpPr txBox="1">
              <a:spLocks noChangeArrowheads="1"/>
            </p:cNvSpPr>
            <p:nvPr/>
          </p:nvSpPr>
          <p:spPr bwMode="auto">
            <a:xfrm>
              <a:off x="323528" y="741679"/>
              <a:ext cx="601447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3200" b="1" dirty="0" smtClean="0">
                  <a:solidFill>
                    <a:srgbClr val="158DCC"/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02</a:t>
              </a:r>
              <a:endParaRPr kumimoji="1" lang="ko-KR" altLang="ko-KR" sz="3200" b="1" dirty="0">
                <a:solidFill>
                  <a:srgbClr val="158DCC"/>
                </a:solidFill>
                <a:latin typeface="+mj-lt"/>
                <a:ea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10" name="Text Box 5"/>
            <p:cNvSpPr txBox="1">
              <a:spLocks noChangeArrowheads="1"/>
            </p:cNvSpPr>
            <p:nvPr/>
          </p:nvSpPr>
          <p:spPr bwMode="auto">
            <a:xfrm>
              <a:off x="251520" y="1213499"/>
              <a:ext cx="2808312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400" b="1" dirty="0" smtClean="0"/>
                <a:t>Example</a:t>
              </a:r>
              <a:endParaRPr lang="en-US" sz="2400" b="1" dirty="0"/>
            </a:p>
          </p:txBody>
        </p:sp>
      </p:grp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3716288" y="2564904"/>
            <a:ext cx="4248472" cy="436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R="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1" lang="ko-KR" altLang="ko-KR" sz="1300" dirty="0">
              <a:solidFill>
                <a:srgbClr val="05283C"/>
              </a:solidFill>
              <a:latin typeface="+mj-lt"/>
              <a:ea typeface="맑은 고딕" pitchFamily="50" charset="-127"/>
              <a:cs typeface="굴림" pitchFamily="50" charset="-127"/>
            </a:endParaRPr>
          </a:p>
        </p:txBody>
      </p:sp>
      <p:pic>
        <p:nvPicPr>
          <p:cNvPr id="1026" name="Picture 2" descr="Working of Merge So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268760"/>
            <a:ext cx="5815373" cy="424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323528" y="1647089"/>
            <a:ext cx="4176464" cy="1354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/>
              <a:t>Divide the unsorted list into n </a:t>
            </a:r>
            <a:r>
              <a:rPr lang="en-US" sz="1400" dirty="0" err="1"/>
              <a:t>sublists</a:t>
            </a:r>
            <a:r>
              <a:rPr lang="en-US" sz="1400" dirty="0"/>
              <a:t>, each comprising 1 element (a list of 1 element is supposed sorted).</a:t>
            </a:r>
          </a:p>
          <a:p>
            <a:pPr marR="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1" lang="ko-KR" altLang="ko-KR" sz="1300" dirty="0">
              <a:solidFill>
                <a:srgbClr val="05283C"/>
              </a:solidFill>
              <a:latin typeface="+mj-lt"/>
              <a:ea typeface="맑은 고딕" pitchFamily="50" charset="-127"/>
              <a:cs typeface="굴림" pitchFamily="50" charset="-127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4956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CD0FB9FB-40C3-4290-ABA0-C60F0453A4B1}"/>
              </a:ext>
            </a:extLst>
          </p:cNvPr>
          <p:cNvGrpSpPr/>
          <p:nvPr/>
        </p:nvGrpSpPr>
        <p:grpSpPr>
          <a:xfrm>
            <a:off x="251520" y="741679"/>
            <a:ext cx="2808312" cy="933485"/>
            <a:chOff x="251520" y="741679"/>
            <a:chExt cx="2808312" cy="933485"/>
          </a:xfrm>
        </p:grpSpPr>
        <p:sp>
          <p:nvSpPr>
            <p:cNvPr id="11" name="Text Box 4"/>
            <p:cNvSpPr txBox="1">
              <a:spLocks noChangeArrowheads="1"/>
            </p:cNvSpPr>
            <p:nvPr/>
          </p:nvSpPr>
          <p:spPr bwMode="auto">
            <a:xfrm>
              <a:off x="323528" y="741679"/>
              <a:ext cx="601447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3200" b="1" dirty="0">
                  <a:solidFill>
                    <a:srgbClr val="158DCC"/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01</a:t>
              </a:r>
              <a:endParaRPr kumimoji="1" lang="ko-KR" altLang="ko-KR" sz="3200" b="1" dirty="0">
                <a:solidFill>
                  <a:srgbClr val="158DCC"/>
                </a:solidFill>
                <a:latin typeface="+mj-lt"/>
                <a:ea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10" name="Text Box 5"/>
            <p:cNvSpPr txBox="1">
              <a:spLocks noChangeArrowheads="1"/>
            </p:cNvSpPr>
            <p:nvPr/>
          </p:nvSpPr>
          <p:spPr bwMode="auto">
            <a:xfrm>
              <a:off x="251520" y="1213499"/>
              <a:ext cx="2808312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400" b="1" dirty="0"/>
                <a:t>Merge Sort Algorithm</a:t>
              </a:r>
            </a:p>
          </p:txBody>
        </p:sp>
      </p:grpSp>
      <p:pic>
        <p:nvPicPr>
          <p:cNvPr id="2050" name="Picture 2" descr="Bottom-up Iteration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7456" y="1484785"/>
            <a:ext cx="3780928" cy="2146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Bottom-up Iteration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7456" y="3631018"/>
            <a:ext cx="3996952" cy="2096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6428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CD0FB9FB-40C3-4290-ABA0-C60F0453A4B1}"/>
              </a:ext>
            </a:extLst>
          </p:cNvPr>
          <p:cNvGrpSpPr/>
          <p:nvPr/>
        </p:nvGrpSpPr>
        <p:grpSpPr>
          <a:xfrm>
            <a:off x="251520" y="741679"/>
            <a:ext cx="2808312" cy="933485"/>
            <a:chOff x="251520" y="741679"/>
            <a:chExt cx="2808312" cy="933485"/>
          </a:xfrm>
        </p:grpSpPr>
        <p:sp>
          <p:nvSpPr>
            <p:cNvPr id="11" name="Text Box 4"/>
            <p:cNvSpPr txBox="1">
              <a:spLocks noChangeArrowheads="1"/>
            </p:cNvSpPr>
            <p:nvPr/>
          </p:nvSpPr>
          <p:spPr bwMode="auto">
            <a:xfrm>
              <a:off x="323528" y="741679"/>
              <a:ext cx="601447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3200" b="1" dirty="0">
                  <a:solidFill>
                    <a:srgbClr val="158DCC"/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01</a:t>
              </a:r>
              <a:endParaRPr kumimoji="1" lang="ko-KR" altLang="ko-KR" sz="3200" b="1" dirty="0">
                <a:solidFill>
                  <a:srgbClr val="158DCC"/>
                </a:solidFill>
                <a:latin typeface="+mj-lt"/>
                <a:ea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10" name="Text Box 5"/>
            <p:cNvSpPr txBox="1">
              <a:spLocks noChangeArrowheads="1"/>
            </p:cNvSpPr>
            <p:nvPr/>
          </p:nvSpPr>
          <p:spPr bwMode="auto">
            <a:xfrm>
              <a:off x="251520" y="1213499"/>
              <a:ext cx="2808312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400" b="1" dirty="0"/>
                <a:t>Merge Sort Algorithm</a:t>
              </a:r>
            </a:p>
          </p:txBody>
        </p:sp>
      </p:grpSp>
      <p:pic>
        <p:nvPicPr>
          <p:cNvPr id="3074" name="Picture 2" descr="Bottom-up implement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556792"/>
            <a:ext cx="5101949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273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CD0FB9FB-40C3-4290-ABA0-C60F0453A4B1}"/>
              </a:ext>
            </a:extLst>
          </p:cNvPr>
          <p:cNvGrpSpPr/>
          <p:nvPr/>
        </p:nvGrpSpPr>
        <p:grpSpPr>
          <a:xfrm>
            <a:off x="251520" y="741679"/>
            <a:ext cx="2808312" cy="933485"/>
            <a:chOff x="251520" y="741679"/>
            <a:chExt cx="2808312" cy="933485"/>
          </a:xfrm>
        </p:grpSpPr>
        <p:sp>
          <p:nvSpPr>
            <p:cNvPr id="11" name="Text Box 4"/>
            <p:cNvSpPr txBox="1">
              <a:spLocks noChangeArrowheads="1"/>
            </p:cNvSpPr>
            <p:nvPr/>
          </p:nvSpPr>
          <p:spPr bwMode="auto">
            <a:xfrm>
              <a:off x="323528" y="741679"/>
              <a:ext cx="601447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3200" b="1" dirty="0">
                  <a:solidFill>
                    <a:srgbClr val="158DCC"/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01</a:t>
              </a:r>
              <a:endParaRPr kumimoji="1" lang="ko-KR" altLang="ko-KR" sz="3200" b="1" dirty="0">
                <a:solidFill>
                  <a:srgbClr val="158DCC"/>
                </a:solidFill>
                <a:latin typeface="+mj-lt"/>
                <a:ea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10" name="Text Box 5"/>
            <p:cNvSpPr txBox="1">
              <a:spLocks noChangeArrowheads="1"/>
            </p:cNvSpPr>
            <p:nvPr/>
          </p:nvSpPr>
          <p:spPr bwMode="auto">
            <a:xfrm>
              <a:off x="251520" y="1213499"/>
              <a:ext cx="2808312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400" b="1" dirty="0" smtClean="0"/>
                <a:t>Time Complexity</a:t>
              </a:r>
              <a:endParaRPr lang="en-US" sz="2400" b="1" dirty="0"/>
            </a:p>
          </p:txBody>
        </p:sp>
      </p:grp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3491880" y="1660739"/>
            <a:ext cx="468052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R="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400" dirty="0"/>
              <a:t>Time complexity of Merge Sort is  θ(</a:t>
            </a:r>
            <a:r>
              <a:rPr lang="en-US" sz="1400" dirty="0" err="1"/>
              <a:t>nLogn</a:t>
            </a:r>
            <a:r>
              <a:rPr lang="en-US" sz="1400" dirty="0"/>
              <a:t>) in all 3 cases (worst, average and best) as merge sort always divides the array into two halves and takes linear time to merge two halves.</a:t>
            </a:r>
            <a:endParaRPr kumimoji="1" lang="ko-KR" altLang="ko-KR" sz="1300" dirty="0">
              <a:solidFill>
                <a:srgbClr val="05283C"/>
              </a:solidFill>
              <a:latin typeface="+mj-lt"/>
              <a:ea typeface="맑은 고딕" pitchFamily="50" charset="-127"/>
              <a:cs typeface="굴림" pitchFamily="50" charset="-127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1581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CD0FB9FB-40C3-4290-ABA0-C60F0453A4B1}"/>
              </a:ext>
            </a:extLst>
          </p:cNvPr>
          <p:cNvGrpSpPr/>
          <p:nvPr/>
        </p:nvGrpSpPr>
        <p:grpSpPr>
          <a:xfrm>
            <a:off x="251520" y="741679"/>
            <a:ext cx="2808312" cy="933485"/>
            <a:chOff x="251520" y="741679"/>
            <a:chExt cx="2808312" cy="933485"/>
          </a:xfrm>
        </p:grpSpPr>
        <p:sp>
          <p:nvSpPr>
            <p:cNvPr id="11" name="Text Box 4"/>
            <p:cNvSpPr txBox="1">
              <a:spLocks noChangeArrowheads="1"/>
            </p:cNvSpPr>
            <p:nvPr/>
          </p:nvSpPr>
          <p:spPr bwMode="auto">
            <a:xfrm>
              <a:off x="323528" y="741679"/>
              <a:ext cx="601447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3200" b="1" dirty="0">
                  <a:solidFill>
                    <a:srgbClr val="158DCC"/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01</a:t>
              </a:r>
              <a:endParaRPr kumimoji="1" lang="ko-KR" altLang="ko-KR" sz="3200" b="1" dirty="0">
                <a:solidFill>
                  <a:srgbClr val="158DCC"/>
                </a:solidFill>
                <a:latin typeface="+mj-lt"/>
                <a:ea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10" name="Text Box 5"/>
            <p:cNvSpPr txBox="1">
              <a:spLocks noChangeArrowheads="1"/>
            </p:cNvSpPr>
            <p:nvPr/>
          </p:nvSpPr>
          <p:spPr bwMode="auto">
            <a:xfrm>
              <a:off x="251520" y="1213499"/>
              <a:ext cx="2808312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400" b="1" dirty="0" smtClean="0"/>
                <a:t>Applications</a:t>
              </a:r>
              <a:endParaRPr lang="en-US" sz="2400" b="1" dirty="0"/>
            </a:p>
          </p:txBody>
        </p:sp>
      </p:grp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3491880" y="2204864"/>
            <a:ext cx="4968552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n-US" sz="1400" dirty="0"/>
              <a:t>Merge Sort is useful for sorting linked lists in O(n Log n) </a:t>
            </a:r>
            <a:r>
              <a:rPr lang="en-US" sz="1400" dirty="0" smtClean="0"/>
              <a:t>time</a:t>
            </a:r>
          </a:p>
          <a:p>
            <a:pPr marL="285750" indent="-285750" fontAlgn="base">
              <a:buFont typeface="Wingdings" panose="05000000000000000000" pitchFamily="2" charset="2"/>
              <a:buChar char="v"/>
            </a:pPr>
            <a:endParaRPr lang="en-US" sz="1400" dirty="0"/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n-US" sz="1400" dirty="0"/>
              <a:t>Merge sort can be implemented without extra space for linked </a:t>
            </a:r>
            <a:r>
              <a:rPr lang="en-US" sz="1400" dirty="0" smtClean="0"/>
              <a:t>lists</a:t>
            </a:r>
          </a:p>
          <a:p>
            <a:pPr marL="285750" indent="-285750" fontAlgn="base">
              <a:buFont typeface="Wingdings" panose="05000000000000000000" pitchFamily="2" charset="2"/>
              <a:buChar char="v"/>
            </a:pPr>
            <a:endParaRPr lang="en-US" sz="1400" dirty="0"/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n-US" sz="1400" dirty="0"/>
              <a:t>Merge sort is used for counting inversions in a </a:t>
            </a:r>
            <a:r>
              <a:rPr lang="en-US" sz="1400" dirty="0" smtClean="0"/>
              <a:t>list</a:t>
            </a:r>
          </a:p>
          <a:p>
            <a:pPr marL="285750" indent="-285750" fontAlgn="base"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n-US" altLang="en-US" sz="1400" b="1" dirty="0">
                <a:solidFill>
                  <a:srgbClr val="273239"/>
                </a:solidFill>
                <a:latin typeface="Consolas" panose="020B0609020204030204" pitchFamily="49" charset="0"/>
              </a:rPr>
              <a:t>Input:</a:t>
            </a:r>
            <a:r>
              <a:rPr lang="en-US" altLang="en-US" sz="1400" dirty="0">
                <a:solidFill>
                  <a:srgbClr val="273239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err="1">
                <a:solidFill>
                  <a:srgbClr val="273239"/>
                </a:solidFill>
                <a:latin typeface="Consolas" panose="020B0609020204030204" pitchFamily="49" charset="0"/>
              </a:rPr>
              <a:t>arr</a:t>
            </a:r>
            <a:r>
              <a:rPr lang="en-US" altLang="en-US" sz="1400" dirty="0">
                <a:solidFill>
                  <a:srgbClr val="273239"/>
                </a:solidFill>
                <a:latin typeface="Consolas" panose="020B0609020204030204" pitchFamily="49" charset="0"/>
              </a:rPr>
              <a:t>[] = {8, 4, 2, 1</a:t>
            </a:r>
            <a:r>
              <a:rPr lang="en-US" altLang="en-US" sz="1400">
                <a:solidFill>
                  <a:srgbClr val="273239"/>
                </a:solidFill>
                <a:latin typeface="Consolas" panose="020B0609020204030204" pitchFamily="49" charset="0"/>
              </a:rPr>
              <a:t>} </a:t>
            </a:r>
            <a:r>
              <a:rPr lang="en-US" altLang="en-US" sz="1400" smtClean="0">
                <a:solidFill>
                  <a:srgbClr val="273239"/>
                </a:solidFill>
                <a:latin typeface="Consolas" panose="020B0609020204030204" pitchFamily="49" charset="0"/>
              </a:rPr>
              <a:t>six </a:t>
            </a:r>
            <a:r>
              <a:rPr lang="en-US" altLang="en-US" sz="1400" dirty="0">
                <a:solidFill>
                  <a:srgbClr val="273239"/>
                </a:solidFill>
                <a:latin typeface="Consolas" panose="020B0609020204030204" pitchFamily="49" charset="0"/>
              </a:rPr>
              <a:t>inversions: (8, 4), (4, 2), (8, 2), (8, 1), (4, 1), (2, </a:t>
            </a:r>
            <a:r>
              <a:rPr lang="en-US" altLang="en-US" sz="1400">
                <a:solidFill>
                  <a:srgbClr val="273239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1400" smtClean="0">
                <a:solidFill>
                  <a:srgbClr val="273239"/>
                </a:solidFill>
                <a:latin typeface="Consolas" panose="020B0609020204030204" pitchFamily="49" charset="0"/>
              </a:rPr>
              <a:t>)</a:t>
            </a:r>
            <a:endParaRPr lang="en-US" sz="1400" dirty="0" smtClean="0"/>
          </a:p>
          <a:p>
            <a:pPr marL="285750" indent="-285750" fontAlgn="base">
              <a:buFont typeface="Wingdings" panose="05000000000000000000" pitchFamily="2" charset="2"/>
              <a:buChar char="v"/>
            </a:pPr>
            <a:endParaRPr lang="en-US" sz="1400" dirty="0"/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n-US" sz="1400" dirty="0"/>
              <a:t>Merge sort is used in external sorting</a:t>
            </a:r>
          </a:p>
          <a:p>
            <a:pPr marL="285750" marR="0" indent="-28575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1" lang="ko-KR" altLang="ko-KR" sz="1300" dirty="0">
              <a:solidFill>
                <a:srgbClr val="05283C"/>
              </a:solidFill>
              <a:latin typeface="+mj-lt"/>
              <a:ea typeface="맑은 고딕" pitchFamily="50" charset="-127"/>
              <a:cs typeface="굴림" pitchFamily="50" charset="-127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892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THANK</a:t>
            </a:r>
            <a:br>
              <a:rPr lang="en-US" altLang="ko-KR" dirty="0"/>
            </a:br>
            <a:r>
              <a:rPr lang="en-US" altLang="ko-KR" dirty="0"/>
              <a:t>YOU</a:t>
            </a:r>
            <a:endParaRPr lang="ko-KR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Calibri"/>
        <a:ea typeface="맑은 고딕"/>
        <a:cs typeface=""/>
      </a:majorFont>
      <a:minorFont>
        <a:latin typeface="Calibri Light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10490</TotalTime>
  <Words>293</Words>
  <Application>Microsoft Office PowerPoint</Application>
  <PresentationFormat>On-screen Show (4:3)</PresentationFormat>
  <Paragraphs>56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굴림</vt:lpstr>
      <vt:lpstr>맑은 고딕</vt:lpstr>
      <vt:lpstr>Arial</vt:lpstr>
      <vt:lpstr>Calibri Light</vt:lpstr>
      <vt:lpstr>굴림체</vt:lpstr>
      <vt:lpstr>Wingdings</vt:lpstr>
      <vt:lpstr>Calibri</vt:lpstr>
      <vt:lpstr>Consolas</vt:lpstr>
      <vt:lpstr>Office 테마</vt:lpstr>
      <vt:lpstr>Merge Sort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Manager>Slide Members</Manager>
  <Company>YESFORM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Members</dc:title>
  <dc:subject>Powerpoint Templates , Diagram, Chart, Google slides, Keynote</dc:subject>
  <dc:creator>Slide Members by HS.SEO</dc:creator>
  <cp:keywords>SlideMembers, ppt, PPT Templates, Presentation, Diagram, Chart, Yesform, Google slides, Keynote, Free Slides</cp:keywords>
  <dc:description>The copyright of this document is at Slide Members. Unauthorized copying may result in legal sanctions.</dc:description>
  <cp:lastModifiedBy>hp</cp:lastModifiedBy>
  <cp:revision>18</cp:revision>
  <dcterms:created xsi:type="dcterms:W3CDTF">2010-02-01T08:03:16Z</dcterms:created>
  <dcterms:modified xsi:type="dcterms:W3CDTF">2022-04-02T17:03:16Z</dcterms:modified>
  <cp:category>www.slidemembers.com</cp:category>
</cp:coreProperties>
</file>