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6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6"/>
  </p:notesMasterIdLst>
  <p:sldIdLst>
    <p:sldId id="256" r:id="rId2"/>
    <p:sldId id="274" r:id="rId3"/>
    <p:sldId id="257" r:id="rId4"/>
    <p:sldId id="259" r:id="rId5"/>
    <p:sldId id="260" r:id="rId6"/>
    <p:sldId id="261" r:id="rId7"/>
    <p:sldId id="266" r:id="rId8"/>
    <p:sldId id="262" r:id="rId9"/>
    <p:sldId id="263" r:id="rId10"/>
    <p:sldId id="267" r:id="rId11"/>
    <p:sldId id="269" r:id="rId12"/>
    <p:sldId id="273" r:id="rId13"/>
    <p:sldId id="286" r:id="rId14"/>
    <p:sldId id="288" r:id="rId15"/>
  </p:sldIdLst>
  <p:sldSz cx="9144000" cy="5143500" type="screen16x9"/>
  <p:notesSz cx="6858000" cy="9144000"/>
  <p:embeddedFontLst>
    <p:embeddedFont>
      <p:font typeface="Barlow Semi Condensed" panose="020B0604020202020204" charset="0"/>
      <p:regular r:id="rId17"/>
      <p:bold r:id="rId18"/>
      <p:italic r:id="rId19"/>
      <p:boldItalic r:id="rId20"/>
    </p:embeddedFont>
    <p:embeddedFont>
      <p:font typeface="Barlow Semi Condensed Medium" panose="020B0604020202020204" charset="0"/>
      <p:regular r:id="rId21"/>
      <p:bold r:id="rId22"/>
      <p:italic r:id="rId23"/>
      <p:boldItalic r:id="rId24"/>
    </p:embeddedFont>
    <p:embeddedFont>
      <p:font typeface="Fjalla One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84789F-6E46-481E-A668-661A064DA8D3}">
  <a:tblStyle styleId="{7E84789F-6E46-481E-A668-661A064DA8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38077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5149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1136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825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4488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7" name="Google Shape;4947;g804e9800b4_0_1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8" name="Google Shape;4948;g804e9800b4_0_1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8529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6887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5970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8867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6420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4965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0843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8254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0119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1172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8" r:id="rId7"/>
    <p:sldLayoutId id="2147483660" r:id="rId8"/>
    <p:sldLayoutId id="2147483661" r:id="rId9"/>
    <p:sldLayoutId id="2147483663" r:id="rId10"/>
    <p:sldLayoutId id="2147483667" r:id="rId11"/>
    <p:sldLayoutId id="2147483669" r:id="rId12"/>
    <p:sldLayoutId id="2147483670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8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recursion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dotnettutorials.net/lesson/time-complexity-of-recursive-function/" TargetMode="External"/><Relationship Id="rId5" Type="http://schemas.openxmlformats.org/officeDocument/2006/relationships/hyperlink" Target="https://www.enjoyalgorithms.com/blog/time-complexity-analysis-of-recursion-in-programming" TargetMode="External"/><Relationship Id="rId4" Type="http://schemas.openxmlformats.org/officeDocument/2006/relationships/hyperlink" Target="https://www.javatpoint.com/recursion-in-c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2014430"/>
            <a:ext cx="4041909" cy="3149594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012336" y="1338373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 smtClean="0">
                <a:solidFill>
                  <a:schemeClr val="dk2"/>
                </a:solidFill>
              </a:rPr>
              <a:t>Efficiency of Recursive Algorithm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37820" y="3084790"/>
            <a:ext cx="3627884" cy="1926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 smtClean="0">
                <a:solidFill>
                  <a:schemeClr val="accent1"/>
                </a:solidFill>
              </a:rPr>
              <a:t>Time complexities of recursive </a:t>
            </a:r>
            <a:r>
              <a:rPr lang="en-US" sz="2300" dirty="0" smtClean="0">
                <a:solidFill>
                  <a:schemeClr val="accent1"/>
                </a:solidFill>
              </a:rPr>
              <a:t>algorithm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3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/>
              <a:t>P</a:t>
            </a:r>
            <a:r>
              <a:rPr lang="en-US" sz="2300" dirty="0" smtClean="0">
                <a:solidFill>
                  <a:schemeClr val="accent1"/>
                </a:solidFill>
              </a:rPr>
              <a:t>resented by: kristina udash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 smtClean="0"/>
              <a:t>Presented to: Saroj Poudel</a:t>
            </a: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Google Shape;2342;p46"/>
          <p:cNvSpPr txBox="1">
            <a:spLocks noGrp="1"/>
          </p:cNvSpPr>
          <p:nvPr>
            <p:ph type="title"/>
          </p:nvPr>
        </p:nvSpPr>
        <p:spPr>
          <a:xfrm>
            <a:off x="173736" y="451299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2"/>
                </a:solidFill>
              </a:rPr>
              <a:t>T</a:t>
            </a:r>
            <a:r>
              <a:rPr lang="en" dirty="0" smtClean="0">
                <a:solidFill>
                  <a:schemeClr val="dk2"/>
                </a:solidFill>
              </a:rPr>
              <a:t>ime complexity of recursion using recurrence relation</a:t>
            </a:r>
            <a:endParaRPr dirty="0"/>
          </a:p>
        </p:txBody>
      </p:sp>
      <p:sp>
        <p:nvSpPr>
          <p:cNvPr id="278" name="Google Shape;2342;p46"/>
          <p:cNvSpPr txBox="1">
            <a:spLocks/>
          </p:cNvSpPr>
          <p:nvPr/>
        </p:nvSpPr>
        <p:spPr>
          <a:xfrm>
            <a:off x="436139" y="1703729"/>
            <a:ext cx="6219043" cy="1080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1400" dirty="0" smtClean="0">
                <a:latin typeface="Barlow Semi Condensed" panose="020B0604020202020204" charset="0"/>
              </a:rPr>
              <a:t>We take T(n) as total time taken by the statements to execute within the function</a:t>
            </a:r>
          </a:p>
          <a:p>
            <a:pPr algn="l"/>
            <a:endParaRPr lang="en-US" sz="1400" dirty="0" smtClean="0">
              <a:latin typeface="Barlow Semi Condensed" panose="020B0604020202020204" charset="0"/>
            </a:endParaRPr>
          </a:p>
          <a:p>
            <a:pPr algn="l"/>
            <a:r>
              <a:rPr lang="en-US" sz="1400" dirty="0">
                <a:latin typeface="Barlow Semi Condensed" panose="020B0604020202020204" charset="0"/>
              </a:rPr>
              <a:t>	</a:t>
            </a:r>
            <a:r>
              <a:rPr lang="en-US" sz="1400" dirty="0" smtClean="0">
                <a:latin typeface="Barlow Semi Condensed" panose="020B0604020202020204" charset="0"/>
              </a:rPr>
              <a:t>T(n) = T(n-1) + 2 when n &gt; 0</a:t>
            </a:r>
          </a:p>
        </p:txBody>
      </p:sp>
      <p:pic>
        <p:nvPicPr>
          <p:cNvPr id="2052" name="Picture 4" descr="Example to Find the Time Complexity of a Recursive Fun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961" y="2352987"/>
            <a:ext cx="3356893" cy="222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Time Complexity of Recurs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511" y="2988821"/>
            <a:ext cx="265747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48"/>
          <p:cNvSpPr txBox="1">
            <a:spLocks noGrp="1"/>
          </p:cNvSpPr>
          <p:nvPr>
            <p:ph type="title"/>
          </p:nvPr>
        </p:nvSpPr>
        <p:spPr>
          <a:xfrm>
            <a:off x="991883" y="104570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</a:t>
            </a:r>
            <a:r>
              <a:rPr lang="en" dirty="0" smtClean="0"/>
              <a:t>nduction method / Successive Substitution </a:t>
            </a:r>
            <a:br>
              <a:rPr lang="en" dirty="0" smtClean="0"/>
            </a:br>
            <a:r>
              <a:rPr lang="en" dirty="0" smtClean="0"/>
              <a:t>method</a:t>
            </a:r>
            <a:endParaRPr dirty="0"/>
          </a:p>
        </p:txBody>
      </p:sp>
      <p:sp>
        <p:nvSpPr>
          <p:cNvPr id="53" name="Google Shape;2640;p48"/>
          <p:cNvSpPr txBox="1">
            <a:spLocks/>
          </p:cNvSpPr>
          <p:nvPr/>
        </p:nvSpPr>
        <p:spPr>
          <a:xfrm>
            <a:off x="264259" y="1185119"/>
            <a:ext cx="4947134" cy="3531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1600" dirty="0" smtClean="0">
                <a:latin typeface="Barlow Semi Condensed" panose="020B0604020202020204" charset="0"/>
              </a:rPr>
              <a:t>If we have any constant value, then we have to write it as 1</a:t>
            </a:r>
          </a:p>
          <a:p>
            <a:pPr algn="l"/>
            <a:endParaRPr lang="en-US" sz="1600" dirty="0">
              <a:latin typeface="Barlow Semi Condensed" panose="020B0604020202020204" charset="0"/>
            </a:endParaRPr>
          </a:p>
          <a:p>
            <a:pPr algn="l"/>
            <a:r>
              <a:rPr lang="en-US" sz="1600" dirty="0" smtClean="0">
                <a:latin typeface="Barlow Semi Condensed" panose="020B0604020202020204" charset="0"/>
              </a:rPr>
              <a:t>	T(n) = T(n-1) + 1  ---------- eq 1</a:t>
            </a:r>
          </a:p>
          <a:p>
            <a:pPr algn="l"/>
            <a:r>
              <a:rPr lang="en-US" sz="1600" dirty="0">
                <a:latin typeface="Barlow Semi Condensed" panose="020B0604020202020204" charset="0"/>
              </a:rPr>
              <a:t>	</a:t>
            </a:r>
            <a:r>
              <a:rPr lang="en-US" sz="1600" dirty="0" smtClean="0">
                <a:latin typeface="Barlow Semi Condensed" panose="020B0604020202020204" charset="0"/>
              </a:rPr>
              <a:t>T(n-1) = T(n-2) + 1</a:t>
            </a:r>
          </a:p>
          <a:p>
            <a:pPr algn="l"/>
            <a:endParaRPr lang="en-US" sz="1600" dirty="0">
              <a:latin typeface="Barlow Semi Condensed" panose="020B0604020202020204" charset="0"/>
            </a:endParaRPr>
          </a:p>
          <a:p>
            <a:pPr algn="l"/>
            <a:r>
              <a:rPr lang="en-US" sz="1600" dirty="0" smtClean="0">
                <a:latin typeface="Barlow Semi Condensed" panose="020B0604020202020204" charset="0"/>
              </a:rPr>
              <a:t>	T(n) = T(n-2) + 2   --------- eq 2</a:t>
            </a:r>
          </a:p>
          <a:p>
            <a:pPr algn="l"/>
            <a:endParaRPr lang="en-US" sz="1600" dirty="0">
              <a:latin typeface="Barlow Semi Condensed" panose="020B0604020202020204" charset="0"/>
            </a:endParaRPr>
          </a:p>
          <a:p>
            <a:pPr algn="l"/>
            <a:r>
              <a:rPr lang="en-US" sz="1600" dirty="0" smtClean="0">
                <a:latin typeface="Barlow Semi Condensed" panose="020B0604020202020204" charset="0"/>
              </a:rPr>
              <a:t>	T(n) = T(n-3) + 3  ---------- eq 3</a:t>
            </a:r>
          </a:p>
          <a:p>
            <a:pPr algn="l"/>
            <a:endParaRPr lang="en-US" sz="1600" dirty="0">
              <a:latin typeface="Barlow Semi Condensed" panose="020B0604020202020204" charset="0"/>
            </a:endParaRPr>
          </a:p>
          <a:p>
            <a:pPr algn="l"/>
            <a:r>
              <a:rPr lang="en-US" sz="1600" dirty="0" smtClean="0">
                <a:latin typeface="Barlow Semi Condensed" panose="020B0604020202020204" charset="0"/>
              </a:rPr>
              <a:t>	T(n) = T(n-k) + k  ---------- eq 4</a:t>
            </a:r>
          </a:p>
          <a:p>
            <a:pPr algn="l"/>
            <a:endParaRPr lang="en-US" sz="1600" dirty="0" smtClean="0">
              <a:latin typeface="Barlow Semi Condensed" panose="020B0604020202020204" charset="0"/>
            </a:endParaRPr>
          </a:p>
          <a:p>
            <a:pPr algn="l"/>
            <a:r>
              <a:rPr lang="en-US" sz="1600" dirty="0" smtClean="0">
                <a:latin typeface="Barlow Semi Condensed" panose="020B0604020202020204" charset="0"/>
              </a:rPr>
              <a:t>We have to reduce it to n = 0, so when n-k = 0</a:t>
            </a:r>
          </a:p>
          <a:p>
            <a:pPr algn="l"/>
            <a:r>
              <a:rPr lang="en-US" sz="1600" dirty="0" smtClean="0">
                <a:latin typeface="Barlow Semi Condensed" panose="020B0604020202020204" charset="0"/>
              </a:rPr>
              <a:t>	n = k</a:t>
            </a:r>
          </a:p>
          <a:p>
            <a:pPr algn="l"/>
            <a:r>
              <a:rPr lang="en-US" sz="1600" dirty="0">
                <a:latin typeface="Barlow Semi Condensed" panose="020B0604020202020204" charset="0"/>
              </a:rPr>
              <a:t>	</a:t>
            </a:r>
          </a:p>
        </p:txBody>
      </p:sp>
      <p:pic>
        <p:nvPicPr>
          <p:cNvPr id="3076" name="Picture 4" descr="Induction Method or Successive Substitution meth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097" y="1185120"/>
            <a:ext cx="249555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Google Shape;2640;p48"/>
          <p:cNvSpPr txBox="1">
            <a:spLocks/>
          </p:cNvSpPr>
          <p:nvPr/>
        </p:nvSpPr>
        <p:spPr>
          <a:xfrm>
            <a:off x="5100838" y="2430100"/>
            <a:ext cx="3046260" cy="21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1600" dirty="0" smtClean="0">
                <a:latin typeface="Barlow Semi Condensed" panose="020B0604020202020204" charset="0"/>
              </a:rPr>
              <a:t>T(n) = T(n-n) + n</a:t>
            </a:r>
          </a:p>
          <a:p>
            <a:pPr algn="l"/>
            <a:r>
              <a:rPr lang="en-US" sz="1600" dirty="0" smtClean="0">
                <a:latin typeface="Barlow Semi Condensed" panose="020B0604020202020204" charset="0"/>
              </a:rPr>
              <a:t>            T(0) + n</a:t>
            </a:r>
          </a:p>
          <a:p>
            <a:pPr algn="l"/>
            <a:r>
              <a:rPr lang="en-US" sz="1600" dirty="0" smtClean="0">
                <a:latin typeface="Barlow Semi Condensed" panose="020B0604020202020204" charset="0"/>
              </a:rPr>
              <a:t>            1 + n</a:t>
            </a:r>
          </a:p>
          <a:p>
            <a:pPr algn="l"/>
            <a:endParaRPr lang="en-US" sz="1600" dirty="0">
              <a:latin typeface="Barlow Semi Condensed" panose="020B0604020202020204" charset="0"/>
            </a:endParaRPr>
          </a:p>
          <a:p>
            <a:pPr algn="l"/>
            <a:r>
              <a:rPr lang="en-US" sz="1600" dirty="0" smtClean="0">
                <a:latin typeface="Barlow Semi Condensed" panose="020B0604020202020204" charset="0"/>
              </a:rPr>
              <a:t>T(n) =1 + n</a:t>
            </a:r>
          </a:p>
          <a:p>
            <a:pPr algn="l"/>
            <a:endParaRPr lang="en-US" sz="1600" dirty="0" smtClean="0">
              <a:latin typeface="Barlow Semi Condensed" panose="020B0604020202020204" charset="0"/>
            </a:endParaRPr>
          </a:p>
          <a:p>
            <a:pPr algn="l"/>
            <a:r>
              <a:rPr lang="en-US" sz="1600" dirty="0" smtClean="0">
                <a:latin typeface="Barlow Semi Condensed" panose="020B0604020202020204" charset="0"/>
              </a:rPr>
              <a:t>O(n) = n</a:t>
            </a:r>
            <a:endParaRPr lang="en-US" sz="1600" dirty="0">
              <a:latin typeface="Barlow Semi Condensed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264970" y="159574"/>
            <a:ext cx="5303932" cy="521070"/>
          </a:xfrm>
        </p:spPr>
        <p:txBody>
          <a:bodyPr/>
          <a:lstStyle/>
          <a:p>
            <a:r>
              <a:rPr lang="en-US" dirty="0" smtClean="0"/>
              <a:t>Examples of recursion functions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665599"/>
              </p:ext>
            </p:extLst>
          </p:nvPr>
        </p:nvGraphicFramePr>
        <p:xfrm>
          <a:off x="1420873" y="1516027"/>
          <a:ext cx="6096000" cy="2595880"/>
        </p:xfrm>
        <a:graphic>
          <a:graphicData uri="http://schemas.openxmlformats.org/drawingml/2006/table">
            <a:tbl>
              <a:tblPr firstRow="1" bandRow="1">
                <a:tableStyleId>{7E84789F-6E46-481E-A668-661A064DA8D3}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rlow Semi Condensed" panose="020B0604020202020204" charset="0"/>
                        </a:rPr>
                        <a:t>Example</a:t>
                      </a:r>
                      <a:endParaRPr lang="en-US" dirty="0">
                        <a:latin typeface="Barlow Semi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rlow Semi Condensed" panose="020B0604020202020204" charset="0"/>
                        </a:rPr>
                        <a:t>Recurrence relation</a:t>
                      </a:r>
                      <a:endParaRPr lang="en-US" dirty="0">
                        <a:latin typeface="Barlow Semi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rlow Semi Condensed" panose="020B0604020202020204" charset="0"/>
                        </a:rPr>
                        <a:t>Time complexity</a:t>
                      </a:r>
                      <a:endParaRPr lang="en-US" dirty="0">
                        <a:latin typeface="Barlow Semi Condensed" panose="020B06040202020202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rlow Semi Condensed" panose="020B0604020202020204" charset="0"/>
                        </a:rPr>
                        <a:t>Binary search</a:t>
                      </a:r>
                      <a:endParaRPr lang="en-US" dirty="0">
                        <a:latin typeface="Barlow Semi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rlow Semi Condensed" panose="020B0604020202020204" charset="0"/>
                        </a:rPr>
                        <a:t>T(n) = T(n-2)  + O(1)</a:t>
                      </a:r>
                      <a:endParaRPr lang="en-US" dirty="0">
                        <a:latin typeface="Barlow Semi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rlow Semi Condensed" panose="020B0604020202020204" charset="0"/>
                        </a:rPr>
                        <a:t>O(logn)</a:t>
                      </a:r>
                      <a:endParaRPr lang="en-US" dirty="0">
                        <a:latin typeface="Barlow Semi Condensed" panose="020B06040202020202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rlow Semi Condensed" panose="020B0604020202020204" charset="0"/>
                        </a:rPr>
                        <a:t>Linear search</a:t>
                      </a:r>
                      <a:endParaRPr lang="en-US" dirty="0">
                        <a:latin typeface="Barlow Semi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rlow Semi Condensed" panose="020B0604020202020204" charset="0"/>
                        </a:rPr>
                        <a:t>T(n) = T(n-1) + O(1)</a:t>
                      </a:r>
                      <a:endParaRPr lang="en-US" dirty="0">
                        <a:latin typeface="Barlow Semi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rlow Semi Condensed" panose="020B0604020202020204" charset="0"/>
                        </a:rPr>
                        <a:t>O(n)</a:t>
                      </a:r>
                      <a:endParaRPr lang="en-US" dirty="0">
                        <a:latin typeface="Barlow Semi Condensed" panose="020B06040202020202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rlow Semi Condensed" panose="020B0604020202020204" charset="0"/>
                        </a:rPr>
                        <a:t>Merge sort</a:t>
                      </a:r>
                      <a:endParaRPr lang="en-US" dirty="0">
                        <a:latin typeface="Barlow Semi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rlow Semi Condensed" panose="020B0604020202020204" charset="0"/>
                        </a:rPr>
                        <a:t>T(n) = 2T(n/2) + O(n)</a:t>
                      </a:r>
                      <a:endParaRPr lang="en-US" dirty="0">
                        <a:latin typeface="Barlow Semi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rlow Semi Condensed" panose="020B0604020202020204" charset="0"/>
                        </a:rPr>
                        <a:t>O(n logn)</a:t>
                      </a:r>
                      <a:endParaRPr lang="en-US" dirty="0">
                        <a:latin typeface="Barlow Semi Condensed" panose="020B06040202020202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rlow Semi Condensed" panose="020B0604020202020204" charset="0"/>
                        </a:rPr>
                        <a:t>Selection</a:t>
                      </a:r>
                      <a:r>
                        <a:rPr lang="en-US" baseline="0" dirty="0" smtClean="0">
                          <a:latin typeface="Barlow Semi Condensed" panose="020B0604020202020204" charset="0"/>
                        </a:rPr>
                        <a:t> sort</a:t>
                      </a:r>
                      <a:endParaRPr lang="en-US" dirty="0">
                        <a:latin typeface="Barlow Semi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rlow Semi Condensed" panose="020B0604020202020204" charset="0"/>
                        </a:rPr>
                        <a:t>T(n) = T(n-1) + O(n)</a:t>
                      </a:r>
                      <a:endParaRPr lang="en-US" dirty="0">
                        <a:latin typeface="Barlow Semi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rlow Semi Condensed" panose="020B0604020202020204" charset="0"/>
                        </a:rPr>
                        <a:t>O(n^2)</a:t>
                      </a:r>
                      <a:endParaRPr lang="en-US" dirty="0">
                        <a:latin typeface="Barlow Semi Condensed" panose="020B06040202020202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rlow Semi Condensed" panose="020B0604020202020204" charset="0"/>
                        </a:rPr>
                        <a:t>Towers of Hanoi</a:t>
                      </a:r>
                      <a:endParaRPr lang="en-US" dirty="0">
                        <a:latin typeface="Barlow Semi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rlow Semi Condensed" panose="020B0604020202020204" charset="0"/>
                        </a:rPr>
                        <a:t>T(n) = 2T(n-1) + O(1)</a:t>
                      </a:r>
                      <a:endParaRPr lang="en-US" dirty="0">
                        <a:latin typeface="Barlow Semi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rlow Semi Condensed" panose="020B0604020202020204" charset="0"/>
                        </a:rPr>
                        <a:t>O(2^n)</a:t>
                      </a:r>
                      <a:endParaRPr lang="en-US" dirty="0">
                        <a:latin typeface="Barlow Semi Condensed" panose="020B06040202020202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rlow Semi Condensed" panose="020B0604020202020204" charset="0"/>
                        </a:rPr>
                        <a:t>Fibonacci</a:t>
                      </a:r>
                      <a:r>
                        <a:rPr lang="en-US" baseline="0" dirty="0" smtClean="0">
                          <a:latin typeface="Barlow Semi Condensed" panose="020B0604020202020204" charset="0"/>
                        </a:rPr>
                        <a:t> series</a:t>
                      </a:r>
                      <a:endParaRPr lang="en-US" dirty="0">
                        <a:latin typeface="Barlow Semi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rlow Semi Condensed" panose="020B0604020202020204" charset="0"/>
                        </a:rPr>
                        <a:t>T(n) = T(n-1) + T(n-2) + O(1)</a:t>
                      </a:r>
                      <a:endParaRPr lang="en-US" dirty="0">
                        <a:latin typeface="Barlow Semi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rlow Semi Condensed" panose="020B0604020202020204" charset="0"/>
                        </a:rPr>
                        <a:t>O(2^n)</a:t>
                      </a:r>
                      <a:endParaRPr lang="en-US" dirty="0">
                        <a:latin typeface="Barlow Semi Condensed" panose="020B060402020202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0" name="Google Shape;4950;p65"/>
          <p:cNvSpPr txBox="1">
            <a:spLocks noGrp="1"/>
          </p:cNvSpPr>
          <p:nvPr>
            <p:ph type="body" idx="1"/>
          </p:nvPr>
        </p:nvSpPr>
        <p:spPr>
          <a:xfrm>
            <a:off x="1881349" y="1246850"/>
            <a:ext cx="5151967" cy="3263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 smtClean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R="50800" lvl="0">
              <a:buFont typeface="Barlow Semi Condensed"/>
              <a:buChar char="●"/>
            </a:pPr>
            <a:r>
              <a:rPr lang="en-US" sz="1400" dirty="0">
                <a:hlinkClick r:id="rId3"/>
              </a:rPr>
              <a:t>https://www.geeksforgeeks.org/recursion</a:t>
            </a:r>
            <a:r>
              <a:rPr lang="en-US" sz="1400" dirty="0" smtClean="0">
                <a:hlinkClick r:id="rId3"/>
              </a:rPr>
              <a:t>/</a:t>
            </a:r>
            <a:endParaRPr lang="en-US" sz="1400" dirty="0" smtClean="0"/>
          </a:p>
          <a:p>
            <a:pPr marR="50800" lvl="0">
              <a:buFont typeface="Barlow Semi Condensed"/>
              <a:buChar char="●"/>
            </a:pPr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www.javatpoint.com/recursion-in-c</a:t>
            </a:r>
            <a:endParaRPr lang="en-US" sz="1400" dirty="0" smtClean="0"/>
          </a:p>
          <a:p>
            <a:pPr marR="50800" lvl="0">
              <a:buFont typeface="Barlow Semi Condensed"/>
              <a:buChar char="●"/>
            </a:pPr>
            <a:r>
              <a:rPr lang="en-US" sz="1400" dirty="0">
                <a:hlinkClick r:id="rId5"/>
              </a:rPr>
              <a:t>https://</a:t>
            </a:r>
            <a:r>
              <a:rPr lang="en-US" sz="1400" dirty="0" smtClean="0">
                <a:hlinkClick r:id="rId5"/>
              </a:rPr>
              <a:t>www.enjoyalgorithms.com/blog/time-complexity-analysis-of-recursion-in-programming</a:t>
            </a:r>
            <a:endParaRPr lang="en-US" sz="1400" dirty="0" smtClean="0"/>
          </a:p>
          <a:p>
            <a:pPr marR="50800" lvl="0">
              <a:buFont typeface="Barlow Semi Condensed"/>
              <a:buChar char="●"/>
            </a:pPr>
            <a:r>
              <a:rPr lang="en-US" sz="1400" dirty="0">
                <a:hlinkClick r:id="rId6"/>
              </a:rPr>
              <a:t>https://dotnettutorials.net/lesson/time-complexity-of-recursive-function</a:t>
            </a:r>
            <a:r>
              <a:rPr lang="en-US" sz="1400" dirty="0" smtClean="0">
                <a:hlinkClick r:id="rId6"/>
              </a:rPr>
              <a:t>/</a:t>
            </a:r>
            <a:endParaRPr lang="en-US" sz="1400" dirty="0" smtClean="0"/>
          </a:p>
          <a:p>
            <a:pPr marL="139700" marR="50800" lvl="0" indent="0">
              <a:buNone/>
            </a:pPr>
            <a:endParaRPr sz="1400" dirty="0" smtClean="0"/>
          </a:p>
        </p:txBody>
      </p:sp>
      <p:sp>
        <p:nvSpPr>
          <p:cNvPr id="4952" name="Google Shape;4952;p65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</a:t>
            </a:r>
            <a:r>
              <a:rPr lang="en" dirty="0" smtClean="0"/>
              <a:t>esources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041932" y="240631"/>
            <a:ext cx="4936384" cy="38982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dirty="0" smtClean="0"/>
              <a:t>Thank You</a:t>
            </a:r>
            <a:br>
              <a:rPr lang="en-US" sz="4700" dirty="0" smtClean="0"/>
            </a:br>
            <a:r>
              <a:rPr lang="en-US" sz="4700" dirty="0" smtClean="0"/>
              <a:t/>
            </a:r>
            <a:br>
              <a:rPr lang="en-US" sz="4700" dirty="0" smtClean="0"/>
            </a:br>
            <a:r>
              <a:rPr lang="en-US" sz="2400" dirty="0" smtClean="0"/>
              <a:t>I hope you have a very good day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535172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cursion · Git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58" y="597113"/>
            <a:ext cx="238125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deDoesMeme 🇺🇦 op Twitter: &quot;Recursion (source: https://t.co/mXUwY5Bdzf )  #reddit #dev #meme https://t.co/5a4KjGPE8c&quot; / Twit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835" y="1557146"/>
            <a:ext cx="2401995" cy="221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Template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600" dirty="0" smtClean="0"/>
              <a:t>What is recursion?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600" dirty="0" smtClean="0">
                <a:sym typeface="Barlow Semi Condensed"/>
              </a:rPr>
              <a:t>What is efficiency?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600" dirty="0" smtClean="0"/>
              <a:t>Examples of recursion and their time complexity</a:t>
            </a:r>
            <a:endParaRPr sz="1600" dirty="0">
              <a:sym typeface="Barlow Semi Condensed"/>
            </a:endParaRPr>
          </a:p>
        </p:txBody>
      </p:sp>
      <p:pic>
        <p:nvPicPr>
          <p:cNvPr id="4" name="Google Shape;4989;p68"/>
          <p:cNvPicPr preferRelativeResize="0"/>
          <p:nvPr/>
        </p:nvPicPr>
        <p:blipFill rotWithShape="1">
          <a:blip r:embed="rId3">
            <a:alphaModFix/>
          </a:blip>
          <a:srcRect l="-4042" t="-5945" r="-4053" b="-2151"/>
          <a:stretch/>
        </p:blipFill>
        <p:spPr>
          <a:xfrm>
            <a:off x="6538666" y="2930650"/>
            <a:ext cx="1881484" cy="188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882423" y="1536742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dirty="0" smtClean="0"/>
              <a:t>Recursion</a:t>
            </a:r>
            <a:endParaRPr sz="4700"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882423" y="2524844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</a:t>
            </a:r>
            <a:r>
              <a:rPr lang="en" dirty="0" smtClean="0"/>
              <a:t>efinition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P</a:t>
            </a:r>
            <a:r>
              <a:rPr lang="en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roperties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</a:t>
            </a:r>
            <a:r>
              <a:rPr lang="en" dirty="0" smtClean="0"/>
              <a:t>xamples 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043374" y="45671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</a:t>
            </a:r>
            <a:r>
              <a:rPr lang="en" dirty="0" smtClean="0"/>
              <a:t>ecursion</a:t>
            </a:r>
            <a:endParaRPr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1217020" y="1569056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</a:t>
            </a:r>
            <a:r>
              <a:rPr lang="en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he process in which a function calls itself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030" name="Picture 6" descr="C++ Recursion (With Example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618" y="2099553"/>
            <a:ext cx="3258570" cy="223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83582" y="230054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i="1" dirty="0">
                <a:solidFill>
                  <a:srgbClr val="273239"/>
                </a:solidFill>
                <a:latin typeface="urw-din"/>
              </a:rPr>
              <a:t>approach(1) – Simply adding one by one</a:t>
            </a:r>
            <a:endParaRPr lang="en-US" i="1" dirty="0">
              <a:solidFill>
                <a:srgbClr val="273239"/>
              </a:solidFill>
              <a:latin typeface="urw-din"/>
            </a:endParaRPr>
          </a:p>
          <a:p>
            <a:pPr fontAlgn="base"/>
            <a:r>
              <a:rPr lang="en-US" b="1" i="1" dirty="0">
                <a:solidFill>
                  <a:srgbClr val="273239"/>
                </a:solidFill>
                <a:latin typeface="urw-din"/>
              </a:rPr>
              <a:t>f(n) = 1 + 2 + 3 +……..+ n</a:t>
            </a:r>
            <a:endParaRPr lang="en-US" i="1" dirty="0">
              <a:solidFill>
                <a:srgbClr val="273239"/>
              </a:solidFill>
              <a:latin typeface="urw-di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83582" y="346769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pt-BR" b="1" i="1" dirty="0">
                <a:solidFill>
                  <a:srgbClr val="273239"/>
                </a:solidFill>
                <a:latin typeface="urw-din"/>
              </a:rPr>
              <a:t>approach(2) – Recursive adding </a:t>
            </a:r>
            <a:endParaRPr lang="pt-BR" i="1" dirty="0">
              <a:solidFill>
                <a:srgbClr val="273239"/>
              </a:solidFill>
              <a:latin typeface="urw-din"/>
            </a:endParaRPr>
          </a:p>
          <a:p>
            <a:pPr fontAlgn="base"/>
            <a:r>
              <a:rPr lang="pt-BR" b="1" i="1" dirty="0">
                <a:solidFill>
                  <a:srgbClr val="273239"/>
                </a:solidFill>
                <a:latin typeface="urw-din"/>
              </a:rPr>
              <a:t>f(n) = 1                  n=1</a:t>
            </a:r>
            <a:endParaRPr lang="pt-BR" i="1" dirty="0">
              <a:solidFill>
                <a:srgbClr val="273239"/>
              </a:solidFill>
              <a:latin typeface="urw-din"/>
            </a:endParaRPr>
          </a:p>
          <a:p>
            <a:pPr fontAlgn="base"/>
            <a:r>
              <a:rPr lang="pt-BR" b="1" i="1" dirty="0">
                <a:solidFill>
                  <a:srgbClr val="273239"/>
                </a:solidFill>
                <a:latin typeface="urw-din"/>
              </a:rPr>
              <a:t>f(n) = n + f(n-1)    n&gt;1</a:t>
            </a:r>
            <a:endParaRPr lang="pt-BR" i="1" dirty="0">
              <a:solidFill>
                <a:srgbClr val="273239"/>
              </a:solidFill>
              <a:latin typeface="urw-di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</a:t>
            </a:r>
            <a:r>
              <a:rPr lang="en" dirty="0" smtClean="0"/>
              <a:t>roperties of Recursion</a:t>
            </a:r>
            <a:endParaRPr dirty="0"/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1422888" y="1202951"/>
            <a:ext cx="5926687" cy="30390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 recursive function can go into infinite loop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To avoid, there are two properties that recursive functions must have:</a:t>
            </a:r>
            <a:endParaRPr lang="en-US" dirty="0"/>
          </a:p>
          <a:p>
            <a:pPr lvl="1" algn="l"/>
            <a:r>
              <a:rPr lang="en-US" dirty="0"/>
              <a:t>	</a:t>
            </a:r>
            <a:r>
              <a:rPr lang="en-US" dirty="0" smtClean="0"/>
              <a:t>Base criteria: there must be at least one base criteria or 			      condition such that when this condition is met		       the function stops calling itself</a:t>
            </a:r>
          </a:p>
          <a:p>
            <a:pPr lvl="1" algn="l"/>
            <a:endParaRPr lang="en-US" dirty="0"/>
          </a:p>
          <a:p>
            <a:pPr lvl="1" algn="l"/>
            <a:r>
              <a:rPr lang="en-US" dirty="0" smtClean="0"/>
              <a:t>	Progressive approach: the recursive calls should progress in</a:t>
            </a:r>
          </a:p>
          <a:p>
            <a:pPr lvl="1" algn="l"/>
            <a:r>
              <a:rPr lang="en-US" dirty="0"/>
              <a:t>	</a:t>
            </a:r>
            <a:r>
              <a:rPr lang="en-US" dirty="0" smtClean="0"/>
              <a:t>		 such a way that each time a recursive</a:t>
            </a:r>
          </a:p>
          <a:p>
            <a:pPr lvl="1" algn="l"/>
            <a:r>
              <a:rPr lang="en-US" dirty="0"/>
              <a:t>	</a:t>
            </a:r>
            <a:r>
              <a:rPr lang="en-US" dirty="0" smtClean="0"/>
              <a:t>		   call is made it comes closer to the</a:t>
            </a:r>
          </a:p>
          <a:p>
            <a:pPr lvl="1" algn="l"/>
            <a:r>
              <a:rPr lang="en-US" dirty="0"/>
              <a:t>	</a:t>
            </a:r>
            <a:r>
              <a:rPr lang="en-US" dirty="0" smtClean="0"/>
              <a:t>		      base criteria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95767" y="603224"/>
            <a:ext cx="4010228" cy="2098725"/>
          </a:xfrm>
        </p:spPr>
        <p:txBody>
          <a:bodyPr/>
          <a:lstStyle/>
          <a:p>
            <a:r>
              <a:rPr lang="en-US" sz="1800" dirty="0">
                <a:latin typeface="Barlow Semi Condensed" panose="020B0604020202020204" charset="0"/>
              </a:rPr>
              <a:t>i</a:t>
            </a:r>
            <a:r>
              <a:rPr lang="en-US" sz="1800" dirty="0" smtClean="0">
                <a:latin typeface="Barlow Semi Condensed" panose="020B0604020202020204" charset="0"/>
              </a:rPr>
              <a:t>nt test(n)    {</a:t>
            </a:r>
            <a:br>
              <a:rPr lang="en-US" sz="1800" dirty="0" smtClean="0">
                <a:latin typeface="Barlow Semi Condensed" panose="020B0604020202020204" charset="0"/>
              </a:rPr>
            </a:br>
            <a:r>
              <a:rPr lang="en-US" sz="1800" dirty="0" smtClean="0">
                <a:latin typeface="Barlow Semi Condensed" panose="020B0604020202020204" charset="0"/>
              </a:rPr>
              <a:t>if(n&gt;1)   {</a:t>
            </a:r>
            <a:br>
              <a:rPr lang="en-US" sz="1800" dirty="0" smtClean="0">
                <a:latin typeface="Barlow Semi Condensed" panose="020B0604020202020204" charset="0"/>
              </a:rPr>
            </a:br>
            <a:r>
              <a:rPr lang="en-US" sz="1800" dirty="0" smtClean="0">
                <a:latin typeface="Barlow Semi Condensed" panose="020B0604020202020204" charset="0"/>
              </a:rPr>
              <a:t>cout&lt;&lt;n;</a:t>
            </a:r>
            <a:br>
              <a:rPr lang="en-US" sz="1800" dirty="0" smtClean="0">
                <a:latin typeface="Barlow Semi Condensed" panose="020B0604020202020204" charset="0"/>
              </a:rPr>
            </a:br>
            <a:r>
              <a:rPr lang="en-US" sz="1800" dirty="0" smtClean="0">
                <a:latin typeface="Barlow Semi Condensed" panose="020B0604020202020204" charset="0"/>
              </a:rPr>
              <a:t>   test(n-1);   }</a:t>
            </a:r>
            <a:r>
              <a:rPr lang="en-US" sz="1800" dirty="0">
                <a:latin typeface="Barlow Semi Condensed" panose="020B0604020202020204" charset="0"/>
              </a:rPr>
              <a:t/>
            </a:r>
            <a:br>
              <a:rPr lang="en-US" sz="1800" dirty="0">
                <a:latin typeface="Barlow Semi Condensed" panose="020B0604020202020204" charset="0"/>
              </a:rPr>
            </a:br>
            <a:r>
              <a:rPr lang="en-US" sz="1800" dirty="0" smtClean="0">
                <a:latin typeface="Barlow Semi Condensed" panose="020B0604020202020204" charset="0"/>
              </a:rPr>
              <a:t>else</a:t>
            </a:r>
            <a:br>
              <a:rPr lang="en-US" sz="1800" dirty="0" smtClean="0">
                <a:latin typeface="Barlow Semi Condensed" panose="020B0604020202020204" charset="0"/>
              </a:rPr>
            </a:br>
            <a:r>
              <a:rPr lang="en-US" sz="1800" dirty="0" smtClean="0">
                <a:latin typeface="Barlow Semi Condensed" panose="020B0604020202020204" charset="0"/>
              </a:rPr>
              <a:t>             return 1;</a:t>
            </a:r>
            <a:br>
              <a:rPr lang="en-US" sz="1800" dirty="0" smtClean="0">
                <a:latin typeface="Barlow Semi Condensed" panose="020B0604020202020204" charset="0"/>
              </a:rPr>
            </a:br>
            <a:r>
              <a:rPr lang="en-US" sz="1800" dirty="0" smtClean="0">
                <a:latin typeface="Barlow Semi Condensed" panose="020B0604020202020204" charset="0"/>
              </a:rPr>
              <a:t>}</a:t>
            </a:r>
            <a:br>
              <a:rPr lang="en-US" sz="1800" dirty="0" smtClean="0">
                <a:latin typeface="Barlow Semi Condensed" panose="020B0604020202020204" charset="0"/>
              </a:rPr>
            </a:br>
            <a:r>
              <a:rPr lang="en-US" sz="1800" dirty="0">
                <a:latin typeface="Barlow Semi Condensed" panose="020B0604020202020204" charset="0"/>
              </a:rPr>
              <a:t/>
            </a:r>
            <a:br>
              <a:rPr lang="en-US" sz="1800" dirty="0">
                <a:latin typeface="Barlow Semi Condensed" panose="020B0604020202020204" charset="0"/>
              </a:rPr>
            </a:br>
            <a:r>
              <a:rPr lang="en-US" sz="1800" dirty="0" smtClean="0">
                <a:latin typeface="Barlow Semi Condensed" panose="020B0604020202020204" charset="0"/>
              </a:rPr>
              <a:t>int main{</a:t>
            </a:r>
            <a:br>
              <a:rPr lang="en-US" sz="1800" dirty="0" smtClean="0">
                <a:latin typeface="Barlow Semi Condensed" panose="020B0604020202020204" charset="0"/>
              </a:rPr>
            </a:br>
            <a:r>
              <a:rPr lang="en-US" sz="1800" dirty="0" smtClean="0">
                <a:latin typeface="Barlow Semi Condensed" panose="020B0604020202020204" charset="0"/>
              </a:rPr>
              <a:t>test(3);</a:t>
            </a:r>
            <a:br>
              <a:rPr lang="en-US" sz="1800" dirty="0" smtClean="0">
                <a:latin typeface="Barlow Semi Condensed" panose="020B0604020202020204" charset="0"/>
              </a:rPr>
            </a:br>
            <a:r>
              <a:rPr lang="en-US" sz="1800" dirty="0">
                <a:latin typeface="Barlow Semi Condensed" panose="020B0604020202020204" charset="0"/>
              </a:rPr>
              <a:t>}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83015" y="603224"/>
            <a:ext cx="1300257" cy="632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73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800" dirty="0" smtClean="0">
                <a:latin typeface="Barlow Semi Condensed" panose="020B0604020202020204" charset="0"/>
              </a:rPr>
              <a:t>Test(3)</a:t>
            </a:r>
            <a:endParaRPr lang="en-US" sz="1800" dirty="0">
              <a:latin typeface="Barlow Semi Condensed" panose="020B060402020202020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71236" y="1363218"/>
            <a:ext cx="787633" cy="57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73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800" dirty="0" smtClean="0">
                <a:latin typeface="Barlow Semi Condensed" panose="020B0604020202020204" charset="0"/>
              </a:rPr>
              <a:t>3</a:t>
            </a:r>
            <a:endParaRPr lang="en-US" sz="1800" dirty="0">
              <a:latin typeface="Barlow Semi Condensed" panose="020B060402020202020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152614" y="1071395"/>
            <a:ext cx="412511" cy="41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4507" y="1057645"/>
            <a:ext cx="381996" cy="43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itle 1"/>
          <p:cNvSpPr txBox="1">
            <a:spLocks/>
          </p:cNvSpPr>
          <p:nvPr/>
        </p:nvSpPr>
        <p:spPr>
          <a:xfrm>
            <a:off x="4604210" y="1373903"/>
            <a:ext cx="1300257" cy="632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73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800" dirty="0" smtClean="0">
                <a:latin typeface="Barlow Semi Condensed" panose="020B0604020202020204" charset="0"/>
              </a:rPr>
              <a:t>Test(2)</a:t>
            </a:r>
            <a:endParaRPr lang="en-US" sz="1800" dirty="0">
              <a:latin typeface="Barlow Semi Condensed" panose="020B060402020202020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749249" y="1797996"/>
            <a:ext cx="412511" cy="41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4210393" y="2035899"/>
            <a:ext cx="787633" cy="57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73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800" dirty="0">
                <a:latin typeface="Barlow Semi Condensed" panose="020B0604020202020204" charset="0"/>
              </a:rPr>
              <a:t>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216103" y="1805861"/>
            <a:ext cx="373425" cy="43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5211157" y="2035899"/>
            <a:ext cx="1300257" cy="632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73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800" dirty="0" smtClean="0">
                <a:latin typeface="Barlow Semi Condensed" panose="020B0604020202020204" charset="0"/>
              </a:rPr>
              <a:t>Test(1)</a:t>
            </a:r>
            <a:endParaRPr lang="en-US" sz="1800" dirty="0">
              <a:latin typeface="Barlow Semi Condensed" panose="020B060402020202020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383272" y="2489472"/>
            <a:ext cx="412511" cy="41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le 1"/>
          <p:cNvSpPr txBox="1">
            <a:spLocks/>
          </p:cNvSpPr>
          <p:nvPr/>
        </p:nvSpPr>
        <p:spPr>
          <a:xfrm>
            <a:off x="4767943" y="2787643"/>
            <a:ext cx="787633" cy="57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73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800" dirty="0">
                <a:latin typeface="Barlow Semi Condensed" panose="020B0604020202020204" charset="0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25" grpId="0"/>
      <p:bldP spid="9" grpId="0"/>
      <p:bldP spid="13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</a:t>
            </a:r>
            <a:r>
              <a:rPr lang="en" dirty="0" smtClean="0"/>
              <a:t>ime complexity</a:t>
            </a:r>
            <a:endParaRPr dirty="0"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311167" y="1471014"/>
            <a:ext cx="5962782" cy="2901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</a:t>
            </a:r>
            <a:r>
              <a:rPr lang="en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mount of time required by an algorithm to run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 smtClean="0"/>
              <a:t>I</a:t>
            </a:r>
            <a:r>
              <a:rPr lang="en" sz="1600" dirty="0" smtClean="0"/>
              <a:t>t measures the time taken to execute each statement of code in an algorithm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054" name="Picture 6" descr="https://lh6.googleusercontent.com/vZ313y9mfhFsmgDC4A6TRL52X2GBuhZX0xolzd0OH1SAiNtEvLQFM2ad1VxF9KqOcgdybcOfQt7YmnDALSB175Tu7QNkODnJ2pIaTGp9CFkuj9dE8mlEVmVxQABl2ml9aEEnyrQeIaWw7xuJD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670" y="2323794"/>
            <a:ext cx="3818284" cy="247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"/>
          <p:cNvSpPr txBox="1">
            <a:spLocks/>
          </p:cNvSpPr>
          <p:nvPr/>
        </p:nvSpPr>
        <p:spPr>
          <a:xfrm>
            <a:off x="3581127" y="458845"/>
            <a:ext cx="1300257" cy="632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73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800" dirty="0" smtClean="0">
                <a:latin typeface="Barlow Semi Condensed" panose="020B0604020202020204" charset="0"/>
              </a:rPr>
              <a:t>Test(3)</a:t>
            </a:r>
            <a:endParaRPr lang="en-US" sz="1800" dirty="0">
              <a:latin typeface="Barlow Semi Condensed" panose="020B0604020202020204" charset="0"/>
            </a:endParaRPr>
          </a:p>
        </p:txBody>
      </p:sp>
      <p:sp>
        <p:nvSpPr>
          <p:cNvPr id="66" name="Title 1"/>
          <p:cNvSpPr txBox="1">
            <a:spLocks/>
          </p:cNvSpPr>
          <p:nvPr/>
        </p:nvSpPr>
        <p:spPr>
          <a:xfrm>
            <a:off x="3069348" y="1218839"/>
            <a:ext cx="787633" cy="57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73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800" dirty="0" smtClean="0">
                <a:latin typeface="Barlow Semi Condensed" panose="020B0604020202020204" charset="0"/>
              </a:rPr>
              <a:t>3</a:t>
            </a:r>
            <a:endParaRPr lang="en-US" sz="1800" dirty="0">
              <a:latin typeface="Barlow Semi Condensed" panose="020B060402020202020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3650726" y="927016"/>
            <a:ext cx="412511" cy="41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262619" y="913266"/>
            <a:ext cx="381996" cy="43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itle 1"/>
          <p:cNvSpPr txBox="1">
            <a:spLocks/>
          </p:cNvSpPr>
          <p:nvPr/>
        </p:nvSpPr>
        <p:spPr>
          <a:xfrm>
            <a:off x="4102322" y="1229524"/>
            <a:ext cx="1300257" cy="632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73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800" dirty="0" smtClean="0">
                <a:latin typeface="Barlow Semi Condensed" panose="020B0604020202020204" charset="0"/>
              </a:rPr>
              <a:t>Test(2)</a:t>
            </a:r>
            <a:endParaRPr lang="en-US" sz="1800" dirty="0">
              <a:latin typeface="Barlow Semi Condensed" panose="020B060402020202020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4247361" y="1653617"/>
            <a:ext cx="412511" cy="41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itle 1"/>
          <p:cNvSpPr txBox="1">
            <a:spLocks/>
          </p:cNvSpPr>
          <p:nvPr/>
        </p:nvSpPr>
        <p:spPr>
          <a:xfrm>
            <a:off x="3708505" y="1891520"/>
            <a:ext cx="787633" cy="57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73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800" dirty="0">
                <a:latin typeface="Barlow Semi Condensed" panose="020B0604020202020204" charset="0"/>
              </a:rPr>
              <a:t>2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714215" y="1661482"/>
            <a:ext cx="373425" cy="43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itle 1"/>
          <p:cNvSpPr txBox="1">
            <a:spLocks/>
          </p:cNvSpPr>
          <p:nvPr/>
        </p:nvSpPr>
        <p:spPr>
          <a:xfrm>
            <a:off x="4709269" y="1891520"/>
            <a:ext cx="1300257" cy="632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73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800" dirty="0" smtClean="0">
                <a:latin typeface="Barlow Semi Condensed" panose="020B0604020202020204" charset="0"/>
              </a:rPr>
              <a:t>Test(1)</a:t>
            </a:r>
            <a:endParaRPr lang="en-US" sz="1800" dirty="0">
              <a:latin typeface="Barlow Semi Condensed" panose="020B0604020202020204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4881384" y="2345093"/>
            <a:ext cx="412511" cy="41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itle 1"/>
          <p:cNvSpPr txBox="1">
            <a:spLocks/>
          </p:cNvSpPr>
          <p:nvPr/>
        </p:nvSpPr>
        <p:spPr>
          <a:xfrm>
            <a:off x="4266055" y="2643264"/>
            <a:ext cx="787633" cy="57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73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800" dirty="0">
                <a:latin typeface="Barlow Semi Condensed" panose="020B0604020202020204" charset="0"/>
              </a:rPr>
              <a:t>1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11032" y="1582868"/>
            <a:ext cx="752174" cy="6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249335" y="2186310"/>
            <a:ext cx="1066649" cy="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2311210" y="2983832"/>
            <a:ext cx="1545771" cy="1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itle 1"/>
          <p:cNvSpPr txBox="1">
            <a:spLocks/>
          </p:cNvSpPr>
          <p:nvPr/>
        </p:nvSpPr>
        <p:spPr>
          <a:xfrm>
            <a:off x="1369056" y="1308490"/>
            <a:ext cx="787633" cy="57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73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800" dirty="0">
                <a:latin typeface="Barlow Semi Condensed" panose="020B0604020202020204" charset="0"/>
              </a:rPr>
              <a:t>1</a:t>
            </a:r>
          </a:p>
        </p:txBody>
      </p:sp>
      <p:sp>
        <p:nvSpPr>
          <p:cNvPr id="87" name="Title 1"/>
          <p:cNvSpPr txBox="1">
            <a:spLocks/>
          </p:cNvSpPr>
          <p:nvPr/>
        </p:nvSpPr>
        <p:spPr>
          <a:xfrm>
            <a:off x="1370540" y="1898086"/>
            <a:ext cx="787633" cy="57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73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800" dirty="0">
                <a:latin typeface="Barlow Semi Condensed" panose="020B0604020202020204" charset="0"/>
              </a:rPr>
              <a:t>2</a:t>
            </a:r>
          </a:p>
        </p:txBody>
      </p:sp>
      <p:sp>
        <p:nvSpPr>
          <p:cNvPr id="88" name="Title 1"/>
          <p:cNvSpPr txBox="1">
            <a:spLocks/>
          </p:cNvSpPr>
          <p:nvPr/>
        </p:nvSpPr>
        <p:spPr>
          <a:xfrm>
            <a:off x="1382478" y="2694464"/>
            <a:ext cx="787633" cy="57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73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800" dirty="0" smtClean="0">
                <a:latin typeface="Barlow Semi Condensed" panose="020B0604020202020204" charset="0"/>
              </a:rPr>
              <a:t>3</a:t>
            </a:r>
            <a:endParaRPr lang="en-US" sz="1800" dirty="0">
              <a:latin typeface="Barlow Semi Condensed" panose="020B0604020202020204" charset="0"/>
            </a:endParaRPr>
          </a:p>
        </p:txBody>
      </p:sp>
      <p:sp>
        <p:nvSpPr>
          <p:cNvPr id="91" name="Title 1"/>
          <p:cNvSpPr txBox="1">
            <a:spLocks/>
          </p:cNvSpPr>
          <p:nvPr/>
        </p:nvSpPr>
        <p:spPr>
          <a:xfrm>
            <a:off x="1195318" y="3498556"/>
            <a:ext cx="4814208" cy="1045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73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1400" dirty="0" smtClean="0">
                <a:latin typeface="Barlow Semi Condensed" panose="020B0604020202020204" charset="0"/>
              </a:rPr>
              <a:t>The function is executed 3 times when n = 3</a:t>
            </a:r>
          </a:p>
          <a:p>
            <a:pPr algn="l"/>
            <a:r>
              <a:rPr lang="en-US" sz="1400" dirty="0" smtClean="0">
                <a:latin typeface="Barlow Semi Condensed" panose="020B0604020202020204" charset="0"/>
              </a:rPr>
              <a:t>It will be executed 5 times when n = 5</a:t>
            </a:r>
          </a:p>
          <a:p>
            <a:pPr algn="l"/>
            <a:r>
              <a:rPr lang="en-US" sz="1400" dirty="0" smtClean="0">
                <a:latin typeface="Barlow Semi Condensed" panose="020B0604020202020204" charset="0"/>
              </a:rPr>
              <a:t>So, it will be executed n times when we put the value of n</a:t>
            </a:r>
          </a:p>
          <a:p>
            <a:pPr algn="l"/>
            <a:r>
              <a:rPr lang="en-US" sz="1400" dirty="0" smtClean="0">
                <a:latin typeface="Barlow Semi Condensed" panose="020B0604020202020204" charset="0"/>
              </a:rPr>
              <a:t>Time can be represented as O(n) = n</a:t>
            </a:r>
          </a:p>
          <a:p>
            <a:pPr algn="l"/>
            <a:endParaRPr lang="en-US" sz="1400" dirty="0">
              <a:latin typeface="Barlow Semi Condensed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E4C684D3DCAD4FA9E9EE2F3578ACAF" ma:contentTypeVersion="8" ma:contentTypeDescription="Create a new document." ma:contentTypeScope="" ma:versionID="e0cc3c305e6069c30d90a569d2ca0d59">
  <xsd:schema xmlns:xsd="http://www.w3.org/2001/XMLSchema" xmlns:xs="http://www.w3.org/2001/XMLSchema" xmlns:p="http://schemas.microsoft.com/office/2006/metadata/properties" xmlns:ns2="350c6e42-7de0-438b-8c1b-b4556cd8e016" targetNamespace="http://schemas.microsoft.com/office/2006/metadata/properties" ma:root="true" ma:fieldsID="fd4f807c050cdf948daa2b3c79c06f85" ns2:_="">
    <xsd:import namespace="350c6e42-7de0-438b-8c1b-b4556cd8e0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0c6e42-7de0-438b-8c1b-b4556cd8e0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A36FBF-978C-4398-8329-E602E0A5AF39}"/>
</file>

<file path=customXml/itemProps2.xml><?xml version="1.0" encoding="utf-8"?>
<ds:datastoreItem xmlns:ds="http://schemas.openxmlformats.org/officeDocument/2006/customXml" ds:itemID="{5FDB9083-DA18-41F6-BAF5-EB5758145DEF}"/>
</file>

<file path=customXml/itemProps3.xml><?xml version="1.0" encoding="utf-8"?>
<ds:datastoreItem xmlns:ds="http://schemas.openxmlformats.org/officeDocument/2006/customXml" ds:itemID="{A0DBC1B5-9B2C-4210-A76B-9E95B8824675}"/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376</Words>
  <Application>Microsoft Office PowerPoint</Application>
  <PresentationFormat>On-screen Show (16:9)</PresentationFormat>
  <Paragraphs>107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urw-din</vt:lpstr>
      <vt:lpstr>Barlow Semi Condensed</vt:lpstr>
      <vt:lpstr>Arial</vt:lpstr>
      <vt:lpstr>Wingdings</vt:lpstr>
      <vt:lpstr>Barlow Semi Condensed Medium</vt:lpstr>
      <vt:lpstr>Fjalla One</vt:lpstr>
      <vt:lpstr>Roboto Condensed Light</vt:lpstr>
      <vt:lpstr>Technology Consulting by Slidesgo</vt:lpstr>
      <vt:lpstr>Efficiency of Recursive Algorithm</vt:lpstr>
      <vt:lpstr>PowerPoint Presentation</vt:lpstr>
      <vt:lpstr>Contents of This Template</vt:lpstr>
      <vt:lpstr>Recursion</vt:lpstr>
      <vt:lpstr>Recursion</vt:lpstr>
      <vt:lpstr>Properties of Recursion</vt:lpstr>
      <vt:lpstr>int test(n)    { if(n&gt;1)   { cout&lt;&lt;n;    test(n-1);   } else              return 1; }  int main{ test(3); }</vt:lpstr>
      <vt:lpstr>Time complexity</vt:lpstr>
      <vt:lpstr>PowerPoint Presentation</vt:lpstr>
      <vt:lpstr>Time complexity of recursion using recurrence relation</vt:lpstr>
      <vt:lpstr>Induction method / Successive Substitution  method</vt:lpstr>
      <vt:lpstr>Examples of recursion functions</vt:lpstr>
      <vt:lpstr>Resources</vt:lpstr>
      <vt:lpstr>Thank You  I hope you have a very good day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Efficiency of Recursive Alogorithm</dc:title>
  <cp:lastModifiedBy>kristina udash</cp:lastModifiedBy>
  <cp:revision>42</cp:revision>
  <dcterms:modified xsi:type="dcterms:W3CDTF">2022-03-26T04:11:18Z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0x010100C0E4C684D3DCAD4FA9E9EE2F3578ACAF</vt:lpwstr>
  </property>
</Properties>
</file>