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B7931-C248-46C4-9C20-481711C4B22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104868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0D9D-FB63-40D1-91F4-E00079D3F1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6694-3756-47FB-8E55-AB3C8502B400}" type="datetime1">
              <a:rPr lang="en-US" smtClean="0"/>
              <a:t>3/21/2022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9C1-E1D8-4169-B74E-CDAE958C5149}" type="datetime1">
              <a:rPr lang="en-US" smtClean="0"/>
              <a:t>3/21/2022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76E2-E693-4411-9616-6FBA67B61BE2}" type="datetime1">
              <a:rPr lang="en-US" smtClean="0"/>
              <a:t>3/21/2022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331-F0D7-4C63-8C90-1BEC2DD3DEAF}" type="datetime1">
              <a:rPr lang="en-US" smtClean="0"/>
              <a:t>3/21/2022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654-958D-44FF-835C-8E55A386A293}" type="datetime1">
              <a:rPr lang="en-US" smtClean="0"/>
              <a:t>3/21/2022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5C38-BD62-47C9-A2C1-255ED72E8F7A}" type="datetime1">
              <a:rPr lang="en-US" smtClean="0"/>
              <a:t>3/21/2022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7DB4-3CA3-46AF-AAEE-2FD36F7784AF}" type="datetime1">
              <a:rPr lang="en-US" smtClean="0"/>
              <a:t>3/21/2022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612-492E-4BBF-869B-1D6BA348A96A}" type="datetime1">
              <a:rPr lang="en-US" smtClean="0"/>
              <a:t>3/21/2022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70A-226D-4873-9AC1-15749A339074}" type="datetime1">
              <a:rPr lang="en-US" smtClean="0"/>
              <a:t>3/21/2022</a:t>
            </a:fld>
            <a:endParaRPr 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EC71-DE73-4C1F-BD45-06E6D679AD63}" type="datetime1">
              <a:rPr lang="en-US" smtClean="0"/>
              <a:t>3/21/2022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420F-D79A-40DE-8DE4-196C5DA308A0}" type="datetime1">
              <a:rPr lang="en-US" smtClean="0"/>
              <a:t>3/21/2022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C51C-36A5-4E15-B455-2E247E23F524}" type="datetime1">
              <a:rPr lang="en-US" smtClean="0"/>
              <a:t>3/21/2022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Er. SAROJ GHIMIRE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FUNDAMENTAL OF ALGORITHM</a:t>
            </a:r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Qualification: MS CIS&amp;IT</a:t>
            </a:r>
          </a:p>
        </p:txBody>
      </p:sp>
      <p:sp>
        <p:nvSpPr>
          <p:cNvPr id="1048619" name="Subtitle 2"/>
          <p:cNvSpPr txBox="1"/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</a:t>
            </a:r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Saroj Poudel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Tower of Hanoi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700" dirty="0"/>
              <a:t>Tower of Hanoi, is a mathematical puzzle which consists of three tower pegs and more than one rings; as depicted below −</a:t>
            </a:r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marL="0" indent="0" algn="just">
              <a:buNone/>
            </a:pPr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>
              <a:buFont typeface="Wingdings" pitchFamily="2" charset="2"/>
              <a:buChar char="Ø"/>
            </a:pPr>
            <a:r>
              <a:rPr lang="en-US" sz="1700" dirty="0"/>
              <a:t>It consists of three rods and a number of disks of different sizes, which can slide onto any rod. The puzzle starts with the disks in a neat stack in ascending order of size on one rod, the smallest at the top, thus making a conical shape. The objective of the puzzle is to move the entire stack to last rod, obeying the following simple rules:</a:t>
            </a:r>
          </a:p>
          <a:p>
            <a:pPr lvl="1" algn="just"/>
            <a:r>
              <a:rPr lang="en-US" sz="1400" dirty="0"/>
              <a:t>Only one disk can be moved at a time.</a:t>
            </a:r>
          </a:p>
          <a:p>
            <a:pPr lvl="1" algn="just"/>
            <a:r>
              <a:rPr lang="en-US" sz="1400" dirty="0"/>
              <a:t>Each move consists of taking the upper disk from one of the stacks and placing it on top of another stack or on an empty rod.</a:t>
            </a:r>
          </a:p>
          <a:p>
            <a:pPr lvl="1" algn="just"/>
            <a:r>
              <a:rPr lang="en-US" sz="1400" dirty="0"/>
              <a:t>No larger disk may be placed on top of a smaller disk.</a:t>
            </a:r>
          </a:p>
          <a:p>
            <a:pPr algn="just"/>
            <a:endParaRPr lang="en-US" dirty="0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10</a:t>
            </a:fld>
            <a:endParaRPr lang="en-US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5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  <p:pic>
        <p:nvPicPr>
          <p:cNvPr id="209715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621" y="2279561"/>
            <a:ext cx="4006872" cy="1806463"/>
          </a:xfrm>
          <a:prstGeom prst="rect">
            <a:avLst/>
          </a:prstGeom>
        </p:spPr>
      </p:pic>
      <p:pic>
        <p:nvPicPr>
          <p:cNvPr id="209716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071" y="2176530"/>
            <a:ext cx="3261241" cy="1909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Tower of Hanoi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For an even number of disks:</a:t>
            </a:r>
          </a:p>
          <a:p>
            <a:pPr lvl="1" algn="just"/>
            <a:r>
              <a:rPr lang="en-US" dirty="0"/>
              <a:t>make the legal move between pegs A and B (in either direction),</a:t>
            </a:r>
          </a:p>
          <a:p>
            <a:pPr lvl="1" algn="just"/>
            <a:r>
              <a:rPr lang="en-US" dirty="0"/>
              <a:t>make the legal move between pegs A and C (in either direction),</a:t>
            </a:r>
          </a:p>
          <a:p>
            <a:pPr lvl="1" algn="just"/>
            <a:r>
              <a:rPr lang="en-US" dirty="0"/>
              <a:t>make the legal move between pegs B and C (in either direction),</a:t>
            </a:r>
          </a:p>
          <a:p>
            <a:pPr lvl="1" algn="just"/>
            <a:r>
              <a:rPr lang="en-US" dirty="0"/>
              <a:t>repeat until complete.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For an odd number of disks:</a:t>
            </a:r>
          </a:p>
          <a:p>
            <a:pPr lvl="1" algn="just"/>
            <a:r>
              <a:rPr lang="en-US" dirty="0"/>
              <a:t>make the legal move between pegs A and C (in either direction),</a:t>
            </a:r>
          </a:p>
          <a:p>
            <a:pPr lvl="1" algn="just"/>
            <a:r>
              <a:rPr lang="en-US" dirty="0"/>
              <a:t>make the legal move between pegs A and B (in either direction),</a:t>
            </a:r>
          </a:p>
          <a:p>
            <a:pPr lvl="1" algn="just"/>
            <a:r>
              <a:rPr lang="en-US" dirty="0"/>
              <a:t>make the legal move between pegs B and C (in either direction),</a:t>
            </a:r>
          </a:p>
          <a:p>
            <a:pPr lvl="1" algn="just"/>
            <a:r>
              <a:rPr lang="en-US" dirty="0"/>
              <a:t>repeat until complete.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 each case, a total of 2</a:t>
            </a:r>
            <a:r>
              <a:rPr lang="en-US" baseline="30000" dirty="0"/>
              <a:t>n</a:t>
            </a:r>
            <a:r>
              <a:rPr lang="en-US" dirty="0"/>
              <a:t> − 1 moves are made.</a:t>
            </a:r>
          </a:p>
        </p:txBody>
      </p:sp>
      <p:sp>
        <p:nvSpPr>
          <p:cNvPr id="1048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11</a:t>
            </a:fld>
            <a:endParaRPr lang="en-US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5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Tower of Hanoi</a:t>
            </a:r>
          </a:p>
        </p:txBody>
      </p:sp>
      <p:sp>
        <p:nvSpPr>
          <p:cNvPr id="104858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Void Hanoi (</a:t>
            </a:r>
            <a:r>
              <a:rPr lang="en-US" sz="2000" b="1" dirty="0" err="1"/>
              <a:t>int</a:t>
            </a:r>
            <a:r>
              <a:rPr lang="en-US" sz="2000" b="1" dirty="0"/>
              <a:t> n, string a, string b, string c)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{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if (n == 1) /* base case */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Move ( a, b);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else {/* recursion */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Hanoi (n-1,a,c,b);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Move ( a, b);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Hanoi (n-1,c,b,a);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485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5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12</a:t>
            </a:fld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5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  <p:pic>
        <p:nvPicPr>
          <p:cNvPr id="2097154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05341" y="1957589"/>
            <a:ext cx="5648459" cy="377351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Readings </a:t>
            </a:r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13</a:t>
            </a:fld>
            <a:endParaRPr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857" lnSpcReduction="20000"/>
          </a:bodyPr>
          <a:lstStyle/>
          <a:p>
            <a:r>
              <a:rPr lang="en-US" dirty="0"/>
              <a:t>Brian W. Kernighan and Dennis M. Ritchie, The C Programming Language, Prentice Hall, 1988. </a:t>
            </a:r>
          </a:p>
          <a:p>
            <a:r>
              <a:rPr lang="en-US" dirty="0"/>
              <a:t>Data Structures and Algorithms; Shi-</a:t>
            </a:r>
            <a:r>
              <a:rPr lang="en-US" dirty="0" err="1"/>
              <a:t>Kuo</a:t>
            </a:r>
            <a:r>
              <a:rPr lang="en-US" dirty="0"/>
              <a:t> Chang; World </a:t>
            </a:r>
            <a:r>
              <a:rPr lang="en-US" dirty="0" err="1"/>
              <a:t>Scientifi</a:t>
            </a:r>
            <a:r>
              <a:rPr lang="en-US" dirty="0"/>
              <a:t> c. </a:t>
            </a:r>
          </a:p>
          <a:p>
            <a:r>
              <a:rPr lang="en-US" dirty="0"/>
              <a:t>Data Structures and </a:t>
            </a:r>
            <a:r>
              <a:rPr lang="en-US" dirty="0" err="1"/>
              <a:t>Effi</a:t>
            </a:r>
            <a:r>
              <a:rPr lang="en-US" dirty="0"/>
              <a:t> </a:t>
            </a:r>
            <a:r>
              <a:rPr lang="en-US" dirty="0" err="1"/>
              <a:t>cient</a:t>
            </a:r>
            <a:r>
              <a:rPr lang="en-US" dirty="0"/>
              <a:t> Algorithms, </a:t>
            </a:r>
            <a:r>
              <a:rPr lang="en-US" dirty="0" err="1"/>
              <a:t>Burkhard</a:t>
            </a:r>
            <a:r>
              <a:rPr lang="en-US" dirty="0"/>
              <a:t> </a:t>
            </a:r>
            <a:r>
              <a:rPr lang="en-US" dirty="0" err="1"/>
              <a:t>Monien</a:t>
            </a:r>
            <a:r>
              <a:rPr lang="en-US" dirty="0"/>
              <a:t>, Thomas </a:t>
            </a:r>
            <a:r>
              <a:rPr lang="en-US" dirty="0" err="1"/>
              <a:t>Ottmann</a:t>
            </a:r>
            <a:r>
              <a:rPr lang="en-US" dirty="0"/>
              <a:t>, Springer. </a:t>
            </a:r>
          </a:p>
          <a:p>
            <a:r>
              <a:rPr lang="en-US" dirty="0"/>
              <a:t>Kruse Data Structure &amp; Program Design, Prentice Hall of India, New Delhi </a:t>
            </a:r>
          </a:p>
          <a:p>
            <a:r>
              <a:rPr lang="en-US" dirty="0"/>
              <a:t>Mark Allen </a:t>
            </a:r>
            <a:r>
              <a:rPr lang="en-US" dirty="0" err="1"/>
              <a:t>Weles</a:t>
            </a:r>
            <a:r>
              <a:rPr lang="en-US" dirty="0"/>
              <a:t>: Data Structure &amp; Algorithm Analysis in C Second </a:t>
            </a:r>
            <a:r>
              <a:rPr lang="en-US" dirty="0" err="1"/>
              <a:t>Adition</a:t>
            </a:r>
            <a:r>
              <a:rPr lang="en-US" dirty="0"/>
              <a:t>. Addison-Wesley publishing </a:t>
            </a:r>
          </a:p>
          <a:p>
            <a:r>
              <a:rPr lang="en-US" dirty="0"/>
              <a:t>RG </a:t>
            </a:r>
            <a:r>
              <a:rPr lang="en-US" dirty="0" err="1"/>
              <a:t>Dromey</a:t>
            </a:r>
            <a:r>
              <a:rPr lang="en-US" dirty="0"/>
              <a:t>, How to Solve it by Computer, Cambridge University Press.</a:t>
            </a:r>
          </a:p>
          <a:p>
            <a:r>
              <a:rPr lang="en-US" dirty="0"/>
              <a:t> Shi-</a:t>
            </a:r>
            <a:r>
              <a:rPr lang="en-US" dirty="0" err="1"/>
              <a:t>kuo</a:t>
            </a:r>
            <a:r>
              <a:rPr lang="en-US" dirty="0"/>
              <a:t> Chang, Data Structures and Algorithms, World </a:t>
            </a:r>
            <a:r>
              <a:rPr lang="en-US" dirty="0" err="1"/>
              <a:t>Scientifi</a:t>
            </a:r>
            <a:r>
              <a:rPr lang="en-US" dirty="0"/>
              <a:t> c </a:t>
            </a:r>
          </a:p>
          <a:p>
            <a:r>
              <a:rPr lang="en-US" dirty="0"/>
              <a:t>Sorenson and Tremblay: An Introduction to Data Structure with Algorithms. 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E, </a:t>
            </a:r>
            <a:r>
              <a:rPr lang="en-US" dirty="0" err="1"/>
              <a:t>Leiserson</a:t>
            </a:r>
            <a:r>
              <a:rPr lang="en-US" dirty="0"/>
              <a:t> &amp; Ronald L. </a:t>
            </a:r>
            <a:r>
              <a:rPr lang="en-US" dirty="0" err="1"/>
              <a:t>Rivest</a:t>
            </a:r>
            <a:r>
              <a:rPr lang="en-US" dirty="0"/>
              <a:t>: Introduction to Algorithms.</a:t>
            </a:r>
          </a:p>
          <a:p>
            <a:r>
              <a:rPr lang="en-US" dirty="0"/>
              <a:t>Prentice-Hall of India Pvt. Limited, New Delhi Timothy A. Budd, Classic Data Structures in C++, Addison Wesley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</a:t>
            </a:r>
          </a:p>
        </p:txBody>
      </p:sp>
      <p:sp>
        <p:nvSpPr>
          <p:cNvPr id="104862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Principles of recursion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Comparison between recursion and iteration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Factorial, Fibonacci, GCD &amp; Tower of Hanoi</a:t>
            </a:r>
          </a:p>
          <a:p>
            <a:pPr algn="just"/>
            <a:endParaRPr lang="en-US" dirty="0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2</a:t>
            </a:fld>
            <a:endParaRPr lang="en-US"/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6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1048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To learn how to formulate programs recursively.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To understand and apply the three laws of recursion.</a:t>
            </a:r>
          </a:p>
          <a:p>
            <a:endParaRPr lang="en-US" dirty="0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3</a:t>
            </a:fld>
            <a:endParaRPr lang="en-US"/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6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048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4</a:t>
            </a:fld>
            <a:endParaRPr lang="en-US"/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6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7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Principles of recursion </a:t>
            </a:r>
            <a:br>
              <a:rPr lang="en-US" dirty="0"/>
            </a:b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dirty="0"/>
              <a:t>The recursion is a process by which a function calls itself.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/>
              <a:t> We use recursion to solve bigger problem into smaller sub-problems.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Recursion is a programming technique using function or algorithm that calls itself one or more times until a specified condition is met at which time the rest of each repetition is processed from the last one called to the first.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For example, let's look at a recursive definition of a person's ancestors:</a:t>
            </a:r>
          </a:p>
          <a:p>
            <a:pPr marL="457200" lvl="1" indent="0">
              <a:buNone/>
            </a:pPr>
            <a:r>
              <a:rPr lang="en-US" sz="1600" dirty="0"/>
              <a:t>One's parents are one's ancestors. The parents of any ancestor are also ancestors of the person under consideration</a:t>
            </a:r>
          </a:p>
          <a:p>
            <a:pPr marL="457200" lvl="1" indent="0">
              <a:buNone/>
            </a:pPr>
            <a:r>
              <a:rPr lang="en-US" sz="1600" dirty="0"/>
              <a:t>We can write pseudo code to determine whether somebody is someone's ancestor.</a:t>
            </a:r>
          </a:p>
          <a:p>
            <a:pPr marL="457200" lvl="1" indent="0">
              <a:buNone/>
            </a:pPr>
            <a:r>
              <a:rPr lang="en-US" sz="1600" dirty="0"/>
              <a:t>FUNCTION is Ancestor (Person x, Person y):</a:t>
            </a:r>
            <a:br>
              <a:rPr lang="en-US" sz="1600" dirty="0"/>
            </a:br>
            <a:r>
              <a:rPr lang="en-US" sz="1600" dirty="0"/>
              <a:t>    IF x is y's parent, THEN:</a:t>
            </a:r>
            <a:br>
              <a:rPr lang="en-US" sz="1600" dirty="0"/>
            </a:br>
            <a:r>
              <a:rPr lang="en-US" sz="1600" dirty="0"/>
              <a:t>        return true</a:t>
            </a:r>
            <a:br>
              <a:rPr lang="en-US" sz="1600" dirty="0"/>
            </a:br>
            <a:r>
              <a:rPr lang="en-US" sz="1600" dirty="0"/>
              <a:t>    ELSE </a:t>
            </a:r>
            <a:br>
              <a:rPr lang="en-US" sz="1600" dirty="0"/>
            </a:br>
            <a:r>
              <a:rPr lang="en-US" sz="1600" dirty="0"/>
              <a:t>        return is Ancestor (x, y's mom) OR is Ancestor (x, y's dad)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Thus, a recursive function usually has a certain structure: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b="1" dirty="0"/>
              <a:t>base case</a:t>
            </a:r>
            <a:r>
              <a:rPr lang="en-US" sz="1600" dirty="0"/>
              <a:t>, which does not call the function itself;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 </a:t>
            </a:r>
            <a:r>
              <a:rPr lang="en-US" sz="1600" b="1" dirty="0"/>
              <a:t>recursive step</a:t>
            </a:r>
            <a:r>
              <a:rPr lang="en-US" sz="1600" dirty="0"/>
              <a:t>, which calls the function itself and moves closer to the base case.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5</a:t>
            </a:fld>
            <a:endParaRPr lang="en-US"/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6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Comparison between recursion and iteration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194304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907960"/>
          <a:ext cx="1051560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Recursion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Iteration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Recursion is like piling all of those steps on top of each other and then quashing the mall into the solution.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iteration, a problem is converted into a train of steps that are finished one at a time, one after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recursion, each step replicates itself at a smaller scale, so that all of them combined together eventually solve the problem.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iteration, each step clearly leads on to the next, like stepping stones across a river.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all recursive problem can solved by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iterative problem is solved recursively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does not use 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724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&lt;= 1) </a:t>
                      </a:r>
                    </a:p>
                    <a:p>
                      <a:pPr marL="914400" lvl="2" indent="0" algn="just">
                        <a:buFont typeface="+mj-lt"/>
                        <a:buNone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}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fib(n-1) + fib(n-2)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n &lt;= 1 )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0, b = 1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i = 2 to n )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 = a + b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b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c }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</a:p>
                    <a:p>
                      <a:pPr marL="457200" lvl="1" indent="0" algn="just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. SAROJ GHIMIRE</a:t>
            </a:r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6</a:t>
            </a:fld>
            <a:endParaRPr lang="en-US"/>
          </a:p>
        </p:txBody>
      </p:sp>
      <p:pic>
        <p:nvPicPr>
          <p:cNvPr id="209717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7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Factorial, Fibonacci, GCD &amp; Tower of Hanoi</a:t>
            </a:r>
            <a:br>
              <a:rPr lang="en-US" dirty="0"/>
            </a:b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Factorial</a:t>
            </a:r>
          </a:p>
          <a:p>
            <a:pPr lvl="1" algn="just"/>
            <a:r>
              <a:rPr lang="en-US" dirty="0"/>
              <a:t>The factorial of a number is the product of all the integers from 1 to that number.</a:t>
            </a:r>
          </a:p>
          <a:p>
            <a:pPr lvl="1" algn="just"/>
            <a:r>
              <a:rPr lang="en-US" dirty="0"/>
              <a:t>For example, the factorial of 6 is 1*2*3*4*5*6 = 720. </a:t>
            </a:r>
          </a:p>
          <a:p>
            <a:pPr lvl="1" algn="just"/>
            <a:r>
              <a:rPr lang="en-US" dirty="0"/>
              <a:t>Factorial is not defined for negative numbers and the factorial of zero is one, 0! = 1</a:t>
            </a:r>
          </a:p>
          <a:p>
            <a:pPr lvl="1" algn="just"/>
            <a:endParaRPr lang="en-US" dirty="0"/>
          </a:p>
        </p:txBody>
      </p:sp>
      <p:pic>
        <p:nvPicPr>
          <p:cNvPr id="2097172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173" y="1825625"/>
            <a:ext cx="4231654" cy="4351338"/>
          </a:xfrm>
        </p:spPr>
      </p:pic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7</a:t>
            </a:fld>
            <a:endParaRPr lang="en-US"/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7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Factorial, Fibonacci, GCD &amp; Tower of Hanoi</a:t>
            </a:r>
            <a:br>
              <a:rPr lang="en-US" dirty="0"/>
            </a:b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Fibonacci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Fibonacci numbers are the numbers in the following integer sequence.0, 1, 1, 2, 3, 5, 8, 13, 21, 34, 55, 89, 144, ……..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 mathematical terms, the sequence </a:t>
            </a:r>
            <a:r>
              <a:rPr lang="en-US" sz="2000" dirty="0" err="1"/>
              <a:t>F</a:t>
            </a:r>
            <a:r>
              <a:rPr lang="en-US" sz="2000" baseline="-25000" dirty="0" err="1"/>
              <a:t>n</a:t>
            </a:r>
            <a:r>
              <a:rPr lang="en-US" sz="2000" dirty="0"/>
              <a:t> of Fibonacci numbers is defined by the recurrence relation  </a:t>
            </a:r>
            <a:r>
              <a:rPr lang="en-US" sz="2000" dirty="0" err="1"/>
              <a:t>F</a:t>
            </a:r>
            <a:r>
              <a:rPr lang="en-US" sz="2000" baseline="-25000" dirty="0" err="1"/>
              <a:t>n</a:t>
            </a:r>
            <a:r>
              <a:rPr lang="en-US" sz="2000" dirty="0"/>
              <a:t> = F</a:t>
            </a:r>
            <a:r>
              <a:rPr lang="en-US" sz="2000" baseline="-25000" dirty="0"/>
              <a:t>n-1 </a:t>
            </a:r>
            <a:r>
              <a:rPr lang="en-US" sz="2000" dirty="0"/>
              <a:t>+ F</a:t>
            </a:r>
            <a:r>
              <a:rPr lang="en-US" sz="2000" baseline="-25000" dirty="0"/>
              <a:t>n-2</a:t>
            </a:r>
            <a:r>
              <a:rPr lang="en-US" sz="2000" dirty="0"/>
              <a:t> with seed values  F</a:t>
            </a:r>
            <a:r>
              <a:rPr lang="en-US" sz="2000" baseline="-25000" dirty="0"/>
              <a:t>0</a:t>
            </a:r>
            <a:r>
              <a:rPr lang="en-US" sz="2000" dirty="0"/>
              <a:t> = 0 and F</a:t>
            </a:r>
            <a:r>
              <a:rPr lang="en-US" sz="2000" baseline="-25000" dirty="0"/>
              <a:t>1</a:t>
            </a:r>
            <a:r>
              <a:rPr lang="en-US" sz="2000" dirty="0"/>
              <a:t> = 1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8</a:t>
            </a:fld>
            <a:endParaRPr lang="en-US"/>
          </a:p>
        </p:txBody>
      </p:sp>
      <p:pic>
        <p:nvPicPr>
          <p:cNvPr id="20971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7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  <p:pic>
        <p:nvPicPr>
          <p:cNvPr id="2097177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55952" y="1825625"/>
            <a:ext cx="3614095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Factorial, Fibonacci, GCD &amp; Tower of Hanoi</a:t>
            </a:r>
            <a:br>
              <a:rPr lang="en-US" dirty="0"/>
            </a:br>
            <a:endParaRPr lang="en-US" dirty="0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1667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GCD</a:t>
            </a:r>
          </a:p>
          <a:p>
            <a:pPr algn="just"/>
            <a:r>
              <a:rPr lang="en-US" dirty="0"/>
              <a:t>GCD (Greatest Common Divisor) or HCF (Highest Common Factor) of two numbers is the largest number that divides both of them. </a:t>
            </a:r>
          </a:p>
          <a:p>
            <a:pPr algn="just"/>
            <a:r>
              <a:rPr lang="en-US" dirty="0"/>
              <a:t>For example: Let’s say we have following two numbers: 63 and 42</a:t>
            </a:r>
          </a:p>
          <a:p>
            <a:pPr marL="457200" lvl="1" indent="0" algn="just">
              <a:buNone/>
            </a:pPr>
            <a:r>
              <a:rPr lang="en-US" dirty="0"/>
              <a:t>63 = 7 * 3 * 3</a:t>
            </a:r>
          </a:p>
          <a:p>
            <a:pPr marL="457200" lvl="1" indent="0" algn="just">
              <a:buNone/>
            </a:pPr>
            <a:r>
              <a:rPr lang="en-US" dirty="0"/>
              <a:t> 7 * 3 * 2</a:t>
            </a:r>
          </a:p>
          <a:p>
            <a:pPr marL="457200" lvl="1" indent="0" algn="just">
              <a:buNone/>
            </a:pPr>
            <a:r>
              <a:rPr lang="en-US" dirty="0"/>
              <a:t>So, the GCD of 63 and 42 is 21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97161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9049" y="2386581"/>
            <a:ext cx="4667902" cy="3229426"/>
          </a:xfrm>
        </p:spPr>
      </p:pic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SAROJ GHIMIRE</a:t>
            </a:r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9</a:t>
            </a:fld>
            <a:endParaRPr lang="en-US"/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209716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C0A8FA-9A3C-4F6C-AFA3-8BB5ACFC5BAA}"/>
</file>

<file path=customXml/itemProps2.xml><?xml version="1.0" encoding="utf-8"?>
<ds:datastoreItem xmlns:ds="http://schemas.openxmlformats.org/officeDocument/2006/customXml" ds:itemID="{915918B6-A8C7-4605-9222-0B7727AED9AB}"/>
</file>

<file path=customXml/itemProps3.xml><?xml version="1.0" encoding="utf-8"?>
<ds:datastoreItem xmlns:ds="http://schemas.openxmlformats.org/officeDocument/2006/customXml" ds:itemID="{2001BB42-C323-4A82-92B4-361437EF1174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1238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FUNDAMENTAL OF ALGORITHM</vt:lpstr>
      <vt:lpstr>Overview </vt:lpstr>
      <vt:lpstr>Objectives </vt:lpstr>
      <vt:lpstr>PowerPoint Presentation</vt:lpstr>
      <vt:lpstr>Principles of recursion  </vt:lpstr>
      <vt:lpstr>Comparison between recursion and iteration </vt:lpstr>
      <vt:lpstr>Factorial, Fibonacci, GCD &amp; Tower of Hanoi </vt:lpstr>
      <vt:lpstr>Factorial, Fibonacci, GCD &amp; Tower of Hanoi </vt:lpstr>
      <vt:lpstr>Factorial, Fibonacci, GCD &amp; Tower of Hanoi </vt:lpstr>
      <vt:lpstr>Tower of Hanoi</vt:lpstr>
      <vt:lpstr>Tower of Hanoi</vt:lpstr>
      <vt:lpstr>Tower of Hanoi</vt:lpstr>
      <vt:lpstr>Further Readings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Thapaliya</dc:creator>
  <cp:lastModifiedBy>Saroj Poudel</cp:lastModifiedBy>
  <cp:revision>2</cp:revision>
  <dcterms:created xsi:type="dcterms:W3CDTF">2021-02-13T15:33:12Z</dcterms:created>
  <dcterms:modified xsi:type="dcterms:W3CDTF">2022-03-21T15:33:58Z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