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7" r:id="rId3"/>
    <p:sldId id="278" r:id="rId4"/>
    <p:sldId id="277" r:id="rId5"/>
    <p:sldId id="283" r:id="rId6"/>
    <p:sldId id="284" r:id="rId7"/>
    <p:sldId id="285" r:id="rId8"/>
    <p:sldId id="293" r:id="rId9"/>
    <p:sldId id="294" r:id="rId10"/>
    <p:sldId id="295" r:id="rId11"/>
    <p:sldId id="296" r:id="rId12"/>
    <p:sldId id="292" r:id="rId13"/>
    <p:sldId id="289" r:id="rId14"/>
    <p:sldId id="291" r:id="rId15"/>
    <p:sldId id="290"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B7931-C248-46C4-9C20-481711C4B229}" type="datetimeFigureOut">
              <a:rPr lang="en-US" smtClean="0"/>
              <a:t>11/29/2021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90D9D-FB63-40D1-91F4-E00079D3F16F}" type="slidenum">
              <a:rPr lang="en-US" smtClean="0"/>
              <a:t>‹#›</a:t>
            </a:fld>
            <a:endParaRPr lang="en-US"/>
          </a:p>
        </p:txBody>
      </p:sp>
    </p:spTree>
    <p:extLst>
      <p:ext uri="{BB962C8B-B14F-4D97-AF65-F5344CB8AC3E}">
        <p14:creationId xmlns:p14="http://schemas.microsoft.com/office/powerpoint/2010/main" val="42360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1AE0CC-FCCB-4BF8-83E4-ABDE3B794E11}" type="datetime1">
              <a:rPr lang="en-US" smtClean="0"/>
              <a:t>11/29/2021</a:t>
            </a:fld>
            <a:endParaRPr lang="en-US"/>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91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A12A7-A35E-4E75-A459-76769DDE6CE7}" type="datetime1">
              <a:rPr lang="en-US" smtClean="0"/>
              <a:t>11/29/2021</a:t>
            </a:fld>
            <a:endParaRPr lang="en-US"/>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9198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DF15FF-86D3-4C17-ABDD-571EB02AFDAC}" type="datetime1">
              <a:rPr lang="en-US" smtClean="0"/>
              <a:t>11/29/2021</a:t>
            </a:fld>
            <a:endParaRPr lang="en-US"/>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990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AFF362-1872-499F-9251-22E3976697C5}" type="datetime1">
              <a:rPr lang="en-US" smtClean="0"/>
              <a:t>11/29/2021</a:t>
            </a:fld>
            <a:endParaRPr lang="en-US"/>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024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1B72CE-88E3-4471-B670-4DC6AF687DC5}" type="datetime1">
              <a:rPr lang="en-US" smtClean="0"/>
              <a:t>11/29/2021</a:t>
            </a:fld>
            <a:endParaRPr lang="en-US"/>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211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830515-FE2D-44D1-96C8-CB8406674942}" type="datetime1">
              <a:rPr lang="en-US" smtClean="0"/>
              <a:t>11/29/2021</a:t>
            </a:fld>
            <a:endParaRPr lang="en-US"/>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0549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72E39C-8CF4-4AFD-910A-DD5935F44694}" type="datetime1">
              <a:rPr lang="en-US" smtClean="0"/>
              <a:t>11/29/2021</a:t>
            </a:fld>
            <a:endParaRPr lang="en-US"/>
          </a:p>
        </p:txBody>
      </p:sp>
      <p:sp>
        <p:nvSpPr>
          <p:cNvPr id="8" name="Footer Placeholder 7"/>
          <p:cNvSpPr>
            <a:spLocks noGrp="1"/>
          </p:cNvSpPr>
          <p:nvPr>
            <p:ph type="ftr" sz="quarter" idx="11"/>
          </p:nvPr>
        </p:nvSpPr>
        <p:spPr/>
        <p:txBody>
          <a:bodyPr/>
          <a:lstStyle/>
          <a:p>
            <a:r>
              <a:rPr lang="en-US"/>
              <a:t>SAROJ POUDEL</a:t>
            </a:r>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34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68C06A-6847-4F78-B7C4-FC55E95D1FF9}" type="datetime1">
              <a:rPr lang="en-US" smtClean="0"/>
              <a:t>11/29/2021</a:t>
            </a:fld>
            <a:endParaRPr lang="en-US"/>
          </a:p>
        </p:txBody>
      </p:sp>
      <p:sp>
        <p:nvSpPr>
          <p:cNvPr id="4" name="Footer Placeholder 3"/>
          <p:cNvSpPr>
            <a:spLocks noGrp="1"/>
          </p:cNvSpPr>
          <p:nvPr>
            <p:ph type="ftr" sz="quarter" idx="11"/>
          </p:nvPr>
        </p:nvSpPr>
        <p:spPr/>
        <p:txBody>
          <a:bodyPr/>
          <a:lstStyle/>
          <a:p>
            <a:r>
              <a:rPr lang="en-US"/>
              <a:t>SAROJ POUDEL</a:t>
            </a:r>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507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FFA8B-AC1E-46B4-AE36-475E5F1C5DD6}" type="datetime1">
              <a:rPr lang="en-US" smtClean="0"/>
              <a:t>11/29/2021</a:t>
            </a:fld>
            <a:endParaRPr lang="en-US"/>
          </a:p>
        </p:txBody>
      </p:sp>
      <p:sp>
        <p:nvSpPr>
          <p:cNvPr id="3" name="Footer Placeholder 2"/>
          <p:cNvSpPr>
            <a:spLocks noGrp="1"/>
          </p:cNvSpPr>
          <p:nvPr>
            <p:ph type="ftr" sz="quarter" idx="11"/>
          </p:nvPr>
        </p:nvSpPr>
        <p:spPr/>
        <p:txBody>
          <a:bodyPr/>
          <a:lstStyle/>
          <a:p>
            <a:r>
              <a:rPr lang="en-US"/>
              <a:t>SAROJ POUDEL</a:t>
            </a:r>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298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A50AC9-1AEC-4DDD-ABA1-E8BAC8F9F692}" type="datetime1">
              <a:rPr lang="en-US" smtClean="0"/>
              <a:t>11/29/2021</a:t>
            </a:fld>
            <a:endParaRPr lang="en-US"/>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67224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1637C-97E7-4C53-B043-E0518D37C43A}" type="datetime1">
              <a:rPr lang="en-US" smtClean="0"/>
              <a:t>11/29/2021</a:t>
            </a:fld>
            <a:endParaRPr lang="en-US"/>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852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1C22B-924B-446F-9E63-FE8F432C93DD}" type="datetime1">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SAROJ POUDEL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349868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fontScale="90000"/>
          </a:bodyPr>
          <a:lstStyle/>
          <a:p>
            <a:br>
              <a:rPr lang="en-US" dirty="0"/>
            </a:br>
            <a:r>
              <a:rPr lang="en-US" dirty="0"/>
              <a:t>FUNDAMENTAL of ALGORITHM</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Saroj Poudel</a:t>
            </a:r>
          </a:p>
          <a:p>
            <a:r>
              <a:rPr lang="en-US" dirty="0"/>
              <a:t>Qualification: </a:t>
            </a:r>
            <a:r>
              <a:rPr lang="en-US" dirty="0" err="1"/>
              <a:t>Ms</a:t>
            </a:r>
            <a:r>
              <a:rPr lang="en-US" dirty="0"/>
              <a:t> CIS&amp;IT, BE(Software)</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a:t>
            </a:r>
          </a:p>
        </p:txBody>
      </p:sp>
      <p:sp>
        <p:nvSpPr>
          <p:cNvPr id="5" name="Footer Placeholder 4"/>
          <p:cNvSpPr>
            <a:spLocks noGrp="1"/>
          </p:cNvSpPr>
          <p:nvPr>
            <p:ph type="ftr" sz="quarter" idx="11"/>
          </p:nvPr>
        </p:nvSpPr>
        <p:spPr/>
        <p:txBody>
          <a:bodyPr/>
          <a:lstStyle/>
          <a:p>
            <a:r>
              <a:rPr lang="en-US"/>
              <a:t>SAROJ POUDEL</a:t>
            </a:r>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3" name="Picture 2" descr="Graphical user interface, application&#10;&#10;Description automatically generated">
            <a:extLst>
              <a:ext uri="{FF2B5EF4-FFF2-40B4-BE49-F238E27FC236}">
                <a16:creationId xmlns:a16="http://schemas.microsoft.com/office/drawing/2014/main" id="{DD62143A-916F-4AA2-8CF7-263FAE661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061" y="1046922"/>
            <a:ext cx="7593496" cy="3949159"/>
          </a:xfrm>
          <a:prstGeom prst="rect">
            <a:avLst/>
          </a:prstGeom>
        </p:spPr>
      </p:pic>
    </p:spTree>
    <p:extLst>
      <p:ext uri="{BB962C8B-B14F-4D97-AF65-F5344CB8AC3E}">
        <p14:creationId xmlns:p14="http://schemas.microsoft.com/office/powerpoint/2010/main" val="154112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Text&#10;&#10;Description automatically generated">
            <a:extLst>
              <a:ext uri="{FF2B5EF4-FFF2-40B4-BE49-F238E27FC236}">
                <a16:creationId xmlns:a16="http://schemas.microsoft.com/office/drawing/2014/main" id="{E2F93450-B8F2-4B0F-BA2F-65E6A8EF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3883" y="886265"/>
            <a:ext cx="7891975" cy="4740812"/>
          </a:xfrm>
          <a:prstGeom prst="rect">
            <a:avLst/>
          </a:prstGeom>
        </p:spPr>
      </p:pic>
    </p:spTree>
    <p:extLst>
      <p:ext uri="{BB962C8B-B14F-4D97-AF65-F5344CB8AC3E}">
        <p14:creationId xmlns:p14="http://schemas.microsoft.com/office/powerpoint/2010/main" val="27410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2" name="TextBox 1">
            <a:extLst>
              <a:ext uri="{FF2B5EF4-FFF2-40B4-BE49-F238E27FC236}">
                <a16:creationId xmlns:a16="http://schemas.microsoft.com/office/drawing/2014/main" id="{93E498D8-9F28-48D7-ADE0-8FB3794D6184}"/>
              </a:ext>
            </a:extLst>
          </p:cNvPr>
          <p:cNvSpPr txBox="1"/>
          <p:nvPr/>
        </p:nvSpPr>
        <p:spPr>
          <a:xfrm>
            <a:off x="212035" y="27335"/>
            <a:ext cx="6639339" cy="5632311"/>
          </a:xfrm>
          <a:prstGeom prst="rect">
            <a:avLst/>
          </a:prstGeom>
          <a:noFill/>
        </p:spPr>
        <p:txBody>
          <a:bodyPr wrap="square" rtlCol="0">
            <a:spAutoFit/>
          </a:bodyPr>
          <a:lstStyle/>
          <a:p>
            <a:r>
              <a:rPr lang="en-US" dirty="0"/>
              <a:t>// C program for implementation of selection sort</a:t>
            </a:r>
          </a:p>
          <a:p>
            <a:r>
              <a:rPr lang="en-US" dirty="0"/>
              <a:t>#include &lt;</a:t>
            </a:r>
            <a:r>
              <a:rPr lang="en-US" dirty="0" err="1"/>
              <a:t>stdio.h</a:t>
            </a:r>
            <a:r>
              <a:rPr lang="en-US" dirty="0"/>
              <a:t>&gt;</a:t>
            </a:r>
          </a:p>
          <a:p>
            <a:r>
              <a:rPr lang="en-US" dirty="0"/>
              <a:t>void </a:t>
            </a:r>
            <a:r>
              <a:rPr lang="en-US" dirty="0" err="1"/>
              <a:t>selectionSort</a:t>
            </a:r>
            <a:r>
              <a:rPr lang="en-US" dirty="0"/>
              <a:t>(int </a:t>
            </a:r>
            <a:r>
              <a:rPr lang="en-US" dirty="0" err="1"/>
              <a:t>arr</a:t>
            </a:r>
            <a:r>
              <a:rPr lang="en-US" dirty="0"/>
              <a:t>[], int n)</a:t>
            </a:r>
          </a:p>
          <a:p>
            <a:r>
              <a:rPr lang="en-US" dirty="0"/>
              <a:t>{</a:t>
            </a:r>
          </a:p>
          <a:p>
            <a:r>
              <a:rPr lang="en-US" dirty="0"/>
              <a:t>	int </a:t>
            </a:r>
            <a:r>
              <a:rPr lang="en-US" dirty="0" err="1"/>
              <a:t>i</a:t>
            </a:r>
            <a:r>
              <a:rPr lang="en-US" dirty="0"/>
              <a:t>, j, </a:t>
            </a:r>
            <a:r>
              <a:rPr lang="en-US" dirty="0" err="1"/>
              <a:t>min_idx</a:t>
            </a:r>
            <a:r>
              <a:rPr lang="en-US" dirty="0"/>
              <a:t>, temp;</a:t>
            </a:r>
          </a:p>
          <a:p>
            <a:r>
              <a:rPr lang="en-US" dirty="0"/>
              <a:t>	for (</a:t>
            </a:r>
            <a:r>
              <a:rPr lang="en-US" dirty="0" err="1"/>
              <a:t>i</a:t>
            </a:r>
            <a:r>
              <a:rPr lang="en-US" dirty="0"/>
              <a:t> = 0; </a:t>
            </a:r>
            <a:r>
              <a:rPr lang="en-US" dirty="0" err="1"/>
              <a:t>i</a:t>
            </a:r>
            <a:r>
              <a:rPr lang="en-US" dirty="0"/>
              <a:t> &lt; n-1; </a:t>
            </a:r>
            <a:r>
              <a:rPr lang="en-US" dirty="0" err="1"/>
              <a:t>i</a:t>
            </a:r>
            <a:r>
              <a:rPr lang="en-US" dirty="0"/>
              <a:t>++) </a:t>
            </a:r>
          </a:p>
          <a:p>
            <a:r>
              <a:rPr lang="en-US" dirty="0"/>
              <a:t>	{</a:t>
            </a:r>
          </a:p>
          <a:p>
            <a:r>
              <a:rPr lang="en-US" dirty="0"/>
              <a:t>		</a:t>
            </a:r>
          </a:p>
          <a:p>
            <a:r>
              <a:rPr lang="en-US" dirty="0"/>
              <a:t>	</a:t>
            </a:r>
            <a:r>
              <a:rPr lang="en-US" dirty="0" err="1"/>
              <a:t>min_idx</a:t>
            </a:r>
            <a:r>
              <a:rPr lang="en-US" dirty="0"/>
              <a:t> = </a:t>
            </a:r>
            <a:r>
              <a:rPr lang="en-US" dirty="0" err="1"/>
              <a:t>i</a:t>
            </a:r>
            <a:r>
              <a:rPr lang="en-US" dirty="0"/>
              <a:t>;</a:t>
            </a:r>
          </a:p>
          <a:p>
            <a:r>
              <a:rPr lang="en-US" dirty="0"/>
              <a:t>	for (j = i+1; j &lt; n; </a:t>
            </a:r>
            <a:r>
              <a:rPr lang="en-US" dirty="0" err="1"/>
              <a:t>j++</a:t>
            </a:r>
            <a:r>
              <a:rPr lang="en-US" dirty="0"/>
              <a:t>){</a:t>
            </a:r>
          </a:p>
          <a:p>
            <a:r>
              <a:rPr lang="en-US" dirty="0"/>
              <a:t>	if (</a:t>
            </a:r>
            <a:r>
              <a:rPr lang="en-US" dirty="0" err="1"/>
              <a:t>arr</a:t>
            </a:r>
            <a:r>
              <a:rPr lang="en-US" dirty="0"/>
              <a:t>[j] &lt; </a:t>
            </a:r>
            <a:r>
              <a:rPr lang="en-US" dirty="0" err="1"/>
              <a:t>arr</a:t>
            </a:r>
            <a:r>
              <a:rPr lang="en-US" dirty="0"/>
              <a:t>[</a:t>
            </a:r>
            <a:r>
              <a:rPr lang="en-US" dirty="0" err="1"/>
              <a:t>min_idx</a:t>
            </a:r>
            <a:r>
              <a:rPr lang="en-US" dirty="0"/>
              <a:t>])</a:t>
            </a:r>
          </a:p>
          <a:p>
            <a:r>
              <a:rPr lang="en-US" dirty="0"/>
              <a:t>		</a:t>
            </a:r>
            <a:r>
              <a:rPr lang="en-US" dirty="0" err="1"/>
              <a:t>min_idx</a:t>
            </a:r>
            <a:r>
              <a:rPr lang="en-US" dirty="0"/>
              <a:t> = j;</a:t>
            </a:r>
          </a:p>
          <a:p>
            <a:endParaRPr lang="en-US" dirty="0"/>
          </a:p>
          <a:p>
            <a:r>
              <a:rPr lang="en-US" dirty="0"/>
              <a:t>	// Swap the found minimum element with the first element</a:t>
            </a:r>
          </a:p>
          <a:p>
            <a:r>
              <a:rPr lang="en-US" dirty="0"/>
              <a:t>	temp = </a:t>
            </a:r>
            <a:r>
              <a:rPr lang="en-US" dirty="0" err="1"/>
              <a:t>arr</a:t>
            </a:r>
            <a:r>
              <a:rPr lang="en-US" dirty="0"/>
              <a:t>[</a:t>
            </a:r>
            <a:r>
              <a:rPr lang="en-US" dirty="0" err="1"/>
              <a:t>i</a:t>
            </a:r>
            <a:r>
              <a:rPr lang="en-US" dirty="0"/>
              <a:t>];</a:t>
            </a:r>
          </a:p>
          <a:p>
            <a:r>
              <a:rPr lang="en-US" dirty="0"/>
              <a:t>	</a:t>
            </a:r>
            <a:r>
              <a:rPr lang="en-US" dirty="0" err="1"/>
              <a:t>arr</a:t>
            </a:r>
            <a:r>
              <a:rPr lang="en-US" dirty="0"/>
              <a:t>[</a:t>
            </a:r>
            <a:r>
              <a:rPr lang="en-US" dirty="0" err="1"/>
              <a:t>i</a:t>
            </a:r>
            <a:r>
              <a:rPr lang="en-US" dirty="0"/>
              <a:t>] = </a:t>
            </a:r>
            <a:r>
              <a:rPr lang="en-US" dirty="0" err="1"/>
              <a:t>arr</a:t>
            </a:r>
            <a:r>
              <a:rPr lang="en-US" dirty="0"/>
              <a:t>[</a:t>
            </a:r>
            <a:r>
              <a:rPr lang="en-US" dirty="0" err="1"/>
              <a:t>min_idx</a:t>
            </a:r>
            <a:r>
              <a:rPr lang="en-US" dirty="0"/>
              <a:t>];</a:t>
            </a:r>
          </a:p>
          <a:p>
            <a:r>
              <a:rPr lang="en-US" dirty="0"/>
              <a:t>	</a:t>
            </a:r>
            <a:r>
              <a:rPr lang="en-US" dirty="0" err="1"/>
              <a:t>arr</a:t>
            </a:r>
            <a:r>
              <a:rPr lang="en-US" dirty="0"/>
              <a:t>[</a:t>
            </a:r>
            <a:r>
              <a:rPr lang="en-US" dirty="0" err="1"/>
              <a:t>min_idx</a:t>
            </a:r>
            <a:r>
              <a:rPr lang="en-US" dirty="0"/>
              <a:t>] = temp;</a:t>
            </a:r>
          </a:p>
          <a:p>
            <a:r>
              <a:rPr lang="en-US" dirty="0"/>
              <a:t>	}</a:t>
            </a:r>
          </a:p>
          <a:p>
            <a:r>
              <a:rPr lang="en-US" dirty="0"/>
              <a:t>}</a:t>
            </a:r>
          </a:p>
          <a:p>
            <a:endParaRPr lang="en-US" dirty="0"/>
          </a:p>
        </p:txBody>
      </p:sp>
      <p:sp>
        <p:nvSpPr>
          <p:cNvPr id="3" name="TextBox 2">
            <a:extLst>
              <a:ext uri="{FF2B5EF4-FFF2-40B4-BE49-F238E27FC236}">
                <a16:creationId xmlns:a16="http://schemas.microsoft.com/office/drawing/2014/main" id="{2CBAFC7E-F16E-441F-8854-AF7EEE6EBBAE}"/>
              </a:ext>
            </a:extLst>
          </p:cNvPr>
          <p:cNvSpPr txBox="1"/>
          <p:nvPr/>
        </p:nvSpPr>
        <p:spPr>
          <a:xfrm>
            <a:off x="7010400" y="609600"/>
            <a:ext cx="4717774" cy="2862322"/>
          </a:xfrm>
          <a:prstGeom prst="rect">
            <a:avLst/>
          </a:prstGeom>
          <a:noFill/>
        </p:spPr>
        <p:txBody>
          <a:bodyPr wrap="square" rtlCol="0">
            <a:spAutoFit/>
          </a:bodyPr>
          <a:lstStyle/>
          <a:p>
            <a:r>
              <a:rPr lang="en-US" dirty="0"/>
              <a:t>int main()</a:t>
            </a:r>
          </a:p>
          <a:p>
            <a:r>
              <a:rPr lang="en-US" dirty="0"/>
              <a:t>{</a:t>
            </a:r>
          </a:p>
          <a:p>
            <a:r>
              <a:rPr lang="en-US" dirty="0"/>
              <a:t>	int </a:t>
            </a:r>
            <a:r>
              <a:rPr lang="en-US" dirty="0" err="1"/>
              <a:t>arr</a:t>
            </a:r>
            <a:r>
              <a:rPr lang="en-US" dirty="0"/>
              <a:t>[] = {2,7,4,1,5,3};</a:t>
            </a:r>
          </a:p>
          <a:p>
            <a:r>
              <a:rPr lang="en-US" dirty="0"/>
              <a:t>	</a:t>
            </a:r>
            <a:r>
              <a:rPr lang="en-US" dirty="0" err="1"/>
              <a:t>selectionSort</a:t>
            </a:r>
            <a:r>
              <a:rPr lang="en-US" dirty="0"/>
              <a:t>(</a:t>
            </a:r>
            <a:r>
              <a:rPr lang="en-US" dirty="0" err="1"/>
              <a:t>arr</a:t>
            </a:r>
            <a:r>
              <a:rPr lang="en-US" dirty="0"/>
              <a:t>, 6);</a:t>
            </a:r>
          </a:p>
          <a:p>
            <a:r>
              <a:rPr lang="en-US" dirty="0"/>
              <a:t>	for (int </a:t>
            </a:r>
            <a:r>
              <a:rPr lang="en-US" dirty="0" err="1"/>
              <a:t>i</a:t>
            </a:r>
            <a:r>
              <a:rPr lang="en-US" dirty="0"/>
              <a:t>=o; </a:t>
            </a:r>
            <a:r>
              <a:rPr lang="en-US" dirty="0" err="1"/>
              <a:t>i</a:t>
            </a:r>
            <a:r>
              <a:rPr lang="en-US" dirty="0"/>
              <a:t>&lt;6; </a:t>
            </a:r>
            <a:r>
              <a:rPr lang="en-US" dirty="0" err="1"/>
              <a:t>i</a:t>
            </a:r>
            <a:r>
              <a:rPr lang="en-US" dirty="0"/>
              <a:t>++){</a:t>
            </a:r>
          </a:p>
          <a:p>
            <a:r>
              <a:rPr lang="en-US" dirty="0"/>
              <a:t>	print(“%d”, </a:t>
            </a:r>
            <a:r>
              <a:rPr lang="en-US" dirty="0" err="1"/>
              <a:t>arr</a:t>
            </a:r>
            <a:r>
              <a:rPr lang="en-US" dirty="0"/>
              <a:t>[</a:t>
            </a:r>
            <a:r>
              <a:rPr lang="en-US" dirty="0" err="1"/>
              <a:t>i</a:t>
            </a:r>
            <a:r>
              <a:rPr lang="en-US" dirty="0"/>
              <a:t>])</a:t>
            </a:r>
          </a:p>
          <a:p>
            <a:r>
              <a:rPr lang="en-US" dirty="0"/>
              <a:t>	}</a:t>
            </a:r>
          </a:p>
          <a:p>
            <a:r>
              <a:rPr lang="en-US" dirty="0"/>
              <a:t>	return 0;</a:t>
            </a:r>
          </a:p>
          <a:p>
            <a:r>
              <a:rPr lang="en-US" dirty="0"/>
              <a:t>}</a:t>
            </a:r>
          </a:p>
          <a:p>
            <a:endParaRPr lang="en-US" dirty="0"/>
          </a:p>
        </p:txBody>
      </p:sp>
      <p:cxnSp>
        <p:nvCxnSpPr>
          <p:cNvPr id="10" name="Straight Connector 9">
            <a:extLst>
              <a:ext uri="{FF2B5EF4-FFF2-40B4-BE49-F238E27FC236}">
                <a16:creationId xmlns:a16="http://schemas.microsoft.com/office/drawing/2014/main" id="{613F8E18-0F1C-4433-85E7-17EF10126B7C}"/>
              </a:ext>
            </a:extLst>
          </p:cNvPr>
          <p:cNvCxnSpPr/>
          <p:nvPr/>
        </p:nvCxnSpPr>
        <p:spPr>
          <a:xfrm>
            <a:off x="6851374" y="27335"/>
            <a:ext cx="0" cy="68306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8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800" dirty="0"/>
              <a:t>Divide And Conquer Algorithm : Merge Sorting </a:t>
            </a:r>
          </a:p>
        </p:txBody>
      </p:sp>
      <p:sp>
        <p:nvSpPr>
          <p:cNvPr id="3" name="Content Placeholder 2"/>
          <p:cNvSpPr>
            <a:spLocks noGrp="1"/>
          </p:cNvSpPr>
          <p:nvPr>
            <p:ph idx="1"/>
          </p:nvPr>
        </p:nvSpPr>
        <p:spPr/>
        <p:txBody>
          <a:bodyPr/>
          <a:lstStyle/>
          <a:p>
            <a:pPr algn="just">
              <a:buFont typeface="Wingdings" pitchFamily="2" charset="2"/>
              <a:buChar char="Ø"/>
            </a:pPr>
            <a:r>
              <a:rPr lang="en-US" dirty="0"/>
              <a:t>A </a:t>
            </a:r>
            <a:r>
              <a:rPr lang="en-US" b="1" dirty="0"/>
              <a:t>divide and conquer algorithm</a:t>
            </a:r>
            <a:r>
              <a:rPr lang="en-US" dirty="0"/>
              <a:t> is a strategy of solving a large problem by:</a:t>
            </a:r>
          </a:p>
          <a:p>
            <a:pPr lvl="1" algn="just"/>
            <a:r>
              <a:rPr lang="en-US" dirty="0"/>
              <a:t>breaking the problem into smaller sub-problems</a:t>
            </a:r>
          </a:p>
          <a:p>
            <a:pPr lvl="1" algn="just"/>
            <a:r>
              <a:rPr lang="en-US" dirty="0"/>
              <a:t>solving the sub-problems, and</a:t>
            </a:r>
          </a:p>
          <a:p>
            <a:pPr lvl="1" algn="just"/>
            <a:r>
              <a:rPr lang="en-US" dirty="0"/>
              <a:t>combining them to get the desired output.</a:t>
            </a:r>
          </a:p>
          <a:p>
            <a:pPr algn="just"/>
            <a:r>
              <a:rPr lang="en-US" dirty="0"/>
              <a:t>The divide-and-conquer technique is the basis of efficient algorithms for many problems, such as sorting (e.g., quicksort,  merge sort)</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13</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28674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Sorting </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a:t>Merge sort is a sorting technique based on divide and conquer technique. With worst-case time complexity being Ο(n log n), it is one of the most respected algorithms.</a:t>
            </a:r>
          </a:p>
          <a:p>
            <a:pPr algn="just">
              <a:buFont typeface="Wingdings" pitchFamily="2" charset="2"/>
              <a:buChar char="Ø"/>
            </a:pPr>
            <a:r>
              <a:rPr lang="en-US" dirty="0"/>
              <a:t>Merge sort first divides the array into equal halves and then combines them in a sorted manner</a:t>
            </a:r>
          </a:p>
          <a:p>
            <a:pPr marL="0" indent="0" algn="just">
              <a:buNone/>
            </a:pPr>
            <a:r>
              <a:rPr lang="en-US" dirty="0"/>
              <a:t>Algorithm </a:t>
            </a:r>
          </a:p>
          <a:p>
            <a:pPr lvl="1" algn="just"/>
            <a:r>
              <a:rPr lang="en-US" dirty="0"/>
              <a:t>Divide the unsorted list into sub-lists, each containing element.</a:t>
            </a:r>
          </a:p>
          <a:p>
            <a:pPr lvl="1" algn="just"/>
            <a:r>
              <a:rPr lang="en-US" dirty="0"/>
              <a:t>Take adjacent pairs of two singleton lists and </a:t>
            </a:r>
            <a:r>
              <a:rPr lang="en-US" b="1" dirty="0"/>
              <a:t>merge</a:t>
            </a:r>
            <a:r>
              <a:rPr lang="en-US" dirty="0"/>
              <a:t> them to form a list of 2 elements. N. will now convert into lists of size 2.</a:t>
            </a:r>
          </a:p>
          <a:p>
            <a:pPr lvl="1" algn="just"/>
            <a:r>
              <a:rPr lang="en-US" dirty="0"/>
              <a:t>Repeat the process till a single </a:t>
            </a:r>
            <a:r>
              <a:rPr lang="en-US" b="1" dirty="0"/>
              <a:t>sorted</a:t>
            </a:r>
            <a:r>
              <a:rPr lang="en-US" dirty="0"/>
              <a:t> list of obtained</a:t>
            </a:r>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14</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91487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15</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775" y="595312"/>
            <a:ext cx="5886450" cy="5667375"/>
          </a:xfrm>
          <a:prstGeom prst="rect">
            <a:avLst/>
          </a:prstGeom>
        </p:spPr>
      </p:pic>
    </p:spTree>
    <p:extLst>
      <p:ext uri="{BB962C8B-B14F-4D97-AF65-F5344CB8AC3E}">
        <p14:creationId xmlns:p14="http://schemas.microsoft.com/office/powerpoint/2010/main" val="46574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1"/>
          </a:xfrm>
        </p:spPr>
        <p:txBody>
          <a:bodyPr/>
          <a:lstStyle/>
          <a:p>
            <a:r>
              <a:rPr lang="en-US" b="1" dirty="0"/>
              <a:t>Merge Sort Analysis</a:t>
            </a:r>
          </a:p>
        </p:txBody>
      </p:sp>
      <p:sp>
        <p:nvSpPr>
          <p:cNvPr id="3" name="Content Placeholder 2"/>
          <p:cNvSpPr>
            <a:spLocks noGrp="1"/>
          </p:cNvSpPr>
          <p:nvPr>
            <p:ph idx="1"/>
          </p:nvPr>
        </p:nvSpPr>
        <p:spPr>
          <a:xfrm>
            <a:off x="838200" y="1139687"/>
            <a:ext cx="10515600" cy="5037276"/>
          </a:xfrm>
        </p:spPr>
        <p:txBody>
          <a:bodyPr>
            <a:normAutofit/>
          </a:bodyPr>
          <a:lstStyle/>
          <a:p>
            <a:pPr algn="just"/>
            <a:r>
              <a:rPr lang="en-US" dirty="0"/>
              <a:t>whenever we divide a number into half in every step, it can be represented using a logarithmic function, which is log n and the number of steps can be represented by log n + 1(at most).</a:t>
            </a:r>
          </a:p>
          <a:p>
            <a:pPr algn="just"/>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16</a:t>
            </a:fld>
            <a:endParaRPr lang="en-US"/>
          </a:p>
        </p:txBody>
      </p:sp>
      <p:pic>
        <p:nvPicPr>
          <p:cNvPr id="4" name="Picture 3"/>
          <p:cNvPicPr>
            <a:picLocks noChangeAspect="1"/>
          </p:cNvPicPr>
          <p:nvPr/>
        </p:nvPicPr>
        <p:blipFill>
          <a:blip r:embed="rId2"/>
          <a:stretch>
            <a:fillRect/>
          </a:stretch>
        </p:blipFill>
        <p:spPr>
          <a:xfrm>
            <a:off x="9872870" y="6117444"/>
            <a:ext cx="1480930" cy="588370"/>
          </a:xfrm>
          <a:prstGeom prst="rect">
            <a:avLst/>
          </a:prstGeom>
        </p:spPr>
      </p:pic>
      <p:pic>
        <p:nvPicPr>
          <p:cNvPr id="5" name="Picture 4"/>
          <p:cNvPicPr>
            <a:picLocks noChangeAspect="1"/>
          </p:cNvPicPr>
          <p:nvPr/>
        </p:nvPicPr>
        <p:blipFill>
          <a:blip r:embed="rId3"/>
          <a:stretch>
            <a:fillRect/>
          </a:stretch>
        </p:blipFill>
        <p:spPr>
          <a:xfrm>
            <a:off x="838200" y="6117446"/>
            <a:ext cx="1480930" cy="588369"/>
          </a:xfrm>
          <a:prstGeom prst="rect">
            <a:avLst/>
          </a:prstGeom>
        </p:spPr>
      </p:pic>
      <p:sp>
        <p:nvSpPr>
          <p:cNvPr id="10" name="Rectangle 3">
            <a:extLst>
              <a:ext uri="{FF2B5EF4-FFF2-40B4-BE49-F238E27FC236}">
                <a16:creationId xmlns:a16="http://schemas.microsoft.com/office/drawing/2014/main" id="{9F05FC36-8E7A-4783-95BA-71C082669C6A}"/>
              </a:ext>
            </a:extLst>
          </p:cNvPr>
          <p:cNvSpPr>
            <a:spLocks noChangeArrowheads="1"/>
          </p:cNvSpPr>
          <p:nvPr/>
        </p:nvSpPr>
        <p:spPr bwMode="auto">
          <a:xfrm>
            <a:off x="917712" y="2382008"/>
            <a:ext cx="1112851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mn-lt"/>
              </a:rPr>
              <a:t>And to </a:t>
            </a:r>
            <a:r>
              <a:rPr kumimoji="0" lang="en-US" altLang="en-US" sz="2800" b="1" i="0" u="none" strike="noStrike" cap="none" normalizeH="0" baseline="0" dirty="0">
                <a:ln>
                  <a:noFill/>
                </a:ln>
                <a:solidFill>
                  <a:srgbClr val="212529"/>
                </a:solidFill>
                <a:effectLst/>
                <a:latin typeface="+mn-lt"/>
              </a:rPr>
              <a:t>merge</a:t>
            </a:r>
            <a:r>
              <a:rPr kumimoji="0" lang="en-US" altLang="en-US" sz="2800" b="0" i="0" u="none" strike="noStrike" cap="none" normalizeH="0" baseline="0" dirty="0">
                <a:ln>
                  <a:noFill/>
                </a:ln>
                <a:solidFill>
                  <a:srgbClr val="212529"/>
                </a:solidFill>
                <a:effectLst/>
                <a:latin typeface="+mn-lt"/>
              </a:rPr>
              <a:t> the subarrays, made by dividing the original array of </a:t>
            </a:r>
            <a:r>
              <a:rPr kumimoji="0" lang="en-US" altLang="en-US" sz="2800" b="0" i="0" u="none" strike="noStrike" cap="none" normalizeH="0" baseline="0" dirty="0">
                <a:ln>
                  <a:noFill/>
                </a:ln>
                <a:solidFill>
                  <a:srgbClr val="D63384"/>
                </a:solidFill>
                <a:effectLst/>
                <a:latin typeface="+mn-lt"/>
              </a:rPr>
              <a:t>n</a:t>
            </a:r>
            <a:r>
              <a:rPr kumimoji="0" lang="en-US" altLang="en-US" sz="2800" b="0" i="0" u="none" strike="noStrike" cap="none" normalizeH="0" baseline="0" dirty="0">
                <a:ln>
                  <a:noFill/>
                </a:ln>
                <a:solidFill>
                  <a:srgbClr val="212529"/>
                </a:solidFill>
                <a:effectLst/>
                <a:latin typeface="+mn-lt"/>
              </a:rPr>
              <a:t> elements, a running time of </a:t>
            </a:r>
            <a:r>
              <a:rPr kumimoji="0" lang="en-US" altLang="en-US" sz="2800" b="0" i="0" u="none" strike="noStrike" cap="none" normalizeH="0" baseline="0" dirty="0">
                <a:ln>
                  <a:noFill/>
                </a:ln>
                <a:solidFill>
                  <a:srgbClr val="D63384"/>
                </a:solidFill>
                <a:effectLst/>
                <a:latin typeface="+mn-lt"/>
              </a:rPr>
              <a:t>O(n)</a:t>
            </a:r>
            <a:r>
              <a:rPr kumimoji="0" lang="en-US" altLang="en-US" sz="2800" b="0" i="0" u="none" strike="noStrike" cap="none" normalizeH="0" baseline="0" dirty="0">
                <a:ln>
                  <a:noFill/>
                </a:ln>
                <a:solidFill>
                  <a:srgbClr val="212529"/>
                </a:solidFill>
                <a:effectLst/>
                <a:latin typeface="+mn-lt"/>
              </a:rPr>
              <a:t> will be required</a:t>
            </a:r>
            <a:r>
              <a:rPr kumimoji="0" lang="en-US" altLang="en-US" sz="1500" b="0" i="0" u="none" strike="noStrike" cap="none" normalizeH="0" baseline="0" dirty="0">
                <a:ln>
                  <a:noFill/>
                </a:ln>
                <a:solidFill>
                  <a:srgbClr val="212529"/>
                </a:solidFill>
                <a:effectLst/>
                <a:latin typeface="system-ui"/>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70A7307C-8A3C-4665-81B1-518CBA68B233}"/>
              </a:ext>
            </a:extLst>
          </p:cNvPr>
          <p:cNvSpPr>
            <a:spLocks noChangeArrowheads="1"/>
          </p:cNvSpPr>
          <p:nvPr/>
        </p:nvSpPr>
        <p:spPr bwMode="auto">
          <a:xfrm>
            <a:off x="838200" y="3946390"/>
            <a:ext cx="1032141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mn-lt"/>
              </a:rPr>
              <a:t>Hence the total time for </a:t>
            </a:r>
            <a:r>
              <a:rPr kumimoji="0" lang="en-US" altLang="en-US" sz="2800" b="0" i="0" u="none" strike="noStrike" cap="none" normalizeH="0" baseline="0" dirty="0" err="1">
                <a:ln>
                  <a:noFill/>
                </a:ln>
                <a:solidFill>
                  <a:srgbClr val="D63384"/>
                </a:solidFill>
                <a:effectLst/>
                <a:latin typeface="+mn-lt"/>
              </a:rPr>
              <a:t>mergeSort</a:t>
            </a:r>
            <a:r>
              <a:rPr kumimoji="0" lang="en-US" altLang="en-US" sz="2800" b="0" i="0" u="none" strike="noStrike" cap="none" normalizeH="0" baseline="0" dirty="0">
                <a:ln>
                  <a:noFill/>
                </a:ln>
                <a:solidFill>
                  <a:srgbClr val="212529"/>
                </a:solidFill>
                <a:effectLst/>
                <a:latin typeface="+mn-lt"/>
              </a:rPr>
              <a:t> function will become </a:t>
            </a:r>
            <a:r>
              <a:rPr kumimoji="0" lang="en-US" altLang="en-US" sz="2800" b="0" i="0" u="none" strike="noStrike" cap="none" normalizeH="0" baseline="0" dirty="0">
                <a:ln>
                  <a:noFill/>
                </a:ln>
                <a:solidFill>
                  <a:srgbClr val="D63384"/>
                </a:solidFill>
                <a:effectLst/>
                <a:latin typeface="+mn-lt"/>
              </a:rPr>
              <a:t>n(log n + 1)</a:t>
            </a:r>
            <a:r>
              <a:rPr kumimoji="0" lang="en-US" altLang="en-US" sz="2800" b="0" i="0" u="none" strike="noStrike" cap="none" normalizeH="0" baseline="0" dirty="0">
                <a:ln>
                  <a:noFill/>
                </a:ln>
                <a:solidFill>
                  <a:srgbClr val="212529"/>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mn-lt"/>
              </a:rPr>
              <a:t>which gives us a time complexity of </a:t>
            </a:r>
            <a:r>
              <a:rPr kumimoji="0" lang="en-US" altLang="en-US" sz="2800" b="0" i="0" u="none" strike="noStrike" cap="none" normalizeH="0" baseline="0" dirty="0">
                <a:ln>
                  <a:noFill/>
                </a:ln>
                <a:solidFill>
                  <a:srgbClr val="D63384"/>
                </a:solidFill>
                <a:effectLst/>
                <a:latin typeface="+mn-lt"/>
              </a:rPr>
              <a:t>O(n*log n)</a:t>
            </a:r>
            <a:r>
              <a:rPr kumimoji="0" lang="en-US" altLang="en-US" sz="2800" b="0" i="0" u="none" strike="noStrike" cap="none" normalizeH="0" baseline="0" dirty="0">
                <a:ln>
                  <a:noFill/>
                </a:ln>
                <a:solidFill>
                  <a:srgbClr val="212529"/>
                </a:solidFill>
                <a:effectLst/>
                <a:latin typeface="+mn-lt"/>
              </a:rPr>
              <a:t>.</a:t>
            </a:r>
            <a:r>
              <a:rPr kumimoji="0" lang="en-US" altLang="en-US" sz="2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65553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Quick Sort</a:t>
            </a:r>
          </a:p>
        </p:txBody>
      </p:sp>
      <p:sp>
        <p:nvSpPr>
          <p:cNvPr id="3" name="Content Placeholder 2"/>
          <p:cNvSpPr>
            <a:spLocks noGrp="1"/>
          </p:cNvSpPr>
          <p:nvPr>
            <p:ph idx="1"/>
          </p:nvPr>
        </p:nvSpPr>
        <p:spPr/>
        <p:txBody>
          <a:bodyPr>
            <a:normAutofit/>
          </a:bodyPr>
          <a:lstStyle/>
          <a:p>
            <a:pPr algn="just"/>
            <a:r>
              <a:rPr lang="en-US" dirty="0"/>
              <a:t>An array is divided into subarrays by selecting a pivot element (element selected from the array).</a:t>
            </a:r>
          </a:p>
          <a:p>
            <a:pPr algn="just"/>
            <a:r>
              <a:rPr lang="en-US" b="0" i="0" dirty="0">
                <a:effectLst/>
                <a:latin typeface="euclid_circular_a"/>
              </a:rPr>
              <a:t>While dividing the array, the pivot element should be positioned in such a way that elements less than pivot are kept on the left side and elements greater than pivot are on the right side of the pivot.</a:t>
            </a:r>
          </a:p>
          <a:p>
            <a:pPr algn="just"/>
            <a:r>
              <a:rPr lang="en-US" b="0" i="0" dirty="0">
                <a:effectLst/>
                <a:latin typeface="euclid_circular_a"/>
              </a:rPr>
              <a:t>The left and right subarrays are also divided using the same approach. This process continues until each subarray contains a single element.</a:t>
            </a:r>
          </a:p>
          <a:p>
            <a:pPr algn="just"/>
            <a:r>
              <a:rPr lang="en-US" b="0" i="0" dirty="0">
                <a:effectLst/>
                <a:latin typeface="euclid_circular_a"/>
              </a:rPr>
              <a:t>At this point, elements are already sorted. Finally, elements are combined to form a sorted array.</a:t>
            </a:r>
          </a:p>
          <a:p>
            <a:pPr algn="just"/>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17</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19322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Working of Quicksort Algorithm</a:t>
            </a:r>
          </a:p>
        </p:txBody>
      </p:sp>
      <p:sp>
        <p:nvSpPr>
          <p:cNvPr id="3" name="Content Placeholder 2"/>
          <p:cNvSpPr>
            <a:spLocks noGrp="1"/>
          </p:cNvSpPr>
          <p:nvPr>
            <p:ph idx="1"/>
          </p:nvPr>
        </p:nvSpPr>
        <p:spPr>
          <a:xfrm>
            <a:off x="838200" y="1470991"/>
            <a:ext cx="10515600" cy="4705972"/>
          </a:xfrm>
        </p:spPr>
        <p:txBody>
          <a:bodyPr>
            <a:normAutofit/>
          </a:bodyPr>
          <a:lstStyle/>
          <a:p>
            <a:pPr marL="514350" indent="-514350" algn="just">
              <a:buAutoNum type="arabicPeriod"/>
            </a:pPr>
            <a:r>
              <a:rPr lang="en-US" dirty="0"/>
              <a:t>Select the Pivot Element</a:t>
            </a:r>
          </a:p>
          <a:p>
            <a:pPr marL="0" indent="0" algn="just">
              <a:buNone/>
            </a:pPr>
            <a:r>
              <a:rPr lang="en-US" b="0" i="0" dirty="0">
                <a:effectLst/>
                <a:latin typeface="euclid_circular_a"/>
              </a:rPr>
              <a:t>There are different variations of quicksort where the pivot element is selected from different positions. Here, we will be selecting the rightmost element of the array as the pivot element.</a:t>
            </a:r>
          </a:p>
          <a:p>
            <a:pPr marL="0" indent="0" algn="just">
              <a:buNone/>
            </a:pPr>
            <a:endParaRPr lang="en-US" dirty="0">
              <a:latin typeface="euclid_circular_a"/>
            </a:endParaRPr>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18</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11" name="Picture 10" descr="A picture containing website&#10;&#10;Description automatically generated">
            <a:extLst>
              <a:ext uri="{FF2B5EF4-FFF2-40B4-BE49-F238E27FC236}">
                <a16:creationId xmlns:a16="http://schemas.microsoft.com/office/drawing/2014/main" id="{55BF3B0A-D73C-4853-8CF6-5B507FF87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589" y="3429000"/>
            <a:ext cx="8647487" cy="1790113"/>
          </a:xfrm>
          <a:prstGeom prst="rect">
            <a:avLst/>
          </a:prstGeom>
        </p:spPr>
      </p:pic>
    </p:spTree>
    <p:extLst>
      <p:ext uri="{BB962C8B-B14F-4D97-AF65-F5344CB8AC3E}">
        <p14:creationId xmlns:p14="http://schemas.microsoft.com/office/powerpoint/2010/main" val="218596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Rearrange the array</a:t>
            </a:r>
          </a:p>
        </p:txBody>
      </p:sp>
      <p:sp>
        <p:nvSpPr>
          <p:cNvPr id="3" name="Content Placeholder 2"/>
          <p:cNvSpPr>
            <a:spLocks noGrp="1"/>
          </p:cNvSpPr>
          <p:nvPr>
            <p:ph idx="1"/>
          </p:nvPr>
        </p:nvSpPr>
        <p:spPr>
          <a:xfrm>
            <a:off x="838200" y="1575582"/>
            <a:ext cx="10515600" cy="4601381"/>
          </a:xfrm>
        </p:spPr>
        <p:txBody>
          <a:bodyPr>
            <a:normAutofit/>
          </a:bodyPr>
          <a:lstStyle/>
          <a:p>
            <a:pPr marL="0" indent="0" algn="just">
              <a:buNone/>
            </a:pPr>
            <a:r>
              <a:rPr lang="en-US" dirty="0"/>
              <a:t>Now the elements of the array are rearranged so that elements that are smaller than the pivot are put on the left and the elements greater than the pivot are put on the right.</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19</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80C56E79-1A32-4154-BBA7-87AA28E3DC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8544" y="3286540"/>
            <a:ext cx="8510673" cy="2102592"/>
          </a:xfrm>
          <a:prstGeom prst="rect">
            <a:avLst/>
          </a:prstGeom>
        </p:spPr>
      </p:pic>
    </p:spTree>
    <p:extLst>
      <p:ext uri="{BB962C8B-B14F-4D97-AF65-F5344CB8AC3E}">
        <p14:creationId xmlns:p14="http://schemas.microsoft.com/office/powerpoint/2010/main" val="336896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Overview </a:t>
            </a:r>
          </a:p>
        </p:txBody>
      </p:sp>
      <p:sp>
        <p:nvSpPr>
          <p:cNvPr id="2" name="Content Placeholder 1"/>
          <p:cNvSpPr>
            <a:spLocks noGrp="1"/>
          </p:cNvSpPr>
          <p:nvPr>
            <p:ph idx="1"/>
          </p:nvPr>
        </p:nvSpPr>
        <p:spPr/>
        <p:txBody>
          <a:bodyPr/>
          <a:lstStyle/>
          <a:p>
            <a:pPr>
              <a:buFont typeface="Wingdings" pitchFamily="2" charset="2"/>
              <a:buChar char="Ø"/>
            </a:pPr>
            <a:r>
              <a:rPr lang="en-US" dirty="0"/>
              <a:t>Selection sort analysis</a:t>
            </a:r>
          </a:p>
          <a:p>
            <a:pPr>
              <a:buFont typeface="Wingdings" pitchFamily="2" charset="2"/>
              <a:buChar char="Ø"/>
            </a:pPr>
            <a:r>
              <a:rPr lang="en-US" dirty="0"/>
              <a:t>Divide and conquer strategy</a:t>
            </a:r>
          </a:p>
          <a:p>
            <a:pPr>
              <a:buFont typeface="Wingdings" pitchFamily="2" charset="2"/>
              <a:buChar char="Ø"/>
            </a:pPr>
            <a:r>
              <a:rPr lang="en-US" dirty="0"/>
              <a:t>Quick and Merge sort </a:t>
            </a:r>
          </a:p>
          <a:p>
            <a:pPr>
              <a:buFont typeface="Wingdings" pitchFamily="2" charset="2"/>
              <a:buChar char="Ø"/>
            </a:pPr>
            <a:r>
              <a:rPr lang="en-US" dirty="0"/>
              <a:t>Heap Sorting </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76044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r>
              <a:rPr lang="en-US" dirty="0">
                <a:effectLst/>
              </a:rPr>
              <a:t>Here's how we rearrange the array:</a:t>
            </a:r>
          </a:p>
          <a:p>
            <a:pPr marL="0" indent="0">
              <a:buNone/>
            </a:pPr>
            <a:r>
              <a:rPr lang="en-US" b="0" i="0" dirty="0">
                <a:effectLst/>
                <a:latin typeface="euclid_circular_a"/>
              </a:rPr>
              <a:t> 	A pointer is fixed at the pivot element. The pivot element is 	compared with the elements beginning from the first index.</a:t>
            </a:r>
          </a:p>
          <a:p>
            <a:pPr marL="0" indent="0">
              <a:buNone/>
            </a:pPr>
            <a:r>
              <a:rPr lang="en-US" dirty="0">
                <a:latin typeface="euclid_circular_a"/>
              </a:rPr>
              <a:t>	</a:t>
            </a:r>
            <a:br>
              <a:rPr lang="en-US" dirty="0">
                <a:effectLst/>
              </a:rPr>
            </a:b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20</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B64B1C41-33C4-43D0-8C5D-890926677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939" y="2231646"/>
            <a:ext cx="9607826" cy="2525884"/>
          </a:xfrm>
          <a:prstGeom prst="rect">
            <a:avLst/>
          </a:prstGeom>
        </p:spPr>
      </p:pic>
    </p:spTree>
    <p:extLst>
      <p:ext uri="{BB962C8B-B14F-4D97-AF65-F5344CB8AC3E}">
        <p14:creationId xmlns:p14="http://schemas.microsoft.com/office/powerpoint/2010/main" val="390496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b="0" i="0" dirty="0">
                <a:effectLst/>
                <a:latin typeface="euclid_circular_a"/>
              </a:rPr>
              <a:t>If the element is greater than the pivot element, a second pointer is set for that element.</a:t>
            </a:r>
          </a:p>
          <a:p>
            <a:pPr marL="0" indent="0" algn="just">
              <a:buNone/>
            </a:pPr>
            <a:endParaRPr lang="en-US" dirty="0">
              <a:latin typeface="euclid_circular_a"/>
            </a:endParaRPr>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21</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D34C1874-A490-4887-A24D-38DCEA70D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784" y="2173357"/>
            <a:ext cx="9250016" cy="2597426"/>
          </a:xfrm>
          <a:prstGeom prst="rect">
            <a:avLst/>
          </a:prstGeom>
        </p:spPr>
      </p:pic>
    </p:spTree>
    <p:extLst>
      <p:ext uri="{BB962C8B-B14F-4D97-AF65-F5344CB8AC3E}">
        <p14:creationId xmlns:p14="http://schemas.microsoft.com/office/powerpoint/2010/main" val="120839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b="0" i="0" dirty="0">
                <a:effectLst/>
                <a:latin typeface="euclid_circular_a"/>
              </a:rPr>
              <a:t>Now, pivot is compared with other elements. If an element smaller than the pivot element is reached, the smaller element is swapped with the greater element found earlier.</a:t>
            </a:r>
          </a:p>
          <a:p>
            <a:pPr marL="0" indent="0" algn="just">
              <a:buNone/>
            </a:pPr>
            <a:endParaRPr lang="en-US" dirty="0">
              <a:latin typeface="euclid_circular_a"/>
            </a:endParaRPr>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22</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Table&#10;&#10;Description automatically generated">
            <a:extLst>
              <a:ext uri="{FF2B5EF4-FFF2-40B4-BE49-F238E27FC236}">
                <a16:creationId xmlns:a16="http://schemas.microsoft.com/office/drawing/2014/main" id="{6BC58AA4-5207-4F3D-9863-FB5A3E079E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097" y="1638050"/>
            <a:ext cx="7991060" cy="4100546"/>
          </a:xfrm>
          <a:prstGeom prst="rect">
            <a:avLst/>
          </a:prstGeom>
        </p:spPr>
      </p:pic>
    </p:spTree>
    <p:extLst>
      <p:ext uri="{BB962C8B-B14F-4D97-AF65-F5344CB8AC3E}">
        <p14:creationId xmlns:p14="http://schemas.microsoft.com/office/powerpoint/2010/main" val="3388509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dirty="0"/>
              <a:t>Again, the process is repeated to set the next greater element as the second pointer. And, swap it with another smaller element.</a:t>
            </a:r>
          </a:p>
          <a:p>
            <a:pPr marL="0" indent="0" algn="just">
              <a:buNone/>
            </a:pPr>
            <a:endParaRPr lang="en-US" dirty="0"/>
          </a:p>
          <a:p>
            <a:pPr marL="0" indent="0" algn="just">
              <a:buNone/>
            </a:pPr>
            <a:endParaRPr lang="en-US" dirty="0"/>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23</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Application&#10;&#10;Description automatically generated with medium confidence">
            <a:extLst>
              <a:ext uri="{FF2B5EF4-FFF2-40B4-BE49-F238E27FC236}">
                <a16:creationId xmlns:a16="http://schemas.microsoft.com/office/drawing/2014/main" id="{D529817C-6317-4EB7-8381-A635664AD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2047681"/>
            <a:ext cx="9763538" cy="3341449"/>
          </a:xfrm>
          <a:prstGeom prst="rect">
            <a:avLst/>
          </a:prstGeom>
        </p:spPr>
      </p:pic>
    </p:spTree>
    <p:extLst>
      <p:ext uri="{BB962C8B-B14F-4D97-AF65-F5344CB8AC3E}">
        <p14:creationId xmlns:p14="http://schemas.microsoft.com/office/powerpoint/2010/main" val="32972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dirty="0"/>
              <a:t>The process goes on until the second last element is reached.</a:t>
            </a:r>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24</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A picture containing timeline&#10;&#10;Description automatically generated">
            <a:extLst>
              <a:ext uri="{FF2B5EF4-FFF2-40B4-BE49-F238E27FC236}">
                <a16:creationId xmlns:a16="http://schemas.microsoft.com/office/drawing/2014/main" id="{FA46B8DE-F805-407A-A6C9-D534CE511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50504"/>
            <a:ext cx="9379225" cy="3231235"/>
          </a:xfrm>
          <a:prstGeom prst="rect">
            <a:avLst/>
          </a:prstGeom>
        </p:spPr>
      </p:pic>
    </p:spTree>
    <p:extLst>
      <p:ext uri="{BB962C8B-B14F-4D97-AF65-F5344CB8AC3E}">
        <p14:creationId xmlns:p14="http://schemas.microsoft.com/office/powerpoint/2010/main" val="6952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dirty="0"/>
              <a:t>Finally, the pivot element is swapped with the second pointer.</a:t>
            </a:r>
          </a:p>
          <a:p>
            <a:pPr marL="0" indent="0" algn="just">
              <a:buNone/>
            </a:pPr>
            <a:endParaRPr lang="en-US" dirty="0"/>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25</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8" name="Picture 7" descr="Graphical user interface, application, Teams&#10;&#10;Description automatically generated">
            <a:extLst>
              <a:ext uri="{FF2B5EF4-FFF2-40B4-BE49-F238E27FC236}">
                <a16:creationId xmlns:a16="http://schemas.microsoft.com/office/drawing/2014/main" id="{5D7AFABE-5241-4BB1-9491-536AD3086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296" y="2427819"/>
            <a:ext cx="8560904" cy="1771897"/>
          </a:xfrm>
          <a:prstGeom prst="rect">
            <a:avLst/>
          </a:prstGeom>
        </p:spPr>
      </p:pic>
    </p:spTree>
    <p:extLst>
      <p:ext uri="{BB962C8B-B14F-4D97-AF65-F5344CB8AC3E}">
        <p14:creationId xmlns:p14="http://schemas.microsoft.com/office/powerpoint/2010/main" val="297886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5726389"/>
          </a:xfrm>
        </p:spPr>
        <p:txBody>
          <a:bodyPr>
            <a:normAutofit/>
          </a:bodyPr>
          <a:lstStyle/>
          <a:p>
            <a:pPr marL="0" indent="0" algn="just">
              <a:buNone/>
            </a:pPr>
            <a:r>
              <a:rPr lang="en-US" b="1" dirty="0"/>
              <a:t>3. Divide subarrays</a:t>
            </a:r>
          </a:p>
          <a:p>
            <a:pPr marL="0" indent="0" algn="just">
              <a:buNone/>
            </a:pPr>
            <a:r>
              <a:rPr lang="en-US" dirty="0"/>
              <a:t>Pivot elements are again chosen for the left and the right sub-parts separately. And, step 2 is repeated.</a:t>
            </a:r>
          </a:p>
          <a:p>
            <a:pPr marL="0" indent="0" algn="just">
              <a:buNone/>
            </a:pPr>
            <a:endParaRPr lang="en-US" dirty="0"/>
          </a:p>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26</a:t>
            </a:fld>
            <a:endParaRPr lang="en-US"/>
          </a:p>
        </p:txBody>
      </p:sp>
      <p:pic>
        <p:nvPicPr>
          <p:cNvPr id="4" name="Picture 3"/>
          <p:cNvPicPr>
            <a:picLocks noChangeAspect="1"/>
          </p:cNvPicPr>
          <p:nvPr/>
        </p:nvPicPr>
        <p:blipFill>
          <a:blip r:embed="rId2"/>
          <a:stretch>
            <a:fillRect/>
          </a:stretch>
        </p:blipFill>
        <p:spPr>
          <a:xfrm>
            <a:off x="9370826" y="6269426"/>
            <a:ext cx="1098392" cy="436388"/>
          </a:xfrm>
          <a:prstGeom prst="rect">
            <a:avLst/>
          </a:prstGeom>
        </p:spPr>
      </p:pic>
      <p:pic>
        <p:nvPicPr>
          <p:cNvPr id="5" name="Picture 4"/>
          <p:cNvPicPr>
            <a:picLocks noChangeAspect="1"/>
          </p:cNvPicPr>
          <p:nvPr/>
        </p:nvPicPr>
        <p:blipFill>
          <a:blip r:embed="rId3"/>
          <a:stretch>
            <a:fillRect/>
          </a:stretch>
        </p:blipFill>
        <p:spPr>
          <a:xfrm>
            <a:off x="838200" y="6217481"/>
            <a:ext cx="1229139" cy="48833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CBF72A76-C420-4763-9E94-A5720A3F5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95234"/>
            <a:ext cx="10515599" cy="4612192"/>
          </a:xfrm>
          <a:prstGeom prst="rect">
            <a:avLst/>
          </a:prstGeom>
        </p:spPr>
      </p:pic>
    </p:spTree>
    <p:extLst>
      <p:ext uri="{BB962C8B-B14F-4D97-AF65-F5344CB8AC3E}">
        <p14:creationId xmlns:p14="http://schemas.microsoft.com/office/powerpoint/2010/main" val="3369619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lstStyle/>
          <a:p>
            <a:r>
              <a:rPr lang="en-US" b="1" dirty="0"/>
              <a:t>Quick Sort Algorithm</a:t>
            </a:r>
          </a:p>
        </p:txBody>
      </p:sp>
      <p:pic>
        <p:nvPicPr>
          <p:cNvPr id="9" name="Content Placeholder 8" descr="Text&#10;&#10;Description automatically generated">
            <a:extLst>
              <a:ext uri="{FF2B5EF4-FFF2-40B4-BE49-F238E27FC236}">
                <a16:creationId xmlns:a16="http://schemas.microsoft.com/office/drawing/2014/main" id="{85FD2AE5-DBB8-490F-A19B-07CF9FCC4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287" y="1470991"/>
            <a:ext cx="8242851" cy="4691270"/>
          </a:xfrm>
        </p:spPr>
      </p:pic>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27</a:t>
            </a:fld>
            <a:endParaRPr lang="en-US"/>
          </a:p>
        </p:txBody>
      </p:sp>
      <p:pic>
        <p:nvPicPr>
          <p:cNvPr id="4" name="Picture 3"/>
          <p:cNvPicPr>
            <a:picLocks noChangeAspect="1"/>
          </p:cNvPicPr>
          <p:nvPr/>
        </p:nvPicPr>
        <p:blipFill>
          <a:blip r:embed="rId3"/>
          <a:stretch>
            <a:fillRect/>
          </a:stretch>
        </p:blipFill>
        <p:spPr>
          <a:xfrm>
            <a:off x="9446257" y="6356350"/>
            <a:ext cx="1071886" cy="425858"/>
          </a:xfrm>
          <a:prstGeom prst="rect">
            <a:avLst/>
          </a:prstGeom>
        </p:spPr>
      </p:pic>
      <p:pic>
        <p:nvPicPr>
          <p:cNvPr id="5" name="Picture 4"/>
          <p:cNvPicPr>
            <a:picLocks noChangeAspect="1"/>
          </p:cNvPicPr>
          <p:nvPr/>
        </p:nvPicPr>
        <p:blipFill>
          <a:blip r:embed="rId4"/>
          <a:stretch>
            <a:fillRect/>
          </a:stretch>
        </p:blipFill>
        <p:spPr>
          <a:xfrm>
            <a:off x="758804" y="6433286"/>
            <a:ext cx="990484" cy="393516"/>
          </a:xfrm>
          <a:prstGeom prst="rect">
            <a:avLst/>
          </a:prstGeom>
        </p:spPr>
      </p:pic>
    </p:spTree>
    <p:extLst>
      <p:ext uri="{BB962C8B-B14F-4D97-AF65-F5344CB8AC3E}">
        <p14:creationId xmlns:p14="http://schemas.microsoft.com/office/powerpoint/2010/main" val="12170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8"/>
          </a:xfrm>
        </p:spPr>
        <p:txBody>
          <a:bodyPr>
            <a:normAutofit fontScale="90000"/>
          </a:bodyPr>
          <a:lstStyle/>
          <a:p>
            <a:r>
              <a:rPr lang="en-US" b="1" dirty="0">
                <a:highlight>
                  <a:srgbClr val="FFFF00"/>
                </a:highlight>
              </a:rPr>
              <a:t>Time Complexities</a:t>
            </a:r>
            <a:br>
              <a:rPr lang="en-US" dirty="0"/>
            </a:br>
            <a:endParaRPr lang="en-US" dirty="0"/>
          </a:p>
        </p:txBody>
      </p:sp>
      <p:sp>
        <p:nvSpPr>
          <p:cNvPr id="3" name="Content Placeholder 2"/>
          <p:cNvSpPr>
            <a:spLocks noGrp="1"/>
          </p:cNvSpPr>
          <p:nvPr>
            <p:ph idx="1"/>
          </p:nvPr>
        </p:nvSpPr>
        <p:spPr>
          <a:xfrm>
            <a:off x="838200" y="993914"/>
            <a:ext cx="10515600" cy="5183049"/>
          </a:xfrm>
        </p:spPr>
        <p:txBody>
          <a:bodyPr>
            <a:normAutofit fontScale="85000" lnSpcReduction="20000"/>
          </a:bodyPr>
          <a:lstStyle/>
          <a:p>
            <a:pPr marL="0" indent="0" algn="just">
              <a:buNone/>
            </a:pPr>
            <a:r>
              <a:rPr lang="en-US" b="1" dirty="0"/>
              <a:t>Worst Case Complexity </a:t>
            </a:r>
            <a:r>
              <a:rPr lang="en-US" dirty="0"/>
              <a:t>[Big-O]: O(n^2)</a:t>
            </a:r>
          </a:p>
          <a:p>
            <a:pPr marL="0" indent="0" algn="just">
              <a:buNone/>
            </a:pPr>
            <a:r>
              <a:rPr lang="en-US" dirty="0"/>
              <a:t>It occurs when the pivot element picked is either the greatest or the smallest element.</a:t>
            </a:r>
          </a:p>
          <a:p>
            <a:pPr marL="0" indent="0" algn="just">
              <a:buNone/>
            </a:pPr>
            <a:endParaRPr lang="en-US" dirty="0"/>
          </a:p>
          <a:p>
            <a:pPr marL="0" indent="0" algn="just">
              <a:buNone/>
            </a:pPr>
            <a:r>
              <a:rPr lang="en-US" dirty="0"/>
              <a:t>This condition leads to the case in which the pivot element lies in an extreme end of the sorted array. One sub-array is always empty and another sub-array contains n - 1 elements. Thus, quicksort is called only on this sub-array.</a:t>
            </a:r>
          </a:p>
          <a:p>
            <a:pPr marL="0" indent="0" algn="just">
              <a:buNone/>
            </a:pPr>
            <a:endParaRPr lang="en-US" dirty="0"/>
          </a:p>
          <a:p>
            <a:pPr marL="0" indent="0" algn="just">
              <a:buNone/>
            </a:pPr>
            <a:r>
              <a:rPr lang="en-US" dirty="0"/>
              <a:t>However, the quicksort algorithm has better performance for scattered pivots.</a:t>
            </a:r>
          </a:p>
          <a:p>
            <a:pPr marL="0" indent="0" algn="just">
              <a:buNone/>
            </a:pPr>
            <a:r>
              <a:rPr lang="en-US" b="1" dirty="0"/>
              <a:t>Best Case Complexity </a:t>
            </a:r>
            <a:r>
              <a:rPr lang="en-US" dirty="0"/>
              <a:t>[Big-omega]: O(n*log n)</a:t>
            </a:r>
          </a:p>
          <a:p>
            <a:pPr marL="0" indent="0" algn="just">
              <a:buNone/>
            </a:pPr>
            <a:r>
              <a:rPr lang="en-US" dirty="0"/>
              <a:t>It occurs when the pivot element is always the middle element or near to the middle element.</a:t>
            </a:r>
          </a:p>
          <a:p>
            <a:pPr marL="0" indent="0" algn="just">
              <a:buNone/>
            </a:pPr>
            <a:r>
              <a:rPr lang="en-US" b="1" dirty="0"/>
              <a:t>Average Case Complexity </a:t>
            </a:r>
            <a:r>
              <a:rPr lang="en-US" dirty="0"/>
              <a:t>[Big-theta]: O(n*log n)</a:t>
            </a:r>
          </a:p>
          <a:p>
            <a:pPr marL="0" indent="0" algn="just">
              <a:buNone/>
            </a:pPr>
            <a:r>
              <a:rPr lang="en-US" dirty="0"/>
              <a:t>It occurs when the above conditions do not occur.</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28</a:t>
            </a:fld>
            <a:endParaRPr lang="en-US"/>
          </a:p>
        </p:txBody>
      </p:sp>
      <p:pic>
        <p:nvPicPr>
          <p:cNvPr id="4" name="Picture 3"/>
          <p:cNvPicPr>
            <a:picLocks noChangeAspect="1"/>
          </p:cNvPicPr>
          <p:nvPr/>
        </p:nvPicPr>
        <p:blipFill>
          <a:blip r:embed="rId2"/>
          <a:stretch>
            <a:fillRect/>
          </a:stretch>
        </p:blipFill>
        <p:spPr>
          <a:xfrm>
            <a:off x="9446257" y="6356350"/>
            <a:ext cx="1071886" cy="425858"/>
          </a:xfrm>
          <a:prstGeom prst="rect">
            <a:avLst/>
          </a:prstGeom>
        </p:spPr>
      </p:pic>
      <p:pic>
        <p:nvPicPr>
          <p:cNvPr id="5" name="Picture 4"/>
          <p:cNvPicPr>
            <a:picLocks noChangeAspect="1"/>
          </p:cNvPicPr>
          <p:nvPr/>
        </p:nvPicPr>
        <p:blipFill>
          <a:blip r:embed="rId3"/>
          <a:stretch>
            <a:fillRect/>
          </a:stretch>
        </p:blipFill>
        <p:spPr>
          <a:xfrm>
            <a:off x="758804" y="6433286"/>
            <a:ext cx="990484" cy="393516"/>
          </a:xfrm>
          <a:prstGeom prst="rect">
            <a:avLst/>
          </a:prstGeom>
        </p:spPr>
      </p:pic>
    </p:spTree>
    <p:extLst>
      <p:ext uri="{BB962C8B-B14F-4D97-AF65-F5344CB8AC3E}">
        <p14:creationId xmlns:p14="http://schemas.microsoft.com/office/powerpoint/2010/main" val="205365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29</a:t>
            </a:fld>
            <a:endParaRPr lang="en-US"/>
          </a:p>
        </p:txBody>
      </p:sp>
      <p:pic>
        <p:nvPicPr>
          <p:cNvPr id="4" name="Picture 3"/>
          <p:cNvPicPr>
            <a:picLocks noChangeAspect="1"/>
          </p:cNvPicPr>
          <p:nvPr/>
        </p:nvPicPr>
        <p:blipFill>
          <a:blip r:embed="rId2"/>
          <a:stretch>
            <a:fillRect/>
          </a:stretch>
        </p:blipFill>
        <p:spPr>
          <a:xfrm>
            <a:off x="9446257" y="6356350"/>
            <a:ext cx="1071886" cy="425858"/>
          </a:xfrm>
          <a:prstGeom prst="rect">
            <a:avLst/>
          </a:prstGeom>
        </p:spPr>
      </p:pic>
      <p:pic>
        <p:nvPicPr>
          <p:cNvPr id="5" name="Picture 4"/>
          <p:cNvPicPr>
            <a:picLocks noChangeAspect="1"/>
          </p:cNvPicPr>
          <p:nvPr/>
        </p:nvPicPr>
        <p:blipFill>
          <a:blip r:embed="rId3"/>
          <a:stretch>
            <a:fillRect/>
          </a:stretch>
        </p:blipFill>
        <p:spPr>
          <a:xfrm>
            <a:off x="758804" y="6433286"/>
            <a:ext cx="990484" cy="393516"/>
          </a:xfrm>
          <a:prstGeom prst="rect">
            <a:avLst/>
          </a:prstGeom>
        </p:spPr>
      </p:pic>
    </p:spTree>
    <p:extLst>
      <p:ext uri="{BB962C8B-B14F-4D97-AF65-F5344CB8AC3E}">
        <p14:creationId xmlns:p14="http://schemas.microsoft.com/office/powerpoint/2010/main" val="24646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dirty="0"/>
              <a:t>Objectives </a:t>
            </a:r>
          </a:p>
        </p:txBody>
      </p:sp>
      <p:sp>
        <p:nvSpPr>
          <p:cNvPr id="2" name="Content Placeholder 1"/>
          <p:cNvSpPr>
            <a:spLocks noGrp="1"/>
          </p:cNvSpPr>
          <p:nvPr>
            <p:ph idx="1"/>
          </p:nvPr>
        </p:nvSpPr>
        <p:spPr/>
        <p:txBody>
          <a:bodyPr/>
          <a:lstStyle/>
          <a:p>
            <a:r>
              <a:rPr lang="en-US" dirty="0"/>
              <a:t>Understanding and analyze sorting algorithm</a:t>
            </a:r>
          </a:p>
          <a:p>
            <a:r>
              <a:rPr lang="en-US" dirty="0"/>
              <a:t>To learn how to use sorting techniques </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45630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30</a:t>
            </a:fld>
            <a:endParaRPr lang="en-US"/>
          </a:p>
        </p:txBody>
      </p:sp>
      <p:pic>
        <p:nvPicPr>
          <p:cNvPr id="4" name="Picture 3"/>
          <p:cNvPicPr>
            <a:picLocks noChangeAspect="1"/>
          </p:cNvPicPr>
          <p:nvPr/>
        </p:nvPicPr>
        <p:blipFill>
          <a:blip r:embed="rId2"/>
          <a:stretch>
            <a:fillRect/>
          </a:stretch>
        </p:blipFill>
        <p:spPr>
          <a:xfrm>
            <a:off x="9446257" y="6356350"/>
            <a:ext cx="1071886" cy="425858"/>
          </a:xfrm>
          <a:prstGeom prst="rect">
            <a:avLst/>
          </a:prstGeom>
        </p:spPr>
      </p:pic>
      <p:pic>
        <p:nvPicPr>
          <p:cNvPr id="5" name="Picture 4"/>
          <p:cNvPicPr>
            <a:picLocks noChangeAspect="1"/>
          </p:cNvPicPr>
          <p:nvPr/>
        </p:nvPicPr>
        <p:blipFill>
          <a:blip r:embed="rId3"/>
          <a:stretch>
            <a:fillRect/>
          </a:stretch>
        </p:blipFill>
        <p:spPr>
          <a:xfrm>
            <a:off x="758804" y="6433286"/>
            <a:ext cx="990484" cy="393516"/>
          </a:xfrm>
          <a:prstGeom prst="rect">
            <a:avLst/>
          </a:prstGeom>
        </p:spPr>
      </p:pic>
    </p:spTree>
    <p:extLst>
      <p:ext uri="{BB962C8B-B14F-4D97-AF65-F5344CB8AC3E}">
        <p14:creationId xmlns:p14="http://schemas.microsoft.com/office/powerpoint/2010/main" val="4214569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345"/>
          </a:xfrm>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31</a:t>
            </a:fld>
            <a:endParaRPr lang="en-US"/>
          </a:p>
        </p:txBody>
      </p:sp>
      <p:pic>
        <p:nvPicPr>
          <p:cNvPr id="4" name="Picture 3"/>
          <p:cNvPicPr>
            <a:picLocks noChangeAspect="1"/>
          </p:cNvPicPr>
          <p:nvPr/>
        </p:nvPicPr>
        <p:blipFill>
          <a:blip r:embed="rId2"/>
          <a:stretch>
            <a:fillRect/>
          </a:stretch>
        </p:blipFill>
        <p:spPr>
          <a:xfrm>
            <a:off x="9446257" y="6356350"/>
            <a:ext cx="1071886" cy="425858"/>
          </a:xfrm>
          <a:prstGeom prst="rect">
            <a:avLst/>
          </a:prstGeom>
        </p:spPr>
      </p:pic>
      <p:pic>
        <p:nvPicPr>
          <p:cNvPr id="5" name="Picture 4"/>
          <p:cNvPicPr>
            <a:picLocks noChangeAspect="1"/>
          </p:cNvPicPr>
          <p:nvPr/>
        </p:nvPicPr>
        <p:blipFill>
          <a:blip r:embed="rId3"/>
          <a:stretch>
            <a:fillRect/>
          </a:stretch>
        </p:blipFill>
        <p:spPr>
          <a:xfrm>
            <a:off x="758804" y="6433286"/>
            <a:ext cx="990484" cy="393516"/>
          </a:xfrm>
          <a:prstGeom prst="rect">
            <a:avLst/>
          </a:prstGeom>
        </p:spPr>
      </p:pic>
    </p:spTree>
    <p:extLst>
      <p:ext uri="{BB962C8B-B14F-4D97-AF65-F5344CB8AC3E}">
        <p14:creationId xmlns:p14="http://schemas.microsoft.com/office/powerpoint/2010/main" val="479444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Further Readings </a:t>
            </a:r>
          </a:p>
        </p:txBody>
      </p:sp>
      <p:sp>
        <p:nvSpPr>
          <p:cNvPr id="4" name="Footer Placeholder 3"/>
          <p:cNvSpPr>
            <a:spLocks noGrp="1"/>
          </p:cNvSpPr>
          <p:nvPr>
            <p:ph type="ftr" sz="quarter" idx="11"/>
          </p:nvPr>
        </p:nvSpPr>
        <p:spPr/>
        <p:txBody>
          <a:bodyPr/>
          <a:lstStyle/>
          <a:p>
            <a:r>
              <a:rPr lang="en-US"/>
              <a:t>SAROJ POUDEL</a:t>
            </a:r>
          </a:p>
        </p:txBody>
      </p:sp>
      <p:sp>
        <p:nvSpPr>
          <p:cNvPr id="5" name="Slide Number Placeholder 4"/>
          <p:cNvSpPr>
            <a:spLocks noGrp="1"/>
          </p:cNvSpPr>
          <p:nvPr>
            <p:ph type="sldNum" sz="quarter" idx="12"/>
          </p:nvPr>
        </p:nvSpPr>
        <p:spPr/>
        <p:txBody>
          <a:bodyPr/>
          <a:lstStyle/>
          <a:p>
            <a:fld id="{CF14FEEF-0BEA-4193-B1C8-60A5D605B70B}" type="slidenum">
              <a:rPr lang="en-US" smtClean="0"/>
              <a:t>32</a:t>
            </a:fld>
            <a:endParaRPr lang="en-US"/>
          </a:p>
        </p:txBody>
      </p:sp>
      <p:sp>
        <p:nvSpPr>
          <p:cNvPr id="3" name="Content Placeholder 2"/>
          <p:cNvSpPr>
            <a:spLocks noGrp="1"/>
          </p:cNvSpPr>
          <p:nvPr>
            <p:ph idx="1"/>
          </p:nvPr>
        </p:nvSpPr>
        <p:spPr/>
        <p:txBody>
          <a:bodyPr>
            <a:normAutofit fontScale="77500" lnSpcReduction="20000"/>
          </a:bodyPr>
          <a:lstStyle/>
          <a:p>
            <a:r>
              <a:rPr lang="en-US" dirty="0"/>
              <a:t>Brian W. Kernighan and Dennis M. Ritchie, The C Programming Language, Prentice Hall, 1988. </a:t>
            </a:r>
          </a:p>
          <a:p>
            <a:r>
              <a:rPr lang="en-US" dirty="0"/>
              <a:t>Data Structures and Algorithms; Shi-</a:t>
            </a:r>
            <a:r>
              <a:rPr lang="en-US" dirty="0" err="1"/>
              <a:t>Kuo</a:t>
            </a:r>
            <a:r>
              <a:rPr lang="en-US" dirty="0"/>
              <a:t> Chang; World </a:t>
            </a:r>
            <a:r>
              <a:rPr lang="en-US" dirty="0" err="1"/>
              <a:t>Scientifi</a:t>
            </a:r>
            <a:r>
              <a:rPr lang="en-US" dirty="0"/>
              <a:t> c. </a:t>
            </a:r>
          </a:p>
          <a:p>
            <a:r>
              <a:rPr lang="en-US" dirty="0"/>
              <a:t>Data Structures and </a:t>
            </a:r>
            <a:r>
              <a:rPr lang="en-US" dirty="0" err="1"/>
              <a:t>Effi</a:t>
            </a:r>
            <a:r>
              <a:rPr lang="en-US" dirty="0"/>
              <a:t> </a:t>
            </a:r>
            <a:r>
              <a:rPr lang="en-US" dirty="0" err="1"/>
              <a:t>cient</a:t>
            </a:r>
            <a:r>
              <a:rPr lang="en-US" dirty="0"/>
              <a:t> Algorithms, </a:t>
            </a:r>
            <a:r>
              <a:rPr lang="en-US" dirty="0" err="1"/>
              <a:t>Burkhard</a:t>
            </a:r>
            <a:r>
              <a:rPr lang="en-US" dirty="0"/>
              <a:t> </a:t>
            </a:r>
            <a:r>
              <a:rPr lang="en-US" dirty="0" err="1"/>
              <a:t>Monien</a:t>
            </a:r>
            <a:r>
              <a:rPr lang="en-US" dirty="0"/>
              <a:t>, Thomas </a:t>
            </a:r>
            <a:r>
              <a:rPr lang="en-US" dirty="0" err="1"/>
              <a:t>Ottmann</a:t>
            </a:r>
            <a:r>
              <a:rPr lang="en-US" dirty="0"/>
              <a:t>, Springer. </a:t>
            </a:r>
          </a:p>
          <a:p>
            <a:r>
              <a:rPr lang="en-US" dirty="0"/>
              <a:t>Kruse Data Structure &amp; Program Design, Prentice Hall of India, New Delhi </a:t>
            </a:r>
          </a:p>
          <a:p>
            <a:r>
              <a:rPr lang="en-US" dirty="0"/>
              <a:t>Mark Allen </a:t>
            </a:r>
            <a:r>
              <a:rPr lang="en-US" dirty="0" err="1"/>
              <a:t>Weles</a:t>
            </a:r>
            <a:r>
              <a:rPr lang="en-US" dirty="0"/>
              <a:t>: Data Structure &amp; Algorithm Analysis in C Second </a:t>
            </a:r>
            <a:r>
              <a:rPr lang="en-US" dirty="0" err="1"/>
              <a:t>Adition</a:t>
            </a:r>
            <a:r>
              <a:rPr lang="en-US" dirty="0"/>
              <a:t>. Addison-Wesley publishing </a:t>
            </a:r>
          </a:p>
          <a:p>
            <a:r>
              <a:rPr lang="en-US" dirty="0"/>
              <a:t>RG </a:t>
            </a:r>
            <a:r>
              <a:rPr lang="en-US" dirty="0" err="1"/>
              <a:t>Dromey</a:t>
            </a:r>
            <a:r>
              <a:rPr lang="en-US" dirty="0"/>
              <a:t>, How to Solve it by Computer, Cambridge University Press.</a:t>
            </a:r>
          </a:p>
          <a:p>
            <a:r>
              <a:rPr lang="en-US" dirty="0"/>
              <a:t> Shi-</a:t>
            </a:r>
            <a:r>
              <a:rPr lang="en-US" dirty="0" err="1"/>
              <a:t>kuo</a:t>
            </a:r>
            <a:r>
              <a:rPr lang="en-US" dirty="0"/>
              <a:t> Chang, Data Structures and Algorithms, World </a:t>
            </a:r>
            <a:r>
              <a:rPr lang="en-US" dirty="0" err="1"/>
              <a:t>Scientifi</a:t>
            </a:r>
            <a:r>
              <a:rPr lang="en-US" dirty="0"/>
              <a:t> c </a:t>
            </a:r>
          </a:p>
          <a:p>
            <a:r>
              <a:rPr lang="en-US" dirty="0"/>
              <a:t>Sorenson and Tremblay: An Introduction to Data Structure with Algorithms. </a:t>
            </a:r>
          </a:p>
          <a:p>
            <a:r>
              <a:rPr lang="en-US" dirty="0"/>
              <a:t>Thomas H. </a:t>
            </a:r>
            <a:r>
              <a:rPr lang="en-US" dirty="0" err="1"/>
              <a:t>Cormen</a:t>
            </a:r>
            <a:r>
              <a:rPr lang="en-US" dirty="0"/>
              <a:t>, Charles E, </a:t>
            </a:r>
            <a:r>
              <a:rPr lang="en-US" dirty="0" err="1"/>
              <a:t>Leiserson</a:t>
            </a:r>
            <a:r>
              <a:rPr lang="en-US" dirty="0"/>
              <a:t> &amp; Ronald L. </a:t>
            </a:r>
            <a:r>
              <a:rPr lang="en-US" dirty="0" err="1"/>
              <a:t>Rivest</a:t>
            </a:r>
            <a:r>
              <a:rPr lang="en-US" dirty="0"/>
              <a:t>: Introduction to Algorithms.</a:t>
            </a:r>
          </a:p>
          <a:p>
            <a:r>
              <a:rPr lang="en-US" dirty="0"/>
              <a:t>Prentice-Hall of India Pvt. Limited, New Delhi Timothy A. Budd, Classic Data Structures in C++, Addison Wesley</a:t>
            </a:r>
          </a:p>
        </p:txBody>
      </p:sp>
    </p:spTree>
    <p:extLst>
      <p:ext uri="{BB962C8B-B14F-4D97-AF65-F5344CB8AC3E}">
        <p14:creationId xmlns:p14="http://schemas.microsoft.com/office/powerpoint/2010/main" val="122831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b="1" dirty="0"/>
              <a:t>sorting</a:t>
            </a:r>
            <a:br>
              <a:rPr lang="en-US" b="1" dirty="0"/>
            </a:br>
            <a:endParaRPr lang="en-US" dirty="0"/>
          </a:p>
        </p:txBody>
      </p:sp>
      <p:sp>
        <p:nvSpPr>
          <p:cNvPr id="10" name="Content Placeholder 9"/>
          <p:cNvSpPr>
            <a:spLocks noGrp="1"/>
          </p:cNvSpPr>
          <p:nvPr>
            <p:ph idx="1"/>
          </p:nvPr>
        </p:nvSpPr>
        <p:spPr/>
        <p:txBody>
          <a:bodyPr>
            <a:normAutofit/>
          </a:bodyPr>
          <a:lstStyle/>
          <a:p>
            <a:pPr algn="just">
              <a:buFont typeface="Wingdings" pitchFamily="2" charset="2"/>
              <a:buChar char="Ø"/>
            </a:pPr>
            <a:r>
              <a:rPr lang="en-US" sz="2000" dirty="0"/>
              <a:t>Sorting refers to arranging data in a particular format(ascending/descending). Sorting algorithm specifies the way to arrange data in a particular order. Most common orders are in numerical or lexicographical(alphabetical) order.</a:t>
            </a:r>
          </a:p>
          <a:p>
            <a:pPr algn="just">
              <a:buFont typeface="Wingdings" pitchFamily="2" charset="2"/>
              <a:buChar char="Ø"/>
            </a:pPr>
            <a:r>
              <a:rPr lang="en-US" sz="2000" dirty="0"/>
              <a:t>A sorting algorithm is just a series of orders or instructions. In this, an array is an input, on which the sorting algorithm performs operations to give out a sorted array.</a:t>
            </a:r>
          </a:p>
          <a:p>
            <a:pPr>
              <a:buFont typeface="Wingdings" pitchFamily="2" charset="2"/>
              <a:buChar char="Ø"/>
            </a:pPr>
            <a:r>
              <a:rPr lang="en-US" sz="2000" dirty="0"/>
              <a:t>The importance of sorting lies in the fact that data searching can be optimized to a very high level, if data is stored in a sorted manner. Sorting is also used to represent data in more readable formats. Following are some of the examples of sorting in real-life scenarios −</a:t>
            </a:r>
          </a:p>
          <a:p>
            <a:pPr lvl="1"/>
            <a:r>
              <a:rPr lang="en-US" sz="1900" b="1" dirty="0"/>
              <a:t>Telephone Directory</a:t>
            </a:r>
            <a:r>
              <a:rPr lang="en-US" sz="1900" dirty="0"/>
              <a:t> − The telephone directory stores the telephone numbers of people sorted by their names, so that the names can be searched easily.</a:t>
            </a:r>
          </a:p>
          <a:p>
            <a:pPr lvl="1"/>
            <a:r>
              <a:rPr lang="en-US" sz="1900" b="1" dirty="0"/>
              <a:t>Dictionary</a:t>
            </a:r>
            <a:r>
              <a:rPr lang="en-US" sz="1900" dirty="0"/>
              <a:t> − The dictionary stores words in an alphabetical order so that searching of any word becomes easy.</a:t>
            </a:r>
          </a:p>
          <a:p>
            <a:pPr algn="just"/>
            <a:endParaRPr lang="en-US" dirty="0"/>
          </a:p>
          <a:p>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232221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of sorting </a:t>
            </a:r>
          </a:p>
        </p:txBody>
      </p:sp>
      <p:sp>
        <p:nvSpPr>
          <p:cNvPr id="3" name="Content Placeholder 2"/>
          <p:cNvSpPr>
            <a:spLocks noGrp="1"/>
          </p:cNvSpPr>
          <p:nvPr>
            <p:ph idx="1"/>
          </p:nvPr>
        </p:nvSpPr>
        <p:spPr/>
        <p:txBody>
          <a:bodyPr/>
          <a:lstStyle/>
          <a:p>
            <a:pPr algn="just">
              <a:buFont typeface="Wingdings" pitchFamily="2" charset="2"/>
              <a:buChar char="Ø"/>
            </a:pPr>
            <a:r>
              <a:rPr lang="en-US" dirty="0"/>
              <a:t>There are two different categories in sorting:</a:t>
            </a:r>
          </a:p>
          <a:p>
            <a:pPr lvl="1" algn="just"/>
            <a:r>
              <a:rPr lang="en-US" b="1" dirty="0"/>
              <a:t>Internal sorting</a:t>
            </a:r>
            <a:r>
              <a:rPr lang="en-US" dirty="0"/>
              <a:t>: If the input data is such that it can be adjusted in the main memory at once, it is called internal sorting.</a:t>
            </a:r>
          </a:p>
          <a:p>
            <a:pPr lvl="1" algn="just"/>
            <a:endParaRPr lang="en-US" b="1" dirty="0"/>
          </a:p>
          <a:p>
            <a:pPr lvl="1" algn="just"/>
            <a:endParaRPr lang="en-US" b="1" dirty="0"/>
          </a:p>
          <a:p>
            <a:pPr lvl="1" algn="just"/>
            <a:r>
              <a:rPr lang="en-US" b="1" dirty="0"/>
              <a:t>External sorting</a:t>
            </a:r>
            <a:r>
              <a:rPr lang="en-US" dirty="0"/>
              <a:t>: If the input data is such that it cannot be adjusted in the memory entirely at once, it needs to be stored in a hard disk, floppy disk, or any other storage device. This is called external sorting.</a:t>
            </a:r>
          </a:p>
          <a:p>
            <a:endParaRPr lang="en-US" dirty="0"/>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89194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Selection Sort</a:t>
            </a:r>
          </a:p>
        </p:txBody>
      </p:sp>
      <p:sp>
        <p:nvSpPr>
          <p:cNvPr id="3" name="Content Placeholder 2"/>
          <p:cNvSpPr>
            <a:spLocks noGrp="1"/>
          </p:cNvSpPr>
          <p:nvPr>
            <p:ph idx="1"/>
          </p:nvPr>
        </p:nvSpPr>
        <p:spPr/>
        <p:txBody>
          <a:bodyPr/>
          <a:lstStyle/>
          <a:p>
            <a:pPr algn="just">
              <a:buFont typeface="Wingdings" pitchFamily="2" charset="2"/>
              <a:buChar char="Ø"/>
            </a:pPr>
            <a:r>
              <a:rPr lang="en-US" dirty="0"/>
              <a:t>The selection sort is a straightforward process of sorting values. </a:t>
            </a:r>
          </a:p>
          <a:p>
            <a:pPr algn="just">
              <a:buFont typeface="Wingdings" pitchFamily="2" charset="2"/>
              <a:buChar char="Ø"/>
            </a:pPr>
            <a:r>
              <a:rPr lang="en-US" dirty="0"/>
              <a:t>In this method, to sort the data in ascending order, the 0</a:t>
            </a:r>
            <a:r>
              <a:rPr lang="en-US" baseline="30000" dirty="0"/>
              <a:t>th</a:t>
            </a:r>
            <a:r>
              <a:rPr lang="en-US" dirty="0"/>
              <a:t> element is compared with all other elements. </a:t>
            </a:r>
          </a:p>
          <a:p>
            <a:pPr algn="just">
              <a:buFont typeface="Wingdings" pitchFamily="2" charset="2"/>
              <a:buChar char="Ø"/>
            </a:pPr>
            <a:r>
              <a:rPr lang="en-US" dirty="0"/>
              <a:t>If the 0</a:t>
            </a:r>
            <a:r>
              <a:rPr lang="en-US" baseline="30000" dirty="0"/>
              <a:t>th</a:t>
            </a:r>
            <a:r>
              <a:rPr lang="en-US" dirty="0"/>
              <a:t> element is found to be greater than the compared element, the two values get interchanged. </a:t>
            </a:r>
          </a:p>
          <a:p>
            <a:pPr algn="just">
              <a:buFont typeface="Wingdings" pitchFamily="2" charset="2"/>
              <a:buChar char="Ø"/>
            </a:pPr>
            <a:r>
              <a:rPr lang="en-US" dirty="0"/>
              <a:t>In this way after the first iteration, the smallest element is placed at 0</a:t>
            </a:r>
            <a:r>
              <a:rPr lang="en-US" baseline="30000" dirty="0"/>
              <a:t>th</a:t>
            </a:r>
            <a:r>
              <a:rPr lang="en-US" dirty="0"/>
              <a:t> position. </a:t>
            </a:r>
          </a:p>
          <a:p>
            <a:pPr algn="just">
              <a:buFont typeface="Wingdings" pitchFamily="2" charset="2"/>
              <a:buChar char="Ø"/>
            </a:pPr>
            <a:r>
              <a:rPr lang="en-US" dirty="0"/>
              <a:t>The technique is repeated until the full array gets sorted.</a:t>
            </a:r>
          </a:p>
        </p:txBody>
      </p:sp>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342687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endParaRPr lang="en-US" dirty="0"/>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3" name="Picture 2" descr="Graphical user interface, chart&#10;&#10;Description automatically generated">
            <a:extLst>
              <a:ext uri="{FF2B5EF4-FFF2-40B4-BE49-F238E27FC236}">
                <a16:creationId xmlns:a16="http://schemas.microsoft.com/office/drawing/2014/main" id="{777AE25D-A264-4713-B850-97D2173DE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357" y="914049"/>
            <a:ext cx="7197468" cy="5029902"/>
          </a:xfrm>
          <a:prstGeom prst="rect">
            <a:avLst/>
          </a:prstGeom>
        </p:spPr>
      </p:pic>
    </p:spTree>
    <p:extLst>
      <p:ext uri="{BB962C8B-B14F-4D97-AF65-F5344CB8AC3E}">
        <p14:creationId xmlns:p14="http://schemas.microsoft.com/office/powerpoint/2010/main" val="212330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ADF575E7-579B-46AD-8096-D0BB02D69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852" y="1028365"/>
            <a:ext cx="7050157" cy="4801270"/>
          </a:xfrm>
          <a:prstGeom prst="rect">
            <a:avLst/>
          </a:prstGeom>
        </p:spPr>
      </p:pic>
    </p:spTree>
    <p:extLst>
      <p:ext uri="{BB962C8B-B14F-4D97-AF65-F5344CB8AC3E}">
        <p14:creationId xmlns:p14="http://schemas.microsoft.com/office/powerpoint/2010/main" val="134031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SAROJ POUDEL</a:t>
            </a:r>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pic>
        <p:nvPicPr>
          <p:cNvPr id="3" name="Picture 2" descr="Graphical user interface, application, Teams&#10;&#10;Description automatically generated">
            <a:extLst>
              <a:ext uri="{FF2B5EF4-FFF2-40B4-BE49-F238E27FC236}">
                <a16:creationId xmlns:a16="http://schemas.microsoft.com/office/drawing/2014/main" id="{736030CA-90D7-4CC8-A164-F6FF79973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765" y="901149"/>
            <a:ext cx="8494644" cy="4533144"/>
          </a:xfrm>
          <a:prstGeom prst="rect">
            <a:avLst/>
          </a:prstGeom>
        </p:spPr>
      </p:pic>
    </p:spTree>
    <p:extLst>
      <p:ext uri="{BB962C8B-B14F-4D97-AF65-F5344CB8AC3E}">
        <p14:creationId xmlns:p14="http://schemas.microsoft.com/office/powerpoint/2010/main" val="142422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10" ma:contentTypeDescription="Create a new document." ma:contentTypeScope="" ma:versionID="27c89ae4a7f0d02e2c832c92f3531b50">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f435aa91b7fbeec4a5f101a33a46227f"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6742AB-C2CD-4934-B596-AC75CC1A2187}"/>
</file>

<file path=customXml/itemProps2.xml><?xml version="1.0" encoding="utf-8"?>
<ds:datastoreItem xmlns:ds="http://schemas.openxmlformats.org/officeDocument/2006/customXml" ds:itemID="{E9F5A684-B4AE-45F5-BB6C-BB88C909286A}"/>
</file>

<file path=customXml/itemProps3.xml><?xml version="1.0" encoding="utf-8"?>
<ds:datastoreItem xmlns:ds="http://schemas.openxmlformats.org/officeDocument/2006/customXml" ds:itemID="{B9ED186D-779C-4D5A-ACBA-869BA26FAB2F}"/>
</file>

<file path=docProps/app.xml><?xml version="1.0" encoding="utf-8"?>
<Properties xmlns="http://schemas.openxmlformats.org/officeDocument/2006/extended-properties" xmlns:vt="http://schemas.openxmlformats.org/officeDocument/2006/docPropsVTypes">
  <TotalTime>1703</TotalTime>
  <Words>1599</Words>
  <Application>Microsoft Office PowerPoint</Application>
  <PresentationFormat>Widescreen</PresentationFormat>
  <Paragraphs>185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euclid_circular_a</vt:lpstr>
      <vt:lpstr>system-ui</vt:lpstr>
      <vt:lpstr>Wingdings</vt:lpstr>
      <vt:lpstr>Office Theme</vt:lpstr>
      <vt:lpstr> FUNDAMENTAL of ALGORITHM</vt:lpstr>
      <vt:lpstr>Overview </vt:lpstr>
      <vt:lpstr>Objectives </vt:lpstr>
      <vt:lpstr>sorting </vt:lpstr>
      <vt:lpstr>Type of sorting </vt:lpstr>
      <vt:lpstr>Selection Sort</vt:lpstr>
      <vt:lpstr>PowerPoint Presentation</vt:lpstr>
      <vt:lpstr>PowerPoint Presentation</vt:lpstr>
      <vt:lpstr>PowerPoint Presentation</vt:lpstr>
      <vt:lpstr>PowerPoint Presentation</vt:lpstr>
      <vt:lpstr>PowerPoint Presentation</vt:lpstr>
      <vt:lpstr>PowerPoint Presentation</vt:lpstr>
      <vt:lpstr>Divide And Conquer Algorithm : Merge Sorting </vt:lpstr>
      <vt:lpstr>Merge Sorting </vt:lpstr>
      <vt:lpstr>PowerPoint Presentation</vt:lpstr>
      <vt:lpstr>Merge Sort Analysis</vt:lpstr>
      <vt:lpstr>Quick Sort</vt:lpstr>
      <vt:lpstr>Working of Quicksort Algorithm</vt:lpstr>
      <vt:lpstr>2. Rearrange the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 Algorithm</vt:lpstr>
      <vt:lpstr>Time Complexities </vt:lpstr>
      <vt:lpstr>PowerPoint Presentation</vt:lpstr>
      <vt:lpstr>PowerPoint Presentation</vt:lpstr>
      <vt:lpstr>PowerPoint Presentation</vt:lpstr>
      <vt:lpstr>Further Readings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Saroj Poudel</cp:lastModifiedBy>
  <cp:revision>181</cp:revision>
  <dcterms:created xsi:type="dcterms:W3CDTF">2021-02-14T03:03:12Z</dcterms:created>
  <dcterms:modified xsi:type="dcterms:W3CDTF">2021-11-29T15:17:38Z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