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3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FAE5-4200-4939-B734-5693FF8094C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8D8-A97F-4790-8659-5DB58C986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0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FAE5-4200-4939-B734-5693FF8094C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8D8-A97F-4790-8659-5DB58C986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FAE5-4200-4939-B734-5693FF8094C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8D8-A97F-4790-8659-5DB58C986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5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01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12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57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94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85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04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33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3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FAE5-4200-4939-B734-5693FF8094C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8D8-A97F-4790-8659-5DB58C986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76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296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680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06E5-E0AA-4DC8-ACF6-D158D73D7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1F7-4CFB-477A-93B6-512902FE26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0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FAE5-4200-4939-B734-5693FF8094C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8D8-A97F-4790-8659-5DB58C986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1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FAE5-4200-4939-B734-5693FF8094C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8D8-A97F-4790-8659-5DB58C986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3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FAE5-4200-4939-B734-5693FF8094C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8D8-A97F-4790-8659-5DB58C986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0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FAE5-4200-4939-B734-5693FF8094C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8D8-A97F-4790-8659-5DB58C986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4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FAE5-4200-4939-B734-5693FF8094C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8D8-A97F-4790-8659-5DB58C986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FAE5-4200-4939-B734-5693FF8094C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8D8-A97F-4790-8659-5DB58C986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4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FAE5-4200-4939-B734-5693FF8094C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8D8-A97F-4790-8659-5DB58C986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6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BFAE5-4200-4939-B734-5693FF8094C4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B8D8-A97F-4790-8659-5DB58C9868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6565"/>
            <a:ext cx="9144000" cy="4953000"/>
          </a:xfrm>
          <a:prstGeom prst="rect">
            <a:avLst/>
          </a:prstGeom>
          <a:blipFill dpi="0" rotWithShape="1">
            <a:blip r:embed="rId1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E06E5-E0AA-4DC8-ACF6-D158D73D7C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9A1F7-4CFB-477A-93B6-512902FE26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37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762120" y="457200"/>
            <a:ext cx="8043352" cy="182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6000" dirty="0">
                <a:solidFill>
                  <a:prstClr val="black"/>
                </a:solidFill>
                <a:cs typeface="Calibri" pitchFamily="34" charset="0"/>
              </a:rPr>
              <a:t>BIT 245</a:t>
            </a:r>
            <a:endParaRPr lang="en-US" sz="6000" b="1" dirty="0">
              <a:solidFill>
                <a:prstClr val="black"/>
              </a:solidFill>
              <a:cs typeface="Calibri" pitchFamily="34" charset="0"/>
            </a:endParaRPr>
          </a:p>
          <a:p>
            <a:pPr algn="ctr"/>
            <a:r>
              <a:rPr lang="en-US" sz="6000" dirty="0">
                <a:solidFill>
                  <a:prstClr val="black"/>
                </a:solidFill>
                <a:cs typeface="Calibri" pitchFamily="34" charset="0"/>
              </a:rPr>
              <a:t>RDBMS With SQL</a:t>
            </a:r>
            <a:endParaRPr lang="en-US" sz="6000" spc="-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8238" y="298881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Sushil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Bhattarai</a:t>
            </a:r>
            <a:endParaRPr lang="en-US" smtClean="0">
              <a:solidFill>
                <a:prstClr val="black"/>
              </a:solidFill>
            </a:endParaRPr>
          </a:p>
          <a:p>
            <a:pPr algn="ctr"/>
            <a:r>
              <a:rPr lang="en-US" smtClean="0">
                <a:solidFill>
                  <a:prstClr val="black"/>
                </a:solidFill>
              </a:rPr>
              <a:t>sushil.bhattarai@texascollege.edu.np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476757" y="5486400"/>
            <a:ext cx="4720046" cy="6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Lincoln University College, CN 1221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Client/ Server Architecture</a:t>
            </a:r>
            <a:endParaRPr lang="en-US" dirty="0"/>
          </a:p>
        </p:txBody>
      </p:sp>
      <p:pic>
        <p:nvPicPr>
          <p:cNvPr id="1026" name="Picture 2" descr="C:\Users\MYPC\Desktop\client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33600"/>
            <a:ext cx="4221162" cy="222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87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Creating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following statement is an example of a </a:t>
            </a:r>
            <a:r>
              <a:rPr lang="en-US" sz="2400" dirty="0" smtClean="0"/>
              <a:t>CREATE DATABASE </a:t>
            </a:r>
            <a:r>
              <a:rPr lang="en-US" sz="2400" dirty="0"/>
              <a:t>statement:</a:t>
            </a:r>
            <a:br>
              <a:rPr lang="en-US" sz="2400" dirty="0"/>
            </a:br>
            <a:r>
              <a:rPr lang="en-US" sz="2400" b="1" dirty="0"/>
              <a:t>CREATE DATABASE </a:t>
            </a:r>
            <a:r>
              <a:rPr lang="en-US" sz="2400" i="1" dirty="0" err="1"/>
              <a:t>database_name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Always </a:t>
            </a:r>
            <a:r>
              <a:rPr lang="en-US" sz="2400" dirty="0"/>
              <a:t>the database name should be unique within the</a:t>
            </a:r>
            <a:br>
              <a:rPr lang="en-US" sz="2400" dirty="0"/>
            </a:br>
            <a:r>
              <a:rPr lang="en-US" sz="2400" dirty="0"/>
              <a:t>RDBMS.</a:t>
            </a:r>
            <a:r>
              <a:rPr lang="en-US" sz="2400" dirty="0"/>
              <a:t> 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419600" cy="2678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64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  <a:latin typeface="Arial Narrow"/>
              </a:rPr>
              <a:t>RDBMS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688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SQL(</a:t>
            </a:r>
            <a:r>
              <a:rPr lang="en-US" dirty="0"/>
              <a:t>Structured Query </a:t>
            </a:r>
            <a:r>
              <a:rPr lang="en-US" dirty="0" smtClean="0"/>
              <a:t>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of commands/Instructions.</a:t>
            </a:r>
          </a:p>
          <a:p>
            <a:r>
              <a:rPr lang="en-US" dirty="0" smtClean="0"/>
              <a:t>To store, access </a:t>
            </a:r>
            <a:r>
              <a:rPr lang="en-US" dirty="0"/>
              <a:t>and manipulate </a:t>
            </a:r>
            <a:r>
              <a:rPr lang="en-US" dirty="0" smtClean="0"/>
              <a:t>data and databases.</a:t>
            </a:r>
          </a:p>
          <a:p>
            <a:r>
              <a:rPr lang="en-US" dirty="0"/>
              <a:t>standard language for Relational Database </a:t>
            </a:r>
            <a:r>
              <a:rPr lang="en-US" dirty="0" smtClean="0"/>
              <a:t>System; enables user </a:t>
            </a:r>
            <a:r>
              <a:rPr lang="en-US" dirty="0"/>
              <a:t>to create, read, update and delete relational databases and tables</a:t>
            </a:r>
            <a:r>
              <a:rPr lang="en-US" dirty="0" smtClean="0"/>
              <a:t>.</a:t>
            </a:r>
          </a:p>
          <a:p>
            <a:r>
              <a:rPr lang="en-US" dirty="0"/>
              <a:t>SQL depends on tuple relational calculus and relational algebra.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Allows users to access data in the </a:t>
            </a:r>
            <a:r>
              <a:rPr lang="en-US" dirty="0" smtClean="0"/>
              <a:t>database </a:t>
            </a:r>
            <a:r>
              <a:rPr lang="en-US" dirty="0"/>
              <a:t>management systems.</a:t>
            </a:r>
          </a:p>
          <a:p>
            <a:r>
              <a:rPr lang="en-US" dirty="0"/>
              <a:t>Allows users to describe the data.</a:t>
            </a:r>
          </a:p>
          <a:p>
            <a:r>
              <a:rPr lang="en-US" dirty="0"/>
              <a:t>Allows users to define the data in a database and manipulate that data.</a:t>
            </a:r>
          </a:p>
          <a:p>
            <a:r>
              <a:rPr lang="en-US" dirty="0"/>
              <a:t>Allows to embed within other languages using SQL modules, libraries &amp; pre-compilers.</a:t>
            </a:r>
          </a:p>
          <a:p>
            <a:r>
              <a:rPr lang="en-US" dirty="0"/>
              <a:t>Allows users to create and drop databases and tables.</a:t>
            </a:r>
          </a:p>
          <a:p>
            <a:r>
              <a:rPr lang="en-US" dirty="0"/>
              <a:t>Allows users to create view, stored procedure, functions in a database.</a:t>
            </a:r>
          </a:p>
          <a:p>
            <a:r>
              <a:rPr lang="en-US" dirty="0"/>
              <a:t>Allows users to set permissions on tables, procedures and views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6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Official SQL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SQL became a standard of the American National Standards Institute (ANSI) in 1986, and of the International Organization for Standardization (ISO) in 1987.</a:t>
            </a:r>
          </a:p>
          <a:p>
            <a:r>
              <a:rPr lang="en-US" dirty="0" smtClean="0"/>
              <a:t>The standard has been revised to include a larger set of features. </a:t>
            </a:r>
          </a:p>
          <a:p>
            <a:r>
              <a:rPr lang="en-US" dirty="0" smtClean="0"/>
              <a:t>Despite the existence of standards, most SQL code requires at least some changes before being ported to different database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8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Depending on the version and edition of SQL Server, </a:t>
            </a:r>
            <a:r>
              <a:rPr lang="en-US" dirty="0" smtClean="0"/>
              <a:t>SQL </a:t>
            </a:r>
            <a:r>
              <a:rPr lang="en-US" dirty="0"/>
              <a:t>Server </a:t>
            </a:r>
            <a:r>
              <a:rPr lang="en-US" dirty="0" smtClean="0"/>
              <a:t>can be installed on </a:t>
            </a:r>
            <a:r>
              <a:rPr lang="en-US" dirty="0"/>
              <a:t>a supported Windows operating </a:t>
            </a:r>
            <a:r>
              <a:rPr lang="en-US" dirty="0" smtClean="0"/>
              <a:t>system and Linux as well.</a:t>
            </a:r>
          </a:p>
          <a:p>
            <a:r>
              <a:rPr lang="en-US" dirty="0"/>
              <a:t>SQL Server Installations are supported on x64-based (AMD and Intel) processors</a:t>
            </a:r>
            <a:r>
              <a:rPr lang="en-US" dirty="0" smtClean="0"/>
              <a:t>.</a:t>
            </a:r>
          </a:p>
          <a:p>
            <a:r>
              <a:rPr lang="en-US" dirty="0"/>
              <a:t>Microsoft supports deploying SQL Server on virtualization technologies that include Microsoft Hyper-V and other </a:t>
            </a:r>
            <a:r>
              <a:rPr lang="en-US" dirty="0" smtClean="0"/>
              <a:t>certified Virtual Machines.</a:t>
            </a:r>
          </a:p>
          <a:p>
            <a:r>
              <a:rPr lang="en-US" dirty="0" smtClean="0"/>
              <a:t>The </a:t>
            </a:r>
            <a:r>
              <a:rPr lang="en-US" dirty="0"/>
              <a:t>supported file systems are NTFS and </a:t>
            </a:r>
            <a:r>
              <a:rPr lang="en-US" dirty="0" err="1" smtClean="0"/>
              <a:t>ReFS</a:t>
            </a:r>
            <a:r>
              <a:rPr lang="en-US" dirty="0" smtClean="0"/>
              <a:t> on Windows. </a:t>
            </a:r>
            <a:r>
              <a:rPr lang="en-US" dirty="0"/>
              <a:t>This applies to the volumes that store the database files and program binaries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supported file systems for the volumes that host database files are EXT4 and </a:t>
            </a:r>
            <a:r>
              <a:rPr lang="en-US" dirty="0" smtClean="0"/>
              <a:t>XFS for Linux systems.</a:t>
            </a:r>
          </a:p>
          <a:p>
            <a:r>
              <a:rPr lang="en-US" dirty="0" smtClean="0"/>
              <a:t>Customers with a support plan can open a ticket with Microsoft support.</a:t>
            </a:r>
          </a:p>
          <a:p>
            <a:r>
              <a:rPr lang="en-US" dirty="0" smtClean="0"/>
              <a:t>There is a huge SQL Server community for assistance.</a:t>
            </a:r>
          </a:p>
          <a:p>
            <a:r>
              <a:rPr lang="en-US" dirty="0" smtClean="0"/>
              <a:t>You can also get help by searching and posting questions on Microsoft Q &amp; A.</a:t>
            </a:r>
          </a:p>
          <a:p>
            <a:r>
              <a:rPr lang="en-US" dirty="0" smtClean="0"/>
              <a:t>There are communities that can help with SQL Server issues such as.</a:t>
            </a:r>
          </a:p>
          <a:p>
            <a:pPr lvl="1"/>
            <a:r>
              <a:rPr lang="en-US" dirty="0" smtClean="0"/>
              <a:t>Stack Overflow</a:t>
            </a:r>
          </a:p>
          <a:p>
            <a:pPr lvl="1"/>
            <a:r>
              <a:rPr lang="en-US" dirty="0" smtClean="0"/>
              <a:t>DBA Stack Exchange</a:t>
            </a:r>
          </a:p>
          <a:p>
            <a:pPr lvl="1"/>
            <a:r>
              <a:rPr lang="en-US" dirty="0" err="1" smtClean="0"/>
              <a:t>Reddit</a:t>
            </a:r>
            <a:endParaRPr lang="en-US" dirty="0" smtClean="0"/>
          </a:p>
          <a:p>
            <a:pPr lvl="1"/>
            <a:r>
              <a:rPr lang="en-US" dirty="0" smtClean="0"/>
              <a:t>Get help from the community with the #</a:t>
            </a:r>
            <a:r>
              <a:rPr lang="en-US" dirty="0" err="1" smtClean="0"/>
              <a:t>sqlhelp</a:t>
            </a:r>
            <a:r>
              <a:rPr lang="en-US" dirty="0" smtClean="0"/>
              <a:t> hash tag on 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basic principle of the relational model is </a:t>
            </a:r>
            <a:r>
              <a:rPr lang="en-US" sz="2400" b="1" dirty="0"/>
              <a:t>the Information Principle</a:t>
            </a:r>
            <a:r>
              <a:rPr lang="en-US" sz="2400" dirty="0"/>
              <a:t>: all information is represented by data values in relations. In accordance with this Principle, a relational database is a set of </a:t>
            </a:r>
            <a:r>
              <a:rPr lang="en-US" sz="2400" dirty="0" smtClean="0"/>
              <a:t>relational </a:t>
            </a:r>
            <a:r>
              <a:rPr lang="en-US" sz="2400" dirty="0"/>
              <a:t>variables and the result of every query is presented as a relation.</a:t>
            </a:r>
          </a:p>
          <a:p>
            <a:r>
              <a:rPr lang="en-US" sz="2400" dirty="0"/>
              <a:t>Relational Database is a database system that stores and retrieves data in a tabular format </a:t>
            </a:r>
            <a:r>
              <a:rPr lang="en-US" sz="2400" dirty="0" smtClean="0"/>
              <a:t>in </a:t>
            </a:r>
            <a:r>
              <a:rPr lang="en-US" sz="2400" dirty="0"/>
              <a:t>the form of rows and columns.</a:t>
            </a:r>
          </a:p>
          <a:p>
            <a:r>
              <a:rPr lang="en-US" sz="2400" dirty="0"/>
              <a:t>Relational DBMS owes its foundation to the fact that the </a:t>
            </a:r>
            <a:r>
              <a:rPr lang="en-US" sz="2400" dirty="0" smtClean="0"/>
              <a:t>value </a:t>
            </a:r>
            <a:r>
              <a:rPr lang="en-US" sz="2400" dirty="0"/>
              <a:t>of each table are related to others. It has the capability to handle larger magnitudes of data and simulate queries easily.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732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Database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SQL is a database language designed for managing data held</a:t>
            </a:r>
            <a:br>
              <a:rPr lang="en-US" sz="2400" dirty="0"/>
            </a:br>
            <a:r>
              <a:rPr lang="en-US" sz="2400" dirty="0"/>
              <a:t>in a relational database management system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SQL </a:t>
            </a:r>
            <a:r>
              <a:rPr lang="en-US" sz="2400" dirty="0"/>
              <a:t>was initially developed by IBM in the early 1970s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a DBMS, the SQL database language is used to: Create the</a:t>
            </a:r>
            <a:br>
              <a:rPr lang="en-US" sz="2400" dirty="0"/>
            </a:br>
            <a:r>
              <a:rPr lang="en-US" sz="2400" dirty="0"/>
              <a:t>database and table structures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are large number of database languages like: Oracle,</a:t>
            </a:r>
            <a:br>
              <a:rPr lang="en-US" sz="2400" dirty="0"/>
            </a:br>
            <a:r>
              <a:rPr lang="en-US" sz="2400" dirty="0"/>
              <a:t>MySQL, MS Access, dBase, FoxPro, etc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SQL </a:t>
            </a:r>
            <a:r>
              <a:rPr lang="en-US" sz="2400" dirty="0"/>
              <a:t>statements commonly used in Oracle and MS Access can</a:t>
            </a:r>
            <a:br>
              <a:rPr lang="en-US" sz="2400" dirty="0"/>
            </a:br>
            <a:r>
              <a:rPr lang="en-US" sz="2400" dirty="0"/>
              <a:t>be categorized as Data Definition Language (DDL), Data</a:t>
            </a:r>
            <a:br>
              <a:rPr lang="en-US" sz="2400" dirty="0"/>
            </a:br>
            <a:r>
              <a:rPr lang="en-US" sz="2400" dirty="0"/>
              <a:t>Control Language (DCL), and Data Manipulation Language</a:t>
            </a:r>
            <a:br>
              <a:rPr lang="en-US" sz="2400" dirty="0"/>
            </a:br>
            <a:r>
              <a:rPr lang="en-US" sz="2400" dirty="0"/>
              <a:t>(DML).</a:t>
            </a:r>
            <a:r>
              <a:rPr lang="en-US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43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Client/ 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An architecture of a computer network in which many</a:t>
            </a:r>
            <a:br>
              <a:rPr lang="en-US" sz="2400" dirty="0"/>
            </a:br>
            <a:r>
              <a:rPr lang="en-US" sz="2400" dirty="0"/>
              <a:t>clients (remote processors) request and receive service from</a:t>
            </a:r>
            <a:br>
              <a:rPr lang="en-US" sz="2400" dirty="0"/>
            </a:br>
            <a:r>
              <a:rPr lang="en-US" sz="2400" dirty="0"/>
              <a:t>a centralized server (host computer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Client </a:t>
            </a:r>
            <a:r>
              <a:rPr lang="en-US" sz="2400" dirty="0"/>
              <a:t>computers provide an interface to allow a computer</a:t>
            </a:r>
            <a:br>
              <a:rPr lang="en-US" sz="2400" dirty="0"/>
            </a:br>
            <a:r>
              <a:rPr lang="en-US" sz="2400" dirty="0"/>
              <a:t>user to request services of the server and to display the</a:t>
            </a:r>
            <a:br>
              <a:rPr lang="en-US" sz="2400" dirty="0"/>
            </a:br>
            <a:r>
              <a:rPr lang="en-US" sz="2400" dirty="0"/>
              <a:t>results the server returns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order to retrieve the desired data the user present a set of</a:t>
            </a:r>
            <a:br>
              <a:rPr lang="en-US" sz="2400" dirty="0"/>
            </a:br>
            <a:r>
              <a:rPr lang="en-US" sz="2400" dirty="0"/>
              <a:t>criteria by a query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Then </a:t>
            </a:r>
            <a:r>
              <a:rPr lang="en-US" sz="2400" dirty="0"/>
              <a:t>the DBMS, software for managing databases, selects the</a:t>
            </a:r>
            <a:br>
              <a:rPr lang="en-US" sz="2400" dirty="0"/>
            </a:br>
            <a:r>
              <a:rPr lang="en-US" sz="2400" dirty="0"/>
              <a:t>demanded data from the database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retrieved data may be stored in a file, printed, or viewed</a:t>
            </a:r>
            <a:br>
              <a:rPr lang="en-US" sz="2400" dirty="0"/>
            </a:br>
            <a:r>
              <a:rPr lang="en-US" sz="2400" dirty="0"/>
              <a:t>on the screen.</a:t>
            </a:r>
            <a:r>
              <a:rPr lang="en-US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749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C2453619E89948B7C0CC0B76A91114" ma:contentTypeVersion="10" ma:contentTypeDescription="Create a new document." ma:contentTypeScope="" ma:versionID="27c89ae4a7f0d02e2c832c92f3531b50">
  <xsd:schema xmlns:xsd="http://www.w3.org/2001/XMLSchema" xmlns:xs="http://www.w3.org/2001/XMLSchema" xmlns:p="http://schemas.microsoft.com/office/2006/metadata/properties" xmlns:ns2="8453d70f-135f-4c57-97e3-0275b71f4d64" xmlns:ns3="2190e04c-d178-4ea5-bf4c-1d62bbd43f7c" targetNamespace="http://schemas.microsoft.com/office/2006/metadata/properties" ma:root="true" ma:fieldsID="f435aa91b7fbeec4a5f101a33a46227f" ns2:_="" ns3:_="">
    <xsd:import namespace="8453d70f-135f-4c57-97e3-0275b71f4d64"/>
    <xsd:import namespace="2190e04c-d178-4ea5-bf4c-1d62bbd43f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53d70f-135f-4c57-97e3-0275b71f4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90e04c-d178-4ea5-bf4c-1d62bbd43f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EC2AF7-84A5-4D80-9E29-C66FB1114118}"/>
</file>

<file path=customXml/itemProps2.xml><?xml version="1.0" encoding="utf-8"?>
<ds:datastoreItem xmlns:ds="http://schemas.openxmlformats.org/officeDocument/2006/customXml" ds:itemID="{5EB563E0-D938-4452-8DE1-BF7496845D4E}"/>
</file>

<file path=customXml/itemProps3.xml><?xml version="1.0" encoding="utf-8"?>
<ds:datastoreItem xmlns:ds="http://schemas.openxmlformats.org/officeDocument/2006/customXml" ds:itemID="{685D9F4C-A30E-462F-A71E-D353220BE6C4}"/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447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PowerPoint Presentation</vt:lpstr>
      <vt:lpstr>RDBMS</vt:lpstr>
      <vt:lpstr>SQL(Structured Query Language)</vt:lpstr>
      <vt:lpstr>Role of SQL</vt:lpstr>
      <vt:lpstr>Official SQL Standards</vt:lpstr>
      <vt:lpstr>Microsoft Support</vt:lpstr>
      <vt:lpstr>Relational Foundation</vt:lpstr>
      <vt:lpstr>Complete Database Language</vt:lpstr>
      <vt:lpstr>Client/ Server Architecture</vt:lpstr>
      <vt:lpstr>Client/ Server Architecture</vt:lpstr>
      <vt:lpstr>Creating a Database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MYPC</dc:creator>
  <cp:lastModifiedBy>MYPC</cp:lastModifiedBy>
  <cp:revision>20</cp:revision>
  <dcterms:created xsi:type="dcterms:W3CDTF">2021-11-23T05:02:28Z</dcterms:created>
  <dcterms:modified xsi:type="dcterms:W3CDTF">2022-02-03T02:42:25Z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0x0101007AC2453619E89948B7C0CC0B76A91114</vt:lpwstr>
  </property>
</Properties>
</file>