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3" r:id="rId3"/>
    <p:sldId id="256"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37"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customXml" Target="../customXml/item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C0B96C-FC4F-4644-9E90-E16CA663BC0A}"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207540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0B96C-FC4F-4644-9E90-E16CA663BC0A}"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92234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0B96C-FC4F-4644-9E90-E16CA663BC0A}"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3812327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0405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763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9032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613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174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3231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5874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252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0B96C-FC4F-4644-9E90-E16CA663BC0A}"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1843295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9257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5183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557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0B96C-FC4F-4644-9E90-E16CA663BC0A}"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97722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C0B96C-FC4F-4644-9E90-E16CA663BC0A}"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419919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C0B96C-FC4F-4644-9E90-E16CA663BC0A}"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218744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C0B96C-FC4F-4644-9E90-E16CA663BC0A}"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103109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0B96C-FC4F-4644-9E90-E16CA663BC0A}"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27485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0B96C-FC4F-4644-9E90-E16CA663BC0A}"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390144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0B96C-FC4F-4644-9E90-E16CA663BC0A}"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33B07-170C-4383-B2FA-C708078722EA}" type="slidenum">
              <a:rPr lang="en-US" smtClean="0"/>
              <a:t>‹#›</a:t>
            </a:fld>
            <a:endParaRPr lang="en-US"/>
          </a:p>
        </p:txBody>
      </p:sp>
    </p:spTree>
    <p:extLst>
      <p:ext uri="{BB962C8B-B14F-4D97-AF65-F5344CB8AC3E}">
        <p14:creationId xmlns:p14="http://schemas.microsoft.com/office/powerpoint/2010/main" val="130347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0B96C-FC4F-4644-9E90-E16CA663BC0A}" type="datetimeFigureOut">
              <a:rPr lang="en-US" smtClean="0"/>
              <a:t>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33B07-170C-4383-B2FA-C708078722EA}" type="slidenum">
              <a:rPr lang="en-US" smtClean="0"/>
              <a:t>‹#›</a:t>
            </a:fld>
            <a:endParaRPr lang="en-US"/>
          </a:p>
        </p:txBody>
      </p:sp>
      <p:sp>
        <p:nvSpPr>
          <p:cNvPr id="7" name="Rectangle 6"/>
          <p:cNvSpPr/>
          <p:nvPr userDrawn="1"/>
        </p:nvSpPr>
        <p:spPr>
          <a:xfrm>
            <a:off x="0" y="0"/>
            <a:ext cx="9144000" cy="6858000"/>
          </a:xfrm>
          <a:prstGeom prst="rect">
            <a:avLst/>
          </a:prstGeom>
          <a:blipFill dpi="0" rotWithShape="1">
            <a:blip r:embed="rId13">
              <a:alphaModFix amt="1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55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E06E5-E0AA-4DC8-ACF6-D158D73D7CF2}" type="datetimeFigureOut">
              <a:rPr lang="en-US" smtClean="0">
                <a:solidFill>
                  <a:prstClr val="black">
                    <a:tint val="75000"/>
                  </a:prstClr>
                </a:solidFill>
              </a:rPr>
              <a:pPr/>
              <a:t>2/2/2022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9A1F7-4CFB-477A-93B6-512902FE261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5329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762120" y="457200"/>
            <a:ext cx="8043352" cy="182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6000" dirty="0">
                <a:solidFill>
                  <a:prstClr val="black"/>
                </a:solidFill>
                <a:cs typeface="Calibri" pitchFamily="34" charset="0"/>
              </a:rPr>
              <a:t>BIT 245</a:t>
            </a:r>
            <a:endParaRPr lang="en-US" sz="6000" b="1" dirty="0">
              <a:solidFill>
                <a:prstClr val="black"/>
              </a:solidFill>
              <a:cs typeface="Calibri" pitchFamily="34" charset="0"/>
            </a:endParaRPr>
          </a:p>
          <a:p>
            <a:pPr algn="ctr"/>
            <a:r>
              <a:rPr lang="en-US" sz="6000" dirty="0">
                <a:solidFill>
                  <a:prstClr val="black"/>
                </a:solidFill>
                <a:cs typeface="Calibri" pitchFamily="34" charset="0"/>
              </a:rPr>
              <a:t>RDBMS With SQL</a:t>
            </a:r>
            <a:endParaRPr lang="en-US" sz="6000" spc="-1" dirty="0">
              <a:solidFill>
                <a:prstClr val="black"/>
              </a:solidFill>
              <a:cs typeface="Calibri" pitchFamily="34" charset="0"/>
            </a:endParaRPr>
          </a:p>
        </p:txBody>
      </p:sp>
      <p:sp>
        <p:nvSpPr>
          <p:cNvPr id="5" name="Rectangle 4"/>
          <p:cNvSpPr/>
          <p:nvPr/>
        </p:nvSpPr>
        <p:spPr>
          <a:xfrm>
            <a:off x="2318238" y="2988811"/>
            <a:ext cx="4572000" cy="646331"/>
          </a:xfrm>
          <a:prstGeom prst="rect">
            <a:avLst/>
          </a:prstGeom>
        </p:spPr>
        <p:txBody>
          <a:bodyPr>
            <a:spAutoFit/>
          </a:bodyPr>
          <a:lstStyle/>
          <a:p>
            <a:pPr algn="ctr"/>
            <a:r>
              <a:rPr lang="en-US" dirty="0" err="1" smtClean="0">
                <a:solidFill>
                  <a:prstClr val="black"/>
                </a:solidFill>
              </a:rPr>
              <a:t>Sushil</a:t>
            </a:r>
            <a:r>
              <a:rPr lang="en-US" dirty="0" smtClean="0">
                <a:solidFill>
                  <a:prstClr val="black"/>
                </a:solidFill>
              </a:rPr>
              <a:t> </a:t>
            </a:r>
            <a:r>
              <a:rPr lang="en-US" dirty="0" err="1" smtClean="0">
                <a:solidFill>
                  <a:prstClr val="black"/>
                </a:solidFill>
              </a:rPr>
              <a:t>Bhattarai</a:t>
            </a:r>
            <a:endParaRPr lang="en-US" smtClean="0">
              <a:solidFill>
                <a:prstClr val="black"/>
              </a:solidFill>
            </a:endParaRPr>
          </a:p>
          <a:p>
            <a:pPr algn="ctr"/>
            <a:r>
              <a:rPr lang="en-US" smtClean="0">
                <a:solidFill>
                  <a:prstClr val="black"/>
                </a:solidFill>
              </a:rPr>
              <a:t>sushil.bhattarai@texascollege.edu.np</a:t>
            </a:r>
            <a:endParaRPr lang="en-US" dirty="0">
              <a:solidFill>
                <a:prstClr val="black"/>
              </a:solidFill>
            </a:endParaRPr>
          </a:p>
        </p:txBody>
      </p:sp>
      <p:sp>
        <p:nvSpPr>
          <p:cNvPr id="6" name="Subtitle 2"/>
          <p:cNvSpPr txBox="1">
            <a:spLocks/>
          </p:cNvSpPr>
          <p:nvPr/>
        </p:nvSpPr>
        <p:spPr>
          <a:xfrm>
            <a:off x="2476757" y="548640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prstClr val="black"/>
                </a:solidFill>
              </a:rPr>
              <a:t>Lincoln University College, CN 1221</a:t>
            </a:r>
            <a:endParaRPr lang="en-US" dirty="0">
              <a:solidFill>
                <a:prstClr val="black"/>
              </a:solidFill>
            </a:endParaRPr>
          </a:p>
        </p:txBody>
      </p:sp>
    </p:spTree>
    <p:extLst>
      <p:ext uri="{BB962C8B-B14F-4D97-AF65-F5344CB8AC3E}">
        <p14:creationId xmlns:p14="http://schemas.microsoft.com/office/powerpoint/2010/main" val="851994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0" dirty="0" smtClean="0">
                <a:solidFill>
                  <a:srgbClr val="000000"/>
                </a:solidFill>
                <a:effectLst/>
                <a:latin typeface="Arial Narrow"/>
              </a:rPr>
              <a:t>Relational databases</a:t>
            </a:r>
            <a:endParaRPr lang="en-US" dirty="0"/>
          </a:p>
        </p:txBody>
      </p:sp>
    </p:spTree>
    <p:extLst>
      <p:ext uri="{BB962C8B-B14F-4D97-AF65-F5344CB8AC3E}">
        <p14:creationId xmlns:p14="http://schemas.microsoft.com/office/powerpoint/2010/main" val="242777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Data Models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File Management Systems :</a:t>
            </a:r>
          </a:p>
          <a:p>
            <a:pPr lvl="1">
              <a:spcBef>
                <a:spcPts val="641"/>
              </a:spcBef>
            </a:pPr>
            <a:r>
              <a:rPr lang="en-US" b="1" spc="-1" dirty="0">
                <a:solidFill>
                  <a:srgbClr val="000000"/>
                </a:solidFill>
                <a:ea typeface="DejaVu Sans"/>
              </a:rPr>
              <a:t>Size</a:t>
            </a:r>
            <a:endParaRPr lang="en-US" spc="-1" dirty="0" smtClean="0">
              <a:solidFill>
                <a:srgbClr val="000000"/>
              </a:solidFill>
              <a:latin typeface="Arial"/>
              <a:ea typeface="DejaVu Sans"/>
            </a:endParaRPr>
          </a:p>
          <a:p>
            <a:pPr lvl="2">
              <a:spcBef>
                <a:spcPts val="641"/>
              </a:spcBef>
            </a:pPr>
            <a:r>
              <a:rPr lang="en-US" spc="-1" dirty="0">
                <a:solidFill>
                  <a:srgbClr val="000000"/>
                </a:solidFill>
                <a:ea typeface="DejaVu Sans"/>
              </a:rPr>
              <a:t>Is huge data supported?</a:t>
            </a:r>
            <a:endParaRPr lang="en-US" b="0" strike="noStrike" spc="-1" dirty="0" smtClean="0">
              <a:latin typeface="Arial"/>
            </a:endParaRPr>
          </a:p>
          <a:p>
            <a:pPr lvl="1">
              <a:spcBef>
                <a:spcPts val="641"/>
              </a:spcBef>
            </a:pPr>
            <a:r>
              <a:rPr lang="en-US" b="1" spc="-1" dirty="0">
                <a:solidFill>
                  <a:srgbClr val="000000"/>
                </a:solidFill>
                <a:ea typeface="DejaVu Sans"/>
              </a:rPr>
              <a:t>Accuracy</a:t>
            </a:r>
            <a:endParaRPr lang="en-US" b="0" strike="noStrike" spc="-1" dirty="0" smtClean="0">
              <a:latin typeface="Arial"/>
            </a:endParaRPr>
          </a:p>
          <a:p>
            <a:pPr lvl="2">
              <a:spcBef>
                <a:spcPts val="641"/>
              </a:spcBef>
            </a:pPr>
            <a:r>
              <a:rPr lang="en-US" spc="-1" dirty="0">
                <a:solidFill>
                  <a:srgbClr val="000000"/>
                </a:solidFill>
                <a:ea typeface="DejaVu Sans"/>
              </a:rPr>
              <a:t>Are there chances of entering incorrect data?</a:t>
            </a:r>
            <a:endParaRPr lang="en-US" b="0" strike="noStrike" spc="-1" dirty="0" smtClean="0">
              <a:latin typeface="Arial"/>
            </a:endParaRPr>
          </a:p>
          <a:p>
            <a:pPr lvl="1">
              <a:spcBef>
                <a:spcPts val="641"/>
              </a:spcBef>
            </a:pPr>
            <a:r>
              <a:rPr lang="en-US" b="1" spc="-1" dirty="0">
                <a:solidFill>
                  <a:srgbClr val="000000"/>
                </a:solidFill>
                <a:ea typeface="DejaVu Sans"/>
              </a:rPr>
              <a:t>Security</a:t>
            </a:r>
            <a:endParaRPr lang="en-US" b="0" strike="noStrike" spc="-1" dirty="0" smtClean="0">
              <a:latin typeface="Arial"/>
            </a:endParaRPr>
          </a:p>
          <a:p>
            <a:pPr lvl="2">
              <a:spcBef>
                <a:spcPts val="641"/>
              </a:spcBef>
            </a:pPr>
            <a:r>
              <a:rPr lang="en-US" spc="-1" dirty="0">
                <a:solidFill>
                  <a:srgbClr val="000000"/>
                </a:solidFill>
                <a:ea typeface="DejaVu Sans"/>
              </a:rPr>
              <a:t>Should the data be visible to everyone who access the file?</a:t>
            </a:r>
            <a:endParaRPr lang="en-US" b="0" strike="noStrike" spc="-1" dirty="0" smtClean="0">
              <a:latin typeface="Arial"/>
            </a:endParaRPr>
          </a:p>
          <a:p>
            <a:pPr lvl="1">
              <a:spcBef>
                <a:spcPts val="641"/>
              </a:spcBef>
            </a:pPr>
            <a:r>
              <a:rPr lang="en-US" b="1" spc="-1" dirty="0">
                <a:solidFill>
                  <a:srgbClr val="000000"/>
                </a:solidFill>
                <a:ea typeface="DejaVu Sans"/>
              </a:rPr>
              <a:t>Redundancy</a:t>
            </a:r>
            <a:endParaRPr lang="en-US" b="0" strike="noStrike" spc="-1" dirty="0" smtClean="0">
              <a:latin typeface="Arial"/>
            </a:endParaRPr>
          </a:p>
          <a:p>
            <a:pPr lvl="2">
              <a:spcBef>
                <a:spcPts val="641"/>
              </a:spcBef>
            </a:pPr>
            <a:r>
              <a:rPr lang="en-US" spc="-1" dirty="0">
                <a:solidFill>
                  <a:srgbClr val="000000"/>
                </a:solidFill>
                <a:ea typeface="DejaVu Sans"/>
              </a:rPr>
              <a:t>Is data repeated?</a:t>
            </a:r>
            <a:endParaRPr lang="en-US" b="0" strike="noStrike" spc="-1" dirty="0" smtClean="0">
              <a:latin typeface="Arial"/>
            </a:endParaRPr>
          </a:p>
          <a:p>
            <a:pPr lvl="1">
              <a:spcBef>
                <a:spcPts val="641"/>
              </a:spcBef>
            </a:pPr>
            <a:r>
              <a:rPr lang="en-US" b="1" spc="-1" dirty="0">
                <a:solidFill>
                  <a:srgbClr val="000000"/>
                </a:solidFill>
                <a:ea typeface="DejaVu Sans"/>
              </a:rPr>
              <a:t>Inconsistency</a:t>
            </a:r>
          </a:p>
          <a:p>
            <a:pPr lvl="2">
              <a:spcBef>
                <a:spcPts val="641"/>
              </a:spcBef>
            </a:pPr>
            <a:r>
              <a:rPr lang="en-US" spc="-1" dirty="0">
                <a:solidFill>
                  <a:srgbClr val="000000"/>
                </a:solidFill>
                <a:ea typeface="DejaVu Sans"/>
              </a:rPr>
              <a:t>Is data same on each copies?</a:t>
            </a:r>
          </a:p>
          <a:p>
            <a:pPr lvl="1">
              <a:spcBef>
                <a:spcPts val="641"/>
              </a:spcBef>
            </a:pPr>
            <a:r>
              <a:rPr lang="en-US" b="1" spc="-1" dirty="0">
                <a:solidFill>
                  <a:srgbClr val="000000"/>
                </a:solidFill>
                <a:ea typeface="DejaVu Sans"/>
              </a:rPr>
              <a:t>Importance</a:t>
            </a:r>
            <a:endParaRPr lang="en-US" b="0" strike="noStrike" spc="-1" dirty="0" smtClean="0">
              <a:latin typeface="Arial"/>
            </a:endParaRPr>
          </a:p>
          <a:p>
            <a:pPr lvl="2">
              <a:spcBef>
                <a:spcPts val="641"/>
              </a:spcBef>
            </a:pPr>
            <a:r>
              <a:rPr lang="en-US" spc="-1" dirty="0">
                <a:solidFill>
                  <a:srgbClr val="000000"/>
                </a:solidFill>
                <a:ea typeface="DejaVu Sans"/>
              </a:rPr>
              <a:t>computer crashes…?</a:t>
            </a:r>
            <a:endParaRPr lang="en-US" b="0" strike="noStrike" spc="-1" dirty="0" smtClean="0">
              <a:latin typeface="Arial"/>
            </a:endParaRPr>
          </a:p>
          <a:p>
            <a:pPr lvl="1">
              <a:spcBef>
                <a:spcPts val="641"/>
              </a:spcBef>
            </a:pPr>
            <a:r>
              <a:rPr lang="en-US" b="1" spc="-1" dirty="0"/>
              <a:t>Atomicity</a:t>
            </a:r>
          </a:p>
          <a:p>
            <a:pPr lvl="2">
              <a:spcBef>
                <a:spcPts val="641"/>
              </a:spcBef>
            </a:pPr>
            <a:r>
              <a:rPr lang="en-US" spc="-1" dirty="0"/>
              <a:t>Transaction should either happen or do not happen at </a:t>
            </a:r>
            <a:r>
              <a:rPr lang="en-US" spc="-1" dirty="0" smtClean="0"/>
              <a:t>all.</a:t>
            </a:r>
          </a:p>
          <a:p>
            <a:pPr lvl="1"/>
            <a:r>
              <a:rPr lang="en-US" b="1" dirty="0" smtClean="0"/>
              <a:t>Reports</a:t>
            </a:r>
          </a:p>
          <a:p>
            <a:pPr lvl="1"/>
            <a:r>
              <a:rPr lang="en-US" b="1" dirty="0" smtClean="0"/>
              <a:t>Automation</a:t>
            </a:r>
            <a:endParaRPr lang="en-US" b="1" dirty="0"/>
          </a:p>
        </p:txBody>
      </p:sp>
    </p:spTree>
    <p:extLst>
      <p:ext uri="{BB962C8B-B14F-4D97-AF65-F5344CB8AC3E}">
        <p14:creationId xmlns:p14="http://schemas.microsoft.com/office/powerpoint/2010/main" val="331341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Data Models</a:t>
            </a:r>
            <a:endParaRPr lang="en-US" dirty="0"/>
          </a:p>
        </p:txBody>
      </p:sp>
      <p:sp>
        <p:nvSpPr>
          <p:cNvPr id="3" name="Content Placeholder 2"/>
          <p:cNvSpPr>
            <a:spLocks noGrp="1"/>
          </p:cNvSpPr>
          <p:nvPr>
            <p:ph idx="1"/>
          </p:nvPr>
        </p:nvSpPr>
        <p:spPr>
          <a:xfrm>
            <a:off x="457200" y="1371600"/>
            <a:ext cx="8229600" cy="4525963"/>
          </a:xfrm>
        </p:spPr>
        <p:txBody>
          <a:bodyPr/>
          <a:lstStyle/>
          <a:p>
            <a:r>
              <a:rPr lang="en-US" sz="2400" b="0" i="0" dirty="0" smtClean="0">
                <a:solidFill>
                  <a:srgbClr val="000000"/>
                </a:solidFill>
                <a:effectLst/>
                <a:latin typeface="Arial Narrow"/>
              </a:rPr>
              <a:t>Hierarchical Databases</a:t>
            </a:r>
            <a:r>
              <a:rPr lang="en-US" sz="2400" dirty="0" smtClean="0"/>
              <a:t> :</a:t>
            </a:r>
          </a:p>
          <a:p>
            <a:pPr marL="432000" lvl="1" indent="-213840">
              <a:lnSpc>
                <a:spcPct val="100000"/>
              </a:lnSpc>
              <a:buClr>
                <a:srgbClr val="000000"/>
              </a:buClr>
              <a:buSzPct val="45000"/>
              <a:buFont typeface="Wingdings" charset="2"/>
              <a:buChar char=""/>
            </a:pPr>
            <a:r>
              <a:rPr lang="en-US" sz="1800" spc="-1" dirty="0">
                <a:solidFill>
                  <a:srgbClr val="000000"/>
                </a:solidFill>
                <a:ea typeface="DejaVu Sans"/>
              </a:rPr>
              <a:t>Organizes data into a tree-like-structure, with a single root</a:t>
            </a:r>
            <a:endParaRPr lang="en-US" sz="1800" b="0" strike="noStrike" spc="-1" dirty="0" smtClean="0">
              <a:latin typeface="Arial"/>
            </a:endParaRPr>
          </a:p>
          <a:p>
            <a:pPr marL="432000" lvl="1" indent="-213840">
              <a:lnSpc>
                <a:spcPct val="100000"/>
              </a:lnSpc>
              <a:buClr>
                <a:srgbClr val="000000"/>
              </a:buClr>
              <a:buSzPct val="45000"/>
              <a:buFont typeface="Wingdings" charset="2"/>
              <a:buChar char=""/>
            </a:pPr>
            <a:r>
              <a:rPr lang="en-US" sz="1800" spc="-1" dirty="0">
                <a:solidFill>
                  <a:srgbClr val="000000"/>
                </a:solidFill>
                <a:ea typeface="DejaVu Sans"/>
              </a:rPr>
              <a:t>Hierarchy starts from the Root data, and expands like a tree, adding child nodes to the parent nodes</a:t>
            </a:r>
            <a:endParaRPr lang="en-US" sz="1800" b="0" strike="noStrike" spc="-1" dirty="0" smtClean="0">
              <a:latin typeface="Arial"/>
            </a:endParaRPr>
          </a:p>
          <a:p>
            <a:pPr marL="432000" lvl="1" indent="-213840">
              <a:lnSpc>
                <a:spcPct val="100000"/>
              </a:lnSpc>
              <a:buClr>
                <a:srgbClr val="000000"/>
              </a:buClr>
              <a:buSzPct val="45000"/>
              <a:buFont typeface="Wingdings" charset="2"/>
              <a:buChar char=""/>
            </a:pPr>
            <a:r>
              <a:rPr lang="en-US" sz="1800" spc="-1" dirty="0">
                <a:solidFill>
                  <a:srgbClr val="000000"/>
                </a:solidFill>
                <a:ea typeface="DejaVu Sans"/>
              </a:rPr>
              <a:t>A child node will only have a single parent node</a:t>
            </a:r>
            <a:endParaRPr lang="en-US" sz="1800" b="0" strike="noStrike" spc="-1" dirty="0" smtClean="0">
              <a:latin typeface="Arial"/>
            </a:endParaRPr>
          </a:p>
          <a:p>
            <a:pPr marL="432000" lvl="1" indent="-213840">
              <a:lnSpc>
                <a:spcPct val="100000"/>
              </a:lnSpc>
              <a:buClr>
                <a:srgbClr val="000000"/>
              </a:buClr>
              <a:buSzPct val="45000"/>
              <a:buFont typeface="Wingdings" charset="2"/>
              <a:buChar char=""/>
            </a:pPr>
            <a:r>
              <a:rPr lang="en-US" sz="1800" spc="-1" dirty="0">
                <a:solidFill>
                  <a:srgbClr val="000000"/>
                </a:solidFill>
                <a:ea typeface="DejaVu Sans"/>
              </a:rPr>
              <a:t>Data is organized with one one-to-many relationship between two different types of data</a:t>
            </a:r>
            <a:endParaRPr lang="en-US" sz="1800" b="0" strike="noStrike" spc="-1" dirty="0" smtClean="0">
              <a:latin typeface="Arial"/>
            </a:endParaRPr>
          </a:p>
          <a:p>
            <a:endParaRPr lang="en-US" dirty="0"/>
          </a:p>
        </p:txBody>
      </p:sp>
      <p:sp>
        <p:nvSpPr>
          <p:cNvPr id="6" name="Rectangle 1"/>
          <p:cNvSpPr>
            <a:spLocks noChangeArrowheads="1"/>
          </p:cNvSpPr>
          <p:nvPr/>
        </p:nvSpPr>
        <p:spPr bwMode="auto">
          <a:xfrm>
            <a:off x="3810000"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284"/>
          <p:cNvPicPr/>
          <p:nvPr/>
        </p:nvPicPr>
        <p:blipFill>
          <a:blip r:embed="rId2"/>
          <a:stretch/>
        </p:blipFill>
        <p:spPr>
          <a:xfrm>
            <a:off x="1188720" y="3774480"/>
            <a:ext cx="7038360" cy="2931120"/>
          </a:xfrm>
          <a:prstGeom prst="rect">
            <a:avLst/>
          </a:prstGeom>
          <a:ln>
            <a:noFill/>
          </a:ln>
        </p:spPr>
      </p:pic>
    </p:spTree>
    <p:extLst>
      <p:ext uri="{BB962C8B-B14F-4D97-AF65-F5344CB8AC3E}">
        <p14:creationId xmlns:p14="http://schemas.microsoft.com/office/powerpoint/2010/main" val="281795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Data Models</a:t>
            </a:r>
            <a:endParaRPr lang="en-US" dirty="0"/>
          </a:p>
        </p:txBody>
      </p:sp>
      <p:sp>
        <p:nvSpPr>
          <p:cNvPr id="3" name="Content Placeholder 2"/>
          <p:cNvSpPr>
            <a:spLocks noGrp="1"/>
          </p:cNvSpPr>
          <p:nvPr>
            <p:ph idx="1"/>
          </p:nvPr>
        </p:nvSpPr>
        <p:spPr/>
        <p:txBody>
          <a:bodyPr/>
          <a:lstStyle/>
          <a:p>
            <a:r>
              <a:rPr lang="en-US" sz="2400" b="0" i="0" dirty="0" smtClean="0">
                <a:solidFill>
                  <a:srgbClr val="000000"/>
                </a:solidFill>
                <a:effectLst/>
                <a:latin typeface="Arial Narrow"/>
              </a:rPr>
              <a:t>Network Databases</a:t>
            </a:r>
            <a:r>
              <a:rPr lang="en-US" sz="2400" dirty="0" smtClean="0"/>
              <a:t> </a:t>
            </a:r>
            <a:r>
              <a:rPr lang="en-US" dirty="0" smtClean="0"/>
              <a:t>:</a:t>
            </a:r>
          </a:p>
          <a:p>
            <a:pPr marL="216000" indent="-213840">
              <a:lnSpc>
                <a:spcPct val="100000"/>
              </a:lnSpc>
              <a:buClr>
                <a:srgbClr val="000000"/>
              </a:buClr>
              <a:buSzPct val="45000"/>
              <a:buFont typeface="Wingdings" charset="2"/>
              <a:buChar char=""/>
            </a:pPr>
            <a:r>
              <a:rPr lang="en-US" sz="1800" spc="-1" dirty="0">
                <a:solidFill>
                  <a:srgbClr val="000000"/>
                </a:solidFill>
                <a:ea typeface="DejaVu Sans"/>
              </a:rPr>
              <a:t>Data is organized more like a graph, and have more than one parent node</a:t>
            </a:r>
            <a:endParaRPr lang="en-US" sz="1800" b="0" strike="noStrike" spc="-1" dirty="0" smtClean="0">
              <a:latin typeface="Arial"/>
            </a:endParaRPr>
          </a:p>
          <a:p>
            <a:pPr marL="216000" indent="-213840">
              <a:lnSpc>
                <a:spcPct val="100000"/>
              </a:lnSpc>
              <a:buClr>
                <a:srgbClr val="000000"/>
              </a:buClr>
              <a:buSzPct val="45000"/>
              <a:buFont typeface="Wingdings" charset="2"/>
              <a:buChar char=""/>
            </a:pPr>
            <a:r>
              <a:rPr lang="en-US" sz="1800" spc="-1" dirty="0">
                <a:solidFill>
                  <a:srgbClr val="000000"/>
                </a:solidFill>
                <a:ea typeface="DejaVu Sans"/>
              </a:rPr>
              <a:t>Accessing the data is also easier and fast as data can be related from multiple nodes</a:t>
            </a:r>
            <a:endParaRPr lang="en-US" sz="1800" b="0" strike="noStrike" spc="-1" dirty="0" smtClean="0">
              <a:latin typeface="Arial"/>
            </a:endParaRPr>
          </a:p>
          <a:p>
            <a:pPr marL="216000" indent="-213840">
              <a:lnSpc>
                <a:spcPct val="100000"/>
              </a:lnSpc>
              <a:buClr>
                <a:srgbClr val="000000"/>
              </a:buClr>
              <a:buSzPct val="45000"/>
              <a:buFont typeface="Wingdings" charset="2"/>
              <a:buChar char=""/>
            </a:pPr>
            <a:r>
              <a:rPr lang="en-US" sz="1800" spc="-1" dirty="0">
                <a:solidFill>
                  <a:srgbClr val="000000"/>
                </a:solidFill>
                <a:ea typeface="DejaVu Sans"/>
              </a:rPr>
              <a:t>Maps many-to-many data relationships</a:t>
            </a:r>
            <a:endParaRPr lang="en-US" sz="1800" b="0" strike="noStrike" spc="-1" dirty="0" smtClean="0">
              <a:latin typeface="Arial"/>
            </a:endParaRPr>
          </a:p>
          <a:p>
            <a:endParaRPr lang="en-US" dirty="0"/>
          </a:p>
        </p:txBody>
      </p:sp>
      <p:sp>
        <p:nvSpPr>
          <p:cNvPr id="6" name="Rectangle 1"/>
          <p:cNvSpPr>
            <a:spLocks noChangeArrowheads="1"/>
          </p:cNvSpPr>
          <p:nvPr/>
        </p:nvSpPr>
        <p:spPr bwMode="auto">
          <a:xfrm>
            <a:off x="3810000"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3810000"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2"/>
          <p:cNvPicPr/>
          <p:nvPr/>
        </p:nvPicPr>
        <p:blipFill>
          <a:blip r:embed="rId2"/>
          <a:stretch/>
        </p:blipFill>
        <p:spPr>
          <a:xfrm>
            <a:off x="2209800" y="3276600"/>
            <a:ext cx="6607080" cy="2770920"/>
          </a:xfrm>
          <a:prstGeom prst="rect">
            <a:avLst/>
          </a:prstGeom>
          <a:ln>
            <a:noFill/>
          </a:ln>
        </p:spPr>
      </p:pic>
    </p:spTree>
    <p:extLst>
      <p:ext uri="{BB962C8B-B14F-4D97-AF65-F5344CB8AC3E}">
        <p14:creationId xmlns:p14="http://schemas.microsoft.com/office/powerpoint/2010/main" val="89354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smtClean="0">
                <a:solidFill>
                  <a:srgbClr val="000000"/>
                </a:solidFill>
                <a:effectLst/>
                <a:latin typeface="Arial Narrow"/>
              </a:rPr>
              <a:t>The Relational Data Model</a:t>
            </a:r>
            <a:endParaRPr lang="en-US" dirty="0">
              <a:effectLst/>
            </a:endParaRPr>
          </a:p>
        </p:txBody>
      </p:sp>
      <p:sp>
        <p:nvSpPr>
          <p:cNvPr id="3" name="Content Placeholder 2"/>
          <p:cNvSpPr>
            <a:spLocks noGrp="1"/>
          </p:cNvSpPr>
          <p:nvPr>
            <p:ph idx="1"/>
          </p:nvPr>
        </p:nvSpPr>
        <p:spPr/>
        <p:txBody>
          <a:bodyPr>
            <a:normAutofit/>
          </a:bodyPr>
          <a:lstStyle/>
          <a:p>
            <a:pPr marL="216000" indent="-213840">
              <a:lnSpc>
                <a:spcPct val="100000"/>
              </a:lnSpc>
              <a:buClr>
                <a:srgbClr val="000000"/>
              </a:buClr>
              <a:buSzPct val="45000"/>
              <a:buFont typeface="Wingdings" charset="2"/>
              <a:buChar char=""/>
            </a:pPr>
            <a:r>
              <a:rPr lang="en-US" sz="1800" b="0" strike="noStrike" spc="-1" dirty="0" smtClean="0">
                <a:solidFill>
                  <a:srgbClr val="000000"/>
                </a:solidFill>
                <a:latin typeface="Arial"/>
                <a:ea typeface="DejaVu Sans"/>
              </a:rPr>
              <a:t>Relationships are created by dividing data into entity and attributes</a:t>
            </a:r>
            <a:endParaRPr lang="en-US" sz="1800" b="0" strike="noStrike" spc="-1" dirty="0" smtClean="0">
              <a:latin typeface="Arial"/>
            </a:endParaRPr>
          </a:p>
          <a:p>
            <a:pPr marL="216000" indent="-213840">
              <a:lnSpc>
                <a:spcPct val="100000"/>
              </a:lnSpc>
              <a:buClr>
                <a:srgbClr val="000000"/>
              </a:buClr>
              <a:buSzPct val="45000"/>
              <a:buFont typeface="Wingdings" charset="2"/>
              <a:buChar char=""/>
            </a:pPr>
            <a:r>
              <a:rPr lang="en-US" sz="1800" b="0" strike="noStrike" spc="-1" dirty="0" smtClean="0">
                <a:solidFill>
                  <a:srgbClr val="000000"/>
                </a:solidFill>
                <a:latin typeface="Arial"/>
                <a:ea typeface="DejaVu Sans"/>
              </a:rPr>
              <a:t>Relationship is maintained by storing a common field</a:t>
            </a:r>
            <a:endParaRPr lang="en-US" sz="1800" b="0" strike="noStrike" spc="-1" dirty="0" smtClean="0">
              <a:latin typeface="Arial"/>
            </a:endParaRPr>
          </a:p>
          <a:p>
            <a:pPr marL="216000" indent="-213840">
              <a:lnSpc>
                <a:spcPct val="100000"/>
              </a:lnSpc>
              <a:buClr>
                <a:srgbClr val="000000"/>
              </a:buClr>
              <a:buSzPct val="45000"/>
              <a:buFont typeface="Wingdings" charset="2"/>
              <a:buChar char=""/>
            </a:pPr>
            <a:r>
              <a:rPr lang="en-US" sz="1800" b="0" strike="noStrike" spc="-1" dirty="0" smtClean="0">
                <a:solidFill>
                  <a:srgbClr val="000000"/>
                </a:solidFill>
                <a:latin typeface="Arial"/>
                <a:ea typeface="DejaVu Sans"/>
              </a:rPr>
              <a:t>Information related to a particular type is stored in rows of a table</a:t>
            </a:r>
            <a:endParaRPr lang="en-US" sz="1800" b="0" strike="noStrike" spc="-1" dirty="0" smtClean="0">
              <a:latin typeface="Arial"/>
            </a:endParaRPr>
          </a:p>
          <a:p>
            <a:pPr marL="216000" indent="-213840">
              <a:lnSpc>
                <a:spcPct val="100000"/>
              </a:lnSpc>
              <a:buClr>
                <a:srgbClr val="000000"/>
              </a:buClr>
              <a:buSzPct val="45000"/>
              <a:buFont typeface="Wingdings" charset="2"/>
              <a:buChar char=""/>
            </a:pPr>
            <a:r>
              <a:rPr lang="en-US" sz="1800" b="0" strike="noStrike" spc="-1" dirty="0" smtClean="0">
                <a:solidFill>
                  <a:srgbClr val="000000"/>
                </a:solidFill>
                <a:latin typeface="Arial"/>
                <a:ea typeface="DejaVu Sans"/>
              </a:rPr>
              <a:t>Simpler than the hierarchical and network model</a:t>
            </a:r>
            <a:endParaRPr lang="en-US" sz="1800" b="0" strike="noStrike" spc="-1" dirty="0" smtClean="0">
              <a:latin typeface="Arial"/>
            </a:endParaRPr>
          </a:p>
          <a:p>
            <a:pPr marL="216000" indent="-213840">
              <a:lnSpc>
                <a:spcPct val="100000"/>
              </a:lnSpc>
              <a:buClr>
                <a:srgbClr val="000000"/>
              </a:buClr>
              <a:buSzPct val="45000"/>
              <a:buFont typeface="Wingdings" charset="2"/>
              <a:buChar char=""/>
            </a:pPr>
            <a:r>
              <a:rPr lang="en-US" sz="1800" b="0" strike="noStrike" spc="-1" dirty="0" smtClean="0">
                <a:solidFill>
                  <a:srgbClr val="000000"/>
                </a:solidFill>
                <a:latin typeface="Arial"/>
                <a:ea typeface="DejaVu Sans"/>
              </a:rPr>
              <a:t>High performance</a:t>
            </a:r>
            <a:endParaRPr lang="en-US" sz="1800" b="0" strike="noStrike" spc="-1" dirty="0">
              <a:latin typeface="Arial"/>
            </a:endParaRPr>
          </a:p>
        </p:txBody>
      </p:sp>
      <p:sp>
        <p:nvSpPr>
          <p:cNvPr id="6" name="Rectangle 1"/>
          <p:cNvSpPr>
            <a:spLocks noChangeArrowheads="1"/>
          </p:cNvSpPr>
          <p:nvPr/>
        </p:nvSpPr>
        <p:spPr bwMode="auto">
          <a:xfrm>
            <a:off x="3810000"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3810000"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3810000"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
          <p:cNvSpPr>
            <a:spLocks noChangeArrowheads="1"/>
          </p:cNvSpPr>
          <p:nvPr/>
        </p:nvSpPr>
        <p:spPr bwMode="auto">
          <a:xfrm>
            <a:off x="3810000" y="3649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 name="Picture 288"/>
          <p:cNvPicPr/>
          <p:nvPr/>
        </p:nvPicPr>
        <p:blipFill>
          <a:blip r:embed="rId2"/>
          <a:stretch/>
        </p:blipFill>
        <p:spPr>
          <a:xfrm>
            <a:off x="2743200" y="3200400"/>
            <a:ext cx="5758560" cy="3472560"/>
          </a:xfrm>
          <a:prstGeom prst="rect">
            <a:avLst/>
          </a:prstGeom>
          <a:ln>
            <a:noFill/>
          </a:ln>
        </p:spPr>
      </p:pic>
    </p:spTree>
    <p:extLst>
      <p:ext uri="{BB962C8B-B14F-4D97-AF65-F5344CB8AC3E}">
        <p14:creationId xmlns:p14="http://schemas.microsoft.com/office/powerpoint/2010/main" val="133733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err="1" smtClean="0"/>
              <a:t>Codd’s</a:t>
            </a:r>
            <a:r>
              <a:rPr lang="en-US" sz="3600" dirty="0" smtClean="0"/>
              <a:t> 12 Rules for Relational Databases</a:t>
            </a:r>
            <a:endParaRPr lang="en-US" sz="3600" dirty="0"/>
          </a:p>
        </p:txBody>
      </p:sp>
      <p:sp>
        <p:nvSpPr>
          <p:cNvPr id="3" name="Content Placeholder 2"/>
          <p:cNvSpPr>
            <a:spLocks noGrp="1"/>
          </p:cNvSpPr>
          <p:nvPr>
            <p:ph idx="1"/>
          </p:nvPr>
        </p:nvSpPr>
        <p:spPr>
          <a:xfrm>
            <a:off x="457200" y="1066800"/>
            <a:ext cx="8229600" cy="5059363"/>
          </a:xfrm>
        </p:spPr>
        <p:txBody>
          <a:bodyPr>
            <a:normAutofit fontScale="47500" lnSpcReduction="20000"/>
          </a:bodyPr>
          <a:lstStyle/>
          <a:p>
            <a:r>
              <a:rPr lang="en-US" dirty="0" err="1"/>
              <a:t>Dr</a:t>
            </a:r>
            <a:r>
              <a:rPr lang="en-US" dirty="0"/>
              <a:t> Edgar F. </a:t>
            </a:r>
            <a:r>
              <a:rPr lang="en-US" dirty="0" err="1"/>
              <a:t>Codd</a:t>
            </a:r>
            <a:r>
              <a:rPr lang="en-US" dirty="0"/>
              <a:t>, after his extensive research on the Relational Model of database systems, came up with twelve rules of his own, which according to him, a database must obey in order to be regarded as a true relational database</a:t>
            </a:r>
            <a:r>
              <a:rPr lang="en-US" dirty="0" smtClean="0"/>
              <a:t>. These </a:t>
            </a:r>
            <a:r>
              <a:rPr lang="en-US" dirty="0"/>
              <a:t>rules can be applied on any database system that manages stored data using only its relational capabilities. This is a foundation rule, which acts as a base for all the other rules.</a:t>
            </a:r>
          </a:p>
          <a:p>
            <a:pPr lvl="1"/>
            <a:r>
              <a:rPr lang="en-US" sz="3400" dirty="0"/>
              <a:t>Rule 1: Information Rule</a:t>
            </a:r>
          </a:p>
          <a:p>
            <a:pPr lvl="2"/>
            <a:r>
              <a:rPr lang="en-US" sz="2900" dirty="0"/>
              <a:t>The data stored in a database, may it be user data or metadata, must be a value of some table cell. Everything in a database must be stored in a table format.</a:t>
            </a:r>
          </a:p>
          <a:p>
            <a:pPr lvl="1"/>
            <a:r>
              <a:rPr lang="en-US" sz="3400" dirty="0"/>
              <a:t>Rule 2: Guaranteed Access Rule</a:t>
            </a:r>
          </a:p>
          <a:p>
            <a:pPr lvl="2"/>
            <a:r>
              <a:rPr lang="en-US" sz="2900" dirty="0"/>
              <a:t>Every single data element (value) is guaranteed to be accessible logically with a combination of table-name, primary-key (row value), and attribute-name (column value). No other means, such as pointers, can be used to access data.</a:t>
            </a:r>
          </a:p>
          <a:p>
            <a:pPr lvl="1"/>
            <a:r>
              <a:rPr lang="en-US" sz="3400" dirty="0"/>
              <a:t>Rule 3: Systematic Treatment of NULL Values</a:t>
            </a:r>
          </a:p>
          <a:p>
            <a:pPr lvl="2"/>
            <a:r>
              <a:rPr lang="en-US" sz="2900" dirty="0"/>
              <a:t>The NULL values in a database must be given a systematic and uniform treatment. This is a very important rule because a NULL can be interpreted as one the following − data is missing, data is not known, or data is not applicable.</a:t>
            </a:r>
          </a:p>
          <a:p>
            <a:pPr lvl="1"/>
            <a:r>
              <a:rPr lang="en-US" sz="3400" dirty="0"/>
              <a:t>Rule 4: Active Online Catalog</a:t>
            </a:r>
          </a:p>
          <a:p>
            <a:pPr lvl="2"/>
            <a:r>
              <a:rPr lang="en-US" sz="2900" dirty="0"/>
              <a:t>The structure description of the entire database must be stored in an online catalog, known as </a:t>
            </a:r>
            <a:r>
              <a:rPr lang="en-US" sz="2900" b="1" dirty="0"/>
              <a:t>data dictionary</a:t>
            </a:r>
            <a:r>
              <a:rPr lang="en-US" sz="2900" dirty="0"/>
              <a:t>, which can be accessed by authorized users. Users can use the same query language to access the catalog which they use to access the database itself.</a:t>
            </a:r>
          </a:p>
          <a:p>
            <a:pPr lvl="1"/>
            <a:r>
              <a:rPr lang="en-US" sz="3400" dirty="0"/>
              <a:t>Rule 5: Comprehensive Data Sub-Language Rule</a:t>
            </a:r>
          </a:p>
          <a:p>
            <a:pPr lvl="2"/>
            <a:r>
              <a:rPr lang="en-US" sz="2900" dirty="0"/>
              <a:t>A database can only be accessed using a language having linear syntax that supports data definition, data manipulation, and transaction management operations. This language can be used directly or by means of some application. </a:t>
            </a:r>
          </a:p>
        </p:txBody>
      </p:sp>
    </p:spTree>
    <p:extLst>
      <p:ext uri="{BB962C8B-B14F-4D97-AF65-F5344CB8AC3E}">
        <p14:creationId xmlns:p14="http://schemas.microsoft.com/office/powerpoint/2010/main" val="424043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2800" dirty="0" err="1" smtClean="0"/>
              <a:t>Codd’s</a:t>
            </a:r>
            <a:r>
              <a:rPr lang="en-US" sz="2800" dirty="0" smtClean="0"/>
              <a:t> 12 Rules for Relational Databases(</a:t>
            </a:r>
            <a:r>
              <a:rPr lang="en-US" sz="2800" dirty="0" err="1" smtClean="0"/>
              <a:t>Contd</a:t>
            </a:r>
            <a:r>
              <a:rPr lang="en-US" sz="2800" dirty="0" smtClean="0"/>
              <a:t>…)</a:t>
            </a:r>
            <a:endParaRPr lang="en-US" sz="2800" dirty="0"/>
          </a:p>
        </p:txBody>
      </p:sp>
      <p:sp>
        <p:nvSpPr>
          <p:cNvPr id="3" name="Content Placeholder 2"/>
          <p:cNvSpPr>
            <a:spLocks noGrp="1"/>
          </p:cNvSpPr>
          <p:nvPr>
            <p:ph idx="1"/>
          </p:nvPr>
        </p:nvSpPr>
        <p:spPr>
          <a:xfrm>
            <a:off x="457200" y="1066800"/>
            <a:ext cx="8229600" cy="5410200"/>
          </a:xfrm>
        </p:spPr>
        <p:txBody>
          <a:bodyPr>
            <a:noAutofit/>
          </a:bodyPr>
          <a:lstStyle/>
          <a:p>
            <a:pPr lvl="1"/>
            <a:r>
              <a:rPr lang="en-US" sz="1400" dirty="0" smtClean="0"/>
              <a:t>Rule 6: View Updating Rule</a:t>
            </a:r>
          </a:p>
          <a:p>
            <a:pPr lvl="2"/>
            <a:r>
              <a:rPr lang="en-US" sz="1200" dirty="0" smtClean="0"/>
              <a:t>All the views of a database, which can theoretically be updated, must also be updatable by the system.</a:t>
            </a:r>
          </a:p>
          <a:p>
            <a:pPr lvl="1"/>
            <a:r>
              <a:rPr lang="en-US" sz="1400" dirty="0" smtClean="0"/>
              <a:t>Rule 7: High-Level Insert, Update, and Delete Rule</a:t>
            </a:r>
          </a:p>
          <a:p>
            <a:pPr lvl="2"/>
            <a:r>
              <a:rPr lang="en-US" sz="1200" dirty="0" smtClean="0"/>
              <a:t>A database must support high-level insertion, </a:t>
            </a:r>
            <a:r>
              <a:rPr lang="en-US" sz="1200" dirty="0" err="1" smtClean="0"/>
              <a:t>updation</a:t>
            </a:r>
            <a:r>
              <a:rPr lang="en-US" sz="1200" dirty="0" smtClean="0"/>
              <a:t>, and deletion. This must not be limited to a single row, that is, it must also support union, intersection and minus operations to yield sets of data records.</a:t>
            </a:r>
          </a:p>
          <a:p>
            <a:pPr lvl="1"/>
            <a:r>
              <a:rPr lang="en-US" sz="1400" dirty="0" smtClean="0"/>
              <a:t>Rule 8: Physical Data Independence</a:t>
            </a:r>
          </a:p>
          <a:p>
            <a:pPr lvl="2"/>
            <a:r>
              <a:rPr lang="en-US" sz="1200" dirty="0" smtClean="0"/>
              <a:t>The data stored in a database must be independent of the applications that access the database. Any change in the physical structure of a database must not have any impact on how the data is being accessed by external applications.</a:t>
            </a:r>
          </a:p>
          <a:p>
            <a:pPr lvl="1"/>
            <a:r>
              <a:rPr lang="en-US" sz="1400" dirty="0" smtClean="0"/>
              <a:t>Rule 9: Logical Data Independence</a:t>
            </a:r>
          </a:p>
          <a:p>
            <a:pPr lvl="2"/>
            <a:r>
              <a:rPr lang="en-US" sz="1200" dirty="0" smtClean="0"/>
              <a:t>The logical data in a database must be independent of its user’s view (application). Any change in logical data must not affect the applications using it. For example, if two tables are merged or one is split into two different tables, there should be no impact or change on the user application. This is one of the most difficult rule to apply.</a:t>
            </a:r>
          </a:p>
          <a:p>
            <a:pPr lvl="1"/>
            <a:r>
              <a:rPr lang="en-US" sz="1400" dirty="0" smtClean="0"/>
              <a:t>Rule 10: Integrity Independence</a:t>
            </a:r>
          </a:p>
          <a:p>
            <a:pPr lvl="2"/>
            <a:r>
              <a:rPr lang="en-US" sz="1200" dirty="0" smtClean="0"/>
              <a:t>A database must be independent of the application that uses it. All its integrity constraints can be independently modified without the need of any change in the application. This rule makes a database independent of the front-end application and its interface.</a:t>
            </a:r>
          </a:p>
          <a:p>
            <a:pPr lvl="1"/>
            <a:r>
              <a:rPr lang="en-US" sz="1400" dirty="0" smtClean="0"/>
              <a:t>Rule 11: Distribution Independence</a:t>
            </a:r>
          </a:p>
          <a:p>
            <a:pPr lvl="2"/>
            <a:r>
              <a:rPr lang="en-US" sz="1200" dirty="0" smtClean="0"/>
              <a:t>The end-user must not be able to see that the data is distributed over various locations. Users should always get the impression that the data is located at one site only. This rule has been regarded as the foundation of distributed database systems.</a:t>
            </a:r>
          </a:p>
          <a:p>
            <a:pPr lvl="1"/>
            <a:r>
              <a:rPr lang="en-US" sz="1400" dirty="0" smtClean="0"/>
              <a:t>Rule 12: Non-Subversion Rule</a:t>
            </a:r>
          </a:p>
          <a:p>
            <a:pPr lvl="2"/>
            <a:r>
              <a:rPr lang="en-US" sz="1200" dirty="0" smtClean="0"/>
              <a:t>If a system has an interface that provides access to low-level records, then the interface must not be able to subvert the system and bypass security and integrity constraints.</a:t>
            </a:r>
          </a:p>
          <a:p>
            <a:endParaRPr lang="en-US" sz="1100" dirty="0"/>
          </a:p>
        </p:txBody>
      </p:sp>
    </p:spTree>
    <p:extLst>
      <p:ext uri="{BB962C8B-B14F-4D97-AF65-F5344CB8AC3E}">
        <p14:creationId xmlns:p14="http://schemas.microsoft.com/office/powerpoint/2010/main" val="2448186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10" ma:contentTypeDescription="Create a new document." ma:contentTypeScope="" ma:versionID="27c89ae4a7f0d02e2c832c92f3531b50">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f435aa91b7fbeec4a5f101a33a46227f"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1654D4-6073-44D8-8590-25CCA453E449}"/>
</file>

<file path=customXml/itemProps2.xml><?xml version="1.0" encoding="utf-8"?>
<ds:datastoreItem xmlns:ds="http://schemas.openxmlformats.org/officeDocument/2006/customXml" ds:itemID="{9C262BAF-B471-48D3-969E-76B9E51CE1AE}"/>
</file>

<file path=customXml/itemProps3.xml><?xml version="1.0" encoding="utf-8"?>
<ds:datastoreItem xmlns:ds="http://schemas.openxmlformats.org/officeDocument/2006/customXml" ds:itemID="{3EACC6F2-4223-4E66-942E-37865774F445}"/>
</file>

<file path=docProps/app.xml><?xml version="1.0" encoding="utf-8"?>
<Properties xmlns="http://schemas.openxmlformats.org/officeDocument/2006/extended-properties" xmlns:vt="http://schemas.openxmlformats.org/officeDocument/2006/docPropsVTypes">
  <TotalTime>103</TotalTime>
  <Words>831</Words>
  <Application>Microsoft Office PowerPoint</Application>
  <PresentationFormat>On-screen Show (4:3)</PresentationFormat>
  <Paragraphs>75</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PowerPoint Presentation</vt:lpstr>
      <vt:lpstr>Relational databases</vt:lpstr>
      <vt:lpstr>Early Data Models</vt:lpstr>
      <vt:lpstr>Early Data Models</vt:lpstr>
      <vt:lpstr>Early Data Models</vt:lpstr>
      <vt:lpstr>The Relational Data Model</vt:lpstr>
      <vt:lpstr>Codd’s 12 Rules for Relational Databases</vt:lpstr>
      <vt:lpstr>Codd’s 12 Rules for Relational Databases(Contd…)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MYPC</dc:creator>
  <cp:lastModifiedBy>MYPC</cp:lastModifiedBy>
  <cp:revision>15</cp:revision>
  <dcterms:created xsi:type="dcterms:W3CDTF">2021-11-23T05:23:33Z</dcterms:created>
  <dcterms:modified xsi:type="dcterms:W3CDTF">2022-02-02T02:54:12Z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