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300" r:id="rId6"/>
    <p:sldId id="256"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98" r:id="rId23"/>
    <p:sldId id="299" r:id="rId24"/>
    <p:sldId id="273" r:id="rId25"/>
    <p:sldId id="274" r:id="rId26"/>
    <p:sldId id="275" r:id="rId27"/>
    <p:sldId id="276" r:id="rId28"/>
    <p:sldId id="277" r:id="rId29"/>
    <p:sldId id="278" r:id="rId30"/>
    <p:sldId id="279" r:id="rId31"/>
    <p:sldId id="280" r:id="rId32"/>
    <p:sldId id="281" r:id="rId33"/>
    <p:sldId id="282" r:id="rId34"/>
    <p:sldId id="283" r:id="rId35"/>
    <p:sldId id="285" r:id="rId36"/>
    <p:sldId id="284" r:id="rId37"/>
    <p:sldId id="301" r:id="rId38"/>
    <p:sldId id="302" r:id="rId39"/>
    <p:sldId id="303" r:id="rId40"/>
    <p:sldId id="304" r:id="rId41"/>
    <p:sldId id="306" r:id="rId42"/>
    <p:sldId id="288" r:id="rId43"/>
    <p:sldId id="289" r:id="rId44"/>
    <p:sldId id="290" r:id="rId45"/>
    <p:sldId id="291" r:id="rId46"/>
    <p:sldId id="292" r:id="rId47"/>
    <p:sldId id="293" r:id="rId48"/>
    <p:sldId id="294" r:id="rId49"/>
    <p:sldId id="295" r:id="rId50"/>
    <p:sldId id="296" r:id="rId51"/>
    <p:sldId id="29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C0B96C-FC4F-4644-9E90-E16CA663BC0A}"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207540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C0B96C-FC4F-4644-9E90-E16CA663BC0A}"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92234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C0B96C-FC4F-4644-9E90-E16CA663BC0A}"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3812327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3/2/2022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5265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3/2/2022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2941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3/2/2022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2943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9E06E5-E0AA-4DC8-ACF6-D158D73D7CF2}" type="datetimeFigureOut">
              <a:rPr lang="en-US" smtClean="0">
                <a:solidFill>
                  <a:prstClr val="black">
                    <a:tint val="75000"/>
                  </a:prstClr>
                </a:solidFill>
              </a:rPr>
              <a:pPr/>
              <a:t>3/2/2022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039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9E06E5-E0AA-4DC8-ACF6-D158D73D7CF2}" type="datetimeFigureOut">
              <a:rPr lang="en-US" smtClean="0">
                <a:solidFill>
                  <a:prstClr val="black">
                    <a:tint val="75000"/>
                  </a:prstClr>
                </a:solidFill>
              </a:rPr>
              <a:pPr/>
              <a:t>3/2/2022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0927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9E06E5-E0AA-4DC8-ACF6-D158D73D7CF2}" type="datetimeFigureOut">
              <a:rPr lang="en-US" smtClean="0">
                <a:solidFill>
                  <a:prstClr val="black">
                    <a:tint val="75000"/>
                  </a:prstClr>
                </a:solidFill>
              </a:rPr>
              <a:pPr/>
              <a:t>3/2/2022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6697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E06E5-E0AA-4DC8-ACF6-D158D73D7CF2}" type="datetimeFigureOut">
              <a:rPr lang="en-US" smtClean="0">
                <a:solidFill>
                  <a:prstClr val="black">
                    <a:tint val="75000"/>
                  </a:prstClr>
                </a:solidFill>
              </a:rPr>
              <a:pPr/>
              <a:t>3/2/2022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9476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9E06E5-E0AA-4DC8-ACF6-D158D73D7CF2}" type="datetimeFigureOut">
              <a:rPr lang="en-US" smtClean="0">
                <a:solidFill>
                  <a:prstClr val="black">
                    <a:tint val="75000"/>
                  </a:prstClr>
                </a:solidFill>
              </a:rPr>
              <a:pPr/>
              <a:t>3/2/2022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059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C0B96C-FC4F-4644-9E90-E16CA663BC0A}"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1843295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9E06E5-E0AA-4DC8-ACF6-D158D73D7CF2}" type="datetimeFigureOut">
              <a:rPr lang="en-US" smtClean="0">
                <a:solidFill>
                  <a:prstClr val="black">
                    <a:tint val="75000"/>
                  </a:prstClr>
                </a:solidFill>
              </a:rPr>
              <a:pPr/>
              <a:t>3/2/2022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3672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3/2/2022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2509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3/2/2022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328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0B96C-FC4F-4644-9E90-E16CA663BC0A}"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97722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C0B96C-FC4F-4644-9E90-E16CA663BC0A}"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419919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C0B96C-FC4F-4644-9E90-E16CA663BC0A}" type="datetimeFigureOut">
              <a:rPr lang="en-US" smtClean="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218744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C0B96C-FC4F-4644-9E90-E16CA663BC0A}"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103109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0B96C-FC4F-4644-9E90-E16CA663BC0A}" type="datetimeFigureOut">
              <a:rPr lang="en-US" smtClean="0"/>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274851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C0B96C-FC4F-4644-9E90-E16CA663BC0A}"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390144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C0B96C-FC4F-4644-9E90-E16CA663BC0A}"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130347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0B96C-FC4F-4644-9E90-E16CA663BC0A}" type="datetimeFigureOut">
              <a:rPr lang="en-US" smtClean="0"/>
              <a:t>3/2/2022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33B07-170C-4383-B2FA-C708078722EA}" type="slidenum">
              <a:rPr lang="en-US" smtClean="0"/>
              <a:t>‹#›</a:t>
            </a:fld>
            <a:endParaRPr lang="en-US"/>
          </a:p>
        </p:txBody>
      </p:sp>
      <p:sp>
        <p:nvSpPr>
          <p:cNvPr id="7" name="Rectangle 6"/>
          <p:cNvSpPr/>
          <p:nvPr userDrawn="1"/>
        </p:nvSpPr>
        <p:spPr>
          <a:xfrm>
            <a:off x="0" y="0"/>
            <a:ext cx="9144000" cy="6858000"/>
          </a:xfrm>
          <a:prstGeom prst="rect">
            <a:avLst/>
          </a:prstGeom>
          <a:blipFill dpi="0" rotWithShape="1">
            <a:blip r:embed="rId13">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8551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E06E5-E0AA-4DC8-ACF6-D158D73D7CF2}" type="datetimeFigureOut">
              <a:rPr lang="en-US" smtClean="0">
                <a:solidFill>
                  <a:prstClr val="black">
                    <a:tint val="75000"/>
                  </a:prstClr>
                </a:solidFill>
              </a:rPr>
              <a:pPr/>
              <a:t>3/2/2022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0406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762120" y="457200"/>
            <a:ext cx="8043352" cy="182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6000" dirty="0">
                <a:solidFill>
                  <a:prstClr val="black"/>
                </a:solidFill>
                <a:cs typeface="Calibri" pitchFamily="34" charset="0"/>
              </a:rPr>
              <a:t>BIT 245</a:t>
            </a:r>
            <a:endParaRPr lang="en-US" sz="6000" b="1" dirty="0">
              <a:solidFill>
                <a:prstClr val="black"/>
              </a:solidFill>
              <a:cs typeface="Calibri" pitchFamily="34" charset="0"/>
            </a:endParaRPr>
          </a:p>
          <a:p>
            <a:pPr algn="ctr"/>
            <a:r>
              <a:rPr lang="en-US" sz="6000" dirty="0">
                <a:solidFill>
                  <a:prstClr val="black"/>
                </a:solidFill>
                <a:cs typeface="Calibri" pitchFamily="34" charset="0"/>
              </a:rPr>
              <a:t>RDBMS With SQL</a:t>
            </a:r>
            <a:endParaRPr lang="en-US" sz="6000" spc="-1" dirty="0">
              <a:solidFill>
                <a:prstClr val="black"/>
              </a:solidFill>
              <a:cs typeface="Calibri" pitchFamily="34" charset="0"/>
            </a:endParaRPr>
          </a:p>
        </p:txBody>
      </p:sp>
      <p:sp>
        <p:nvSpPr>
          <p:cNvPr id="5" name="Rectangle 4"/>
          <p:cNvSpPr/>
          <p:nvPr/>
        </p:nvSpPr>
        <p:spPr>
          <a:xfrm>
            <a:off x="2318238" y="2988811"/>
            <a:ext cx="4572000" cy="646331"/>
          </a:xfrm>
          <a:prstGeom prst="rect">
            <a:avLst/>
          </a:prstGeom>
        </p:spPr>
        <p:txBody>
          <a:bodyPr>
            <a:spAutoFit/>
          </a:bodyPr>
          <a:lstStyle/>
          <a:p>
            <a:pPr algn="ctr"/>
            <a:r>
              <a:rPr lang="en-US" dirty="0" err="1">
                <a:solidFill>
                  <a:prstClr val="black"/>
                </a:solidFill>
              </a:rPr>
              <a:t>Sushil</a:t>
            </a:r>
            <a:r>
              <a:rPr lang="en-US" dirty="0">
                <a:solidFill>
                  <a:prstClr val="black"/>
                </a:solidFill>
              </a:rPr>
              <a:t> </a:t>
            </a:r>
            <a:r>
              <a:rPr lang="en-US" dirty="0" err="1">
                <a:solidFill>
                  <a:prstClr val="black"/>
                </a:solidFill>
              </a:rPr>
              <a:t>Bhattarai</a:t>
            </a:r>
            <a:endParaRPr lang="en-US">
              <a:solidFill>
                <a:prstClr val="black"/>
              </a:solidFill>
            </a:endParaRPr>
          </a:p>
          <a:p>
            <a:pPr algn="ctr"/>
            <a:r>
              <a:rPr lang="en-US">
                <a:solidFill>
                  <a:prstClr val="black"/>
                </a:solidFill>
              </a:rPr>
              <a:t>sushil.bhattarai@texascollege.edu.np</a:t>
            </a:r>
            <a:endParaRPr lang="en-US" dirty="0">
              <a:solidFill>
                <a:prstClr val="black"/>
              </a:solidFill>
            </a:endParaRPr>
          </a:p>
        </p:txBody>
      </p:sp>
      <p:sp>
        <p:nvSpPr>
          <p:cNvPr id="6" name="Subtitle 2"/>
          <p:cNvSpPr txBox="1">
            <a:spLocks/>
          </p:cNvSpPr>
          <p:nvPr/>
        </p:nvSpPr>
        <p:spPr>
          <a:xfrm>
            <a:off x="2476757" y="5486400"/>
            <a:ext cx="4720046" cy="617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prstClr val="black"/>
                </a:solidFill>
              </a:rPr>
              <a:t>Lincoln University College, CN 1221</a:t>
            </a:r>
          </a:p>
        </p:txBody>
      </p:sp>
    </p:spTree>
    <p:extLst>
      <p:ext uri="{BB962C8B-B14F-4D97-AF65-F5344CB8AC3E}">
        <p14:creationId xmlns:p14="http://schemas.microsoft.com/office/powerpoint/2010/main" val="1612005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6375"/>
            <a:ext cx="7772400" cy="1470025"/>
          </a:xfrm>
        </p:spPr>
        <p:txBody>
          <a:bodyPr/>
          <a:lstStyle/>
          <a:p>
            <a:r>
              <a:rPr lang="en-US" dirty="0"/>
              <a:t>Create tables in MSSQL</a:t>
            </a:r>
          </a:p>
        </p:txBody>
      </p:sp>
      <p:sp>
        <p:nvSpPr>
          <p:cNvPr id="3" name="Subtitle 2"/>
          <p:cNvSpPr>
            <a:spLocks noGrp="1"/>
          </p:cNvSpPr>
          <p:nvPr>
            <p:ph type="subTitle"/>
          </p:nvPr>
        </p:nvSpPr>
        <p:spPr>
          <a:xfrm>
            <a:off x="76200" y="1147320"/>
            <a:ext cx="8457840" cy="2281680"/>
          </a:xfrm>
        </p:spPr>
        <p:txBody>
          <a:bodyPr/>
          <a:lstStyle/>
          <a:p>
            <a:pPr marL="571500" indent="-571500">
              <a:buFont typeface="Arial" pitchFamily="34" charset="0"/>
              <a:buChar char="•"/>
            </a:pPr>
            <a:r>
              <a:rPr lang="en-US" sz="2800" dirty="0"/>
              <a:t>Create a table “Citizen” to store data of  Citizens(similar to the data in a Citizenship)</a:t>
            </a:r>
          </a:p>
          <a:p>
            <a:endParaRPr lang="en-US" dirty="0"/>
          </a:p>
        </p:txBody>
      </p:sp>
      <p:sp>
        <p:nvSpPr>
          <p:cNvPr id="4" name="Rectangle 3"/>
          <p:cNvSpPr/>
          <p:nvPr/>
        </p:nvSpPr>
        <p:spPr>
          <a:xfrm>
            <a:off x="1143000" y="2743200"/>
            <a:ext cx="7391400" cy="2246769"/>
          </a:xfrm>
          <a:prstGeom prst="rect">
            <a:avLst/>
          </a:prstGeom>
        </p:spPr>
        <p:txBody>
          <a:bodyPr wrap="square">
            <a:spAutoFit/>
          </a:bodyPr>
          <a:lstStyle/>
          <a:p>
            <a:pPr marL="457200" indent="-457200">
              <a:buFont typeface="Arial" pitchFamily="34" charset="0"/>
              <a:buChar char="•"/>
            </a:pPr>
            <a:r>
              <a:rPr lang="en-US" sz="2800" dirty="0"/>
              <a:t>Create a table named “Contact” to store contact details of  persons(similar to a Phone Book in a Smart Phone). The table should be able to check if the length of the entered phone number is greater or equal to 10.</a:t>
            </a:r>
          </a:p>
        </p:txBody>
      </p:sp>
    </p:spTree>
    <p:extLst>
      <p:ext uri="{BB962C8B-B14F-4D97-AF65-F5344CB8AC3E}">
        <p14:creationId xmlns:p14="http://schemas.microsoft.com/office/powerpoint/2010/main" val="343093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sz="2400" dirty="0"/>
              <a:t>Create table Contact (</a:t>
            </a:r>
          </a:p>
          <a:p>
            <a:pPr marL="400050" lvl="1" indent="0">
              <a:buNone/>
            </a:pPr>
            <a:r>
              <a:rPr lang="en-US" sz="2000" dirty="0"/>
              <a:t>Id </a:t>
            </a:r>
            <a:r>
              <a:rPr lang="en-US" sz="2000" dirty="0" err="1"/>
              <a:t>int</a:t>
            </a:r>
            <a:r>
              <a:rPr lang="en-US" sz="2000" dirty="0"/>
              <a:t> Primary Key Identity(1,1)</a:t>
            </a:r>
          </a:p>
          <a:p>
            <a:pPr marL="400050" lvl="1" indent="0">
              <a:buNone/>
            </a:pPr>
            <a:r>
              <a:rPr lang="en-US" sz="2000" dirty="0" err="1"/>
              <a:t>FirstName</a:t>
            </a:r>
            <a:r>
              <a:rPr lang="en-US" sz="2000" dirty="0"/>
              <a:t> VARCHAR(200) NOT NULL,</a:t>
            </a:r>
          </a:p>
          <a:p>
            <a:pPr marL="400050" lvl="1" indent="0">
              <a:buNone/>
            </a:pPr>
            <a:r>
              <a:rPr lang="en-US" sz="2000" dirty="0" err="1"/>
              <a:t>LastName</a:t>
            </a:r>
            <a:r>
              <a:rPr lang="en-US" sz="2000" dirty="0"/>
              <a:t> VARCHAR(200) NOT NULL,</a:t>
            </a:r>
          </a:p>
          <a:p>
            <a:pPr marL="400050" lvl="1" indent="0">
              <a:buNone/>
            </a:pPr>
            <a:r>
              <a:rPr lang="en-US" sz="2000" dirty="0"/>
              <a:t>Mobile VARCHAR(50) NOT NULL,</a:t>
            </a:r>
          </a:p>
          <a:p>
            <a:pPr marL="400050" lvl="1" indent="0">
              <a:buNone/>
            </a:pPr>
            <a:r>
              <a:rPr lang="en-US" sz="2000" dirty="0" err="1"/>
              <a:t>HomePhoneNumber</a:t>
            </a:r>
            <a:r>
              <a:rPr lang="en-US" sz="2000" dirty="0"/>
              <a:t> VARCHAR(50),</a:t>
            </a:r>
          </a:p>
          <a:p>
            <a:pPr marL="400050" lvl="1" indent="0">
              <a:buNone/>
            </a:pPr>
            <a:r>
              <a:rPr lang="en-US" sz="2000" dirty="0" err="1"/>
              <a:t>WorkPhoneNumber</a:t>
            </a:r>
            <a:r>
              <a:rPr lang="en-US" sz="2000" dirty="0"/>
              <a:t> VARCHAR(50),</a:t>
            </a:r>
          </a:p>
          <a:p>
            <a:pPr marL="400050" lvl="1" indent="0">
              <a:buNone/>
            </a:pPr>
            <a:r>
              <a:rPr lang="en-US" sz="2000" dirty="0"/>
              <a:t>Address VARCHAR(200),</a:t>
            </a:r>
          </a:p>
          <a:p>
            <a:pPr marL="400050" lvl="1" indent="0">
              <a:buNone/>
            </a:pPr>
            <a:r>
              <a:rPr lang="en-US" sz="2000" dirty="0"/>
              <a:t>DOB DATE,</a:t>
            </a:r>
          </a:p>
          <a:p>
            <a:pPr marL="400050" lvl="1" indent="0">
              <a:buNone/>
            </a:pPr>
            <a:r>
              <a:rPr lang="en-US" sz="2000" dirty="0"/>
              <a:t>Email  VARCHAR(100)</a:t>
            </a:r>
          </a:p>
          <a:p>
            <a:pPr marL="0" indent="0">
              <a:buNone/>
            </a:pPr>
            <a:r>
              <a:rPr lang="en-US" sz="2400" dirty="0"/>
              <a:t>)</a:t>
            </a:r>
          </a:p>
          <a:p>
            <a:pPr marL="0" indent="0">
              <a:buNone/>
            </a:pPr>
            <a:r>
              <a:rPr lang="en-US" sz="2400" dirty="0"/>
              <a:t>Insert into Contact(</a:t>
            </a:r>
            <a:r>
              <a:rPr lang="en-US" sz="2400" dirty="0" err="1"/>
              <a:t>FirstName</a:t>
            </a:r>
            <a:r>
              <a:rPr lang="en-US" sz="2400" dirty="0"/>
              <a:t> , </a:t>
            </a:r>
            <a:r>
              <a:rPr lang="en-US" sz="2400" dirty="0" err="1"/>
              <a:t>LastName</a:t>
            </a:r>
            <a:r>
              <a:rPr lang="en-US" sz="2400" dirty="0"/>
              <a:t> , Mobile )</a:t>
            </a:r>
          </a:p>
          <a:p>
            <a:pPr marL="0" indent="0">
              <a:buNone/>
            </a:pPr>
            <a:r>
              <a:rPr lang="en-US" sz="2400" dirty="0"/>
              <a:t>Values(‘ram’,’kumar’,’123’)</a:t>
            </a:r>
          </a:p>
        </p:txBody>
      </p:sp>
    </p:spTree>
    <p:extLst>
      <p:ext uri="{BB962C8B-B14F-4D97-AF65-F5344CB8AC3E}">
        <p14:creationId xmlns:p14="http://schemas.microsoft.com/office/powerpoint/2010/main" val="3925339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normAutofit fontScale="90000"/>
          </a:bodyPr>
          <a:lstStyle/>
          <a:p>
            <a:r>
              <a:rPr lang="en-US" dirty="0"/>
              <a:t>Insert into Table</a:t>
            </a:r>
          </a:p>
        </p:txBody>
      </p:sp>
      <p:sp>
        <p:nvSpPr>
          <p:cNvPr id="3" name="Subtitle 2"/>
          <p:cNvSpPr>
            <a:spLocks noGrp="1"/>
          </p:cNvSpPr>
          <p:nvPr>
            <p:ph type="subTitle"/>
          </p:nvPr>
        </p:nvSpPr>
        <p:spPr>
          <a:xfrm>
            <a:off x="457200" y="1219200"/>
            <a:ext cx="8229240" cy="3977280"/>
          </a:xfrm>
        </p:spPr>
        <p:txBody>
          <a:bodyPr>
            <a:noAutofit/>
          </a:bodyPr>
          <a:lstStyle/>
          <a:p>
            <a:pPr marL="0" indent="0">
              <a:buNone/>
            </a:pPr>
            <a:r>
              <a:rPr lang="en-US" sz="1300" dirty="0"/>
              <a:t>-- Insert data in table </a:t>
            </a:r>
            <a:r>
              <a:rPr lang="en-US" sz="1400" dirty="0"/>
              <a:t>Product </a:t>
            </a:r>
            <a:endParaRPr lang="en-US" sz="1300" dirty="0"/>
          </a:p>
          <a:p>
            <a:pPr marL="0" indent="0">
              <a:buNone/>
            </a:pPr>
            <a:r>
              <a:rPr lang="en-US" sz="1300" dirty="0"/>
              <a:t>Insert Into Product(</a:t>
            </a:r>
          </a:p>
          <a:p>
            <a:pPr marL="1371600" lvl="3" indent="0">
              <a:buNone/>
            </a:pPr>
            <a:r>
              <a:rPr lang="en-US" sz="1300" dirty="0"/>
              <a:t>Brand,</a:t>
            </a:r>
          </a:p>
          <a:p>
            <a:pPr marL="1371600" lvl="3" indent="0">
              <a:buNone/>
            </a:pPr>
            <a:r>
              <a:rPr lang="en-US" sz="1300" dirty="0" err="1"/>
              <a:t>ProductName</a:t>
            </a:r>
            <a:r>
              <a:rPr lang="en-US" sz="1300" dirty="0"/>
              <a:t>,</a:t>
            </a:r>
          </a:p>
          <a:p>
            <a:pPr marL="1371600" lvl="3" indent="0">
              <a:buNone/>
            </a:pPr>
            <a:r>
              <a:rPr lang="en-US" sz="1300" dirty="0" err="1"/>
              <a:t>ProductType</a:t>
            </a:r>
            <a:r>
              <a:rPr lang="en-US" sz="1300" dirty="0"/>
              <a:t>,</a:t>
            </a:r>
          </a:p>
          <a:p>
            <a:pPr marL="1371600" lvl="3" indent="0">
              <a:buNone/>
            </a:pPr>
            <a:r>
              <a:rPr lang="en-US" sz="1300" dirty="0"/>
              <a:t>Price,</a:t>
            </a:r>
          </a:p>
          <a:p>
            <a:pPr marL="1371600" lvl="3" indent="0">
              <a:buNone/>
            </a:pPr>
            <a:r>
              <a:rPr lang="en-US" sz="1300" dirty="0" err="1"/>
              <a:t>ManufacturedDate</a:t>
            </a:r>
            <a:r>
              <a:rPr lang="en-US" sz="1300" dirty="0"/>
              <a:t>,</a:t>
            </a:r>
          </a:p>
          <a:p>
            <a:pPr marL="1371600" lvl="3" indent="0">
              <a:buNone/>
            </a:pPr>
            <a:r>
              <a:rPr lang="en-US" sz="1300" dirty="0" err="1"/>
              <a:t>ExpiryDate</a:t>
            </a:r>
            <a:r>
              <a:rPr lang="en-US" sz="1300" dirty="0"/>
              <a:t>,</a:t>
            </a:r>
          </a:p>
          <a:p>
            <a:pPr marL="1371600" lvl="3" indent="0">
              <a:buNone/>
            </a:pPr>
            <a:r>
              <a:rPr lang="en-US" sz="1300" dirty="0" err="1"/>
              <a:t>BatchNo</a:t>
            </a:r>
            <a:endParaRPr lang="en-US" sz="1300" dirty="0"/>
          </a:p>
          <a:p>
            <a:pPr marL="1371600" lvl="3" indent="0">
              <a:buNone/>
            </a:pPr>
            <a:r>
              <a:rPr lang="en-US" sz="1300" dirty="0"/>
              <a:t>)</a:t>
            </a:r>
          </a:p>
          <a:p>
            <a:pPr marL="0" indent="0">
              <a:buNone/>
            </a:pPr>
            <a:r>
              <a:rPr lang="en-US" sz="1300" dirty="0"/>
              <a:t>     VALUES(</a:t>
            </a:r>
          </a:p>
          <a:p>
            <a:pPr marL="1371600" lvl="3" indent="0">
              <a:buNone/>
            </a:pPr>
            <a:r>
              <a:rPr lang="en-US" sz="1300" dirty="0"/>
              <a:t>  '</a:t>
            </a:r>
            <a:r>
              <a:rPr lang="en-US" sz="1300" dirty="0" err="1"/>
              <a:t>Chaudhary</a:t>
            </a:r>
            <a:r>
              <a:rPr lang="en-US" sz="1300" dirty="0"/>
              <a:t>',</a:t>
            </a:r>
          </a:p>
          <a:p>
            <a:pPr marL="1371600" lvl="3" indent="0">
              <a:buNone/>
            </a:pPr>
            <a:r>
              <a:rPr lang="en-US" sz="1300" dirty="0"/>
              <a:t>  '</a:t>
            </a:r>
            <a:r>
              <a:rPr lang="en-US" sz="1300" dirty="0" err="1"/>
              <a:t>Wai</a:t>
            </a:r>
            <a:r>
              <a:rPr lang="en-US" sz="1300" dirty="0"/>
              <a:t> </a:t>
            </a:r>
            <a:r>
              <a:rPr lang="en-US" sz="1300" dirty="0" err="1"/>
              <a:t>Wai</a:t>
            </a:r>
            <a:r>
              <a:rPr lang="en-US" sz="1300" dirty="0"/>
              <a:t>',</a:t>
            </a:r>
          </a:p>
          <a:p>
            <a:pPr marL="1371600" lvl="3" indent="0">
              <a:buNone/>
            </a:pPr>
            <a:r>
              <a:rPr lang="en-US" sz="1300" dirty="0"/>
              <a:t>  'Noodles',</a:t>
            </a:r>
          </a:p>
          <a:p>
            <a:pPr marL="1371600" lvl="3" indent="0">
              <a:buNone/>
            </a:pPr>
            <a:r>
              <a:rPr lang="en-US" sz="1300" dirty="0"/>
              <a:t>  20,</a:t>
            </a:r>
          </a:p>
          <a:p>
            <a:pPr marL="1371600" lvl="3" indent="0">
              <a:buNone/>
            </a:pPr>
            <a:r>
              <a:rPr lang="en-US" sz="1300" dirty="0"/>
              <a:t>  '2021/01/01',</a:t>
            </a:r>
          </a:p>
          <a:p>
            <a:pPr marL="1371600" lvl="3" indent="0">
              <a:buNone/>
            </a:pPr>
            <a:r>
              <a:rPr lang="en-US" sz="1300" dirty="0"/>
              <a:t>  '2021/08/01',</a:t>
            </a:r>
          </a:p>
          <a:p>
            <a:pPr marL="1371600" lvl="3" indent="0">
              <a:buNone/>
            </a:pPr>
            <a:r>
              <a:rPr lang="en-US" sz="1300" dirty="0"/>
              <a:t>  185</a:t>
            </a:r>
          </a:p>
          <a:p>
            <a:pPr marL="1371600" lvl="3" indent="0">
              <a:buNone/>
            </a:pPr>
            <a:r>
              <a:rPr lang="en-US" sz="1300" dirty="0"/>
              <a:t>  )</a:t>
            </a:r>
          </a:p>
        </p:txBody>
      </p:sp>
      <p:sp>
        <p:nvSpPr>
          <p:cNvPr id="4" name="Rectangle 3"/>
          <p:cNvSpPr/>
          <p:nvPr/>
        </p:nvSpPr>
        <p:spPr>
          <a:xfrm>
            <a:off x="5105400" y="914400"/>
            <a:ext cx="2899192" cy="369332"/>
          </a:xfrm>
          <a:prstGeom prst="rect">
            <a:avLst/>
          </a:prstGeom>
        </p:spPr>
        <p:txBody>
          <a:bodyPr wrap="none">
            <a:spAutoFit/>
          </a:bodyPr>
          <a:lstStyle/>
          <a:p>
            <a:r>
              <a:rPr lang="en-US" dirty="0"/>
              <a:t>SELECT * FROM Product;</a:t>
            </a:r>
          </a:p>
        </p:txBody>
      </p:sp>
      <p:sp>
        <p:nvSpPr>
          <p:cNvPr id="5" name="Rectangle 4"/>
          <p:cNvSpPr/>
          <p:nvPr/>
        </p:nvSpPr>
        <p:spPr>
          <a:xfrm>
            <a:off x="4800600" y="2209800"/>
            <a:ext cx="4172937" cy="369332"/>
          </a:xfrm>
          <a:prstGeom prst="rect">
            <a:avLst/>
          </a:prstGeom>
        </p:spPr>
        <p:txBody>
          <a:bodyPr wrap="none">
            <a:spAutoFit/>
          </a:bodyPr>
          <a:lstStyle/>
          <a:p>
            <a:r>
              <a:rPr lang="en-US" dirty="0"/>
              <a:t>Insert 10 more records in table Product</a:t>
            </a:r>
          </a:p>
        </p:txBody>
      </p:sp>
    </p:spTree>
    <p:extLst>
      <p:ext uri="{BB962C8B-B14F-4D97-AF65-F5344CB8AC3E}">
        <p14:creationId xmlns:p14="http://schemas.microsoft.com/office/powerpoint/2010/main" val="105381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470025"/>
          </a:xfrm>
        </p:spPr>
        <p:txBody>
          <a:bodyPr/>
          <a:lstStyle/>
          <a:p>
            <a:r>
              <a:rPr lang="en-US" dirty="0"/>
              <a:t>Query Exercise</a:t>
            </a:r>
          </a:p>
        </p:txBody>
      </p:sp>
      <p:sp>
        <p:nvSpPr>
          <p:cNvPr id="3" name="Subtitle 2"/>
          <p:cNvSpPr>
            <a:spLocks noGrp="1"/>
          </p:cNvSpPr>
          <p:nvPr>
            <p:ph type="subTitle"/>
          </p:nvPr>
        </p:nvSpPr>
        <p:spPr>
          <a:xfrm>
            <a:off x="-152400" y="1066800"/>
            <a:ext cx="8229240" cy="757680"/>
          </a:xfrm>
        </p:spPr>
        <p:txBody>
          <a:bodyPr/>
          <a:lstStyle/>
          <a:p>
            <a:pPr marL="457200" indent="-457200">
              <a:buFont typeface="Arial" pitchFamily="34" charset="0"/>
              <a:buChar char="•"/>
            </a:pPr>
            <a:r>
              <a:rPr lang="en-US" sz="2800" dirty="0"/>
              <a:t>Insert records of 10 people in table “Citizen”.</a:t>
            </a:r>
          </a:p>
        </p:txBody>
      </p:sp>
      <p:sp>
        <p:nvSpPr>
          <p:cNvPr id="4" name="Subtitle 2"/>
          <p:cNvSpPr txBox="1">
            <a:spLocks/>
          </p:cNvSpPr>
          <p:nvPr/>
        </p:nvSpPr>
        <p:spPr>
          <a:xfrm>
            <a:off x="533760" y="175260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800" dirty="0"/>
              <a:t>Select any 5 of the records from table “Citizen”</a:t>
            </a:r>
          </a:p>
        </p:txBody>
      </p:sp>
      <p:sp>
        <p:nvSpPr>
          <p:cNvPr id="5" name="Subtitle 2"/>
          <p:cNvSpPr txBox="1">
            <a:spLocks/>
          </p:cNvSpPr>
          <p:nvPr/>
        </p:nvSpPr>
        <p:spPr>
          <a:xfrm>
            <a:off x="533760" y="251460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800" dirty="0"/>
              <a:t>Select only 2 of the records from table “Citizen” eldest first.</a:t>
            </a:r>
          </a:p>
        </p:txBody>
      </p:sp>
      <p:sp>
        <p:nvSpPr>
          <p:cNvPr id="6" name="Subtitle 2"/>
          <p:cNvSpPr txBox="1">
            <a:spLocks/>
          </p:cNvSpPr>
          <p:nvPr/>
        </p:nvSpPr>
        <p:spPr>
          <a:xfrm>
            <a:off x="533760" y="335280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800" dirty="0"/>
              <a:t>Select only 5 of the records from table “Citizen” youngest first.</a:t>
            </a:r>
          </a:p>
        </p:txBody>
      </p:sp>
      <p:sp>
        <p:nvSpPr>
          <p:cNvPr id="7" name="Subtitle 2"/>
          <p:cNvSpPr txBox="1">
            <a:spLocks/>
          </p:cNvSpPr>
          <p:nvPr/>
        </p:nvSpPr>
        <p:spPr>
          <a:xfrm>
            <a:off x="533760" y="411480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800" dirty="0"/>
              <a:t>Select only citizens born in “Kathmandu”.</a:t>
            </a:r>
          </a:p>
        </p:txBody>
      </p:sp>
      <p:sp>
        <p:nvSpPr>
          <p:cNvPr id="8" name="Subtitle 2"/>
          <p:cNvSpPr txBox="1">
            <a:spLocks/>
          </p:cNvSpPr>
          <p:nvPr/>
        </p:nvSpPr>
        <p:spPr>
          <a:xfrm>
            <a:off x="457200" y="472440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800" dirty="0"/>
              <a:t>Show only the Names of Citizens.</a:t>
            </a:r>
          </a:p>
        </p:txBody>
      </p:sp>
      <p:sp>
        <p:nvSpPr>
          <p:cNvPr id="10" name="Subtitle 2"/>
          <p:cNvSpPr txBox="1">
            <a:spLocks/>
          </p:cNvSpPr>
          <p:nvPr/>
        </p:nvSpPr>
        <p:spPr>
          <a:xfrm>
            <a:off x="457200" y="533832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800" dirty="0"/>
              <a:t>Show only the Name and Birth Places of each Citizen.</a:t>
            </a:r>
          </a:p>
        </p:txBody>
      </p:sp>
    </p:spTree>
    <p:extLst>
      <p:ext uri="{BB962C8B-B14F-4D97-AF65-F5344CB8AC3E}">
        <p14:creationId xmlns:p14="http://schemas.microsoft.com/office/powerpoint/2010/main" val="148538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Exercise</a:t>
            </a:r>
          </a:p>
        </p:txBody>
      </p:sp>
      <p:sp>
        <p:nvSpPr>
          <p:cNvPr id="4" name="Rectangle 3"/>
          <p:cNvSpPr/>
          <p:nvPr/>
        </p:nvSpPr>
        <p:spPr>
          <a:xfrm>
            <a:off x="457200" y="1905000"/>
            <a:ext cx="8153400" cy="369332"/>
          </a:xfrm>
          <a:prstGeom prst="rect">
            <a:avLst/>
          </a:prstGeom>
        </p:spPr>
        <p:txBody>
          <a:bodyPr wrap="square">
            <a:spAutoFit/>
          </a:bodyPr>
          <a:lstStyle/>
          <a:p>
            <a:pPr marL="457200" indent="-457200">
              <a:buFont typeface="Arial" pitchFamily="34" charset="0"/>
              <a:buChar char="•"/>
            </a:pPr>
            <a:r>
              <a:rPr lang="en-US" dirty="0"/>
              <a:t>Show the list of Citizens that were born between 2001-01-01 and 2005-01-01.</a:t>
            </a:r>
          </a:p>
        </p:txBody>
      </p:sp>
      <p:sp>
        <p:nvSpPr>
          <p:cNvPr id="5" name="Rectangle 4"/>
          <p:cNvSpPr/>
          <p:nvPr/>
        </p:nvSpPr>
        <p:spPr>
          <a:xfrm>
            <a:off x="457200" y="1600200"/>
            <a:ext cx="8153400" cy="646331"/>
          </a:xfrm>
          <a:prstGeom prst="rect">
            <a:avLst/>
          </a:prstGeom>
        </p:spPr>
        <p:txBody>
          <a:bodyPr wrap="square">
            <a:spAutoFit/>
          </a:bodyPr>
          <a:lstStyle/>
          <a:p>
            <a:pPr marL="457200" indent="-457200">
              <a:buFont typeface="Arial" pitchFamily="34" charset="0"/>
              <a:buChar char="•"/>
            </a:pPr>
            <a:r>
              <a:rPr lang="en-US" dirty="0"/>
              <a:t>Show the list of Citizens that were born later than 2001-01-01.</a:t>
            </a:r>
          </a:p>
          <a:p>
            <a:pPr marL="457200" indent="-457200">
              <a:buFont typeface="Arial" pitchFamily="34" charset="0"/>
              <a:buChar char="•"/>
            </a:pPr>
            <a:endParaRPr lang="en-US" dirty="0"/>
          </a:p>
        </p:txBody>
      </p:sp>
      <p:sp>
        <p:nvSpPr>
          <p:cNvPr id="6" name="Rectangle 5"/>
          <p:cNvSpPr/>
          <p:nvPr/>
        </p:nvSpPr>
        <p:spPr>
          <a:xfrm>
            <a:off x="457200" y="2221468"/>
            <a:ext cx="8153400" cy="369332"/>
          </a:xfrm>
          <a:prstGeom prst="rect">
            <a:avLst/>
          </a:prstGeom>
        </p:spPr>
        <p:txBody>
          <a:bodyPr wrap="square">
            <a:spAutoFit/>
          </a:bodyPr>
          <a:lstStyle/>
          <a:p>
            <a:pPr marL="457200" indent="-457200">
              <a:buFont typeface="Arial" pitchFamily="34" charset="0"/>
              <a:buChar char="•"/>
            </a:pPr>
            <a:r>
              <a:rPr lang="en-US" dirty="0"/>
              <a:t>Show the list of Citizens that were born in </a:t>
            </a:r>
            <a:r>
              <a:rPr lang="en-US" dirty="0" err="1"/>
              <a:t>Pokhara</a:t>
            </a:r>
            <a:r>
              <a:rPr lang="en-US" dirty="0"/>
              <a:t> and Kathmandu(Use IN).</a:t>
            </a:r>
          </a:p>
        </p:txBody>
      </p:sp>
    </p:spTree>
    <p:extLst>
      <p:ext uri="{BB962C8B-B14F-4D97-AF65-F5344CB8AC3E}">
        <p14:creationId xmlns:p14="http://schemas.microsoft.com/office/powerpoint/2010/main" val="522012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57200" y="220980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400" dirty="0"/>
              <a:t>Select 2 persons from table “Contact” who have </a:t>
            </a:r>
            <a:r>
              <a:rPr lang="en-US" sz="2400" dirty="0" err="1"/>
              <a:t>gmail</a:t>
            </a:r>
            <a:r>
              <a:rPr lang="en-US" sz="2400" dirty="0"/>
              <a:t> accounts.</a:t>
            </a:r>
          </a:p>
        </p:txBody>
      </p:sp>
      <p:sp>
        <p:nvSpPr>
          <p:cNvPr id="2" name="Title 1"/>
          <p:cNvSpPr>
            <a:spLocks noGrp="1"/>
          </p:cNvSpPr>
          <p:nvPr>
            <p:ph type="title"/>
          </p:nvPr>
        </p:nvSpPr>
        <p:spPr>
          <a:xfrm>
            <a:off x="685800" y="-152400"/>
            <a:ext cx="7772400" cy="1470025"/>
          </a:xfrm>
        </p:spPr>
        <p:txBody>
          <a:bodyPr/>
          <a:lstStyle/>
          <a:p>
            <a:r>
              <a:rPr lang="en-US" dirty="0"/>
              <a:t>Query Exercise</a:t>
            </a:r>
          </a:p>
        </p:txBody>
      </p:sp>
      <p:sp>
        <p:nvSpPr>
          <p:cNvPr id="3" name="Subtitle 2"/>
          <p:cNvSpPr>
            <a:spLocks noGrp="1"/>
          </p:cNvSpPr>
          <p:nvPr>
            <p:ph type="subTitle"/>
          </p:nvPr>
        </p:nvSpPr>
        <p:spPr>
          <a:xfrm>
            <a:off x="-609600" y="990600"/>
            <a:ext cx="8229240" cy="757680"/>
          </a:xfrm>
        </p:spPr>
        <p:txBody>
          <a:bodyPr/>
          <a:lstStyle/>
          <a:p>
            <a:pPr marL="457200" indent="-457200">
              <a:buFont typeface="Arial" pitchFamily="34" charset="0"/>
              <a:buChar char="•"/>
            </a:pPr>
            <a:r>
              <a:rPr lang="en-US" sz="2400" dirty="0"/>
              <a:t>Insert records of 10 people in table “Contact”.</a:t>
            </a:r>
          </a:p>
        </p:txBody>
      </p:sp>
      <p:sp>
        <p:nvSpPr>
          <p:cNvPr id="4" name="Subtitle 2"/>
          <p:cNvSpPr txBox="1">
            <a:spLocks/>
          </p:cNvSpPr>
          <p:nvPr/>
        </p:nvSpPr>
        <p:spPr>
          <a:xfrm>
            <a:off x="457560" y="152400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400" dirty="0"/>
              <a:t>Select </a:t>
            </a:r>
            <a:r>
              <a:rPr lang="en-US" sz="2400"/>
              <a:t>any 3 </a:t>
            </a:r>
            <a:r>
              <a:rPr lang="en-US" sz="2400" dirty="0"/>
              <a:t>persons from table “Contact” whose First Name starts with ‘a’.</a:t>
            </a:r>
          </a:p>
        </p:txBody>
      </p:sp>
      <p:sp>
        <p:nvSpPr>
          <p:cNvPr id="6" name="Subtitle 2"/>
          <p:cNvSpPr txBox="1">
            <a:spLocks/>
          </p:cNvSpPr>
          <p:nvPr/>
        </p:nvSpPr>
        <p:spPr>
          <a:xfrm>
            <a:off x="457560" y="350952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400" dirty="0"/>
              <a:t>Show only 5 “Name” and “Phone Number” from table “Contact” and sort them alphabetically.</a:t>
            </a:r>
          </a:p>
        </p:txBody>
      </p:sp>
      <p:sp>
        <p:nvSpPr>
          <p:cNvPr id="7" name="Subtitle 2"/>
          <p:cNvSpPr txBox="1">
            <a:spLocks/>
          </p:cNvSpPr>
          <p:nvPr/>
        </p:nvSpPr>
        <p:spPr>
          <a:xfrm>
            <a:off x="457200" y="419100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400" dirty="0"/>
              <a:t>Show only 2 records from table “Contact” that have valid values for Work.</a:t>
            </a:r>
          </a:p>
        </p:txBody>
      </p:sp>
      <p:sp>
        <p:nvSpPr>
          <p:cNvPr id="8" name="Subtitle 2"/>
          <p:cNvSpPr txBox="1">
            <a:spLocks/>
          </p:cNvSpPr>
          <p:nvPr/>
        </p:nvSpPr>
        <p:spPr>
          <a:xfrm>
            <a:off x="457200" y="464820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400" dirty="0"/>
              <a:t>Show only the contact details with no data for “DOB”</a:t>
            </a:r>
          </a:p>
        </p:txBody>
      </p:sp>
      <p:sp>
        <p:nvSpPr>
          <p:cNvPr id="10" name="Subtitle 2"/>
          <p:cNvSpPr txBox="1">
            <a:spLocks/>
          </p:cNvSpPr>
          <p:nvPr/>
        </p:nvSpPr>
        <p:spPr>
          <a:xfrm>
            <a:off x="457200" y="518160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400" dirty="0"/>
              <a:t>Show only the “Name” and “DOB” of each records that have valid DOB.</a:t>
            </a:r>
          </a:p>
        </p:txBody>
      </p:sp>
      <p:sp>
        <p:nvSpPr>
          <p:cNvPr id="11" name="Subtitle 2"/>
          <p:cNvSpPr txBox="1">
            <a:spLocks/>
          </p:cNvSpPr>
          <p:nvPr/>
        </p:nvSpPr>
        <p:spPr>
          <a:xfrm>
            <a:off x="457560" y="281940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400" dirty="0"/>
              <a:t>Select any 5 persons from table “Contact” whose Last Name starts with ‘s’.</a:t>
            </a:r>
          </a:p>
        </p:txBody>
      </p:sp>
      <p:sp>
        <p:nvSpPr>
          <p:cNvPr id="12" name="Subtitle 2"/>
          <p:cNvSpPr txBox="1">
            <a:spLocks/>
          </p:cNvSpPr>
          <p:nvPr/>
        </p:nvSpPr>
        <p:spPr>
          <a:xfrm>
            <a:off x="457200" y="5643120"/>
            <a:ext cx="8229240" cy="75768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itchFamily="34" charset="0"/>
              <a:buChar char="•"/>
            </a:pPr>
            <a:r>
              <a:rPr lang="en-US" sz="2400" dirty="0"/>
              <a:t>Show only the Name and Age of each records.</a:t>
            </a:r>
          </a:p>
        </p:txBody>
      </p:sp>
    </p:spTree>
    <p:extLst>
      <p:ext uri="{BB962C8B-B14F-4D97-AF65-F5344CB8AC3E}">
        <p14:creationId xmlns:p14="http://schemas.microsoft.com/office/powerpoint/2010/main" val="170126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8"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762120" y="457200"/>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ea typeface="DejaVu Sans"/>
              </a:rPr>
              <a:t>SQL</a:t>
            </a:r>
            <a:endParaRPr lang="en-US" sz="4400" b="0" strike="noStrike" spc="-1">
              <a:latin typeface="Arial"/>
            </a:endParaRPr>
          </a:p>
        </p:txBody>
      </p:sp>
      <p:sp>
        <p:nvSpPr>
          <p:cNvPr id="504" name="CustomShape 2"/>
          <p:cNvSpPr/>
          <p:nvPr/>
        </p:nvSpPr>
        <p:spPr>
          <a:xfrm>
            <a:off x="762120" y="1600200"/>
            <a:ext cx="7844760" cy="1824840"/>
          </a:xfrm>
          <a:prstGeom prst="rect">
            <a:avLst/>
          </a:prstGeom>
          <a:noFill/>
          <a:ln>
            <a:noFill/>
          </a:ln>
        </p:spPr>
        <p:style>
          <a:lnRef idx="0">
            <a:scrgbClr r="0" g="0" b="0"/>
          </a:lnRef>
          <a:fillRef idx="0">
            <a:scrgbClr r="0" g="0" b="0"/>
          </a:fillRef>
          <a:effectRef idx="0">
            <a:scrgbClr r="0" g="0" b="0"/>
          </a:effectRef>
          <a:fontRef idx="minor"/>
        </p:style>
      </p:sp>
      <p:sp>
        <p:nvSpPr>
          <p:cNvPr id="505" name="CustomShape 3"/>
          <p:cNvSpPr/>
          <p:nvPr/>
        </p:nvSpPr>
        <p:spPr>
          <a:xfrm>
            <a:off x="914400" y="3276720"/>
            <a:ext cx="7844760" cy="1824840"/>
          </a:xfrm>
          <a:prstGeom prst="rect">
            <a:avLst/>
          </a:prstGeom>
          <a:noFill/>
          <a:ln>
            <a:noFill/>
          </a:ln>
        </p:spPr>
        <p:style>
          <a:lnRef idx="0">
            <a:scrgbClr r="0" g="0" b="0"/>
          </a:lnRef>
          <a:fillRef idx="0">
            <a:scrgbClr r="0" g="0" b="0"/>
          </a:fillRef>
          <a:effectRef idx="0">
            <a:scrgbClr r="0" g="0" b="0"/>
          </a:effectRef>
          <a:fontRef idx="minor"/>
        </p:style>
      </p:sp>
      <p:sp>
        <p:nvSpPr>
          <p:cNvPr id="506"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sp>
        <p:nvSpPr>
          <p:cNvPr id="507" name="CustomShape 5"/>
          <p:cNvSpPr/>
          <p:nvPr/>
        </p:nvSpPr>
        <p:spPr>
          <a:xfrm>
            <a:off x="914400" y="1677960"/>
            <a:ext cx="7543080" cy="354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7000"/>
              </a:lnSpc>
              <a:spcAft>
                <a:spcPts val="799"/>
              </a:spcAft>
            </a:pPr>
            <a:r>
              <a:rPr lang="en-US" sz="1800" b="1" strike="noStrike" spc="-1" dirty="0">
                <a:solidFill>
                  <a:srgbClr val="000000"/>
                </a:solidFill>
                <a:latin typeface="Calibri"/>
                <a:ea typeface="Calibri"/>
              </a:rPr>
              <a:t>Eg:</a:t>
            </a:r>
            <a:endParaRPr lang="en-US" sz="1800" b="0" strike="noStrike" spc="-1" dirty="0">
              <a:latin typeface="Arial"/>
            </a:endParaRPr>
          </a:p>
          <a:p>
            <a:pPr>
              <a:lnSpc>
                <a:spcPct val="107000"/>
              </a:lnSpc>
              <a:spcAft>
                <a:spcPts val="799"/>
              </a:spcAft>
            </a:pPr>
            <a:r>
              <a:rPr lang="en-US" sz="1800" b="0" strike="noStrike" spc="-1" dirty="0">
                <a:solidFill>
                  <a:srgbClr val="000000"/>
                </a:solidFill>
                <a:latin typeface="Calibri"/>
                <a:ea typeface="Calibri"/>
              </a:rPr>
              <a:t>Create table Student(</a:t>
            </a:r>
            <a:endParaRPr lang="en-US" sz="1800" b="0" strike="noStrike" spc="-1" dirty="0">
              <a:latin typeface="Arial"/>
            </a:endParaRPr>
          </a:p>
          <a:p>
            <a:pPr>
              <a:lnSpc>
                <a:spcPct val="107000"/>
              </a:lnSpc>
              <a:spcAft>
                <a:spcPts val="799"/>
              </a:spcAft>
            </a:pPr>
            <a:r>
              <a:rPr lang="en-US" sz="1800" b="0" strike="noStrike" spc="-1" dirty="0">
                <a:solidFill>
                  <a:srgbClr val="000000"/>
                </a:solidFill>
                <a:latin typeface="Calibri"/>
                <a:ea typeface="Calibri"/>
              </a:rPr>
              <a:t>	Id </a:t>
            </a:r>
            <a:r>
              <a:rPr lang="en-US" sz="1800" b="0" strike="noStrike" spc="-1" dirty="0" err="1">
                <a:solidFill>
                  <a:srgbClr val="000000"/>
                </a:solidFill>
                <a:latin typeface="Calibri"/>
                <a:ea typeface="Calibri"/>
              </a:rPr>
              <a:t>int</a:t>
            </a:r>
            <a:r>
              <a:rPr lang="en-US" sz="1800" b="0" strike="noStrike" spc="-1" dirty="0">
                <a:solidFill>
                  <a:srgbClr val="000000"/>
                </a:solidFill>
                <a:latin typeface="Calibri"/>
                <a:ea typeface="Calibri"/>
              </a:rPr>
              <a:t> Primary key identity(1,1) NOT NULL,</a:t>
            </a:r>
            <a:endParaRPr lang="en-US" sz="1800" b="0" strike="noStrike" spc="-1" dirty="0">
              <a:latin typeface="Arial"/>
            </a:endParaRPr>
          </a:p>
          <a:p>
            <a:pPr>
              <a:lnSpc>
                <a:spcPct val="107000"/>
              </a:lnSpc>
              <a:spcAft>
                <a:spcPts val="799"/>
              </a:spcAft>
            </a:pPr>
            <a:r>
              <a:rPr lang="en-US" sz="1800" b="0" strike="noStrike" spc="-1" dirty="0">
                <a:solidFill>
                  <a:srgbClr val="000000"/>
                </a:solidFill>
                <a:latin typeface="Calibri"/>
                <a:ea typeface="Calibri"/>
              </a:rPr>
              <a:t>	FirstName varchar(255) NOT NULL,</a:t>
            </a:r>
            <a:endParaRPr lang="en-US" sz="1800" b="0" strike="noStrike" spc="-1" dirty="0">
              <a:latin typeface="Arial"/>
            </a:endParaRPr>
          </a:p>
          <a:p>
            <a:pPr>
              <a:lnSpc>
                <a:spcPct val="107000"/>
              </a:lnSpc>
              <a:spcAft>
                <a:spcPts val="799"/>
              </a:spcAft>
            </a:pPr>
            <a:r>
              <a:rPr lang="en-US" sz="1800" b="0" strike="noStrike" spc="-1" dirty="0">
                <a:solidFill>
                  <a:srgbClr val="000000"/>
                </a:solidFill>
                <a:latin typeface="Calibri"/>
                <a:ea typeface="Calibri"/>
              </a:rPr>
              <a:t>	</a:t>
            </a:r>
            <a:r>
              <a:rPr lang="en-US" sz="1800" b="0" strike="noStrike" spc="-1" dirty="0" err="1">
                <a:solidFill>
                  <a:srgbClr val="000000"/>
                </a:solidFill>
                <a:latin typeface="Calibri"/>
                <a:ea typeface="Calibri"/>
              </a:rPr>
              <a:t>LastName</a:t>
            </a:r>
            <a:r>
              <a:rPr lang="en-US" sz="1800" b="0" strike="noStrike" spc="-1" dirty="0">
                <a:solidFill>
                  <a:srgbClr val="000000"/>
                </a:solidFill>
                <a:latin typeface="Calibri"/>
                <a:ea typeface="Calibri"/>
              </a:rPr>
              <a:t> varchar(255) NOT NULL,</a:t>
            </a:r>
            <a:endParaRPr lang="en-US" sz="1800" b="0" strike="noStrike" spc="-1" dirty="0">
              <a:latin typeface="Arial"/>
            </a:endParaRPr>
          </a:p>
          <a:p>
            <a:pPr marL="457200" indent="457200">
              <a:lnSpc>
                <a:spcPct val="107000"/>
              </a:lnSpc>
              <a:spcAft>
                <a:spcPts val="799"/>
              </a:spcAft>
            </a:pPr>
            <a:r>
              <a:rPr lang="en-US" sz="1800" b="0" strike="noStrike" spc="-1" dirty="0">
                <a:solidFill>
                  <a:srgbClr val="000000"/>
                </a:solidFill>
                <a:latin typeface="Calibri"/>
                <a:ea typeface="Calibri"/>
              </a:rPr>
              <a:t>DOB date,</a:t>
            </a:r>
            <a:endParaRPr lang="en-US" sz="1800" b="0" strike="noStrike" spc="-1" dirty="0">
              <a:latin typeface="Arial"/>
            </a:endParaRPr>
          </a:p>
          <a:p>
            <a:pPr marL="457200" indent="457200">
              <a:lnSpc>
                <a:spcPct val="107000"/>
              </a:lnSpc>
              <a:spcAft>
                <a:spcPts val="799"/>
              </a:spcAft>
            </a:pPr>
            <a:r>
              <a:rPr lang="en-US" sz="1800" b="0" strike="noStrike" spc="-1" dirty="0">
                <a:solidFill>
                  <a:srgbClr val="000000"/>
                </a:solidFill>
                <a:latin typeface="Calibri"/>
                <a:ea typeface="Calibri"/>
              </a:rPr>
              <a:t>Weight Decimal(10,2),</a:t>
            </a:r>
            <a:endParaRPr lang="en-US" sz="1800" b="0" strike="noStrike" spc="-1" dirty="0">
              <a:latin typeface="Arial"/>
            </a:endParaRPr>
          </a:p>
          <a:p>
            <a:pPr marL="457200" indent="457200">
              <a:lnSpc>
                <a:spcPct val="107000"/>
              </a:lnSpc>
              <a:spcAft>
                <a:spcPts val="799"/>
              </a:spcAft>
            </a:pPr>
            <a:r>
              <a:rPr lang="en-US" sz="1800" b="0" strike="noStrike" spc="-1" dirty="0" err="1">
                <a:solidFill>
                  <a:srgbClr val="000000"/>
                </a:solidFill>
                <a:latin typeface="Calibri"/>
                <a:ea typeface="Calibri"/>
              </a:rPr>
              <a:t>IsCR</a:t>
            </a:r>
            <a:r>
              <a:rPr lang="en-US" sz="1800" b="0" strike="noStrike" spc="-1" dirty="0">
                <a:solidFill>
                  <a:srgbClr val="000000"/>
                </a:solidFill>
                <a:latin typeface="Calibri"/>
                <a:ea typeface="Calibri"/>
              </a:rPr>
              <a:t> Bit</a:t>
            </a:r>
            <a:endParaRPr lang="en-US" sz="1800" b="0" strike="noStrike" spc="-1" dirty="0">
              <a:latin typeface="Arial"/>
            </a:endParaRPr>
          </a:p>
          <a:p>
            <a:pPr marL="457200" indent="457200">
              <a:lnSpc>
                <a:spcPct val="107000"/>
              </a:lnSpc>
              <a:spcAft>
                <a:spcPts val="799"/>
              </a:spcAft>
            </a:pPr>
            <a:r>
              <a:rPr lang="en-US" sz="1800" b="0" strike="noStrike" spc="-1" dirty="0">
                <a:solidFill>
                  <a:srgbClr val="000000"/>
                </a:solidFill>
                <a:latin typeface="Calibri"/>
                <a:ea typeface="Calibri"/>
              </a:rPr>
              <a:t>	)</a:t>
            </a:r>
            <a:endParaRPr lang="en-US" sz="1800" b="0" strike="noStrike" spc="-1" dirty="0">
              <a:latin typeface="Arial"/>
            </a:endParaRPr>
          </a:p>
        </p:txBody>
      </p:sp>
    </p:spTree>
    <p:extLst>
      <p:ext uri="{BB962C8B-B14F-4D97-AF65-F5344CB8AC3E}">
        <p14:creationId xmlns:p14="http://schemas.microsoft.com/office/powerpoint/2010/main" val="235743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762120" y="457200"/>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ea typeface="DejaVu Sans"/>
              </a:rPr>
              <a:t>SQL</a:t>
            </a:r>
            <a:endParaRPr lang="en-US" sz="4400" b="0" strike="noStrike" spc="-1">
              <a:latin typeface="Arial"/>
            </a:endParaRPr>
          </a:p>
        </p:txBody>
      </p:sp>
      <p:sp>
        <p:nvSpPr>
          <p:cNvPr id="504" name="CustomShape 2"/>
          <p:cNvSpPr/>
          <p:nvPr/>
        </p:nvSpPr>
        <p:spPr>
          <a:xfrm>
            <a:off x="762120" y="1600200"/>
            <a:ext cx="7844760" cy="1824840"/>
          </a:xfrm>
          <a:prstGeom prst="rect">
            <a:avLst/>
          </a:prstGeom>
          <a:noFill/>
          <a:ln>
            <a:noFill/>
          </a:ln>
        </p:spPr>
        <p:style>
          <a:lnRef idx="0">
            <a:scrgbClr r="0" g="0" b="0"/>
          </a:lnRef>
          <a:fillRef idx="0">
            <a:scrgbClr r="0" g="0" b="0"/>
          </a:fillRef>
          <a:effectRef idx="0">
            <a:scrgbClr r="0" g="0" b="0"/>
          </a:effectRef>
          <a:fontRef idx="minor"/>
        </p:style>
      </p:sp>
      <p:sp>
        <p:nvSpPr>
          <p:cNvPr id="505" name="CustomShape 3"/>
          <p:cNvSpPr/>
          <p:nvPr/>
        </p:nvSpPr>
        <p:spPr>
          <a:xfrm>
            <a:off x="914400" y="3276720"/>
            <a:ext cx="7844760" cy="1824840"/>
          </a:xfrm>
          <a:prstGeom prst="rect">
            <a:avLst/>
          </a:prstGeom>
          <a:noFill/>
          <a:ln>
            <a:noFill/>
          </a:ln>
        </p:spPr>
        <p:style>
          <a:lnRef idx="0">
            <a:scrgbClr r="0" g="0" b="0"/>
          </a:lnRef>
          <a:fillRef idx="0">
            <a:scrgbClr r="0" g="0" b="0"/>
          </a:fillRef>
          <a:effectRef idx="0">
            <a:scrgbClr r="0" g="0" b="0"/>
          </a:effectRef>
          <a:fontRef idx="minor"/>
        </p:style>
      </p:sp>
      <p:sp>
        <p:nvSpPr>
          <p:cNvPr id="506"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sp>
        <p:nvSpPr>
          <p:cNvPr id="507" name="CustomShape 5"/>
          <p:cNvSpPr/>
          <p:nvPr/>
        </p:nvSpPr>
        <p:spPr>
          <a:xfrm>
            <a:off x="914400" y="1677960"/>
            <a:ext cx="7543080" cy="354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7000"/>
              </a:lnSpc>
              <a:spcAft>
                <a:spcPts val="799"/>
              </a:spcAft>
            </a:pPr>
            <a:r>
              <a:rPr lang="en-US" sz="1800" b="1" strike="noStrike" spc="-1" dirty="0">
                <a:solidFill>
                  <a:srgbClr val="000000"/>
                </a:solidFill>
                <a:latin typeface="Calibri"/>
                <a:ea typeface="Calibri"/>
              </a:rPr>
              <a:t>Eg:</a:t>
            </a:r>
            <a:endParaRPr lang="en-US" sz="1800" b="0" strike="noStrike" spc="-1" dirty="0">
              <a:latin typeface="Arial"/>
            </a:endParaRPr>
          </a:p>
          <a:p>
            <a:pPr>
              <a:lnSpc>
                <a:spcPct val="107000"/>
              </a:lnSpc>
              <a:spcAft>
                <a:spcPts val="799"/>
              </a:spcAft>
            </a:pPr>
            <a:r>
              <a:rPr lang="en-US" sz="1800" b="0" strike="noStrike" spc="-1" dirty="0">
                <a:solidFill>
                  <a:srgbClr val="000000"/>
                </a:solidFill>
                <a:latin typeface="Calibri"/>
                <a:ea typeface="Calibri"/>
              </a:rPr>
              <a:t>Insert into table</a:t>
            </a:r>
          </a:p>
          <a:p>
            <a:pPr>
              <a:lnSpc>
                <a:spcPct val="107000"/>
              </a:lnSpc>
              <a:spcAft>
                <a:spcPts val="799"/>
              </a:spcAft>
            </a:pPr>
            <a:r>
              <a:rPr lang="en-US" spc="-1" dirty="0">
                <a:solidFill>
                  <a:srgbClr val="000000"/>
                </a:solidFill>
                <a:latin typeface="Calibri"/>
              </a:rPr>
              <a:t>Select * from table</a:t>
            </a:r>
          </a:p>
          <a:p>
            <a:pPr>
              <a:lnSpc>
                <a:spcPct val="107000"/>
              </a:lnSpc>
              <a:spcAft>
                <a:spcPts val="799"/>
              </a:spcAft>
            </a:pPr>
            <a:r>
              <a:rPr lang="en-US" spc="-1" dirty="0">
                <a:solidFill>
                  <a:srgbClr val="000000"/>
                </a:solidFill>
                <a:latin typeface="Calibri"/>
              </a:rPr>
              <a:t>Select column names</a:t>
            </a:r>
          </a:p>
          <a:p>
            <a:pPr>
              <a:lnSpc>
                <a:spcPct val="107000"/>
              </a:lnSpc>
              <a:spcAft>
                <a:spcPts val="799"/>
              </a:spcAft>
            </a:pPr>
            <a:r>
              <a:rPr lang="en-US" spc="-1" dirty="0">
                <a:solidFill>
                  <a:srgbClr val="000000"/>
                </a:solidFill>
                <a:latin typeface="Calibri"/>
              </a:rPr>
              <a:t>Order by </a:t>
            </a:r>
          </a:p>
          <a:p>
            <a:pPr>
              <a:lnSpc>
                <a:spcPct val="107000"/>
              </a:lnSpc>
              <a:spcAft>
                <a:spcPts val="799"/>
              </a:spcAft>
            </a:pPr>
            <a:r>
              <a:rPr lang="en-US" spc="-1" dirty="0">
                <a:solidFill>
                  <a:srgbClr val="000000"/>
                </a:solidFill>
                <a:latin typeface="Calibri"/>
              </a:rPr>
              <a:t>where</a:t>
            </a:r>
          </a:p>
          <a:p>
            <a:pPr>
              <a:lnSpc>
                <a:spcPct val="107000"/>
              </a:lnSpc>
              <a:spcAft>
                <a:spcPts val="799"/>
              </a:spcAft>
            </a:pPr>
            <a:r>
              <a:rPr lang="en-US" spc="-1" dirty="0">
                <a:solidFill>
                  <a:srgbClr val="000000"/>
                </a:solidFill>
                <a:latin typeface="Calibri"/>
              </a:rPr>
              <a:t>Like</a:t>
            </a:r>
          </a:p>
          <a:p>
            <a:pPr>
              <a:lnSpc>
                <a:spcPct val="107000"/>
              </a:lnSpc>
              <a:spcAft>
                <a:spcPts val="799"/>
              </a:spcAft>
            </a:pPr>
            <a:r>
              <a:rPr lang="en-US" spc="-1" dirty="0">
                <a:solidFill>
                  <a:srgbClr val="000000"/>
                </a:solidFill>
                <a:latin typeface="Calibri"/>
              </a:rPr>
              <a:t>Update</a:t>
            </a:r>
          </a:p>
          <a:p>
            <a:pPr>
              <a:lnSpc>
                <a:spcPct val="107000"/>
              </a:lnSpc>
              <a:spcAft>
                <a:spcPts val="799"/>
              </a:spcAft>
            </a:pPr>
            <a:r>
              <a:rPr lang="en-US" spc="-1" dirty="0">
                <a:solidFill>
                  <a:srgbClr val="000000"/>
                </a:solidFill>
                <a:latin typeface="Calibri"/>
              </a:rPr>
              <a:t>Delete</a:t>
            </a:r>
          </a:p>
          <a:p>
            <a:pPr>
              <a:lnSpc>
                <a:spcPct val="107000"/>
              </a:lnSpc>
              <a:spcAft>
                <a:spcPts val="799"/>
              </a:spcAft>
            </a:pPr>
            <a:endParaRPr lang="en-US" spc="-1" dirty="0">
              <a:solidFill>
                <a:srgbClr val="000000"/>
              </a:solidFill>
              <a:latin typeface="Calibri"/>
            </a:endParaRPr>
          </a:p>
          <a:p>
            <a:pPr>
              <a:lnSpc>
                <a:spcPct val="107000"/>
              </a:lnSpc>
              <a:spcAft>
                <a:spcPts val="799"/>
              </a:spcAft>
            </a:pPr>
            <a:endParaRPr lang="en-US" sz="1800" b="0" strike="noStrike" spc="-1" dirty="0">
              <a:latin typeface="Arial"/>
            </a:endParaRPr>
          </a:p>
        </p:txBody>
      </p:sp>
    </p:spTree>
    <p:extLst>
      <p:ext uri="{BB962C8B-B14F-4D97-AF65-F5344CB8AC3E}">
        <p14:creationId xmlns:p14="http://schemas.microsoft.com/office/powerpoint/2010/main" val="21236733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 name="Picture 1"/>
          <p:cNvPicPr/>
          <p:nvPr/>
        </p:nvPicPr>
        <p:blipFill>
          <a:blip r:embed="rId2"/>
          <a:stretch/>
        </p:blipFill>
        <p:spPr>
          <a:xfrm>
            <a:off x="3886200" y="1242360"/>
            <a:ext cx="5234040" cy="3950280"/>
          </a:xfrm>
          <a:prstGeom prst="rect">
            <a:avLst/>
          </a:prstGeom>
          <a:ln>
            <a:noFill/>
          </a:ln>
        </p:spPr>
      </p:pic>
      <p:sp>
        <p:nvSpPr>
          <p:cNvPr id="508" name="CustomShape 1"/>
          <p:cNvSpPr/>
          <p:nvPr/>
        </p:nvSpPr>
        <p:spPr>
          <a:xfrm>
            <a:off x="762120" y="-108000"/>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ea typeface="DejaVu Sans"/>
              </a:rPr>
              <a:t>Query Processing</a:t>
            </a:r>
            <a:endParaRPr lang="en-US" sz="4400" b="0" strike="noStrike" spc="-1">
              <a:latin typeface="Arial"/>
            </a:endParaRPr>
          </a:p>
        </p:txBody>
      </p:sp>
      <p:sp>
        <p:nvSpPr>
          <p:cNvPr id="509" name="CustomShape 2"/>
          <p:cNvSpPr/>
          <p:nvPr/>
        </p:nvSpPr>
        <p:spPr>
          <a:xfrm>
            <a:off x="198720" y="1613880"/>
            <a:ext cx="8147160" cy="469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400">
              <a:lnSpc>
                <a:spcPct val="107000"/>
              </a:lnSpc>
              <a:spcAft>
                <a:spcPts val="799"/>
              </a:spcAft>
              <a:buClr>
                <a:srgbClr val="000000"/>
              </a:buClr>
              <a:buFont typeface="Arial"/>
              <a:buChar char="•"/>
            </a:pPr>
            <a:r>
              <a:rPr lang="en-US" sz="1800" b="0" strike="noStrike" spc="-1" dirty="0">
                <a:solidFill>
                  <a:srgbClr val="000000"/>
                </a:solidFill>
                <a:latin typeface="Calibri"/>
                <a:ea typeface="Calibri"/>
              </a:rPr>
              <a:t>Parser:</a:t>
            </a:r>
            <a:endParaRPr lang="en-US" sz="1800" b="0" strike="noStrike" spc="-1" dirty="0">
              <a:latin typeface="Arial"/>
            </a:endParaRPr>
          </a:p>
          <a:p>
            <a:pPr marL="800280" lvl="1" indent="-341640">
              <a:lnSpc>
                <a:spcPct val="107000"/>
              </a:lnSpc>
              <a:spcAft>
                <a:spcPts val="799"/>
              </a:spcAft>
              <a:buClr>
                <a:srgbClr val="000000"/>
              </a:buClr>
              <a:buFont typeface="Symbol"/>
              <a:buChar char=""/>
            </a:pPr>
            <a:r>
              <a:rPr lang="en-US" sz="1800" b="0" strike="noStrike" spc="-1" dirty="0">
                <a:solidFill>
                  <a:srgbClr val="000000"/>
                </a:solidFill>
                <a:latin typeface="Calibri"/>
                <a:ea typeface="Calibri"/>
              </a:rPr>
              <a:t>Syntax check and Semantic check</a:t>
            </a:r>
            <a:endParaRPr lang="en-US" sz="1800" b="0" strike="noStrike" spc="-1" dirty="0">
              <a:latin typeface="Arial"/>
            </a:endParaRPr>
          </a:p>
          <a:p>
            <a:pPr marL="457200">
              <a:lnSpc>
                <a:spcPct val="107000"/>
              </a:lnSpc>
              <a:spcAft>
                <a:spcPts val="799"/>
              </a:spcAft>
            </a:pPr>
            <a:r>
              <a:rPr lang="en-US" sz="1800" b="0" strike="noStrike" spc="-1" dirty="0">
                <a:solidFill>
                  <a:srgbClr val="000000"/>
                </a:solidFill>
                <a:latin typeface="Calibri"/>
                <a:ea typeface="Calibri"/>
              </a:rPr>
              <a:t> (e.g.: checks if query contains </a:t>
            </a:r>
            <a:endParaRPr lang="en-US" sz="1800" b="0" strike="noStrike" spc="-1" dirty="0">
              <a:latin typeface="Arial"/>
            </a:endParaRPr>
          </a:p>
          <a:p>
            <a:pPr marL="457200">
              <a:lnSpc>
                <a:spcPct val="107000"/>
              </a:lnSpc>
              <a:spcAft>
                <a:spcPts val="799"/>
              </a:spcAft>
            </a:pPr>
            <a:r>
              <a:rPr lang="en-US" sz="1800" b="0" strike="noStrike" spc="-1" dirty="0">
                <a:solidFill>
                  <a:srgbClr val="000000"/>
                </a:solidFill>
                <a:latin typeface="Calibri"/>
                <a:ea typeface="Calibri"/>
              </a:rPr>
              <a:t>	table name that does not exist)</a:t>
            </a:r>
            <a:endParaRPr lang="en-US" sz="1800" b="0" strike="noStrike" spc="-1" dirty="0">
              <a:latin typeface="Arial"/>
            </a:endParaRPr>
          </a:p>
          <a:p>
            <a:pPr marL="285840" indent="-284400">
              <a:lnSpc>
                <a:spcPct val="107000"/>
              </a:lnSpc>
              <a:spcAft>
                <a:spcPts val="799"/>
              </a:spcAft>
              <a:buClr>
                <a:srgbClr val="000000"/>
              </a:buClr>
              <a:buFont typeface="Arial"/>
              <a:buChar char="•"/>
            </a:pPr>
            <a:r>
              <a:rPr lang="en-US" sz="1800" b="0" strike="noStrike" spc="-1" dirty="0">
                <a:solidFill>
                  <a:srgbClr val="000000"/>
                </a:solidFill>
                <a:latin typeface="Calibri"/>
                <a:ea typeface="Calibri"/>
              </a:rPr>
              <a:t>Optimizer:</a:t>
            </a:r>
            <a:endParaRPr lang="en-US" sz="1800" b="0" strike="noStrike" spc="-1" dirty="0">
              <a:latin typeface="Arial"/>
            </a:endParaRPr>
          </a:p>
          <a:p>
            <a:pPr marL="800280" lvl="1" indent="-341640">
              <a:lnSpc>
                <a:spcPct val="107000"/>
              </a:lnSpc>
              <a:buClr>
                <a:srgbClr val="000000"/>
              </a:buClr>
              <a:buFont typeface="Symbol"/>
              <a:buChar char=""/>
            </a:pPr>
            <a:r>
              <a:rPr lang="en-US" sz="1800" b="0" strike="noStrike" spc="-1" dirty="0">
                <a:solidFill>
                  <a:srgbClr val="000000"/>
                </a:solidFill>
                <a:latin typeface="Calibri"/>
                <a:ea typeface="Calibri"/>
              </a:rPr>
              <a:t>Query execution plan(way to </a:t>
            </a:r>
            <a:endParaRPr lang="en-US" sz="1800" b="0" strike="noStrike" spc="-1" dirty="0">
              <a:latin typeface="Arial"/>
            </a:endParaRPr>
          </a:p>
          <a:p>
            <a:pPr marL="914400">
              <a:lnSpc>
                <a:spcPct val="107000"/>
              </a:lnSpc>
            </a:pPr>
            <a:r>
              <a:rPr lang="en-US" sz="1800" b="0" strike="noStrike" spc="-1" dirty="0">
                <a:solidFill>
                  <a:srgbClr val="000000"/>
                </a:solidFill>
                <a:latin typeface="Calibri"/>
                <a:ea typeface="Calibri"/>
              </a:rPr>
              <a:t>implement the SQL request ) are </a:t>
            </a:r>
            <a:endParaRPr lang="en-US" sz="1800" b="0" strike="noStrike" spc="-1" dirty="0">
              <a:latin typeface="Arial"/>
            </a:endParaRPr>
          </a:p>
          <a:p>
            <a:pPr marL="914400">
              <a:lnSpc>
                <a:spcPct val="107000"/>
              </a:lnSpc>
            </a:pPr>
            <a:r>
              <a:rPr lang="en-US" sz="1800" b="0" strike="noStrike" spc="-1" dirty="0">
                <a:solidFill>
                  <a:srgbClr val="000000"/>
                </a:solidFill>
                <a:latin typeface="Calibri"/>
                <a:ea typeface="Calibri"/>
              </a:rPr>
              <a:t>examined and most efficient plan </a:t>
            </a:r>
            <a:endParaRPr lang="en-US" sz="1800" b="0" strike="noStrike" spc="-1" dirty="0">
              <a:latin typeface="Arial"/>
            </a:endParaRPr>
          </a:p>
          <a:p>
            <a:pPr marL="914400">
              <a:lnSpc>
                <a:spcPct val="107000"/>
              </a:lnSpc>
            </a:pPr>
            <a:r>
              <a:rPr lang="en-US" sz="1800" b="0" strike="noStrike" spc="-1" dirty="0">
                <a:solidFill>
                  <a:srgbClr val="000000"/>
                </a:solidFill>
                <a:latin typeface="Calibri"/>
                <a:ea typeface="Calibri"/>
              </a:rPr>
              <a:t>is selected.</a:t>
            </a:r>
            <a:endParaRPr lang="en-US" sz="1800" b="0" strike="noStrike" spc="-1" dirty="0">
              <a:latin typeface="Arial"/>
            </a:endParaRPr>
          </a:p>
          <a:p>
            <a:pPr marL="800280" lvl="1" indent="-341640">
              <a:lnSpc>
                <a:spcPct val="107000"/>
              </a:lnSpc>
              <a:spcAft>
                <a:spcPts val="799"/>
              </a:spcAft>
              <a:buClr>
                <a:srgbClr val="000000"/>
              </a:buClr>
              <a:buFont typeface="Symbol"/>
              <a:buChar char=""/>
            </a:pPr>
            <a:r>
              <a:rPr lang="en-US" sz="1800" b="0" strike="noStrike" spc="-1" dirty="0">
                <a:solidFill>
                  <a:srgbClr val="000000"/>
                </a:solidFill>
                <a:latin typeface="Calibri"/>
                <a:ea typeface="Calibri"/>
              </a:rPr>
              <a:t>The database catalog stores the </a:t>
            </a:r>
            <a:endParaRPr lang="en-US" sz="1800" b="0" strike="noStrike" spc="-1" dirty="0">
              <a:latin typeface="Arial"/>
            </a:endParaRPr>
          </a:p>
          <a:p>
            <a:pPr marL="457200">
              <a:lnSpc>
                <a:spcPct val="107000"/>
              </a:lnSpc>
              <a:spcAft>
                <a:spcPts val="799"/>
              </a:spcAft>
            </a:pPr>
            <a:r>
              <a:rPr lang="en-US" sz="1800" b="0" strike="noStrike" spc="-1" dirty="0">
                <a:solidFill>
                  <a:srgbClr val="000000"/>
                </a:solidFill>
                <a:latin typeface="Calibri"/>
                <a:ea typeface="Calibri"/>
              </a:rPr>
              <a:t>	execution plans and optimizer passes the lowest cost plan for execution. </a:t>
            </a:r>
            <a:endParaRPr lang="en-US" sz="1800" b="0" strike="noStrike" spc="-1" dirty="0">
              <a:latin typeface="Arial"/>
            </a:endParaRPr>
          </a:p>
          <a:p>
            <a:pPr marL="285840" indent="-284400">
              <a:lnSpc>
                <a:spcPct val="107000"/>
              </a:lnSpc>
              <a:spcAft>
                <a:spcPts val="799"/>
              </a:spcAft>
              <a:buClr>
                <a:srgbClr val="000000"/>
              </a:buClr>
              <a:buFont typeface="Arial"/>
              <a:buChar char="•"/>
            </a:pPr>
            <a:r>
              <a:rPr lang="en-US" sz="1800" b="0" strike="noStrike" spc="-1" dirty="0">
                <a:solidFill>
                  <a:srgbClr val="000000"/>
                </a:solidFill>
                <a:latin typeface="Calibri"/>
                <a:ea typeface="Calibri"/>
              </a:rPr>
              <a:t>Execution Engine:</a:t>
            </a:r>
            <a:endParaRPr lang="en-US" sz="1800" b="0" strike="noStrike" spc="-1" dirty="0">
              <a:latin typeface="Arial"/>
            </a:endParaRPr>
          </a:p>
          <a:p>
            <a:pPr marL="743040" lvl="1" indent="-284400">
              <a:lnSpc>
                <a:spcPct val="100000"/>
              </a:lnSpc>
              <a:buClr>
                <a:srgbClr val="000000"/>
              </a:buClr>
              <a:buFont typeface="Arial"/>
              <a:buChar char="•"/>
            </a:pPr>
            <a:r>
              <a:rPr lang="en-US" sz="1800" b="0" strike="noStrike" spc="-1" dirty="0">
                <a:solidFill>
                  <a:srgbClr val="000000"/>
                </a:solidFill>
                <a:latin typeface="Calibri"/>
                <a:ea typeface="Calibri"/>
              </a:rPr>
              <a:t>Finally, run the query and display the results.</a:t>
            </a:r>
            <a:endParaRPr lang="en-US" sz="1800" b="0" strike="noStrike" spc="-1" dirty="0">
              <a:latin typeface="Arial"/>
            </a:endParaRPr>
          </a:p>
        </p:txBody>
      </p:sp>
      <p:sp>
        <p:nvSpPr>
          <p:cNvPr id="510" name="CustomShape 3"/>
          <p:cNvSpPr/>
          <p:nvPr/>
        </p:nvSpPr>
        <p:spPr>
          <a:xfrm>
            <a:off x="762120" y="1274760"/>
            <a:ext cx="7997040" cy="4348800"/>
          </a:xfrm>
          <a:prstGeom prst="rect">
            <a:avLst/>
          </a:prstGeom>
          <a:noFill/>
          <a:ln>
            <a:noFill/>
          </a:ln>
        </p:spPr>
        <p:style>
          <a:lnRef idx="0">
            <a:scrgbClr r="0" g="0" b="0"/>
          </a:lnRef>
          <a:fillRef idx="0">
            <a:scrgbClr r="0" g="0" b="0"/>
          </a:fillRef>
          <a:effectRef idx="0">
            <a:scrgbClr r="0" g="0" b="0"/>
          </a:effectRef>
          <a:fontRef idx="minor"/>
        </p:style>
      </p:sp>
      <p:sp>
        <p:nvSpPr>
          <p:cNvPr id="511" name="CustomShape 4"/>
          <p:cNvSpPr/>
          <p:nvPr/>
        </p:nvSpPr>
        <p:spPr>
          <a:xfrm>
            <a:off x="914400" y="3276720"/>
            <a:ext cx="7844760" cy="1824840"/>
          </a:xfrm>
          <a:prstGeom prst="rect">
            <a:avLst/>
          </a:prstGeom>
          <a:noFill/>
          <a:ln>
            <a:noFill/>
          </a:ln>
        </p:spPr>
        <p:style>
          <a:lnRef idx="0">
            <a:scrgbClr r="0" g="0" b="0"/>
          </a:lnRef>
          <a:fillRef idx="0">
            <a:scrgbClr r="0" g="0" b="0"/>
          </a:fillRef>
          <a:effectRef idx="0">
            <a:scrgbClr r="0" g="0" b="0"/>
          </a:effectRef>
          <a:fontRef idx="minor"/>
        </p:style>
      </p:sp>
      <p:sp>
        <p:nvSpPr>
          <p:cNvPr id="512" name="CustomShape 5"/>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863478362"/>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762120" y="268920"/>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solidFill>
                  <a:srgbClr val="000000"/>
                </a:solidFill>
                <a:latin typeface="Calibri"/>
                <a:ea typeface="DejaVu Sans"/>
              </a:rPr>
              <a:t>Types of SQL Commands</a:t>
            </a:r>
            <a:endParaRPr lang="en-US" sz="4400" b="0" strike="noStrike" spc="-1" dirty="0">
              <a:latin typeface="Arial"/>
            </a:endParaRPr>
          </a:p>
        </p:txBody>
      </p:sp>
      <p:sp>
        <p:nvSpPr>
          <p:cNvPr id="515" name="CustomShape 2"/>
          <p:cNvSpPr/>
          <p:nvPr/>
        </p:nvSpPr>
        <p:spPr>
          <a:xfrm>
            <a:off x="762120" y="1274760"/>
            <a:ext cx="799704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1880">
              <a:lnSpc>
                <a:spcPct val="100000"/>
              </a:lnSpc>
              <a:spcBef>
                <a:spcPts val="281"/>
              </a:spcBef>
              <a:buClr>
                <a:srgbClr val="000000"/>
              </a:buClr>
              <a:buFont typeface="Arial"/>
              <a:buChar char="•"/>
            </a:pPr>
            <a:r>
              <a:rPr lang="en-US" sz="1800" b="1" strike="noStrike" spc="-1" dirty="0">
                <a:solidFill>
                  <a:srgbClr val="000000"/>
                </a:solidFill>
                <a:latin typeface="Calibri"/>
                <a:ea typeface="DejaVu Sans"/>
              </a:rPr>
              <a:t>DDL(Data Definition Language)</a:t>
            </a:r>
            <a:endParaRPr lang="en-US" sz="1800" b="0" strike="noStrike" spc="-1" dirty="0">
              <a:latin typeface="Arial"/>
            </a:endParaRPr>
          </a:p>
          <a:p>
            <a:pPr marL="743040" lvl="1" indent="-281880">
              <a:lnSpc>
                <a:spcPct val="100000"/>
              </a:lnSpc>
              <a:spcBef>
                <a:spcPts val="281"/>
              </a:spcBef>
              <a:buClr>
                <a:srgbClr val="000000"/>
              </a:buClr>
              <a:buFont typeface="Arial"/>
              <a:buChar char="•"/>
            </a:pPr>
            <a:r>
              <a:rPr lang="en-US" sz="1800" b="0" strike="noStrike" spc="-1" dirty="0">
                <a:solidFill>
                  <a:srgbClr val="212121"/>
                </a:solidFill>
                <a:latin typeface="Calibri"/>
                <a:ea typeface="DejaVu Sans"/>
              </a:rPr>
              <a:t>Used to create and modify the structure of database objects in database</a:t>
            </a:r>
            <a:endParaRPr lang="en-US" sz="1800" b="0" strike="noStrike" spc="-1" dirty="0">
              <a:latin typeface="Arial"/>
            </a:endParaRPr>
          </a:p>
          <a:p>
            <a:pPr marL="743040" lvl="1" indent="-281880">
              <a:lnSpc>
                <a:spcPct val="100000"/>
              </a:lnSpc>
              <a:spcBef>
                <a:spcPts val="281"/>
              </a:spcBef>
              <a:buClr>
                <a:srgbClr val="000000"/>
              </a:buClr>
              <a:buFont typeface="Arial"/>
              <a:buChar char="•"/>
            </a:pPr>
            <a:r>
              <a:rPr lang="en-US" sz="1800" b="0" strike="noStrike" spc="-1" dirty="0">
                <a:solidFill>
                  <a:srgbClr val="212121"/>
                </a:solidFill>
                <a:latin typeface="Calibri"/>
                <a:ea typeface="DejaVu Sans"/>
              </a:rPr>
              <a:t>CREATE – Creates objects in the database</a:t>
            </a:r>
            <a:br>
              <a:rPr dirty="0"/>
            </a:br>
            <a:r>
              <a:rPr lang="en-US" sz="1800" b="0" strike="noStrike" spc="-1" dirty="0">
                <a:solidFill>
                  <a:srgbClr val="212121"/>
                </a:solidFill>
                <a:latin typeface="Calibri"/>
                <a:ea typeface="DejaVu Sans"/>
              </a:rPr>
              <a:t>ALTER – Alters objects of the database</a:t>
            </a:r>
            <a:br>
              <a:rPr dirty="0"/>
            </a:br>
            <a:r>
              <a:rPr lang="en-US" sz="1800" b="0" strike="noStrike" spc="-1" dirty="0">
                <a:solidFill>
                  <a:srgbClr val="212121"/>
                </a:solidFill>
                <a:latin typeface="Calibri"/>
                <a:ea typeface="DejaVu Sans"/>
              </a:rPr>
              <a:t>DROP – Deletes objects of the database</a:t>
            </a:r>
            <a:br>
              <a:rPr dirty="0"/>
            </a:br>
            <a:r>
              <a:rPr lang="en-US" sz="1800" b="0" strike="noStrike" spc="-1" dirty="0">
                <a:solidFill>
                  <a:srgbClr val="212121"/>
                </a:solidFill>
                <a:latin typeface="Calibri"/>
                <a:ea typeface="DejaVu Sans"/>
              </a:rPr>
              <a:t>TRUNCATE – Deletes all records from a table and resets table identity to initial value.</a:t>
            </a:r>
            <a:endParaRPr lang="en-US" sz="1800" b="0" strike="noStrike" spc="-1" dirty="0">
              <a:latin typeface="Arial"/>
            </a:endParaRPr>
          </a:p>
          <a:p>
            <a:pPr marL="288360" indent="-284400">
              <a:lnSpc>
                <a:spcPct val="100000"/>
              </a:lnSpc>
              <a:spcBef>
                <a:spcPts val="281"/>
              </a:spcBef>
              <a:buClr>
                <a:srgbClr val="000000"/>
              </a:buClr>
              <a:buFont typeface="Arial"/>
              <a:buChar char="•"/>
            </a:pPr>
            <a:r>
              <a:rPr lang="en-US" sz="1800" b="1" strike="noStrike" spc="-1" dirty="0">
                <a:solidFill>
                  <a:srgbClr val="000000"/>
                </a:solidFill>
                <a:latin typeface="Calibri"/>
                <a:ea typeface="DejaVu Sans"/>
              </a:rPr>
              <a:t>DML(</a:t>
            </a:r>
            <a:r>
              <a:rPr lang="en-US" sz="1800" b="1" strike="noStrike" spc="-1" dirty="0">
                <a:solidFill>
                  <a:srgbClr val="212121"/>
                </a:solidFill>
                <a:latin typeface="Calibri"/>
                <a:ea typeface="DejaVu Sans"/>
              </a:rPr>
              <a:t>Data Manipulation Language)</a:t>
            </a:r>
            <a:endParaRPr lang="en-US" sz="1800" b="0" strike="noStrike" spc="-1" dirty="0">
              <a:latin typeface="Arial"/>
            </a:endParaRPr>
          </a:p>
          <a:p>
            <a:pPr marL="745560" lvl="1" indent="-284400">
              <a:lnSpc>
                <a:spcPct val="100000"/>
              </a:lnSpc>
              <a:spcBef>
                <a:spcPts val="281"/>
              </a:spcBef>
              <a:buClr>
                <a:srgbClr val="000000"/>
              </a:buClr>
              <a:buFont typeface="Arial"/>
              <a:buChar char="•"/>
            </a:pPr>
            <a:r>
              <a:rPr lang="en-US" sz="1800" b="0" strike="noStrike" spc="-1" dirty="0">
                <a:solidFill>
                  <a:srgbClr val="212121"/>
                </a:solidFill>
                <a:latin typeface="Calibri"/>
                <a:ea typeface="DejaVu Sans"/>
              </a:rPr>
              <a:t>Read, store, modify, delete, insert and update data in database</a:t>
            </a:r>
            <a:endParaRPr lang="en-US" sz="1800" b="0" strike="noStrike" spc="-1" dirty="0">
              <a:latin typeface="Arial"/>
            </a:endParaRPr>
          </a:p>
          <a:p>
            <a:pPr marL="745560" lvl="1" indent="-284400">
              <a:lnSpc>
                <a:spcPct val="100000"/>
              </a:lnSpc>
              <a:spcBef>
                <a:spcPts val="281"/>
              </a:spcBef>
              <a:buClr>
                <a:srgbClr val="000000"/>
              </a:buClr>
              <a:buFont typeface="Arial"/>
              <a:buChar char="•"/>
            </a:pPr>
            <a:r>
              <a:rPr lang="en-US" sz="1800" b="0" strike="noStrike" spc="-1" dirty="0">
                <a:solidFill>
                  <a:srgbClr val="212121"/>
                </a:solidFill>
                <a:latin typeface="Calibri"/>
                <a:ea typeface="DejaVu Sans"/>
              </a:rPr>
              <a:t>SELECT - Reads data from a table</a:t>
            </a:r>
            <a:br>
              <a:rPr dirty="0"/>
            </a:br>
            <a:r>
              <a:rPr lang="en-US" sz="1800" b="0" strike="noStrike" spc="-1" dirty="0">
                <a:solidFill>
                  <a:srgbClr val="212121"/>
                </a:solidFill>
                <a:latin typeface="Calibri"/>
                <a:ea typeface="DejaVu Sans"/>
              </a:rPr>
              <a:t>INSERT -  Inserts data into a table</a:t>
            </a:r>
            <a:br>
              <a:rPr dirty="0"/>
            </a:br>
            <a:r>
              <a:rPr lang="en-US" sz="1800" b="0" strike="noStrike" spc="-1" dirty="0">
                <a:solidFill>
                  <a:srgbClr val="212121"/>
                </a:solidFill>
                <a:latin typeface="Calibri"/>
                <a:ea typeface="DejaVu Sans"/>
              </a:rPr>
              <a:t>UPDATE - Updates existing data into a table</a:t>
            </a:r>
            <a:br>
              <a:rPr dirty="0"/>
            </a:br>
            <a:r>
              <a:rPr lang="en-US" sz="1800" b="0" strike="noStrike" spc="-1" dirty="0">
                <a:solidFill>
                  <a:srgbClr val="212121"/>
                </a:solidFill>
                <a:latin typeface="Calibri"/>
                <a:ea typeface="DejaVu Sans"/>
              </a:rPr>
              <a:t>DELETE - Deletes records from a table</a:t>
            </a:r>
            <a:endParaRPr lang="en-US" sz="1800" b="0" strike="noStrike" spc="-1" dirty="0">
              <a:latin typeface="Arial"/>
            </a:endParaRPr>
          </a:p>
          <a:p>
            <a:pPr marL="285840" indent="-281880">
              <a:lnSpc>
                <a:spcPct val="100000"/>
              </a:lnSpc>
              <a:spcBef>
                <a:spcPts val="281"/>
              </a:spcBef>
              <a:buClr>
                <a:srgbClr val="000000"/>
              </a:buClr>
              <a:buFont typeface="Arial"/>
              <a:buChar char="•"/>
            </a:pPr>
            <a:r>
              <a:rPr lang="en-US" sz="1800" b="1" strike="noStrike" spc="-1" dirty="0">
                <a:solidFill>
                  <a:srgbClr val="000000"/>
                </a:solidFill>
                <a:latin typeface="Calibri"/>
                <a:ea typeface="DejaVu Sans"/>
              </a:rPr>
              <a:t>DCL(</a:t>
            </a:r>
            <a:r>
              <a:rPr lang="en-US" sz="1800" b="1" strike="noStrike" spc="-1" dirty="0">
                <a:solidFill>
                  <a:srgbClr val="212121"/>
                </a:solidFill>
                <a:latin typeface="Calibri"/>
                <a:ea typeface="DejaVu Sans"/>
              </a:rPr>
              <a:t>Data Control Language)</a:t>
            </a:r>
            <a:endParaRPr lang="en-US" sz="1800" b="0" strike="noStrike" spc="-1" dirty="0">
              <a:latin typeface="Arial"/>
            </a:endParaRPr>
          </a:p>
          <a:p>
            <a:pPr marL="743040" lvl="1" indent="-281880">
              <a:lnSpc>
                <a:spcPct val="100000"/>
              </a:lnSpc>
              <a:spcBef>
                <a:spcPts val="281"/>
              </a:spcBef>
              <a:buClr>
                <a:srgbClr val="000000"/>
              </a:buClr>
              <a:buFont typeface="Arial"/>
              <a:buChar char="•"/>
            </a:pPr>
            <a:r>
              <a:rPr lang="en-US" sz="1800" b="0" strike="noStrike" spc="-1" dirty="0">
                <a:solidFill>
                  <a:srgbClr val="212121"/>
                </a:solidFill>
                <a:latin typeface="Calibri"/>
                <a:ea typeface="DejaVu Sans"/>
              </a:rPr>
              <a:t>used to create roles, permissions and control access to database</a:t>
            </a:r>
            <a:endParaRPr lang="en-US" sz="1800" b="0" strike="noStrike" spc="-1" dirty="0">
              <a:latin typeface="Arial"/>
            </a:endParaRPr>
          </a:p>
          <a:p>
            <a:pPr marL="745560" lvl="1" indent="-284400">
              <a:lnSpc>
                <a:spcPct val="100000"/>
              </a:lnSpc>
              <a:spcBef>
                <a:spcPts val="281"/>
              </a:spcBef>
              <a:buClr>
                <a:srgbClr val="000000"/>
              </a:buClr>
              <a:buFont typeface="Arial"/>
              <a:buChar char="•"/>
            </a:pPr>
            <a:r>
              <a:rPr lang="en-US" sz="1800" b="0" strike="noStrike" spc="-1" dirty="0">
                <a:solidFill>
                  <a:srgbClr val="212121"/>
                </a:solidFill>
                <a:latin typeface="Calibri"/>
                <a:ea typeface="DejaVu Sans"/>
              </a:rPr>
              <a:t>GRANT – Gives user's access privileges to database</a:t>
            </a:r>
            <a:br>
              <a:rPr dirty="0"/>
            </a:br>
            <a:r>
              <a:rPr lang="en-US" sz="1800" b="0" strike="noStrike" spc="-1" dirty="0">
                <a:solidFill>
                  <a:srgbClr val="212121"/>
                </a:solidFill>
                <a:latin typeface="Calibri"/>
                <a:ea typeface="DejaVu Sans"/>
              </a:rPr>
              <a:t>REVOKE – Withdraws user's access privileges</a:t>
            </a:r>
            <a:endParaRPr lang="en-US" sz="1800" b="0" strike="noStrike" spc="-1" dirty="0">
              <a:latin typeface="Arial"/>
            </a:endParaRPr>
          </a:p>
        </p:txBody>
      </p:sp>
      <p:sp>
        <p:nvSpPr>
          <p:cNvPr id="516" name="CustomShape 3"/>
          <p:cNvSpPr/>
          <p:nvPr/>
        </p:nvSpPr>
        <p:spPr>
          <a:xfrm>
            <a:off x="914400" y="3276720"/>
            <a:ext cx="7844760" cy="1824840"/>
          </a:xfrm>
          <a:prstGeom prst="rect">
            <a:avLst/>
          </a:prstGeom>
          <a:noFill/>
          <a:ln>
            <a:noFill/>
          </a:ln>
        </p:spPr>
        <p:style>
          <a:lnRef idx="0">
            <a:scrgbClr r="0" g="0" b="0"/>
          </a:lnRef>
          <a:fillRef idx="0">
            <a:scrgbClr r="0" g="0" b="0"/>
          </a:fillRef>
          <a:effectRef idx="0">
            <a:scrgbClr r="0" g="0" b="0"/>
          </a:effectRef>
          <a:fontRef idx="minor"/>
        </p:style>
      </p:sp>
      <p:sp>
        <p:nvSpPr>
          <p:cNvPr id="517"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5089586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000000"/>
                </a:solidFill>
                <a:latin typeface="Arial Narrow"/>
              </a:rPr>
              <a:t>Retrieving data</a:t>
            </a:r>
            <a:endParaRPr lang="en-US" dirty="0"/>
          </a:p>
        </p:txBody>
      </p:sp>
    </p:spTree>
    <p:extLst>
      <p:ext uri="{BB962C8B-B14F-4D97-AF65-F5344CB8AC3E}">
        <p14:creationId xmlns:p14="http://schemas.microsoft.com/office/powerpoint/2010/main" val="2427775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CustomShape 1"/>
          <p:cNvSpPr/>
          <p:nvPr/>
        </p:nvSpPr>
        <p:spPr>
          <a:xfrm>
            <a:off x="762120" y="457200"/>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ea typeface="DejaVu Sans"/>
              </a:rPr>
              <a:t>Operators</a:t>
            </a:r>
            <a:endParaRPr lang="en-US" sz="4400" b="0" strike="noStrike" spc="-1">
              <a:latin typeface="Arial"/>
            </a:endParaRPr>
          </a:p>
        </p:txBody>
      </p:sp>
      <p:sp>
        <p:nvSpPr>
          <p:cNvPr id="535" name="CustomShape 2"/>
          <p:cNvSpPr/>
          <p:nvPr/>
        </p:nvSpPr>
        <p:spPr>
          <a:xfrm>
            <a:off x="762120" y="1600200"/>
            <a:ext cx="7844760" cy="48009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85750" indent="-281305">
              <a:lnSpc>
                <a:spcPct val="100000"/>
              </a:lnSpc>
              <a:spcBef>
                <a:spcPts val="281"/>
              </a:spcBef>
              <a:buClr>
                <a:srgbClr val="000000"/>
              </a:buClr>
              <a:buFont typeface="Arial"/>
              <a:buChar char="•"/>
            </a:pPr>
            <a:r>
              <a:rPr lang="en-US" sz="2000" b="0" strike="noStrike" spc="-1" dirty="0" err="1">
                <a:solidFill>
                  <a:srgbClr val="000000"/>
                </a:solidFill>
                <a:latin typeface="Calibri"/>
                <a:ea typeface="DejaVu Sans"/>
              </a:rPr>
              <a:t>Comparision</a:t>
            </a:r>
            <a:endParaRPr lang="en-US" sz="2000" b="0" strike="noStrike" spc="-1" dirty="0" err="1">
              <a:latin typeface="Arial"/>
            </a:endParaRPr>
          </a:p>
          <a:p>
            <a:pPr marL="4445">
              <a:spcBef>
                <a:spcPts val="281"/>
              </a:spcBef>
              <a:buClr>
                <a:srgbClr val="000000"/>
              </a:buClr>
            </a:pPr>
            <a:r>
              <a:rPr lang="en-US" sz="1400" spc="-1" dirty="0">
                <a:ea typeface="+mn-lt"/>
                <a:cs typeface="+mn-lt"/>
              </a:rPr>
              <a:t>           Comparison operators compares whether two expressions are the same</a:t>
            </a:r>
            <a:endParaRPr lang="en-US" dirty="0"/>
          </a:p>
          <a:p>
            <a:pPr marL="285750" indent="-281305">
              <a:spcBef>
                <a:spcPts val="281"/>
              </a:spcBef>
              <a:buClr>
                <a:srgbClr val="000000"/>
              </a:buClr>
              <a:buFont typeface="Arial"/>
              <a:buChar char="•"/>
            </a:pPr>
            <a:endParaRPr lang="en-US" sz="1400" spc="-1" dirty="0">
              <a:solidFill>
                <a:srgbClr val="000000"/>
              </a:solidFill>
              <a:latin typeface="Calibri"/>
              <a:ea typeface="DejaVu Sans"/>
            </a:endParaRPr>
          </a:p>
          <a:p>
            <a:pPr marL="285750" indent="-281305">
              <a:spcBef>
                <a:spcPts val="281"/>
              </a:spcBef>
              <a:buClr>
                <a:srgbClr val="000000"/>
              </a:buClr>
              <a:buFont typeface="Arial"/>
              <a:buChar char="•"/>
            </a:pPr>
            <a:endParaRPr lang="en-US" sz="1400" spc="-1" dirty="0">
              <a:solidFill>
                <a:srgbClr val="000000"/>
              </a:solidFill>
              <a:latin typeface="Calibri"/>
              <a:ea typeface="DejaVu Sans"/>
            </a:endParaRPr>
          </a:p>
          <a:p>
            <a:pPr marL="285750" indent="-281305">
              <a:spcBef>
                <a:spcPts val="281"/>
              </a:spcBef>
              <a:buClr>
                <a:srgbClr val="000000"/>
              </a:buClr>
              <a:buFont typeface="Arial"/>
              <a:buChar char="•"/>
            </a:pPr>
            <a:endParaRPr lang="en-US" sz="1400" spc="-1" dirty="0">
              <a:solidFill>
                <a:srgbClr val="000000"/>
              </a:solidFill>
              <a:latin typeface="Calibri"/>
              <a:ea typeface="DejaVu Sans"/>
            </a:endParaRPr>
          </a:p>
          <a:p>
            <a:pPr marL="285750" indent="-281305">
              <a:spcBef>
                <a:spcPts val="281"/>
              </a:spcBef>
              <a:buClr>
                <a:srgbClr val="000000"/>
              </a:buClr>
              <a:buFont typeface="Arial"/>
              <a:buChar char="•"/>
            </a:pPr>
            <a:endParaRPr lang="en-US" sz="1400" spc="-1" dirty="0">
              <a:solidFill>
                <a:srgbClr val="000000"/>
              </a:solidFill>
              <a:latin typeface="Calibri"/>
              <a:ea typeface="DejaVu Sans"/>
            </a:endParaRPr>
          </a:p>
          <a:p>
            <a:pPr marL="285750" indent="-281305">
              <a:spcBef>
                <a:spcPts val="281"/>
              </a:spcBef>
              <a:buClr>
                <a:srgbClr val="000000"/>
              </a:buClr>
              <a:buFont typeface="Arial"/>
              <a:buChar char="•"/>
            </a:pPr>
            <a:endParaRPr lang="en-US" sz="1400" spc="-1" dirty="0">
              <a:solidFill>
                <a:srgbClr val="000000"/>
              </a:solidFill>
              <a:latin typeface="Calibri"/>
              <a:ea typeface="DejaVu Sans"/>
            </a:endParaRPr>
          </a:p>
          <a:p>
            <a:pPr marL="285750" indent="-281305">
              <a:spcBef>
                <a:spcPts val="281"/>
              </a:spcBef>
              <a:buClr>
                <a:srgbClr val="000000"/>
              </a:buClr>
              <a:buFont typeface="Arial"/>
              <a:buChar char="•"/>
            </a:pPr>
            <a:endParaRPr lang="en-US" sz="1400" spc="-1" dirty="0">
              <a:solidFill>
                <a:srgbClr val="000000"/>
              </a:solidFill>
              <a:latin typeface="Calibri"/>
              <a:ea typeface="DejaVu Sans"/>
            </a:endParaRPr>
          </a:p>
          <a:p>
            <a:pPr marL="285750" indent="-281305">
              <a:spcBef>
                <a:spcPts val="281"/>
              </a:spcBef>
              <a:buClr>
                <a:srgbClr val="000000"/>
              </a:buClr>
              <a:buFont typeface="Arial"/>
              <a:buChar char="•"/>
            </a:pPr>
            <a:endParaRPr lang="en-US" sz="1400" spc="-1" dirty="0">
              <a:solidFill>
                <a:srgbClr val="000000"/>
              </a:solidFill>
              <a:latin typeface="Calibri"/>
              <a:ea typeface="DejaVu Sans"/>
            </a:endParaRPr>
          </a:p>
          <a:p>
            <a:pPr marL="285750" indent="-281305">
              <a:lnSpc>
                <a:spcPct val="100000"/>
              </a:lnSpc>
              <a:spcBef>
                <a:spcPts val="281"/>
              </a:spcBef>
              <a:buClr>
                <a:srgbClr val="000000"/>
              </a:buClr>
              <a:buFont typeface="Arial"/>
              <a:buChar char="•"/>
            </a:pPr>
            <a:endParaRPr lang="en-US" sz="1400" b="0" strike="noStrike" spc="-1" dirty="0">
              <a:latin typeface="Arial"/>
            </a:endParaRPr>
          </a:p>
        </p:txBody>
      </p:sp>
      <p:sp>
        <p:nvSpPr>
          <p:cNvPr id="537"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graphicFrame>
        <p:nvGraphicFramePr>
          <p:cNvPr id="3" name="Table 2">
            <a:extLst>
              <a:ext uri="{FF2B5EF4-FFF2-40B4-BE49-F238E27FC236}">
                <a16:creationId xmlns:a16="http://schemas.microsoft.com/office/drawing/2014/main" id="{947BF341-7155-4380-849C-FF45035A9F89}"/>
              </a:ext>
            </a:extLst>
          </p:cNvPr>
          <p:cNvGraphicFramePr>
            <a:graphicFrameLocks noGrp="1"/>
          </p:cNvGraphicFramePr>
          <p:nvPr>
            <p:extLst>
              <p:ext uri="{D42A27DB-BD31-4B8C-83A1-F6EECF244321}">
                <p14:modId xmlns:p14="http://schemas.microsoft.com/office/powerpoint/2010/main" val="3291433115"/>
              </p:ext>
            </p:extLst>
          </p:nvPr>
        </p:nvGraphicFramePr>
        <p:xfrm>
          <a:off x="2487283" y="2774830"/>
          <a:ext cx="3800149" cy="1920240"/>
        </p:xfrm>
        <a:graphic>
          <a:graphicData uri="http://schemas.openxmlformats.org/drawingml/2006/table">
            <a:tbl>
              <a:tblPr firstRow="1" bandRow="1">
                <a:tableStyleId>{5C22544A-7EE6-4342-B048-85BDC9FD1C3A}</a:tableStyleId>
              </a:tblPr>
              <a:tblGrid>
                <a:gridCol w="1318524">
                  <a:extLst>
                    <a:ext uri="{9D8B030D-6E8A-4147-A177-3AD203B41FA5}">
                      <a16:colId xmlns:a16="http://schemas.microsoft.com/office/drawing/2014/main" val="306351289"/>
                    </a:ext>
                  </a:extLst>
                </a:gridCol>
                <a:gridCol w="2481625">
                  <a:extLst>
                    <a:ext uri="{9D8B030D-6E8A-4147-A177-3AD203B41FA5}">
                      <a16:colId xmlns:a16="http://schemas.microsoft.com/office/drawing/2014/main" val="1049777595"/>
                    </a:ext>
                  </a:extLst>
                </a:gridCol>
              </a:tblGrid>
              <a:tr h="209550">
                <a:tc>
                  <a:txBody>
                    <a:bodyPr/>
                    <a:lstStyle/>
                    <a:p>
                      <a:pPr algn="ctr"/>
                      <a:r>
                        <a:rPr lang="en-US">
                          <a:effectLst/>
                        </a:rPr>
                        <a:t>Operator</a:t>
                      </a:r>
                    </a:p>
                  </a:txBody>
                  <a:tcPr marL="0" marR="0" marT="0" marB="0" anchor="ctr"/>
                </a:tc>
                <a:tc>
                  <a:txBody>
                    <a:bodyPr/>
                    <a:lstStyle/>
                    <a:p>
                      <a:r>
                        <a:rPr lang="en-US">
                          <a:effectLst/>
                        </a:rPr>
                        <a:t>Meaning</a:t>
                      </a:r>
                    </a:p>
                  </a:txBody>
                  <a:tcPr marL="0" marR="0" marT="0" marB="0" anchor="ctr"/>
                </a:tc>
                <a:extLst>
                  <a:ext uri="{0D108BD9-81ED-4DB2-BD59-A6C34878D82A}">
                    <a16:rowId xmlns:a16="http://schemas.microsoft.com/office/drawing/2014/main" val="2282076262"/>
                  </a:ext>
                </a:extLst>
              </a:tr>
              <a:tr h="209550">
                <a:tc>
                  <a:txBody>
                    <a:bodyPr/>
                    <a:lstStyle/>
                    <a:p>
                      <a:pPr algn="ctr"/>
                      <a:r>
                        <a:rPr lang="en-US" u="none">
                          <a:effectLst/>
                        </a:rPr>
                        <a:t>= </a:t>
                      </a:r>
                    </a:p>
                  </a:txBody>
                  <a:tcPr marL="0" marR="0" marT="0" marB="0" anchor="ctr"/>
                </a:tc>
                <a:tc>
                  <a:txBody>
                    <a:bodyPr/>
                    <a:lstStyle/>
                    <a:p>
                      <a:r>
                        <a:rPr lang="en-US">
                          <a:effectLst/>
                        </a:rPr>
                        <a:t>Equal to</a:t>
                      </a:r>
                    </a:p>
                  </a:txBody>
                  <a:tcPr marL="0" marR="0" marT="0" marB="0" anchor="ctr"/>
                </a:tc>
                <a:extLst>
                  <a:ext uri="{0D108BD9-81ED-4DB2-BD59-A6C34878D82A}">
                    <a16:rowId xmlns:a16="http://schemas.microsoft.com/office/drawing/2014/main" val="247339687"/>
                  </a:ext>
                </a:extLst>
              </a:tr>
              <a:tr h="209550">
                <a:tc>
                  <a:txBody>
                    <a:bodyPr/>
                    <a:lstStyle/>
                    <a:p>
                      <a:pPr algn="ctr"/>
                      <a:r>
                        <a:rPr lang="en-US" u="none">
                          <a:effectLst/>
                        </a:rPr>
                        <a:t>&gt; </a:t>
                      </a:r>
                    </a:p>
                  </a:txBody>
                  <a:tcPr marL="0" marR="0" marT="0" marB="0" anchor="ctr"/>
                </a:tc>
                <a:tc>
                  <a:txBody>
                    <a:bodyPr/>
                    <a:lstStyle/>
                    <a:p>
                      <a:r>
                        <a:rPr lang="en-US">
                          <a:effectLst/>
                        </a:rPr>
                        <a:t>Greater than</a:t>
                      </a:r>
                    </a:p>
                  </a:txBody>
                  <a:tcPr marL="0" marR="0" marT="0" marB="0" anchor="ctr"/>
                </a:tc>
                <a:extLst>
                  <a:ext uri="{0D108BD9-81ED-4DB2-BD59-A6C34878D82A}">
                    <a16:rowId xmlns:a16="http://schemas.microsoft.com/office/drawing/2014/main" val="2910244971"/>
                  </a:ext>
                </a:extLst>
              </a:tr>
              <a:tr h="209550">
                <a:tc>
                  <a:txBody>
                    <a:bodyPr/>
                    <a:lstStyle/>
                    <a:p>
                      <a:pPr algn="ctr"/>
                      <a:r>
                        <a:rPr lang="en-US" u="none">
                          <a:effectLst/>
                        </a:rPr>
                        <a:t>&lt; </a:t>
                      </a:r>
                    </a:p>
                  </a:txBody>
                  <a:tcPr marL="0" marR="0" marT="0" marB="0" anchor="ctr"/>
                </a:tc>
                <a:tc>
                  <a:txBody>
                    <a:bodyPr/>
                    <a:lstStyle/>
                    <a:p>
                      <a:r>
                        <a:rPr lang="en-US">
                          <a:effectLst/>
                        </a:rPr>
                        <a:t>Less than</a:t>
                      </a:r>
                    </a:p>
                  </a:txBody>
                  <a:tcPr marL="0" marR="0" marT="0" marB="0" anchor="ctr"/>
                </a:tc>
                <a:extLst>
                  <a:ext uri="{0D108BD9-81ED-4DB2-BD59-A6C34878D82A}">
                    <a16:rowId xmlns:a16="http://schemas.microsoft.com/office/drawing/2014/main" val="3858628749"/>
                  </a:ext>
                </a:extLst>
              </a:tr>
              <a:tr h="209550">
                <a:tc>
                  <a:txBody>
                    <a:bodyPr/>
                    <a:lstStyle/>
                    <a:p>
                      <a:pPr algn="ctr"/>
                      <a:r>
                        <a:rPr lang="en-US" u="none">
                          <a:effectLst/>
                        </a:rPr>
                        <a:t>&gt;= </a:t>
                      </a:r>
                    </a:p>
                  </a:txBody>
                  <a:tcPr marL="0" marR="0" marT="0" marB="0" anchor="ctr"/>
                </a:tc>
                <a:tc>
                  <a:txBody>
                    <a:bodyPr/>
                    <a:lstStyle/>
                    <a:p>
                      <a:r>
                        <a:rPr lang="en-US">
                          <a:effectLst/>
                        </a:rPr>
                        <a:t>Greater than or equal to</a:t>
                      </a:r>
                    </a:p>
                  </a:txBody>
                  <a:tcPr marL="0" marR="0" marT="0" marB="0" anchor="ctr"/>
                </a:tc>
                <a:extLst>
                  <a:ext uri="{0D108BD9-81ED-4DB2-BD59-A6C34878D82A}">
                    <a16:rowId xmlns:a16="http://schemas.microsoft.com/office/drawing/2014/main" val="381224155"/>
                  </a:ext>
                </a:extLst>
              </a:tr>
              <a:tr h="209550">
                <a:tc>
                  <a:txBody>
                    <a:bodyPr/>
                    <a:lstStyle/>
                    <a:p>
                      <a:pPr algn="ctr"/>
                      <a:r>
                        <a:rPr lang="en-US" u="none">
                          <a:effectLst/>
                        </a:rPr>
                        <a:t>&lt;= </a:t>
                      </a:r>
                    </a:p>
                  </a:txBody>
                  <a:tcPr marL="0" marR="0" marT="0" marB="0" anchor="ctr"/>
                </a:tc>
                <a:tc>
                  <a:txBody>
                    <a:bodyPr/>
                    <a:lstStyle/>
                    <a:p>
                      <a:r>
                        <a:rPr lang="en-US">
                          <a:effectLst/>
                        </a:rPr>
                        <a:t>Less than or equal to</a:t>
                      </a:r>
                    </a:p>
                  </a:txBody>
                  <a:tcPr marL="0" marR="0" marT="0" marB="0" anchor="ctr"/>
                </a:tc>
                <a:extLst>
                  <a:ext uri="{0D108BD9-81ED-4DB2-BD59-A6C34878D82A}">
                    <a16:rowId xmlns:a16="http://schemas.microsoft.com/office/drawing/2014/main" val="2563277688"/>
                  </a:ext>
                </a:extLst>
              </a:tr>
              <a:tr h="209550">
                <a:tc>
                  <a:txBody>
                    <a:bodyPr/>
                    <a:lstStyle/>
                    <a:p>
                      <a:pPr algn="ctr"/>
                      <a:r>
                        <a:rPr lang="en-US" u="none">
                          <a:effectLst/>
                        </a:rPr>
                        <a:t>&lt;&gt;</a:t>
                      </a:r>
                    </a:p>
                  </a:txBody>
                  <a:tcPr marL="0" marR="0" marT="0" marB="0" anchor="ctr"/>
                </a:tc>
                <a:tc>
                  <a:txBody>
                    <a:bodyPr/>
                    <a:lstStyle/>
                    <a:p>
                      <a:r>
                        <a:rPr lang="en-US">
                          <a:effectLst/>
                        </a:rPr>
                        <a:t>Not equal to</a:t>
                      </a:r>
                    </a:p>
                  </a:txBody>
                  <a:tcPr marL="0" marR="0" marT="0" marB="0" anchor="ctr"/>
                </a:tc>
                <a:extLst>
                  <a:ext uri="{0D108BD9-81ED-4DB2-BD59-A6C34878D82A}">
                    <a16:rowId xmlns:a16="http://schemas.microsoft.com/office/drawing/2014/main" val="1330749534"/>
                  </a:ext>
                </a:extLst>
              </a:tr>
            </a:tbl>
          </a:graphicData>
        </a:graphic>
      </p:graphicFrame>
    </p:spTree>
    <p:extLst>
      <p:ext uri="{BB962C8B-B14F-4D97-AF65-F5344CB8AC3E}">
        <p14:creationId xmlns:p14="http://schemas.microsoft.com/office/powerpoint/2010/main" val="42248672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CustomShape 1"/>
          <p:cNvSpPr/>
          <p:nvPr/>
        </p:nvSpPr>
        <p:spPr>
          <a:xfrm>
            <a:off x="762120" y="457200"/>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ea typeface="DejaVu Sans"/>
              </a:rPr>
              <a:t>Operators</a:t>
            </a:r>
            <a:endParaRPr lang="en-US" sz="4400" b="0" strike="noStrike" spc="-1">
              <a:latin typeface="Arial"/>
            </a:endParaRPr>
          </a:p>
        </p:txBody>
      </p:sp>
      <p:sp>
        <p:nvSpPr>
          <p:cNvPr id="535" name="CustomShape 2"/>
          <p:cNvSpPr/>
          <p:nvPr/>
        </p:nvSpPr>
        <p:spPr>
          <a:xfrm>
            <a:off x="762120" y="1600200"/>
            <a:ext cx="7844760" cy="48009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85750" indent="-281305">
              <a:lnSpc>
                <a:spcPct val="100000"/>
              </a:lnSpc>
              <a:spcBef>
                <a:spcPts val="281"/>
              </a:spcBef>
              <a:buClr>
                <a:srgbClr val="000000"/>
              </a:buClr>
              <a:buFont typeface="Arial"/>
              <a:buChar char="•"/>
            </a:pPr>
            <a:r>
              <a:rPr lang="en-US" sz="2000" spc="-1" dirty="0">
                <a:solidFill>
                  <a:srgbClr val="000000"/>
                </a:solidFill>
                <a:latin typeface="Calibri"/>
                <a:ea typeface="DejaVu Sans"/>
                <a:cs typeface="Calibri"/>
              </a:rPr>
              <a:t>Logical</a:t>
            </a:r>
            <a:endParaRPr lang="en-US" sz="2000" spc="-1" dirty="0">
              <a:solidFill>
                <a:srgbClr val="000000"/>
              </a:solidFill>
              <a:latin typeface="Arial"/>
              <a:ea typeface="DejaVu Sans"/>
            </a:endParaRPr>
          </a:p>
        </p:txBody>
      </p:sp>
      <p:sp>
        <p:nvSpPr>
          <p:cNvPr id="537"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graphicFrame>
        <p:nvGraphicFramePr>
          <p:cNvPr id="3" name="Table 2">
            <a:extLst>
              <a:ext uri="{FF2B5EF4-FFF2-40B4-BE49-F238E27FC236}">
                <a16:creationId xmlns:a16="http://schemas.microsoft.com/office/drawing/2014/main" id="{947BF341-7155-4380-849C-FF45035A9F89}"/>
              </a:ext>
            </a:extLst>
          </p:cNvPr>
          <p:cNvGraphicFramePr>
            <a:graphicFrameLocks noGrp="1"/>
          </p:cNvGraphicFramePr>
          <p:nvPr/>
        </p:nvGraphicFramePr>
        <p:xfrm>
          <a:off x="2487283" y="2142226"/>
          <a:ext cx="3800149" cy="1920240"/>
        </p:xfrm>
        <a:graphic>
          <a:graphicData uri="http://schemas.openxmlformats.org/drawingml/2006/table">
            <a:tbl>
              <a:tblPr firstRow="1" bandRow="1">
                <a:tableStyleId>{5C22544A-7EE6-4342-B048-85BDC9FD1C3A}</a:tableStyleId>
              </a:tblPr>
              <a:tblGrid>
                <a:gridCol w="1318524">
                  <a:extLst>
                    <a:ext uri="{9D8B030D-6E8A-4147-A177-3AD203B41FA5}">
                      <a16:colId xmlns:a16="http://schemas.microsoft.com/office/drawing/2014/main" val="306351289"/>
                    </a:ext>
                  </a:extLst>
                </a:gridCol>
                <a:gridCol w="2481625">
                  <a:extLst>
                    <a:ext uri="{9D8B030D-6E8A-4147-A177-3AD203B41FA5}">
                      <a16:colId xmlns:a16="http://schemas.microsoft.com/office/drawing/2014/main" val="1049777595"/>
                    </a:ext>
                  </a:extLst>
                </a:gridCol>
              </a:tblGrid>
              <a:tr h="209550">
                <a:tc>
                  <a:txBody>
                    <a:bodyPr/>
                    <a:lstStyle/>
                    <a:p>
                      <a:pPr algn="ctr"/>
                      <a:r>
                        <a:rPr lang="en-US">
                          <a:effectLst/>
                        </a:rPr>
                        <a:t>Operator</a:t>
                      </a:r>
                    </a:p>
                  </a:txBody>
                  <a:tcPr marL="0" marR="0" marT="0" marB="0" anchor="ctr"/>
                </a:tc>
                <a:tc>
                  <a:txBody>
                    <a:bodyPr/>
                    <a:lstStyle/>
                    <a:p>
                      <a:r>
                        <a:rPr lang="en-US">
                          <a:effectLst/>
                        </a:rPr>
                        <a:t>Meaning</a:t>
                      </a:r>
                    </a:p>
                  </a:txBody>
                  <a:tcPr marL="0" marR="0" marT="0" marB="0" anchor="ctr"/>
                </a:tc>
                <a:extLst>
                  <a:ext uri="{0D108BD9-81ED-4DB2-BD59-A6C34878D82A}">
                    <a16:rowId xmlns:a16="http://schemas.microsoft.com/office/drawing/2014/main" val="2282076262"/>
                  </a:ext>
                </a:extLst>
              </a:tr>
              <a:tr h="209550">
                <a:tc>
                  <a:txBody>
                    <a:bodyPr/>
                    <a:lstStyle/>
                    <a:p>
                      <a:pPr algn="ctr"/>
                      <a:r>
                        <a:rPr lang="en-US" u="none">
                          <a:effectLst/>
                        </a:rPr>
                        <a:t>= </a:t>
                      </a:r>
                    </a:p>
                  </a:txBody>
                  <a:tcPr marL="0" marR="0" marT="0" marB="0" anchor="ctr"/>
                </a:tc>
                <a:tc>
                  <a:txBody>
                    <a:bodyPr/>
                    <a:lstStyle/>
                    <a:p>
                      <a:r>
                        <a:rPr lang="en-US">
                          <a:effectLst/>
                        </a:rPr>
                        <a:t>Equal to</a:t>
                      </a:r>
                    </a:p>
                  </a:txBody>
                  <a:tcPr marL="0" marR="0" marT="0" marB="0" anchor="ctr"/>
                </a:tc>
                <a:extLst>
                  <a:ext uri="{0D108BD9-81ED-4DB2-BD59-A6C34878D82A}">
                    <a16:rowId xmlns:a16="http://schemas.microsoft.com/office/drawing/2014/main" val="247339687"/>
                  </a:ext>
                </a:extLst>
              </a:tr>
              <a:tr h="209550">
                <a:tc>
                  <a:txBody>
                    <a:bodyPr/>
                    <a:lstStyle/>
                    <a:p>
                      <a:pPr algn="ctr"/>
                      <a:r>
                        <a:rPr lang="en-US" u="none">
                          <a:effectLst/>
                        </a:rPr>
                        <a:t>&gt; </a:t>
                      </a:r>
                    </a:p>
                  </a:txBody>
                  <a:tcPr marL="0" marR="0" marT="0" marB="0" anchor="ctr"/>
                </a:tc>
                <a:tc>
                  <a:txBody>
                    <a:bodyPr/>
                    <a:lstStyle/>
                    <a:p>
                      <a:r>
                        <a:rPr lang="en-US">
                          <a:effectLst/>
                        </a:rPr>
                        <a:t>Greater than</a:t>
                      </a:r>
                    </a:p>
                  </a:txBody>
                  <a:tcPr marL="0" marR="0" marT="0" marB="0" anchor="ctr"/>
                </a:tc>
                <a:extLst>
                  <a:ext uri="{0D108BD9-81ED-4DB2-BD59-A6C34878D82A}">
                    <a16:rowId xmlns:a16="http://schemas.microsoft.com/office/drawing/2014/main" val="2910244971"/>
                  </a:ext>
                </a:extLst>
              </a:tr>
              <a:tr h="209550">
                <a:tc>
                  <a:txBody>
                    <a:bodyPr/>
                    <a:lstStyle/>
                    <a:p>
                      <a:pPr algn="ctr"/>
                      <a:r>
                        <a:rPr lang="en-US" u="none">
                          <a:effectLst/>
                        </a:rPr>
                        <a:t>&lt; </a:t>
                      </a:r>
                    </a:p>
                  </a:txBody>
                  <a:tcPr marL="0" marR="0" marT="0" marB="0" anchor="ctr"/>
                </a:tc>
                <a:tc>
                  <a:txBody>
                    <a:bodyPr/>
                    <a:lstStyle/>
                    <a:p>
                      <a:r>
                        <a:rPr lang="en-US">
                          <a:effectLst/>
                        </a:rPr>
                        <a:t>Less than</a:t>
                      </a:r>
                    </a:p>
                  </a:txBody>
                  <a:tcPr marL="0" marR="0" marT="0" marB="0" anchor="ctr"/>
                </a:tc>
                <a:extLst>
                  <a:ext uri="{0D108BD9-81ED-4DB2-BD59-A6C34878D82A}">
                    <a16:rowId xmlns:a16="http://schemas.microsoft.com/office/drawing/2014/main" val="3858628749"/>
                  </a:ext>
                </a:extLst>
              </a:tr>
              <a:tr h="209550">
                <a:tc>
                  <a:txBody>
                    <a:bodyPr/>
                    <a:lstStyle/>
                    <a:p>
                      <a:pPr algn="ctr"/>
                      <a:r>
                        <a:rPr lang="en-US" u="none">
                          <a:effectLst/>
                        </a:rPr>
                        <a:t>&gt;= </a:t>
                      </a:r>
                    </a:p>
                  </a:txBody>
                  <a:tcPr marL="0" marR="0" marT="0" marB="0" anchor="ctr"/>
                </a:tc>
                <a:tc>
                  <a:txBody>
                    <a:bodyPr/>
                    <a:lstStyle/>
                    <a:p>
                      <a:r>
                        <a:rPr lang="en-US">
                          <a:effectLst/>
                        </a:rPr>
                        <a:t>Greater than or equal to</a:t>
                      </a:r>
                    </a:p>
                  </a:txBody>
                  <a:tcPr marL="0" marR="0" marT="0" marB="0" anchor="ctr"/>
                </a:tc>
                <a:extLst>
                  <a:ext uri="{0D108BD9-81ED-4DB2-BD59-A6C34878D82A}">
                    <a16:rowId xmlns:a16="http://schemas.microsoft.com/office/drawing/2014/main" val="381224155"/>
                  </a:ext>
                </a:extLst>
              </a:tr>
              <a:tr h="209550">
                <a:tc>
                  <a:txBody>
                    <a:bodyPr/>
                    <a:lstStyle/>
                    <a:p>
                      <a:pPr algn="ctr"/>
                      <a:r>
                        <a:rPr lang="en-US" u="none">
                          <a:effectLst/>
                        </a:rPr>
                        <a:t>&lt;= </a:t>
                      </a:r>
                    </a:p>
                  </a:txBody>
                  <a:tcPr marL="0" marR="0" marT="0" marB="0" anchor="ctr"/>
                </a:tc>
                <a:tc>
                  <a:txBody>
                    <a:bodyPr/>
                    <a:lstStyle/>
                    <a:p>
                      <a:r>
                        <a:rPr lang="en-US">
                          <a:effectLst/>
                        </a:rPr>
                        <a:t>Less than or equal to</a:t>
                      </a:r>
                    </a:p>
                  </a:txBody>
                  <a:tcPr marL="0" marR="0" marT="0" marB="0" anchor="ctr"/>
                </a:tc>
                <a:extLst>
                  <a:ext uri="{0D108BD9-81ED-4DB2-BD59-A6C34878D82A}">
                    <a16:rowId xmlns:a16="http://schemas.microsoft.com/office/drawing/2014/main" val="2563277688"/>
                  </a:ext>
                </a:extLst>
              </a:tr>
              <a:tr h="209550">
                <a:tc>
                  <a:txBody>
                    <a:bodyPr/>
                    <a:lstStyle/>
                    <a:p>
                      <a:pPr algn="ctr"/>
                      <a:r>
                        <a:rPr lang="en-US" u="none">
                          <a:effectLst/>
                        </a:rPr>
                        <a:t>&lt;&gt;</a:t>
                      </a:r>
                    </a:p>
                  </a:txBody>
                  <a:tcPr marL="0" marR="0" marT="0" marB="0" anchor="ctr"/>
                </a:tc>
                <a:tc>
                  <a:txBody>
                    <a:bodyPr/>
                    <a:lstStyle/>
                    <a:p>
                      <a:r>
                        <a:rPr lang="en-US">
                          <a:effectLst/>
                        </a:rPr>
                        <a:t>Not equal to</a:t>
                      </a:r>
                    </a:p>
                  </a:txBody>
                  <a:tcPr marL="0" marR="0" marT="0" marB="0" anchor="ctr"/>
                </a:tc>
                <a:extLst>
                  <a:ext uri="{0D108BD9-81ED-4DB2-BD59-A6C34878D82A}">
                    <a16:rowId xmlns:a16="http://schemas.microsoft.com/office/drawing/2014/main" val="1330749534"/>
                  </a:ext>
                </a:extLst>
              </a:tr>
            </a:tbl>
          </a:graphicData>
        </a:graphic>
      </p:graphicFrame>
      <p:graphicFrame>
        <p:nvGraphicFramePr>
          <p:cNvPr id="5" name="Table 4">
            <a:extLst>
              <a:ext uri="{FF2B5EF4-FFF2-40B4-BE49-F238E27FC236}">
                <a16:creationId xmlns:a16="http://schemas.microsoft.com/office/drawing/2014/main" id="{C9C69C25-C580-4B9B-B814-4B5CFACAF106}"/>
              </a:ext>
            </a:extLst>
          </p:cNvPr>
          <p:cNvGraphicFramePr>
            <a:graphicFrameLocks noGrp="1"/>
          </p:cNvGraphicFramePr>
          <p:nvPr>
            <p:extLst>
              <p:ext uri="{D42A27DB-BD31-4B8C-83A1-F6EECF244321}">
                <p14:modId xmlns:p14="http://schemas.microsoft.com/office/powerpoint/2010/main" val="475860769"/>
              </p:ext>
            </p:extLst>
          </p:nvPr>
        </p:nvGraphicFramePr>
        <p:xfrm>
          <a:off x="1811547" y="2142226"/>
          <a:ext cx="6163963" cy="3292229"/>
        </p:xfrm>
        <a:graphic>
          <a:graphicData uri="http://schemas.openxmlformats.org/drawingml/2006/table">
            <a:tbl>
              <a:tblPr firstRow="1" bandRow="1">
                <a:tableStyleId>{5C22544A-7EE6-4342-B048-85BDC9FD1C3A}</a:tableStyleId>
              </a:tblPr>
              <a:tblGrid>
                <a:gridCol w="1515309">
                  <a:extLst>
                    <a:ext uri="{9D8B030D-6E8A-4147-A177-3AD203B41FA5}">
                      <a16:colId xmlns:a16="http://schemas.microsoft.com/office/drawing/2014/main" val="2623013980"/>
                    </a:ext>
                  </a:extLst>
                </a:gridCol>
                <a:gridCol w="4648654">
                  <a:extLst>
                    <a:ext uri="{9D8B030D-6E8A-4147-A177-3AD203B41FA5}">
                      <a16:colId xmlns:a16="http://schemas.microsoft.com/office/drawing/2014/main" val="2726111158"/>
                    </a:ext>
                  </a:extLst>
                </a:gridCol>
              </a:tblGrid>
              <a:tr h="362361">
                <a:tc>
                  <a:txBody>
                    <a:bodyPr/>
                    <a:lstStyle/>
                    <a:p>
                      <a:pPr algn="ctr"/>
                      <a:r>
                        <a:rPr lang="en-US" dirty="0">
                          <a:effectLst/>
                        </a:rPr>
                        <a:t>Operator</a:t>
                      </a:r>
                    </a:p>
                  </a:txBody>
                  <a:tcPr marL="0" marR="0" marT="0" marB="0" anchor="ctr"/>
                </a:tc>
                <a:tc>
                  <a:txBody>
                    <a:bodyPr/>
                    <a:lstStyle/>
                    <a:p>
                      <a:r>
                        <a:rPr lang="en-US" dirty="0">
                          <a:effectLst/>
                        </a:rPr>
                        <a:t>Meaning</a:t>
                      </a:r>
                    </a:p>
                  </a:txBody>
                  <a:tcPr marL="0" marR="0" marT="0" marB="0" anchor="ctr"/>
                </a:tc>
                <a:extLst>
                  <a:ext uri="{0D108BD9-81ED-4DB2-BD59-A6C34878D82A}">
                    <a16:rowId xmlns:a16="http://schemas.microsoft.com/office/drawing/2014/main" val="1155032494"/>
                  </a:ext>
                </a:extLst>
              </a:tr>
              <a:tr h="465892">
                <a:tc>
                  <a:txBody>
                    <a:bodyPr/>
                    <a:lstStyle/>
                    <a:p>
                      <a:pPr algn="ctr"/>
                      <a:r>
                        <a:rPr lang="en-US">
                          <a:effectLst/>
                        </a:rPr>
                        <a:t>AND</a:t>
                      </a:r>
                    </a:p>
                  </a:txBody>
                  <a:tcPr marL="0" marR="0" marT="0" marB="0" anchor="ctr"/>
                </a:tc>
                <a:tc>
                  <a:txBody>
                    <a:bodyPr/>
                    <a:lstStyle/>
                    <a:p>
                      <a:r>
                        <a:rPr lang="en-US" dirty="0">
                          <a:effectLst/>
                        </a:rPr>
                        <a:t>TRUE if both Boolean expressions are TRUE.</a:t>
                      </a:r>
                    </a:p>
                  </a:txBody>
                  <a:tcPr marL="0" marR="0" marT="0" marB="0" anchor="ctr"/>
                </a:tc>
                <a:extLst>
                  <a:ext uri="{0D108BD9-81ED-4DB2-BD59-A6C34878D82A}">
                    <a16:rowId xmlns:a16="http://schemas.microsoft.com/office/drawing/2014/main" val="2098312997"/>
                  </a:ext>
                </a:extLst>
              </a:tr>
              <a:tr h="362361">
                <a:tc>
                  <a:txBody>
                    <a:bodyPr/>
                    <a:lstStyle/>
                    <a:p>
                      <a:pPr algn="ctr"/>
                      <a:r>
                        <a:rPr lang="en-US">
                          <a:effectLst/>
                        </a:rPr>
                        <a:t>OR</a:t>
                      </a:r>
                    </a:p>
                  </a:txBody>
                  <a:tcPr marL="0" marR="0" marT="0" marB="0" anchor="ctr"/>
                </a:tc>
                <a:tc>
                  <a:txBody>
                    <a:bodyPr/>
                    <a:lstStyle/>
                    <a:p>
                      <a:r>
                        <a:rPr lang="en-US" dirty="0">
                          <a:effectLst/>
                        </a:rPr>
                        <a:t>TRUE if either Boolean expression is TRUE.</a:t>
                      </a:r>
                    </a:p>
                  </a:txBody>
                  <a:tcPr marL="0" marR="0" marT="0" marB="0" anchor="ctr"/>
                </a:tc>
                <a:extLst>
                  <a:ext uri="{0D108BD9-81ED-4DB2-BD59-A6C34878D82A}">
                    <a16:rowId xmlns:a16="http://schemas.microsoft.com/office/drawing/2014/main" val="2742637566"/>
                  </a:ext>
                </a:extLst>
              </a:tr>
              <a:tr h="362361">
                <a:tc>
                  <a:txBody>
                    <a:bodyPr/>
                    <a:lstStyle/>
                    <a:p>
                      <a:pPr algn="ctr"/>
                      <a:r>
                        <a:rPr lang="en-US">
                          <a:effectLst/>
                        </a:rPr>
                        <a:t>BETWEEN</a:t>
                      </a:r>
                    </a:p>
                  </a:txBody>
                  <a:tcPr marL="0" marR="0" marT="0" marB="0" anchor="ctr"/>
                </a:tc>
                <a:tc>
                  <a:txBody>
                    <a:bodyPr/>
                    <a:lstStyle/>
                    <a:p>
                      <a:r>
                        <a:rPr lang="en-US" dirty="0">
                          <a:effectLst/>
                        </a:rPr>
                        <a:t>TRUE if the operand is within a range.</a:t>
                      </a:r>
                    </a:p>
                  </a:txBody>
                  <a:tcPr marL="0" marR="0" marT="0" marB="0" anchor="ctr"/>
                </a:tc>
                <a:extLst>
                  <a:ext uri="{0D108BD9-81ED-4DB2-BD59-A6C34878D82A}">
                    <a16:rowId xmlns:a16="http://schemas.microsoft.com/office/drawing/2014/main" val="3540107658"/>
                  </a:ext>
                </a:extLst>
              </a:tr>
              <a:tr h="362361">
                <a:tc>
                  <a:txBody>
                    <a:bodyPr/>
                    <a:lstStyle/>
                    <a:p>
                      <a:pPr algn="ctr"/>
                      <a:r>
                        <a:rPr lang="en-US">
                          <a:effectLst/>
                        </a:rPr>
                        <a:t>EXISTS</a:t>
                      </a:r>
                    </a:p>
                  </a:txBody>
                  <a:tcPr marL="0" marR="0" marT="0" marB="0" anchor="ctr"/>
                </a:tc>
                <a:tc>
                  <a:txBody>
                    <a:bodyPr/>
                    <a:lstStyle/>
                    <a:p>
                      <a:r>
                        <a:rPr lang="en-US" dirty="0">
                          <a:effectLst/>
                        </a:rPr>
                        <a:t>TRUE if a subquery contains any rows.</a:t>
                      </a:r>
                    </a:p>
                  </a:txBody>
                  <a:tcPr marL="0" marR="0" marT="0" marB="0" anchor="ctr"/>
                </a:tc>
                <a:extLst>
                  <a:ext uri="{0D108BD9-81ED-4DB2-BD59-A6C34878D82A}">
                    <a16:rowId xmlns:a16="http://schemas.microsoft.com/office/drawing/2014/main" val="1083327192"/>
                  </a:ext>
                </a:extLst>
              </a:tr>
              <a:tr h="465892">
                <a:tc>
                  <a:txBody>
                    <a:bodyPr/>
                    <a:lstStyle/>
                    <a:p>
                      <a:pPr algn="ctr"/>
                      <a:r>
                        <a:rPr lang="en-US">
                          <a:effectLst/>
                        </a:rPr>
                        <a:t>IN</a:t>
                      </a:r>
                    </a:p>
                  </a:txBody>
                  <a:tcPr marL="0" marR="0" marT="0" marB="0" anchor="ctr"/>
                </a:tc>
                <a:tc>
                  <a:txBody>
                    <a:bodyPr/>
                    <a:lstStyle/>
                    <a:p>
                      <a:r>
                        <a:rPr lang="en-US" dirty="0">
                          <a:effectLst/>
                        </a:rPr>
                        <a:t>TRUE if the operand is equal to one of a list of expressions.</a:t>
                      </a:r>
                    </a:p>
                  </a:txBody>
                  <a:tcPr marL="0" marR="0" marT="0" marB="0" anchor="ctr"/>
                </a:tc>
                <a:extLst>
                  <a:ext uri="{0D108BD9-81ED-4DB2-BD59-A6C34878D82A}">
                    <a16:rowId xmlns:a16="http://schemas.microsoft.com/office/drawing/2014/main" val="4284130499"/>
                  </a:ext>
                </a:extLst>
              </a:tr>
              <a:tr h="362361">
                <a:tc>
                  <a:txBody>
                    <a:bodyPr/>
                    <a:lstStyle/>
                    <a:p>
                      <a:pPr algn="ctr"/>
                      <a:r>
                        <a:rPr lang="en-US">
                          <a:effectLst/>
                        </a:rPr>
                        <a:t>LIKE</a:t>
                      </a:r>
                    </a:p>
                  </a:txBody>
                  <a:tcPr marL="0" marR="0" marT="0" marB="0" anchor="ctr"/>
                </a:tc>
                <a:tc>
                  <a:txBody>
                    <a:bodyPr/>
                    <a:lstStyle/>
                    <a:p>
                      <a:r>
                        <a:rPr lang="en-US" dirty="0">
                          <a:effectLst/>
                        </a:rPr>
                        <a:t>TRUE if the operand matches a pattern.</a:t>
                      </a:r>
                    </a:p>
                  </a:txBody>
                  <a:tcPr marL="0" marR="0" marT="0" marB="0" anchor="ctr"/>
                </a:tc>
                <a:extLst>
                  <a:ext uri="{0D108BD9-81ED-4DB2-BD59-A6C34878D82A}">
                    <a16:rowId xmlns:a16="http://schemas.microsoft.com/office/drawing/2014/main" val="2316954038"/>
                  </a:ext>
                </a:extLst>
              </a:tr>
              <a:tr h="465892">
                <a:tc>
                  <a:txBody>
                    <a:bodyPr/>
                    <a:lstStyle/>
                    <a:p>
                      <a:pPr algn="ctr"/>
                      <a:r>
                        <a:rPr lang="en-US">
                          <a:effectLst/>
                        </a:rPr>
                        <a:t>NOT</a:t>
                      </a:r>
                    </a:p>
                  </a:txBody>
                  <a:tcPr marL="0" marR="0" marT="0" marB="0" anchor="ctr"/>
                </a:tc>
                <a:tc>
                  <a:txBody>
                    <a:bodyPr/>
                    <a:lstStyle/>
                    <a:p>
                      <a:r>
                        <a:rPr lang="en-US" dirty="0">
                          <a:effectLst/>
                        </a:rPr>
                        <a:t>Reverses the value of any other Boolean operator.</a:t>
                      </a:r>
                    </a:p>
                  </a:txBody>
                  <a:tcPr marL="0" marR="0" marT="0" marB="0" anchor="ctr"/>
                </a:tc>
                <a:extLst>
                  <a:ext uri="{0D108BD9-81ED-4DB2-BD59-A6C34878D82A}">
                    <a16:rowId xmlns:a16="http://schemas.microsoft.com/office/drawing/2014/main" val="2541377280"/>
                  </a:ext>
                </a:extLst>
              </a:tr>
            </a:tbl>
          </a:graphicData>
        </a:graphic>
      </p:graphicFrame>
    </p:spTree>
    <p:extLst>
      <p:ext uri="{BB962C8B-B14F-4D97-AF65-F5344CB8AC3E}">
        <p14:creationId xmlns:p14="http://schemas.microsoft.com/office/powerpoint/2010/main" val="31024088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CustomShape 1"/>
          <p:cNvSpPr/>
          <p:nvPr/>
        </p:nvSpPr>
        <p:spPr>
          <a:xfrm>
            <a:off x="762120" y="457200"/>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ea typeface="DejaVu Sans"/>
              </a:rPr>
              <a:t>Operators</a:t>
            </a:r>
            <a:endParaRPr lang="en-US" sz="4400" b="0" strike="noStrike" spc="-1">
              <a:latin typeface="Arial"/>
            </a:endParaRPr>
          </a:p>
        </p:txBody>
      </p:sp>
      <p:sp>
        <p:nvSpPr>
          <p:cNvPr id="535" name="CustomShape 2"/>
          <p:cNvSpPr/>
          <p:nvPr/>
        </p:nvSpPr>
        <p:spPr>
          <a:xfrm>
            <a:off x="762120" y="1600200"/>
            <a:ext cx="7844760" cy="48009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85750" indent="-281305">
              <a:lnSpc>
                <a:spcPct val="100000"/>
              </a:lnSpc>
              <a:spcBef>
                <a:spcPts val="281"/>
              </a:spcBef>
              <a:buClr>
                <a:srgbClr val="000000"/>
              </a:buClr>
              <a:buFont typeface="Arial"/>
              <a:buChar char="•"/>
            </a:pPr>
            <a:r>
              <a:rPr lang="en-US" sz="2000" spc="-1">
                <a:solidFill>
                  <a:srgbClr val="000000"/>
                </a:solidFill>
                <a:latin typeface="Calibri"/>
              </a:rPr>
              <a:t>Arithmetic</a:t>
            </a:r>
            <a:endParaRPr lang="en-US" sz="2000" b="0" strike="noStrike" spc="-1">
              <a:latin typeface="Arial"/>
            </a:endParaRPr>
          </a:p>
          <a:p>
            <a:pPr marL="4445">
              <a:lnSpc>
                <a:spcPct val="100000"/>
              </a:lnSpc>
              <a:spcBef>
                <a:spcPts val="281"/>
              </a:spcBef>
              <a:buClr>
                <a:srgbClr val="000000"/>
              </a:buClr>
            </a:pPr>
            <a:endParaRPr lang="en-US" sz="1400" b="0" strike="noStrike" spc="-1" dirty="0">
              <a:latin typeface="Calibri"/>
            </a:endParaRPr>
          </a:p>
        </p:txBody>
      </p:sp>
      <p:sp>
        <p:nvSpPr>
          <p:cNvPr id="537"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graphicFrame>
        <p:nvGraphicFramePr>
          <p:cNvPr id="4" name="Table 3">
            <a:extLst>
              <a:ext uri="{FF2B5EF4-FFF2-40B4-BE49-F238E27FC236}">
                <a16:creationId xmlns:a16="http://schemas.microsoft.com/office/drawing/2014/main" id="{7B043910-4431-4995-89AA-AFCC12A082AD}"/>
              </a:ext>
            </a:extLst>
          </p:cNvPr>
          <p:cNvGraphicFramePr>
            <a:graphicFrameLocks noGrp="1"/>
          </p:cNvGraphicFramePr>
          <p:nvPr>
            <p:extLst>
              <p:ext uri="{D42A27DB-BD31-4B8C-83A1-F6EECF244321}">
                <p14:modId xmlns:p14="http://schemas.microsoft.com/office/powerpoint/2010/main" val="4126576439"/>
              </p:ext>
            </p:extLst>
          </p:nvPr>
        </p:nvGraphicFramePr>
        <p:xfrm>
          <a:off x="1150188" y="2099094"/>
          <a:ext cx="7502141" cy="2240578"/>
        </p:xfrm>
        <a:graphic>
          <a:graphicData uri="http://schemas.openxmlformats.org/drawingml/2006/table">
            <a:tbl>
              <a:tblPr firstRow="1" bandRow="1">
                <a:tableStyleId>{5C22544A-7EE6-4342-B048-85BDC9FD1C3A}</a:tableStyleId>
              </a:tblPr>
              <a:tblGrid>
                <a:gridCol w="1619880">
                  <a:extLst>
                    <a:ext uri="{9D8B030D-6E8A-4147-A177-3AD203B41FA5}">
                      <a16:colId xmlns:a16="http://schemas.microsoft.com/office/drawing/2014/main" val="563314543"/>
                    </a:ext>
                  </a:extLst>
                </a:gridCol>
                <a:gridCol w="5882261">
                  <a:extLst>
                    <a:ext uri="{9D8B030D-6E8A-4147-A177-3AD203B41FA5}">
                      <a16:colId xmlns:a16="http://schemas.microsoft.com/office/drawing/2014/main" val="4172843489"/>
                    </a:ext>
                  </a:extLst>
                </a:gridCol>
              </a:tblGrid>
              <a:tr h="280072">
                <a:tc>
                  <a:txBody>
                    <a:bodyPr/>
                    <a:lstStyle/>
                    <a:p>
                      <a:r>
                        <a:rPr lang="en-US" dirty="0">
                          <a:effectLst/>
                        </a:rPr>
                        <a:t>Operator</a:t>
                      </a:r>
                    </a:p>
                  </a:txBody>
                  <a:tcPr marL="0" marR="0" marT="0" marB="0" anchor="ctr"/>
                </a:tc>
                <a:tc>
                  <a:txBody>
                    <a:bodyPr/>
                    <a:lstStyle/>
                    <a:p>
                      <a:r>
                        <a:rPr lang="en-US" dirty="0">
                          <a:effectLst/>
                        </a:rPr>
                        <a:t>Meaning</a:t>
                      </a:r>
                    </a:p>
                  </a:txBody>
                  <a:tcPr marL="0" marR="0" marT="0" marB="0" anchor="ctr"/>
                </a:tc>
                <a:extLst>
                  <a:ext uri="{0D108BD9-81ED-4DB2-BD59-A6C34878D82A}">
                    <a16:rowId xmlns:a16="http://schemas.microsoft.com/office/drawing/2014/main" val="2621144613"/>
                  </a:ext>
                </a:extLst>
              </a:tr>
              <a:tr h="280072">
                <a:tc>
                  <a:txBody>
                    <a:bodyPr/>
                    <a:lstStyle/>
                    <a:p>
                      <a:pPr algn="ctr"/>
                      <a:r>
                        <a:rPr lang="en-US" u="none" dirty="0">
                          <a:effectLst/>
                        </a:rPr>
                        <a:t>+</a:t>
                      </a:r>
                    </a:p>
                  </a:txBody>
                  <a:tcPr marL="0" marR="0" marT="0" marB="0" anchor="ctr"/>
                </a:tc>
                <a:tc>
                  <a:txBody>
                    <a:bodyPr/>
                    <a:lstStyle/>
                    <a:p>
                      <a:r>
                        <a:rPr lang="en-US" dirty="0">
                          <a:effectLst/>
                        </a:rPr>
                        <a:t>Addition</a:t>
                      </a:r>
                    </a:p>
                  </a:txBody>
                  <a:tcPr marL="0" marR="0" marT="0" marB="0" anchor="ctr"/>
                </a:tc>
                <a:extLst>
                  <a:ext uri="{0D108BD9-81ED-4DB2-BD59-A6C34878D82A}">
                    <a16:rowId xmlns:a16="http://schemas.microsoft.com/office/drawing/2014/main" val="2560823358"/>
                  </a:ext>
                </a:extLst>
              </a:tr>
              <a:tr h="280072">
                <a:tc>
                  <a:txBody>
                    <a:bodyPr/>
                    <a:lstStyle/>
                    <a:p>
                      <a:pPr algn="ctr"/>
                      <a:r>
                        <a:rPr lang="en-US" u="none" dirty="0">
                          <a:effectLst/>
                        </a:rPr>
                        <a:t>-</a:t>
                      </a:r>
                    </a:p>
                  </a:txBody>
                  <a:tcPr marL="0" marR="0" marT="0" marB="0" anchor="ctr"/>
                </a:tc>
                <a:tc>
                  <a:txBody>
                    <a:bodyPr/>
                    <a:lstStyle/>
                    <a:p>
                      <a:r>
                        <a:rPr lang="en-US" dirty="0">
                          <a:effectLst/>
                        </a:rPr>
                        <a:t>Subtraction</a:t>
                      </a:r>
                    </a:p>
                  </a:txBody>
                  <a:tcPr marL="0" marR="0" marT="0" marB="0" anchor="ctr"/>
                </a:tc>
                <a:extLst>
                  <a:ext uri="{0D108BD9-81ED-4DB2-BD59-A6C34878D82A}">
                    <a16:rowId xmlns:a16="http://schemas.microsoft.com/office/drawing/2014/main" val="2698064980"/>
                  </a:ext>
                </a:extLst>
              </a:tr>
              <a:tr h="280072">
                <a:tc>
                  <a:txBody>
                    <a:bodyPr/>
                    <a:lstStyle/>
                    <a:p>
                      <a:pPr algn="ctr"/>
                      <a:r>
                        <a:rPr lang="en-US" u="none" dirty="0">
                          <a:effectLst/>
                        </a:rPr>
                        <a:t>*</a:t>
                      </a:r>
                    </a:p>
                  </a:txBody>
                  <a:tcPr marL="0" marR="0" marT="0" marB="0" anchor="ctr"/>
                </a:tc>
                <a:tc>
                  <a:txBody>
                    <a:bodyPr/>
                    <a:lstStyle/>
                    <a:p>
                      <a:r>
                        <a:rPr lang="en-US" dirty="0">
                          <a:effectLst/>
                        </a:rPr>
                        <a:t>Multiplication</a:t>
                      </a:r>
                    </a:p>
                  </a:txBody>
                  <a:tcPr marL="0" marR="0" marT="0" marB="0" anchor="ctr"/>
                </a:tc>
                <a:extLst>
                  <a:ext uri="{0D108BD9-81ED-4DB2-BD59-A6C34878D82A}">
                    <a16:rowId xmlns:a16="http://schemas.microsoft.com/office/drawing/2014/main" val="315268999"/>
                  </a:ext>
                </a:extLst>
              </a:tr>
              <a:tr h="280072">
                <a:tc>
                  <a:txBody>
                    <a:bodyPr/>
                    <a:lstStyle/>
                    <a:p>
                      <a:pPr algn="ctr"/>
                      <a:r>
                        <a:rPr lang="en-US" u="none" dirty="0">
                          <a:effectLst/>
                        </a:rPr>
                        <a:t>/</a:t>
                      </a:r>
                    </a:p>
                  </a:txBody>
                  <a:tcPr marL="0" marR="0" marT="0" marB="0" anchor="ctr"/>
                </a:tc>
                <a:tc>
                  <a:txBody>
                    <a:bodyPr/>
                    <a:lstStyle/>
                    <a:p>
                      <a:r>
                        <a:rPr lang="en-US" dirty="0">
                          <a:effectLst/>
                        </a:rPr>
                        <a:t>Division</a:t>
                      </a:r>
                    </a:p>
                  </a:txBody>
                  <a:tcPr marL="0" marR="0" marT="0" marB="0" anchor="ctr"/>
                </a:tc>
                <a:extLst>
                  <a:ext uri="{0D108BD9-81ED-4DB2-BD59-A6C34878D82A}">
                    <a16:rowId xmlns:a16="http://schemas.microsoft.com/office/drawing/2014/main" val="1247234648"/>
                  </a:ext>
                </a:extLst>
              </a:tr>
              <a:tr h="840218">
                <a:tc>
                  <a:txBody>
                    <a:bodyPr/>
                    <a:lstStyle/>
                    <a:p>
                      <a:pPr algn="ctr"/>
                      <a:r>
                        <a:rPr lang="en-US" u="none" dirty="0">
                          <a:effectLst/>
                        </a:rPr>
                        <a:t>% (Modulo)</a:t>
                      </a:r>
                    </a:p>
                  </a:txBody>
                  <a:tcPr marL="0" marR="0" marT="0" marB="0" anchor="ctr"/>
                </a:tc>
                <a:tc>
                  <a:txBody>
                    <a:bodyPr/>
                    <a:lstStyle/>
                    <a:p>
                      <a:r>
                        <a:rPr lang="en-US" dirty="0">
                          <a:effectLst/>
                        </a:rPr>
                        <a:t>Returns the integer remainder of a division. For example, 5 % 3 = 2 because the remainder of 5 divided by 3 is 2.</a:t>
                      </a:r>
                    </a:p>
                  </a:txBody>
                  <a:tcPr marL="0" marR="0" marT="0" marB="0" anchor="ctr"/>
                </a:tc>
                <a:extLst>
                  <a:ext uri="{0D108BD9-81ED-4DB2-BD59-A6C34878D82A}">
                    <a16:rowId xmlns:a16="http://schemas.microsoft.com/office/drawing/2014/main" val="1849960004"/>
                  </a:ext>
                </a:extLst>
              </a:tr>
            </a:tbl>
          </a:graphicData>
        </a:graphic>
      </p:graphicFrame>
    </p:spTree>
    <p:extLst>
      <p:ext uri="{BB962C8B-B14F-4D97-AF65-F5344CB8AC3E}">
        <p14:creationId xmlns:p14="http://schemas.microsoft.com/office/powerpoint/2010/main" val="39155939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CustomShape 1"/>
          <p:cNvSpPr/>
          <p:nvPr/>
        </p:nvSpPr>
        <p:spPr>
          <a:xfrm>
            <a:off x="762120" y="457200"/>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ea typeface="DejaVu Sans"/>
              </a:rPr>
              <a:t>Operators</a:t>
            </a:r>
            <a:endParaRPr lang="en-US" sz="4400" b="0" strike="noStrike" spc="-1">
              <a:latin typeface="Arial"/>
            </a:endParaRPr>
          </a:p>
        </p:txBody>
      </p:sp>
      <p:sp>
        <p:nvSpPr>
          <p:cNvPr id="535" name="CustomShape 2"/>
          <p:cNvSpPr/>
          <p:nvPr/>
        </p:nvSpPr>
        <p:spPr>
          <a:xfrm>
            <a:off x="762120" y="1600200"/>
            <a:ext cx="7844760" cy="48009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85750" indent="-281305">
              <a:lnSpc>
                <a:spcPct val="100000"/>
              </a:lnSpc>
              <a:spcBef>
                <a:spcPts val="281"/>
              </a:spcBef>
              <a:buClr>
                <a:srgbClr val="000000"/>
              </a:buClr>
              <a:buFont typeface="Arial"/>
              <a:buChar char="•"/>
            </a:pPr>
            <a:r>
              <a:rPr lang="en-US" sz="2000" b="0" strike="noStrike" spc="-1" dirty="0">
                <a:solidFill>
                  <a:srgbClr val="000000"/>
                </a:solidFill>
                <a:latin typeface="Calibri"/>
                <a:ea typeface="DejaVu Sans"/>
              </a:rPr>
              <a:t>Compound</a:t>
            </a:r>
            <a:endParaRPr lang="en-US" sz="2000" b="0" strike="noStrike" spc="-1" dirty="0">
              <a:latin typeface="Arial"/>
            </a:endParaRPr>
          </a:p>
        </p:txBody>
      </p:sp>
      <p:sp>
        <p:nvSpPr>
          <p:cNvPr id="537"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graphicFrame>
        <p:nvGraphicFramePr>
          <p:cNvPr id="3" name="Table 2">
            <a:extLst>
              <a:ext uri="{FF2B5EF4-FFF2-40B4-BE49-F238E27FC236}">
                <a16:creationId xmlns:a16="http://schemas.microsoft.com/office/drawing/2014/main" id="{8682A9D0-B6CF-481A-A26F-5763D825A587}"/>
              </a:ext>
            </a:extLst>
          </p:cNvPr>
          <p:cNvGraphicFramePr>
            <a:graphicFrameLocks noGrp="1"/>
          </p:cNvGraphicFramePr>
          <p:nvPr>
            <p:extLst>
              <p:ext uri="{D42A27DB-BD31-4B8C-83A1-F6EECF244321}">
                <p14:modId xmlns:p14="http://schemas.microsoft.com/office/powerpoint/2010/main" val="2857658244"/>
              </p:ext>
            </p:extLst>
          </p:nvPr>
        </p:nvGraphicFramePr>
        <p:xfrm>
          <a:off x="2107601" y="2120373"/>
          <a:ext cx="6385334" cy="3017520"/>
        </p:xfrm>
        <a:graphic>
          <a:graphicData uri="http://schemas.openxmlformats.org/drawingml/2006/table">
            <a:tbl>
              <a:tblPr firstRow="1" bandRow="1">
                <a:tableStyleId>{5C22544A-7EE6-4342-B048-85BDC9FD1C3A}</a:tableStyleId>
              </a:tblPr>
              <a:tblGrid>
                <a:gridCol w="1584994">
                  <a:extLst>
                    <a:ext uri="{9D8B030D-6E8A-4147-A177-3AD203B41FA5}">
                      <a16:colId xmlns:a16="http://schemas.microsoft.com/office/drawing/2014/main" val="3568883837"/>
                    </a:ext>
                  </a:extLst>
                </a:gridCol>
                <a:gridCol w="4800340">
                  <a:extLst>
                    <a:ext uri="{9D8B030D-6E8A-4147-A177-3AD203B41FA5}">
                      <a16:colId xmlns:a16="http://schemas.microsoft.com/office/drawing/2014/main" val="3121979469"/>
                    </a:ext>
                  </a:extLst>
                </a:gridCol>
              </a:tblGrid>
              <a:tr h="209550">
                <a:tc>
                  <a:txBody>
                    <a:bodyPr/>
                    <a:lstStyle/>
                    <a:p>
                      <a:pPr algn="ctr"/>
                      <a:r>
                        <a:rPr lang="en-US">
                          <a:effectLst/>
                        </a:rPr>
                        <a:t>Operator</a:t>
                      </a:r>
                    </a:p>
                  </a:txBody>
                  <a:tcPr marL="0" marR="0" marT="0" marB="0" anchor="ctr"/>
                </a:tc>
                <a:tc>
                  <a:txBody>
                    <a:bodyPr/>
                    <a:lstStyle/>
                    <a:p>
                      <a:r>
                        <a:rPr lang="en-US">
                          <a:effectLst/>
                        </a:rPr>
                        <a:t>Action</a:t>
                      </a:r>
                    </a:p>
                  </a:txBody>
                  <a:tcPr marL="0" marR="0" marT="0" marB="0" anchor="ctr"/>
                </a:tc>
                <a:extLst>
                  <a:ext uri="{0D108BD9-81ED-4DB2-BD59-A6C34878D82A}">
                    <a16:rowId xmlns:a16="http://schemas.microsoft.com/office/drawing/2014/main" val="2005043700"/>
                  </a:ext>
                </a:extLst>
              </a:tr>
              <a:tr h="419100">
                <a:tc>
                  <a:txBody>
                    <a:bodyPr/>
                    <a:lstStyle/>
                    <a:p>
                      <a:pPr algn="ctr"/>
                      <a:r>
                        <a:rPr lang="en-US">
                          <a:effectLst/>
                        </a:rPr>
                        <a:t>+=</a:t>
                      </a:r>
                    </a:p>
                  </a:txBody>
                  <a:tcPr marL="0" marR="0" marT="0" marB="0" anchor="ctr"/>
                </a:tc>
                <a:tc>
                  <a:txBody>
                    <a:bodyPr/>
                    <a:lstStyle/>
                    <a:p>
                      <a:r>
                        <a:rPr lang="en-US">
                          <a:effectLst/>
                        </a:rPr>
                        <a:t>Adds some amount to the original value and sets the original value to the result.</a:t>
                      </a:r>
                    </a:p>
                  </a:txBody>
                  <a:tcPr marL="0" marR="0" marT="0" marB="0" anchor="ctr"/>
                </a:tc>
                <a:extLst>
                  <a:ext uri="{0D108BD9-81ED-4DB2-BD59-A6C34878D82A}">
                    <a16:rowId xmlns:a16="http://schemas.microsoft.com/office/drawing/2014/main" val="1968216086"/>
                  </a:ext>
                </a:extLst>
              </a:tr>
              <a:tr h="419100">
                <a:tc>
                  <a:txBody>
                    <a:bodyPr/>
                    <a:lstStyle/>
                    <a:p>
                      <a:pPr algn="ctr"/>
                      <a:r>
                        <a:rPr lang="en-US">
                          <a:effectLst/>
                        </a:rPr>
                        <a:t>-=</a:t>
                      </a:r>
                    </a:p>
                  </a:txBody>
                  <a:tcPr marL="0" marR="0" marT="0" marB="0" anchor="ctr"/>
                </a:tc>
                <a:tc>
                  <a:txBody>
                    <a:bodyPr/>
                    <a:lstStyle/>
                    <a:p>
                      <a:r>
                        <a:rPr lang="en-US">
                          <a:effectLst/>
                        </a:rPr>
                        <a:t>Subtracts some amount from the original value and sets the original value to the result.</a:t>
                      </a:r>
                    </a:p>
                  </a:txBody>
                  <a:tcPr marL="0" marR="0" marT="0" marB="0" anchor="ctr"/>
                </a:tc>
                <a:extLst>
                  <a:ext uri="{0D108BD9-81ED-4DB2-BD59-A6C34878D82A}">
                    <a16:rowId xmlns:a16="http://schemas.microsoft.com/office/drawing/2014/main" val="1711951223"/>
                  </a:ext>
                </a:extLst>
              </a:tr>
              <a:tr h="209550">
                <a:tc>
                  <a:txBody>
                    <a:bodyPr/>
                    <a:lstStyle/>
                    <a:p>
                      <a:pPr algn="ctr"/>
                      <a:r>
                        <a:rPr lang="en-US">
                          <a:effectLst/>
                        </a:rPr>
                        <a:t>*=</a:t>
                      </a:r>
                    </a:p>
                  </a:txBody>
                  <a:tcPr marL="0" marR="0" marT="0" marB="0" anchor="ctr"/>
                </a:tc>
                <a:tc>
                  <a:txBody>
                    <a:bodyPr/>
                    <a:lstStyle/>
                    <a:p>
                      <a:r>
                        <a:rPr lang="en-US">
                          <a:effectLst/>
                        </a:rPr>
                        <a:t>Multiplies by an amount and sets the original value to the result.</a:t>
                      </a:r>
                    </a:p>
                  </a:txBody>
                  <a:tcPr marL="0" marR="0" marT="0" marB="0" anchor="ctr"/>
                </a:tc>
                <a:extLst>
                  <a:ext uri="{0D108BD9-81ED-4DB2-BD59-A6C34878D82A}">
                    <a16:rowId xmlns:a16="http://schemas.microsoft.com/office/drawing/2014/main" val="2236601108"/>
                  </a:ext>
                </a:extLst>
              </a:tr>
              <a:tr h="209550">
                <a:tc>
                  <a:txBody>
                    <a:bodyPr/>
                    <a:lstStyle/>
                    <a:p>
                      <a:pPr algn="ctr"/>
                      <a:r>
                        <a:rPr lang="en-US">
                          <a:effectLst/>
                        </a:rPr>
                        <a:t>/=</a:t>
                      </a:r>
                    </a:p>
                  </a:txBody>
                  <a:tcPr marL="0" marR="0" marT="0" marB="0" anchor="ctr"/>
                </a:tc>
                <a:tc>
                  <a:txBody>
                    <a:bodyPr/>
                    <a:lstStyle/>
                    <a:p>
                      <a:r>
                        <a:rPr lang="en-US">
                          <a:effectLst/>
                        </a:rPr>
                        <a:t>Divides by an amount and sets the original value to the result.</a:t>
                      </a:r>
                    </a:p>
                  </a:txBody>
                  <a:tcPr marL="0" marR="0" marT="0" marB="0" anchor="ctr"/>
                </a:tc>
                <a:extLst>
                  <a:ext uri="{0D108BD9-81ED-4DB2-BD59-A6C34878D82A}">
                    <a16:rowId xmlns:a16="http://schemas.microsoft.com/office/drawing/2014/main" val="1234218482"/>
                  </a:ext>
                </a:extLst>
              </a:tr>
              <a:tr h="209550">
                <a:tc>
                  <a:txBody>
                    <a:bodyPr/>
                    <a:lstStyle/>
                    <a:p>
                      <a:pPr algn="ctr"/>
                      <a:r>
                        <a:rPr lang="en-US">
                          <a:effectLst/>
                        </a:rPr>
                        <a:t>%=</a:t>
                      </a:r>
                    </a:p>
                  </a:txBody>
                  <a:tcPr marL="0" marR="0" marT="0" marB="0" anchor="ctr"/>
                </a:tc>
                <a:tc>
                  <a:txBody>
                    <a:bodyPr/>
                    <a:lstStyle/>
                    <a:p>
                      <a:r>
                        <a:rPr lang="en-US">
                          <a:effectLst/>
                        </a:rPr>
                        <a:t>Divides by an amount and sets the original value to the modulo.</a:t>
                      </a:r>
                    </a:p>
                  </a:txBody>
                  <a:tcPr marL="0" marR="0" marT="0" marB="0" anchor="ctr"/>
                </a:tc>
                <a:extLst>
                  <a:ext uri="{0D108BD9-81ED-4DB2-BD59-A6C34878D82A}">
                    <a16:rowId xmlns:a16="http://schemas.microsoft.com/office/drawing/2014/main" val="1933362955"/>
                  </a:ext>
                </a:extLst>
              </a:tr>
            </a:tbl>
          </a:graphicData>
        </a:graphic>
      </p:graphicFrame>
      <p:sp>
        <p:nvSpPr>
          <p:cNvPr id="4" name="TextBox 3">
            <a:extLst>
              <a:ext uri="{FF2B5EF4-FFF2-40B4-BE49-F238E27FC236}">
                <a16:creationId xmlns:a16="http://schemas.microsoft.com/office/drawing/2014/main" id="{8B829822-ACCF-4EF0-9892-7BBEB52A8CAB}"/>
              </a:ext>
            </a:extLst>
          </p:cNvPr>
          <p:cNvSpPr txBox="1"/>
          <p:nvPr/>
        </p:nvSpPr>
        <p:spPr>
          <a:xfrm>
            <a:off x="2395268" y="5285117"/>
            <a:ext cx="56186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Find yourself what these operators do</a:t>
            </a:r>
          </a:p>
        </p:txBody>
      </p:sp>
    </p:spTree>
    <p:extLst>
      <p:ext uri="{BB962C8B-B14F-4D97-AF65-F5344CB8AC3E}">
        <p14:creationId xmlns:p14="http://schemas.microsoft.com/office/powerpoint/2010/main" val="93690520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CustomShape 1"/>
          <p:cNvSpPr/>
          <p:nvPr/>
        </p:nvSpPr>
        <p:spPr>
          <a:xfrm>
            <a:off x="762120" y="457200"/>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000000"/>
                </a:solidFill>
                <a:latin typeface="Calibri"/>
                <a:ea typeface="DejaVu Sans"/>
              </a:rPr>
              <a:t>Constraints</a:t>
            </a:r>
            <a:endParaRPr lang="en-US" sz="4400" b="0" strike="noStrike" spc="-1" dirty="0">
              <a:latin typeface="Arial"/>
            </a:endParaRPr>
          </a:p>
        </p:txBody>
      </p:sp>
      <p:sp>
        <p:nvSpPr>
          <p:cNvPr id="539" name="CustomShape 2"/>
          <p:cNvSpPr/>
          <p:nvPr/>
        </p:nvSpPr>
        <p:spPr>
          <a:xfrm>
            <a:off x="762120" y="1600200"/>
            <a:ext cx="7844760" cy="18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188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SQL constraints are used to specify rules for the data in a table. These can be specified when tables are created or after it has been created.</a:t>
            </a:r>
            <a:endParaRPr lang="en-US" sz="1800" b="0" strike="noStrike" spc="-1" dirty="0">
              <a:latin typeface="Arial"/>
            </a:endParaRPr>
          </a:p>
          <a:p>
            <a:pPr marL="285840" indent="-28188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Constraints are used to limit the type of data that can go into a table. This ensures the accuracy and reliability of the data in the table. If there is any violation between the constraint and the data action, the action is aborted.</a:t>
            </a:r>
            <a:endParaRPr lang="en-US" sz="1800" b="0" strike="noStrike" spc="-1" dirty="0">
              <a:latin typeface="Arial"/>
            </a:endParaRPr>
          </a:p>
        </p:txBody>
      </p:sp>
      <p:sp>
        <p:nvSpPr>
          <p:cNvPr id="540" name="CustomShape 3"/>
          <p:cNvSpPr/>
          <p:nvPr/>
        </p:nvSpPr>
        <p:spPr>
          <a:xfrm>
            <a:off x="914400" y="3276720"/>
            <a:ext cx="7844760" cy="18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360"/>
              </a:spcBef>
            </a:pPr>
            <a:r>
              <a:rPr lang="en-US" sz="1800" b="0" strike="noStrike" spc="-1" dirty="0">
                <a:solidFill>
                  <a:srgbClr val="000000"/>
                </a:solidFill>
                <a:latin typeface="Calibri"/>
                <a:ea typeface="DejaVu Sans"/>
              </a:rPr>
              <a:t>Common Constraints:</a:t>
            </a:r>
            <a:endParaRPr lang="en-US" sz="1800" b="0" strike="noStrike" spc="-1" dirty="0">
              <a:latin typeface="Arial"/>
            </a:endParaRPr>
          </a:p>
          <a:p>
            <a:pPr>
              <a:lnSpc>
                <a:spcPct val="100000"/>
              </a:lnSpc>
              <a:spcBef>
                <a:spcPts val="360"/>
              </a:spcBef>
            </a:pPr>
            <a:r>
              <a:rPr lang="en-US" sz="1800" b="1" strike="noStrike" spc="-1" dirty="0">
                <a:solidFill>
                  <a:srgbClr val="000000"/>
                </a:solidFill>
                <a:latin typeface="Calibri"/>
                <a:ea typeface="DejaVu Sans"/>
              </a:rPr>
              <a:t>NOT NULL</a:t>
            </a:r>
            <a:r>
              <a:rPr lang="en-US" sz="1800" b="0" strike="noStrike" spc="-1" dirty="0">
                <a:solidFill>
                  <a:srgbClr val="000000"/>
                </a:solidFill>
                <a:latin typeface="Calibri"/>
                <a:ea typeface="DejaVu Sans"/>
              </a:rPr>
              <a:t> - Ensures that a column cannot have a NULL value</a:t>
            </a:r>
            <a:endParaRPr lang="en-US" sz="1800" b="0" strike="noStrike" spc="-1" dirty="0">
              <a:latin typeface="Arial"/>
            </a:endParaRPr>
          </a:p>
          <a:p>
            <a:pPr>
              <a:lnSpc>
                <a:spcPct val="100000"/>
              </a:lnSpc>
              <a:spcBef>
                <a:spcPts val="360"/>
              </a:spcBef>
            </a:pPr>
            <a:r>
              <a:rPr lang="en-US" sz="1800" b="1" strike="noStrike" spc="-1" dirty="0">
                <a:solidFill>
                  <a:srgbClr val="000000"/>
                </a:solidFill>
                <a:latin typeface="Calibri"/>
                <a:ea typeface="DejaVu Sans"/>
              </a:rPr>
              <a:t>UNIQUE</a:t>
            </a:r>
            <a:r>
              <a:rPr lang="en-US" sz="1800" b="0" strike="noStrike" spc="-1" dirty="0">
                <a:solidFill>
                  <a:srgbClr val="000000"/>
                </a:solidFill>
                <a:latin typeface="Calibri"/>
                <a:ea typeface="DejaVu Sans"/>
              </a:rPr>
              <a:t> - Ensures that all values in a column are different</a:t>
            </a:r>
            <a:endParaRPr lang="en-US" sz="1800" b="0" strike="noStrike" spc="-1" dirty="0">
              <a:latin typeface="Arial"/>
            </a:endParaRPr>
          </a:p>
          <a:p>
            <a:pPr>
              <a:lnSpc>
                <a:spcPct val="100000"/>
              </a:lnSpc>
              <a:spcBef>
                <a:spcPts val="360"/>
              </a:spcBef>
            </a:pPr>
            <a:r>
              <a:rPr lang="en-US" sz="1800" b="1" strike="noStrike" spc="-1" dirty="0">
                <a:solidFill>
                  <a:srgbClr val="000000"/>
                </a:solidFill>
                <a:latin typeface="Calibri"/>
                <a:ea typeface="DejaVu Sans"/>
              </a:rPr>
              <a:t>PRIMARY KEY</a:t>
            </a:r>
            <a:r>
              <a:rPr lang="en-US" sz="1800" b="0" strike="noStrike" spc="-1" dirty="0">
                <a:solidFill>
                  <a:srgbClr val="000000"/>
                </a:solidFill>
                <a:latin typeface="Calibri"/>
                <a:ea typeface="DejaVu Sans"/>
              </a:rPr>
              <a:t> - A combination of a NOT NULL and UNIQUE. Uniquely identifies each row in a table</a:t>
            </a:r>
            <a:endParaRPr lang="en-US" sz="1800" b="0" strike="noStrike" spc="-1" dirty="0">
              <a:latin typeface="Arial"/>
            </a:endParaRPr>
          </a:p>
          <a:p>
            <a:pPr>
              <a:lnSpc>
                <a:spcPct val="100000"/>
              </a:lnSpc>
              <a:spcBef>
                <a:spcPts val="360"/>
              </a:spcBef>
            </a:pPr>
            <a:r>
              <a:rPr lang="en-US" sz="1800" b="1" strike="noStrike" spc="-1" dirty="0">
                <a:solidFill>
                  <a:srgbClr val="000000"/>
                </a:solidFill>
                <a:latin typeface="Calibri"/>
                <a:ea typeface="DejaVu Sans"/>
              </a:rPr>
              <a:t>FOREIGN KEY</a:t>
            </a:r>
            <a:r>
              <a:rPr lang="en-US" sz="1800" b="0" strike="noStrike" spc="-1" dirty="0">
                <a:solidFill>
                  <a:srgbClr val="000000"/>
                </a:solidFill>
                <a:latin typeface="Calibri"/>
                <a:ea typeface="DejaVu Sans"/>
              </a:rPr>
              <a:t> - Uniquely identifies a row/record in another table</a:t>
            </a:r>
            <a:endParaRPr lang="en-US" sz="1800" b="0" strike="noStrike" spc="-1" dirty="0">
              <a:latin typeface="Arial"/>
            </a:endParaRPr>
          </a:p>
          <a:p>
            <a:pPr>
              <a:lnSpc>
                <a:spcPct val="100000"/>
              </a:lnSpc>
              <a:spcBef>
                <a:spcPts val="360"/>
              </a:spcBef>
            </a:pPr>
            <a:r>
              <a:rPr lang="en-US" sz="1800" b="1" strike="noStrike" spc="-1" dirty="0">
                <a:solidFill>
                  <a:srgbClr val="000000"/>
                </a:solidFill>
                <a:latin typeface="Calibri"/>
                <a:ea typeface="DejaVu Sans"/>
              </a:rPr>
              <a:t>CHECK</a:t>
            </a:r>
            <a:r>
              <a:rPr lang="en-US" sz="1800" b="0" strike="noStrike" spc="-1" dirty="0">
                <a:solidFill>
                  <a:srgbClr val="000000"/>
                </a:solidFill>
                <a:latin typeface="Calibri"/>
                <a:ea typeface="DejaVu Sans"/>
              </a:rPr>
              <a:t> - Ensures that all values in a column satisfies a specific condition</a:t>
            </a:r>
            <a:endParaRPr lang="en-US" sz="1800" b="0" strike="noStrike" spc="-1" dirty="0">
              <a:latin typeface="Arial"/>
            </a:endParaRPr>
          </a:p>
          <a:p>
            <a:pPr>
              <a:lnSpc>
                <a:spcPct val="100000"/>
              </a:lnSpc>
              <a:spcBef>
                <a:spcPts val="360"/>
              </a:spcBef>
            </a:pPr>
            <a:r>
              <a:rPr lang="en-US" sz="1800" b="1" strike="noStrike" spc="-1" dirty="0">
                <a:solidFill>
                  <a:srgbClr val="000000"/>
                </a:solidFill>
                <a:latin typeface="Calibri"/>
                <a:ea typeface="DejaVu Sans"/>
              </a:rPr>
              <a:t>DEFAULT</a:t>
            </a:r>
            <a:r>
              <a:rPr lang="en-US" sz="1800" b="0" strike="noStrike" spc="-1" dirty="0">
                <a:solidFill>
                  <a:srgbClr val="000000"/>
                </a:solidFill>
                <a:latin typeface="Calibri"/>
                <a:ea typeface="DejaVu Sans"/>
              </a:rPr>
              <a:t> - Sets a default value for a column when no value is specified</a:t>
            </a:r>
            <a:endParaRPr lang="en-US" sz="1800" b="0" strike="noStrike" spc="-1" dirty="0">
              <a:latin typeface="Arial"/>
            </a:endParaRPr>
          </a:p>
        </p:txBody>
      </p:sp>
      <p:sp>
        <p:nvSpPr>
          <p:cNvPr id="541"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Constraints</a:t>
            </a:r>
            <a:endParaRPr lang="en-US" sz="4400" b="0" strike="noStrike" spc="-1">
              <a:latin typeface="Arial"/>
            </a:endParaRPr>
          </a:p>
        </p:txBody>
      </p:sp>
    </p:spTree>
    <p:extLst>
      <p:ext uri="{BB962C8B-B14F-4D97-AF65-F5344CB8AC3E}">
        <p14:creationId xmlns:p14="http://schemas.microsoft.com/office/powerpoint/2010/main" val="353030104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a:solidFill>
                  <a:srgbClr val="000000"/>
                </a:solidFill>
                <a:latin typeface="Calibri"/>
                <a:ea typeface="DejaVu Sans"/>
              </a:rPr>
              <a:t>NOT NULL</a:t>
            </a:r>
            <a:endParaRPr lang="en-US" sz="2400" b="0" strike="noStrike" spc="-1">
              <a:latin typeface="Arial"/>
            </a:endParaRPr>
          </a:p>
        </p:txBody>
      </p:sp>
      <p:sp>
        <p:nvSpPr>
          <p:cNvPr id="543" name="CustomShape 2"/>
          <p:cNvSpPr/>
          <p:nvPr/>
        </p:nvSpPr>
        <p:spPr>
          <a:xfrm>
            <a:off x="457200" y="1143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This enforces a field to always contain a value, which means that you cannot insert a new record, or update a record without adding a value to this field.</a:t>
            </a:r>
            <a:endParaRPr lang="en-US" sz="18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When creating a table</a:t>
            </a:r>
            <a:endParaRPr lang="en-US" sz="1800" b="0" strike="noStrike" spc="-1" dirty="0">
              <a:latin typeface="Arial"/>
            </a:endParaRPr>
          </a:p>
          <a:p>
            <a:pPr marL="457200">
              <a:lnSpc>
                <a:spcPct val="100000"/>
              </a:lnSpc>
              <a:spcBef>
                <a:spcPts val="320"/>
              </a:spcBef>
            </a:pPr>
            <a:r>
              <a:rPr lang="en-US" sz="1600" b="0" strike="noStrike" spc="-1" dirty="0">
                <a:solidFill>
                  <a:srgbClr val="000000"/>
                </a:solidFill>
                <a:latin typeface="Calibri"/>
                <a:ea typeface="DejaVu Sans"/>
              </a:rPr>
              <a:t>CREATE TABLE Student(</a:t>
            </a:r>
            <a:br>
              <a:rPr dirty="0"/>
            </a:br>
            <a:r>
              <a:rPr lang="en-US" sz="1600" b="0" strike="noStrike" spc="-1" dirty="0">
                <a:solidFill>
                  <a:srgbClr val="000000"/>
                </a:solidFill>
                <a:latin typeface="Calibri"/>
                <a:ea typeface="DejaVu Sans"/>
              </a:rPr>
              <a:t> 	  ID INT NOT NULL,</a:t>
            </a:r>
            <a:br>
              <a:rPr dirty="0"/>
            </a:b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FirstName</a:t>
            </a:r>
            <a:r>
              <a:rPr lang="en-US" sz="1600" b="0" strike="noStrike" spc="-1" dirty="0">
                <a:solidFill>
                  <a:srgbClr val="000000"/>
                </a:solidFill>
                <a:latin typeface="Calibri"/>
                <a:ea typeface="DejaVu Sans"/>
              </a:rPr>
              <a:t> VARCHAR(255) NOT NULL,</a:t>
            </a:r>
            <a:br>
              <a:rPr dirty="0"/>
            </a:b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LastName</a:t>
            </a:r>
            <a:r>
              <a:rPr lang="en-US" sz="1600" b="0" strike="noStrike" spc="-1" dirty="0">
                <a:solidFill>
                  <a:srgbClr val="000000"/>
                </a:solidFill>
                <a:latin typeface="Calibri"/>
                <a:ea typeface="DejaVu Sans"/>
              </a:rPr>
              <a:t> VARCHAR (255) NOT NULL,</a:t>
            </a:r>
            <a:br>
              <a:rPr dirty="0"/>
            </a:br>
            <a:r>
              <a:rPr lang="en-US" sz="1600" b="0" strike="noStrike" spc="-1" dirty="0">
                <a:solidFill>
                  <a:srgbClr val="000000"/>
                </a:solidFill>
                <a:latin typeface="Calibri"/>
                <a:ea typeface="DejaVu Sans"/>
              </a:rPr>
              <a:t>  	  Age INT</a:t>
            </a:r>
            <a:br>
              <a:rPr dirty="0"/>
            </a:br>
            <a:r>
              <a:rPr lang="en-US" sz="1600" b="0" strike="noStrike" spc="-1" dirty="0">
                <a:solidFill>
                  <a:srgbClr val="000000"/>
                </a:solidFill>
                <a:latin typeface="Calibri"/>
                <a:ea typeface="DejaVu Sans"/>
              </a:rPr>
              <a:t>	);</a:t>
            </a: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If table has been already created</a:t>
            </a:r>
            <a:endParaRPr lang="en-US" sz="1800" b="0" strike="noStrike" spc="-1" dirty="0">
              <a:latin typeface="Arial"/>
            </a:endParaRPr>
          </a:p>
          <a:p>
            <a:pPr>
              <a:lnSpc>
                <a:spcPct val="100000"/>
              </a:lnSpc>
              <a:spcBef>
                <a:spcPts val="360"/>
              </a:spcBef>
            </a:pPr>
            <a:r>
              <a:rPr lang="en-US" sz="1800" b="0" strike="noStrike" spc="-1" dirty="0">
                <a:solidFill>
                  <a:srgbClr val="000000"/>
                </a:solidFill>
                <a:latin typeface="Calibri"/>
                <a:ea typeface="DejaVu Sans"/>
              </a:rPr>
              <a:t>	</a:t>
            </a:r>
            <a:r>
              <a:rPr lang="en-US" sz="1600" b="0" strike="noStrike" spc="-1" dirty="0">
                <a:solidFill>
                  <a:srgbClr val="000000"/>
                </a:solidFill>
                <a:latin typeface="Calibri"/>
                <a:ea typeface="DejaVu Sans"/>
              </a:rPr>
              <a:t>ALTER TABLE Person</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ALTER COLUMN Age INT NOT NULL;</a:t>
            </a: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To remove the constraint</a:t>
            </a:r>
            <a:endParaRPr lang="en-US" sz="1800" b="0" strike="noStrike" spc="-1" dirty="0">
              <a:latin typeface="Arial"/>
            </a:endParaRPr>
          </a:p>
          <a:p>
            <a:pPr>
              <a:lnSpc>
                <a:spcPct val="100000"/>
              </a:lnSpc>
              <a:spcBef>
                <a:spcPts val="360"/>
              </a:spcBef>
            </a:pPr>
            <a:r>
              <a:rPr lang="en-US" sz="18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 ALTER TABLE Person</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ALTER COLUMN Age INT NULL;</a:t>
            </a:r>
            <a:endParaRPr lang="en-US" sz="1600" b="0" strike="noStrike" spc="-1" dirty="0">
              <a:latin typeface="Arial"/>
            </a:endParaRPr>
          </a:p>
        </p:txBody>
      </p:sp>
      <p:sp>
        <p:nvSpPr>
          <p:cNvPr id="544" name="CustomShape 3"/>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Constraints</a:t>
            </a:r>
            <a:endParaRPr lang="en-US" sz="4400" b="0" strike="noStrike" spc="-1">
              <a:latin typeface="Arial"/>
            </a:endParaRPr>
          </a:p>
        </p:txBody>
      </p:sp>
      <p:sp>
        <p:nvSpPr>
          <p:cNvPr id="545"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6847BC4-EDAF-4B36-8E04-F4C928EE91BC}" type="slidenum">
              <a:rPr lang="en-US" sz="1200" b="0" strike="noStrike" spc="-1">
                <a:solidFill>
                  <a:srgbClr val="8B8B8B"/>
                </a:solidFill>
                <a:latin typeface="Calibri"/>
                <a:ea typeface="DejaVu Sans"/>
              </a:rPr>
              <a:t>25</a:t>
            </a:fld>
            <a:endParaRPr lang="en-US" sz="1200" b="0" strike="noStrike" spc="-1">
              <a:latin typeface="Arial"/>
            </a:endParaRPr>
          </a:p>
        </p:txBody>
      </p:sp>
    </p:spTree>
    <p:extLst>
      <p:ext uri="{BB962C8B-B14F-4D97-AF65-F5344CB8AC3E}">
        <p14:creationId xmlns:p14="http://schemas.microsoft.com/office/powerpoint/2010/main" val="119886830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457200" y="-15240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dirty="0">
                <a:solidFill>
                  <a:srgbClr val="000000"/>
                </a:solidFill>
                <a:latin typeface="Calibri"/>
                <a:ea typeface="DejaVu Sans"/>
              </a:rPr>
              <a:t>UNIQUE Constraint</a:t>
            </a:r>
            <a:endParaRPr lang="en-US" sz="2400" b="0" strike="noStrike" spc="-1" dirty="0">
              <a:latin typeface="Arial"/>
            </a:endParaRPr>
          </a:p>
        </p:txBody>
      </p:sp>
      <p:sp>
        <p:nvSpPr>
          <p:cNvPr id="547" name="CustomShape 2"/>
          <p:cNvSpPr/>
          <p:nvPr/>
        </p:nvSpPr>
        <p:spPr>
          <a:xfrm>
            <a:off x="457200" y="50724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Unique Constraint ensures all values in a column are different.</a:t>
            </a:r>
            <a:endParaRPr lang="en-US" sz="18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When creating a table</a:t>
            </a:r>
          </a:p>
          <a:p>
            <a:pPr>
              <a:lnSpc>
                <a:spcPct val="100000"/>
              </a:lnSpc>
              <a:spcBef>
                <a:spcPts val="320"/>
              </a:spcBef>
            </a:pPr>
            <a:r>
              <a:rPr lang="en-US" spc="-1" dirty="0">
                <a:solidFill>
                  <a:srgbClr val="000000"/>
                </a:solidFill>
                <a:ea typeface="DejaVu Sans"/>
              </a:rPr>
              <a:t>	CREATE TABLE Teacher(</a:t>
            </a:r>
            <a:br>
              <a:rPr lang="en-US" dirty="0"/>
            </a:br>
            <a:r>
              <a:rPr lang="en-US" spc="-1" dirty="0">
                <a:solidFill>
                  <a:srgbClr val="000000"/>
                </a:solidFill>
                <a:ea typeface="DejaVu Sans"/>
              </a:rPr>
              <a:t>    		ID INT NOT NULL,</a:t>
            </a:r>
            <a:br>
              <a:rPr lang="en-US" dirty="0"/>
            </a:br>
            <a:r>
              <a:rPr lang="en-US" spc="-1" dirty="0">
                <a:solidFill>
                  <a:srgbClr val="000000"/>
                </a:solidFill>
                <a:ea typeface="DejaVu Sans"/>
              </a:rPr>
              <a:t>    		</a:t>
            </a:r>
            <a:r>
              <a:rPr lang="en-US" spc="-1" dirty="0" err="1">
                <a:solidFill>
                  <a:srgbClr val="000000"/>
                </a:solidFill>
                <a:ea typeface="DejaVu Sans"/>
              </a:rPr>
              <a:t>FirstName</a:t>
            </a:r>
            <a:r>
              <a:rPr lang="en-US" spc="-1" dirty="0">
                <a:solidFill>
                  <a:srgbClr val="000000"/>
                </a:solidFill>
                <a:ea typeface="DejaVu Sans"/>
              </a:rPr>
              <a:t> VARCHAR(255) NOT NULL,</a:t>
            </a:r>
            <a:br>
              <a:rPr lang="en-US" dirty="0"/>
            </a:br>
            <a:r>
              <a:rPr lang="en-US" spc="-1" dirty="0">
                <a:solidFill>
                  <a:srgbClr val="000000"/>
                </a:solidFill>
                <a:ea typeface="DejaVu Sans"/>
              </a:rPr>
              <a:t>    		</a:t>
            </a:r>
            <a:r>
              <a:rPr lang="en-US" spc="-1" dirty="0" err="1">
                <a:solidFill>
                  <a:srgbClr val="000000"/>
                </a:solidFill>
                <a:ea typeface="DejaVu Sans"/>
              </a:rPr>
              <a:t>LastName</a:t>
            </a:r>
            <a:r>
              <a:rPr lang="en-US" spc="-1" dirty="0">
                <a:solidFill>
                  <a:srgbClr val="000000"/>
                </a:solidFill>
                <a:ea typeface="DejaVu Sans"/>
              </a:rPr>
              <a:t> VARCHAR(255) NOT NULL,</a:t>
            </a:r>
            <a:br>
              <a:rPr lang="en-US" dirty="0"/>
            </a:br>
            <a:r>
              <a:rPr lang="en-US" spc="-1" dirty="0">
                <a:solidFill>
                  <a:srgbClr val="000000"/>
                </a:solidFill>
                <a:ea typeface="DejaVu Sans"/>
              </a:rPr>
              <a:t>    		Phone VARCHAR(255) UNIQUE</a:t>
            </a:r>
            <a:br>
              <a:rPr lang="en-US" dirty="0"/>
            </a:br>
            <a:r>
              <a:rPr lang="en-US" spc="-1" dirty="0">
                <a:solidFill>
                  <a:srgbClr val="000000"/>
                </a:solidFill>
                <a:ea typeface="DejaVu Sans"/>
              </a:rPr>
              <a:t>          		);</a:t>
            </a:r>
            <a:endParaRPr lang="en-US" spc="-1" dirty="0">
              <a:latin typeface="Arial"/>
            </a:endParaRPr>
          </a:p>
          <a:p>
            <a:pPr marL="343080" indent="-339120">
              <a:lnSpc>
                <a:spcPct val="100000"/>
              </a:lnSpc>
              <a:spcBef>
                <a:spcPts val="360"/>
              </a:spcBef>
              <a:buClr>
                <a:srgbClr val="000000"/>
              </a:buClr>
              <a:buFont typeface="Arial"/>
              <a:buChar char="•"/>
            </a:pPr>
            <a:r>
              <a:rPr lang="en-US" sz="1800" b="0" strike="noStrike" spc="-1" dirty="0">
                <a:latin typeface="Arial"/>
              </a:rPr>
              <a:t>OR</a:t>
            </a:r>
          </a:p>
          <a:p>
            <a:pPr>
              <a:lnSpc>
                <a:spcPct val="100000"/>
              </a:lnSpc>
              <a:spcBef>
                <a:spcPts val="320"/>
              </a:spcBef>
            </a:pPr>
            <a:r>
              <a:rPr lang="en-US" sz="1600" b="0" strike="noStrike" spc="-1" dirty="0">
                <a:solidFill>
                  <a:srgbClr val="000000"/>
                </a:solidFill>
                <a:latin typeface="Calibri"/>
                <a:ea typeface="DejaVu Sans"/>
              </a:rPr>
              <a:t>	CREATE TABLE Teacher(</a:t>
            </a:r>
            <a:br>
              <a:rPr dirty="0"/>
            </a:br>
            <a:r>
              <a:rPr lang="en-US" sz="1600" b="0" strike="noStrike" spc="-1" dirty="0">
                <a:solidFill>
                  <a:srgbClr val="000000"/>
                </a:solidFill>
                <a:latin typeface="Calibri"/>
                <a:ea typeface="DejaVu Sans"/>
              </a:rPr>
              <a:t>    		ID INT NOT NULL,</a:t>
            </a:r>
            <a:br>
              <a:rPr dirty="0"/>
            </a:b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FirstName</a:t>
            </a:r>
            <a:r>
              <a:rPr lang="en-US" sz="1600" b="0" strike="noStrike" spc="-1" dirty="0">
                <a:solidFill>
                  <a:srgbClr val="000000"/>
                </a:solidFill>
                <a:latin typeface="Calibri"/>
                <a:ea typeface="DejaVu Sans"/>
              </a:rPr>
              <a:t> VARCHAR(255) NOT NULL,</a:t>
            </a:r>
            <a:br>
              <a:rPr dirty="0"/>
            </a:b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LastName</a:t>
            </a:r>
            <a:r>
              <a:rPr lang="en-US" sz="1600" b="0" strike="noStrike" spc="-1" dirty="0">
                <a:solidFill>
                  <a:srgbClr val="000000"/>
                </a:solidFill>
                <a:latin typeface="Calibri"/>
                <a:ea typeface="DejaVu Sans"/>
              </a:rPr>
              <a:t> VARCHAR(255) NOT NULL,</a:t>
            </a:r>
            <a:br>
              <a:rPr dirty="0"/>
            </a:br>
            <a:r>
              <a:rPr lang="en-US" sz="1600" b="0" strike="noStrike" spc="-1" dirty="0">
                <a:solidFill>
                  <a:srgbClr val="000000"/>
                </a:solidFill>
                <a:latin typeface="Calibri"/>
                <a:ea typeface="DejaVu Sans"/>
              </a:rPr>
              <a:t>    		Phone VARCHAR(255),</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CONSTRAINT </a:t>
            </a:r>
            <a:r>
              <a:rPr lang="en-US" sz="1600" b="0" strike="noStrike" spc="-1" dirty="0" err="1">
                <a:solidFill>
                  <a:srgbClr val="000000"/>
                </a:solidFill>
                <a:latin typeface="Calibri"/>
                <a:ea typeface="DejaVu Sans"/>
              </a:rPr>
              <a:t>UK_Phone</a:t>
            </a:r>
            <a:r>
              <a:rPr lang="en-US" sz="1600" b="0" strike="noStrike" spc="-1" dirty="0">
                <a:solidFill>
                  <a:srgbClr val="000000"/>
                </a:solidFill>
                <a:latin typeface="Calibri"/>
                <a:ea typeface="DejaVu Sans"/>
              </a:rPr>
              <a:t> UNIQUE (Phone)</a:t>
            </a:r>
            <a:br>
              <a:rPr dirty="0"/>
            </a:br>
            <a:r>
              <a:rPr lang="en-US" sz="1600" b="0" strike="noStrike" spc="-1" dirty="0">
                <a:solidFill>
                  <a:srgbClr val="000000"/>
                </a:solidFill>
                <a:latin typeface="Calibri"/>
                <a:ea typeface="DejaVu Sans"/>
              </a:rPr>
              <a:t>          		);</a:t>
            </a: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1" strike="noStrike" spc="-1" dirty="0">
                <a:solidFill>
                  <a:srgbClr val="000000"/>
                </a:solidFill>
                <a:latin typeface="Calibri"/>
                <a:ea typeface="DejaVu Sans"/>
              </a:rPr>
              <a:t>If table has been already created</a:t>
            </a:r>
            <a:endParaRPr lang="en-US" sz="1800" b="1" strike="noStrike" spc="-1" dirty="0">
              <a:latin typeface="Arial"/>
            </a:endParaRPr>
          </a:p>
          <a:p>
            <a:pPr>
              <a:lnSpc>
                <a:spcPct val="100000"/>
              </a:lnSpc>
              <a:spcBef>
                <a:spcPts val="360"/>
              </a:spcBef>
            </a:pPr>
            <a:r>
              <a:rPr lang="en-US" sz="1800" b="1" strike="noStrike" spc="-1" dirty="0">
                <a:solidFill>
                  <a:srgbClr val="000000"/>
                </a:solidFill>
                <a:latin typeface="Calibri"/>
                <a:ea typeface="DejaVu Sans"/>
              </a:rPr>
              <a:t>	</a:t>
            </a:r>
            <a:r>
              <a:rPr lang="en-US" sz="1600" b="1" strike="noStrike" spc="-1" dirty="0">
                <a:solidFill>
                  <a:srgbClr val="000000"/>
                </a:solidFill>
                <a:latin typeface="Calibri"/>
                <a:ea typeface="DejaVu Sans"/>
              </a:rPr>
              <a:t>ALTER TABLE Student</a:t>
            </a:r>
            <a:endParaRPr lang="en-US" sz="1600" b="1" strike="noStrike" spc="-1" dirty="0">
              <a:latin typeface="Arial"/>
            </a:endParaRPr>
          </a:p>
          <a:p>
            <a:pPr>
              <a:lnSpc>
                <a:spcPct val="100000"/>
              </a:lnSpc>
              <a:spcBef>
                <a:spcPts val="320"/>
              </a:spcBef>
            </a:pPr>
            <a:r>
              <a:rPr lang="en-US" sz="1600" b="1" strike="noStrike" spc="-1" dirty="0">
                <a:solidFill>
                  <a:srgbClr val="000000"/>
                </a:solidFill>
                <a:latin typeface="Calibri"/>
                <a:ea typeface="DejaVu Sans"/>
              </a:rPr>
              <a:t>		ADD CONSTRAINT </a:t>
            </a:r>
            <a:r>
              <a:rPr lang="en-US" sz="1600" b="1" strike="noStrike" spc="-1" dirty="0" err="1">
                <a:solidFill>
                  <a:srgbClr val="000000"/>
                </a:solidFill>
                <a:latin typeface="Calibri"/>
                <a:ea typeface="DejaVu Sans"/>
              </a:rPr>
              <a:t>UK_Phone</a:t>
            </a:r>
            <a:r>
              <a:rPr lang="en-US" sz="1600" b="1" strike="noStrike" spc="-1" dirty="0">
                <a:solidFill>
                  <a:srgbClr val="000000"/>
                </a:solidFill>
                <a:latin typeface="Calibri"/>
                <a:ea typeface="DejaVu Sans"/>
              </a:rPr>
              <a:t> UNIQUE(Phone);</a:t>
            </a:r>
            <a:endParaRPr lang="en-US" sz="1600" b="1"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To remove the constraint</a:t>
            </a:r>
            <a:endParaRPr lang="en-US" sz="1800" b="0" strike="noStrike" spc="-1" dirty="0">
              <a:latin typeface="Arial"/>
            </a:endParaRPr>
          </a:p>
          <a:p>
            <a:pPr>
              <a:lnSpc>
                <a:spcPct val="100000"/>
              </a:lnSpc>
              <a:spcBef>
                <a:spcPts val="360"/>
              </a:spcBef>
            </a:pPr>
            <a:r>
              <a:rPr lang="en-US" sz="18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 ALTER TABLE Student</a:t>
            </a:r>
            <a:endParaRPr lang="en-US" sz="1600" b="0" strike="noStrike" spc="-1" dirty="0">
              <a:latin typeface="Arial"/>
            </a:endParaRPr>
          </a:p>
          <a:p>
            <a:pPr>
              <a:lnSpc>
                <a:spcPct val="100000"/>
              </a:lnSpc>
              <a:spcBef>
                <a:spcPts val="320"/>
              </a:spcBef>
            </a:pPr>
            <a:r>
              <a:rPr lang="en-US" sz="16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 DROP CONSTRAINT </a:t>
            </a:r>
            <a:r>
              <a:rPr lang="en-US" sz="1600" b="0" strike="noStrike" spc="-1" dirty="0" err="1">
                <a:solidFill>
                  <a:srgbClr val="000000"/>
                </a:solidFill>
                <a:latin typeface="Calibri"/>
                <a:ea typeface="DejaVu Sans"/>
              </a:rPr>
              <a:t>UK_Phone</a:t>
            </a:r>
            <a:r>
              <a:rPr lang="en-US" sz="1600" b="0" strike="noStrike" spc="-1" dirty="0">
                <a:solidFill>
                  <a:srgbClr val="000000"/>
                </a:solidFill>
                <a:latin typeface="Calibri"/>
                <a:ea typeface="DejaVu Sans"/>
              </a:rPr>
              <a:t>;</a:t>
            </a:r>
            <a:endParaRPr lang="en-US" sz="1600" b="0" strike="noStrike" spc="-1" dirty="0">
              <a:latin typeface="Arial"/>
            </a:endParaRPr>
          </a:p>
        </p:txBody>
      </p:sp>
      <p:sp>
        <p:nvSpPr>
          <p:cNvPr id="548" name="CustomShape 3"/>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Constraints</a:t>
            </a:r>
            <a:endParaRPr lang="en-US" sz="4400" b="0" strike="noStrike" spc="-1">
              <a:latin typeface="Arial"/>
            </a:endParaRPr>
          </a:p>
        </p:txBody>
      </p:sp>
      <p:sp>
        <p:nvSpPr>
          <p:cNvPr id="549"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7E0A1B4-7E17-4B6E-B2DD-48F7DBFDE123}" type="slidenum">
              <a:rPr lang="en-US" sz="1200" b="0" strike="noStrike" spc="-1">
                <a:solidFill>
                  <a:srgbClr val="8B8B8B"/>
                </a:solidFill>
                <a:latin typeface="Calibri"/>
                <a:ea typeface="DejaVu Sans"/>
              </a:rPr>
              <a:t>26</a:t>
            </a:fld>
            <a:endParaRPr lang="en-US" sz="1200" b="0" strike="noStrike" spc="-1">
              <a:latin typeface="Arial"/>
            </a:endParaRPr>
          </a:p>
        </p:txBody>
      </p:sp>
    </p:spTree>
    <p:extLst>
      <p:ext uri="{BB962C8B-B14F-4D97-AF65-F5344CB8AC3E}">
        <p14:creationId xmlns:p14="http://schemas.microsoft.com/office/powerpoint/2010/main" val="41002221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a:solidFill>
                  <a:srgbClr val="000000"/>
                </a:solidFill>
                <a:latin typeface="Calibri"/>
                <a:ea typeface="DejaVu Sans"/>
              </a:rPr>
              <a:t>PRIMARY KEY Constraint</a:t>
            </a:r>
            <a:endParaRPr lang="en-US" sz="2400" b="0" strike="noStrike" spc="-1">
              <a:latin typeface="Arial"/>
            </a:endParaRPr>
          </a:p>
        </p:txBody>
      </p:sp>
      <p:sp>
        <p:nvSpPr>
          <p:cNvPr id="551" name="CustomShape 2"/>
          <p:cNvSpPr/>
          <p:nvPr/>
        </p:nvSpPr>
        <p:spPr>
          <a:xfrm>
            <a:off x="457200" y="1143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0" strike="noStrike" spc="-1">
                <a:solidFill>
                  <a:srgbClr val="000000"/>
                </a:solidFill>
                <a:latin typeface="Calibri"/>
                <a:ea typeface="DejaVu Sans"/>
              </a:rPr>
              <a:t>Primary keys uniquely identifies each record in a table.</a:t>
            </a:r>
            <a:endParaRPr lang="en-US" sz="1800" b="0" strike="noStrike" spc="-1">
              <a:latin typeface="Arial"/>
            </a:endParaRPr>
          </a:p>
          <a:p>
            <a:pPr marL="343080" indent="-339120">
              <a:lnSpc>
                <a:spcPct val="100000"/>
              </a:lnSpc>
              <a:spcBef>
                <a:spcPts val="360"/>
              </a:spcBef>
              <a:buClr>
                <a:srgbClr val="000000"/>
              </a:buClr>
              <a:buFont typeface="Arial"/>
              <a:buChar char="•"/>
            </a:pPr>
            <a:r>
              <a:rPr lang="en-US" sz="1800" b="0" strike="noStrike" spc="-1">
                <a:solidFill>
                  <a:srgbClr val="000000"/>
                </a:solidFill>
                <a:latin typeface="Calibri"/>
                <a:ea typeface="DejaVu Sans"/>
              </a:rPr>
              <a:t>A Primary key must contain UNIQUE values, and cannot contain NULL values.</a:t>
            </a:r>
            <a:endParaRPr lang="en-US" sz="1800" b="0" strike="noStrike" spc="-1">
              <a:latin typeface="Arial"/>
            </a:endParaRPr>
          </a:p>
          <a:p>
            <a:pPr marL="343080" indent="-339120">
              <a:lnSpc>
                <a:spcPct val="100000"/>
              </a:lnSpc>
              <a:spcBef>
                <a:spcPts val="360"/>
              </a:spcBef>
              <a:buClr>
                <a:srgbClr val="000000"/>
              </a:buClr>
              <a:buFont typeface="Arial"/>
              <a:buChar char="•"/>
            </a:pPr>
            <a:r>
              <a:rPr lang="en-US" sz="1800" b="0" strike="noStrike" spc="-1">
                <a:solidFill>
                  <a:srgbClr val="000000"/>
                </a:solidFill>
                <a:latin typeface="Calibri"/>
                <a:ea typeface="DejaVu Sans"/>
              </a:rPr>
              <a:t>A table can have only one primary key, which may consist of single or multiple fields.</a:t>
            </a:r>
            <a:endParaRPr lang="en-US" sz="1800" b="0" strike="noStrike" spc="-1">
              <a:latin typeface="Arial"/>
            </a:endParaRPr>
          </a:p>
          <a:p>
            <a:pPr marL="343080" indent="-339120">
              <a:lnSpc>
                <a:spcPct val="100000"/>
              </a:lnSpc>
              <a:spcBef>
                <a:spcPts val="360"/>
              </a:spcBef>
              <a:buClr>
                <a:srgbClr val="000000"/>
              </a:buClr>
              <a:buFont typeface="Arial"/>
              <a:buChar char="•"/>
            </a:pPr>
            <a:r>
              <a:rPr lang="en-US" sz="1800" b="0" strike="noStrike" spc="-1">
                <a:solidFill>
                  <a:srgbClr val="000000"/>
                </a:solidFill>
                <a:latin typeface="Calibri"/>
                <a:ea typeface="DejaVu Sans"/>
              </a:rPr>
              <a:t>When creating a table</a:t>
            </a:r>
            <a:endParaRPr lang="en-US" sz="18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CREATE TABLE Person(</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ID INT PRIMARY KEY NOT NULL,    </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FirstName VARCHAR(255) NOT NULL,    </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LastName VARCHAR(255) NOT NULL,    </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Age INT</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a:t>
            </a:r>
            <a:endParaRPr lang="en-US" sz="1600" b="0" strike="noStrike" spc="-1">
              <a:latin typeface="Arial"/>
            </a:endParaRPr>
          </a:p>
          <a:p>
            <a:pPr marL="343080" indent="-339120">
              <a:lnSpc>
                <a:spcPct val="100000"/>
              </a:lnSpc>
              <a:spcBef>
                <a:spcPts val="360"/>
              </a:spcBef>
              <a:buClr>
                <a:srgbClr val="000000"/>
              </a:buClr>
              <a:buFont typeface="Arial"/>
              <a:buChar char="•"/>
            </a:pPr>
            <a:r>
              <a:rPr lang="en-US" sz="1800" b="0" strike="noStrike" spc="-1">
                <a:solidFill>
                  <a:srgbClr val="000000"/>
                </a:solidFill>
                <a:latin typeface="Calibri"/>
                <a:ea typeface="DejaVu Sans"/>
              </a:rPr>
              <a:t>If table has been already created</a:t>
            </a:r>
            <a:endParaRPr lang="en-US" sz="1800" b="0" strike="noStrike" spc="-1">
              <a:latin typeface="Arial"/>
            </a:endParaRPr>
          </a:p>
          <a:p>
            <a:pPr>
              <a:lnSpc>
                <a:spcPct val="100000"/>
              </a:lnSpc>
              <a:spcBef>
                <a:spcPts val="360"/>
              </a:spcBef>
            </a:pPr>
            <a:r>
              <a:rPr lang="en-US" sz="1800" b="0" strike="noStrike" spc="-1">
                <a:solidFill>
                  <a:srgbClr val="000000"/>
                </a:solidFill>
                <a:latin typeface="Calibri"/>
                <a:ea typeface="DejaVu Sans"/>
              </a:rPr>
              <a:t>	</a:t>
            </a:r>
            <a:r>
              <a:rPr lang="en-US" sz="1600" b="0" strike="noStrike" spc="-1">
                <a:solidFill>
                  <a:srgbClr val="000000"/>
                </a:solidFill>
                <a:latin typeface="Calibri"/>
                <a:ea typeface="DejaVu Sans"/>
              </a:rPr>
              <a:t>ALTER TABLE Person</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ADD CONSTRAINT PK_ID PRIMARY KEY (ID);</a:t>
            </a:r>
            <a:endParaRPr lang="en-US" sz="1600" b="0" strike="noStrike" spc="-1">
              <a:latin typeface="Arial"/>
            </a:endParaRPr>
          </a:p>
          <a:p>
            <a:pPr marL="343080" indent="-339120">
              <a:lnSpc>
                <a:spcPct val="100000"/>
              </a:lnSpc>
              <a:spcBef>
                <a:spcPts val="360"/>
              </a:spcBef>
              <a:buClr>
                <a:srgbClr val="000000"/>
              </a:buClr>
              <a:buFont typeface="Arial"/>
              <a:buChar char="•"/>
            </a:pPr>
            <a:r>
              <a:rPr lang="en-US" sz="1800" b="0" strike="noStrike" spc="-1">
                <a:solidFill>
                  <a:srgbClr val="000000"/>
                </a:solidFill>
                <a:latin typeface="Calibri"/>
                <a:ea typeface="DejaVu Sans"/>
              </a:rPr>
              <a:t>To remove the constraint</a:t>
            </a:r>
            <a:endParaRPr lang="en-US" sz="1800" b="0" strike="noStrike" spc="-1">
              <a:latin typeface="Arial"/>
            </a:endParaRPr>
          </a:p>
          <a:p>
            <a:pPr>
              <a:lnSpc>
                <a:spcPct val="100000"/>
              </a:lnSpc>
              <a:spcBef>
                <a:spcPts val="360"/>
              </a:spcBef>
            </a:pPr>
            <a:r>
              <a:rPr lang="en-US" sz="1800" b="0" i="1" strike="noStrike" spc="-1">
                <a:solidFill>
                  <a:srgbClr val="000000"/>
                </a:solidFill>
                <a:latin typeface="Calibri"/>
                <a:ea typeface="DejaVu Sans"/>
              </a:rPr>
              <a:t>	</a:t>
            </a:r>
            <a:r>
              <a:rPr lang="en-US" sz="1600" b="0" strike="noStrike" spc="-1">
                <a:solidFill>
                  <a:srgbClr val="000000"/>
                </a:solidFill>
                <a:latin typeface="Calibri"/>
                <a:ea typeface="DejaVu Sans"/>
              </a:rPr>
              <a:t> ALTER TABLE Person</a:t>
            </a:r>
            <a:endParaRPr lang="en-US" sz="1600" b="0" strike="noStrike" spc="-1">
              <a:latin typeface="Arial"/>
            </a:endParaRPr>
          </a:p>
          <a:p>
            <a:pPr>
              <a:lnSpc>
                <a:spcPct val="100000"/>
              </a:lnSpc>
              <a:spcBef>
                <a:spcPts val="320"/>
              </a:spcBef>
            </a:pPr>
            <a:r>
              <a:rPr lang="en-US" sz="1600" b="0" i="1" strike="noStrike" spc="-1">
                <a:solidFill>
                  <a:srgbClr val="000000"/>
                </a:solidFill>
                <a:latin typeface="Calibri"/>
                <a:ea typeface="DejaVu Sans"/>
              </a:rPr>
              <a:t>		</a:t>
            </a:r>
            <a:r>
              <a:rPr lang="en-US" sz="1600" b="0" strike="noStrike" spc="-1">
                <a:solidFill>
                  <a:srgbClr val="000000"/>
                </a:solidFill>
                <a:latin typeface="Calibri"/>
                <a:ea typeface="DejaVu Sans"/>
              </a:rPr>
              <a:t> DROP CONSTRAINT PK_ID;</a:t>
            </a:r>
            <a:endParaRPr lang="en-US" sz="1600" b="0" strike="noStrike" spc="-1">
              <a:latin typeface="Arial"/>
            </a:endParaRPr>
          </a:p>
        </p:txBody>
      </p:sp>
      <p:sp>
        <p:nvSpPr>
          <p:cNvPr id="552" name="CustomShape 3"/>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Constraints</a:t>
            </a:r>
            <a:endParaRPr lang="en-US" sz="4400" b="0" strike="noStrike" spc="-1">
              <a:latin typeface="Arial"/>
            </a:endParaRPr>
          </a:p>
        </p:txBody>
      </p:sp>
      <p:sp>
        <p:nvSpPr>
          <p:cNvPr id="553"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789DF70-3380-4890-BF88-E416665F1A93}" type="slidenum">
              <a:rPr lang="en-US" sz="1200" b="0" strike="noStrike" spc="-1">
                <a:solidFill>
                  <a:srgbClr val="8B8B8B"/>
                </a:solidFill>
                <a:latin typeface="Calibri"/>
                <a:ea typeface="DejaVu Sans"/>
              </a:rPr>
              <a:t>27</a:t>
            </a:fld>
            <a:endParaRPr lang="en-US" sz="1200" b="0" strike="noStrike" spc="-1">
              <a:latin typeface="Arial"/>
            </a:endParaRPr>
          </a:p>
        </p:txBody>
      </p:sp>
    </p:spTree>
    <p:extLst>
      <p:ext uri="{BB962C8B-B14F-4D97-AF65-F5344CB8AC3E}">
        <p14:creationId xmlns:p14="http://schemas.microsoft.com/office/powerpoint/2010/main" val="42175413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CustomShape 1"/>
          <p:cNvSpPr/>
          <p:nvPr/>
        </p:nvSpPr>
        <p:spPr>
          <a:xfrm>
            <a:off x="457200" y="-30480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dirty="0">
                <a:solidFill>
                  <a:srgbClr val="000000"/>
                </a:solidFill>
                <a:latin typeface="Calibri"/>
                <a:ea typeface="DejaVu Sans"/>
              </a:rPr>
              <a:t>FOREIGN KEY Constraint</a:t>
            </a:r>
            <a:endParaRPr lang="en-US" sz="2400" b="0" strike="noStrike" spc="-1" dirty="0">
              <a:latin typeface="Arial"/>
            </a:endParaRPr>
          </a:p>
        </p:txBody>
      </p:sp>
      <p:sp>
        <p:nvSpPr>
          <p:cNvPr id="555" name="CustomShape 2"/>
          <p:cNvSpPr/>
          <p:nvPr/>
        </p:nvSpPr>
        <p:spPr>
          <a:xfrm>
            <a:off x="457200" y="381000"/>
            <a:ext cx="876300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A Foreign Key is a key used to link two tables together.</a:t>
            </a:r>
            <a:endParaRPr lang="en-US" sz="18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A Foreign Key is a field in one table that refers to the PRIMARY KEY in another table.</a:t>
            </a:r>
            <a:endParaRPr lang="en-US" sz="18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When creating a table</a:t>
            </a:r>
          </a:p>
          <a:p>
            <a:pPr lvl="1">
              <a:spcBef>
                <a:spcPts val="320"/>
              </a:spcBef>
            </a:pPr>
            <a:r>
              <a:rPr lang="en-US" spc="-1" dirty="0">
                <a:solidFill>
                  <a:srgbClr val="000000"/>
                </a:solidFill>
                <a:ea typeface="DejaVu Sans"/>
              </a:rPr>
              <a:t>CREATE TABLE Orders (    </a:t>
            </a:r>
            <a:endParaRPr lang="en-US" spc="-1" dirty="0">
              <a:latin typeface="Arial"/>
            </a:endParaRPr>
          </a:p>
          <a:p>
            <a:pPr lvl="1">
              <a:spcBef>
                <a:spcPts val="320"/>
              </a:spcBef>
            </a:pPr>
            <a:r>
              <a:rPr lang="en-US" spc="-1" dirty="0">
                <a:solidFill>
                  <a:srgbClr val="000000"/>
                </a:solidFill>
                <a:ea typeface="DejaVu Sans"/>
              </a:rPr>
              <a:t>	ID INT PRIMARY KEY NOT NULL,    </a:t>
            </a:r>
            <a:endParaRPr lang="en-US" spc="-1" dirty="0">
              <a:latin typeface="Arial"/>
            </a:endParaRPr>
          </a:p>
          <a:p>
            <a:pPr lvl="1">
              <a:spcBef>
                <a:spcPts val="320"/>
              </a:spcBef>
            </a:pPr>
            <a:r>
              <a:rPr lang="en-US" spc="-1" dirty="0">
                <a:solidFill>
                  <a:srgbClr val="000000"/>
                </a:solidFill>
                <a:ea typeface="DejaVu Sans"/>
              </a:rPr>
              <a:t>	</a:t>
            </a:r>
            <a:r>
              <a:rPr lang="en-US" spc="-1" dirty="0" err="1">
                <a:solidFill>
                  <a:srgbClr val="000000"/>
                </a:solidFill>
                <a:ea typeface="DejaVu Sans"/>
              </a:rPr>
              <a:t>OrderNumber</a:t>
            </a:r>
            <a:r>
              <a:rPr lang="en-US" spc="-1" dirty="0">
                <a:solidFill>
                  <a:srgbClr val="000000"/>
                </a:solidFill>
                <a:ea typeface="DejaVu Sans"/>
              </a:rPr>
              <a:t> INT NOT NULL,    </a:t>
            </a:r>
            <a:endParaRPr lang="en-US" spc="-1" dirty="0">
              <a:latin typeface="Arial"/>
            </a:endParaRPr>
          </a:p>
          <a:p>
            <a:pPr lvl="1">
              <a:spcBef>
                <a:spcPts val="320"/>
              </a:spcBef>
            </a:pPr>
            <a:r>
              <a:rPr lang="en-US" spc="-1" dirty="0">
                <a:solidFill>
                  <a:srgbClr val="000000"/>
                </a:solidFill>
                <a:ea typeface="DejaVu Sans"/>
              </a:rPr>
              <a:t>	</a:t>
            </a:r>
            <a:r>
              <a:rPr lang="en-US" spc="-1" dirty="0" err="1">
                <a:solidFill>
                  <a:srgbClr val="000000"/>
                </a:solidFill>
                <a:ea typeface="DejaVu Sans"/>
              </a:rPr>
              <a:t>PersonID</a:t>
            </a:r>
            <a:r>
              <a:rPr lang="en-US" spc="-1" dirty="0">
                <a:solidFill>
                  <a:srgbClr val="000000"/>
                </a:solidFill>
                <a:ea typeface="DejaVu Sans"/>
              </a:rPr>
              <a:t> INT FOREIGN KEY REFERENCES Person(ID)</a:t>
            </a:r>
            <a:endParaRPr lang="en-US" spc="-1" dirty="0">
              <a:latin typeface="Arial"/>
            </a:endParaRPr>
          </a:p>
          <a:p>
            <a:pPr lvl="1">
              <a:spcBef>
                <a:spcPts val="320"/>
              </a:spcBef>
            </a:pPr>
            <a:r>
              <a:rPr lang="en-US" spc="-1" dirty="0">
                <a:solidFill>
                  <a:srgbClr val="000000"/>
                </a:solidFill>
                <a:ea typeface="DejaVu Sans"/>
              </a:rPr>
              <a:t>	);</a:t>
            </a:r>
            <a:endParaRPr lang="en-US" spc="-1" dirty="0">
              <a:latin typeface="Arial"/>
            </a:endParaRPr>
          </a:p>
          <a:p>
            <a:pPr marL="343080" indent="-339120">
              <a:lnSpc>
                <a:spcPct val="100000"/>
              </a:lnSpc>
              <a:spcBef>
                <a:spcPts val="360"/>
              </a:spcBef>
              <a:buClr>
                <a:srgbClr val="000000"/>
              </a:buClr>
              <a:buFont typeface="Arial"/>
              <a:buChar char="•"/>
            </a:pPr>
            <a:r>
              <a:rPr lang="en-US" sz="1800" b="0" strike="noStrike" spc="-1" dirty="0">
                <a:latin typeface="Arial"/>
              </a:rPr>
              <a:t>OR</a:t>
            </a:r>
          </a:p>
          <a:p>
            <a:pPr>
              <a:lnSpc>
                <a:spcPct val="100000"/>
              </a:lnSpc>
              <a:spcBef>
                <a:spcPts val="320"/>
              </a:spcBef>
            </a:pPr>
            <a:r>
              <a:rPr lang="en-US" sz="1600" b="0" strike="noStrike" spc="-1" dirty="0">
                <a:solidFill>
                  <a:srgbClr val="000000"/>
                </a:solidFill>
                <a:latin typeface="Calibri"/>
                <a:ea typeface="DejaVu Sans"/>
              </a:rPr>
              <a:t>         CREATE TABLE Orders (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ID INT PRIMARY KEY NOT NULL,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OrderNumber</a:t>
            </a:r>
            <a:r>
              <a:rPr lang="en-US" sz="1600" b="0" strike="noStrike" spc="-1" dirty="0">
                <a:solidFill>
                  <a:srgbClr val="000000"/>
                </a:solidFill>
                <a:latin typeface="Calibri"/>
                <a:ea typeface="DejaVu Sans"/>
              </a:rPr>
              <a:t> INT NOT NULL,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PersonID</a:t>
            </a:r>
            <a:r>
              <a:rPr lang="en-US" sz="1600" b="0" strike="noStrike" spc="-1" dirty="0">
                <a:solidFill>
                  <a:srgbClr val="000000"/>
                </a:solidFill>
                <a:latin typeface="Calibri"/>
                <a:ea typeface="DejaVu Sans"/>
              </a:rPr>
              <a:t> INT,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CONSTRAINT </a:t>
            </a:r>
            <a:r>
              <a:rPr lang="en-US" sz="1600" b="0" strike="noStrike" spc="-1" dirty="0" err="1">
                <a:solidFill>
                  <a:srgbClr val="000000"/>
                </a:solidFill>
                <a:latin typeface="Calibri"/>
                <a:ea typeface="DejaVu Sans"/>
              </a:rPr>
              <a:t>FK_PersonOrders</a:t>
            </a:r>
            <a:r>
              <a:rPr lang="en-US" sz="1600" b="0" strike="noStrike" spc="-1" dirty="0">
                <a:solidFill>
                  <a:srgbClr val="000000"/>
                </a:solidFill>
                <a:latin typeface="Calibri"/>
                <a:ea typeface="DejaVu Sans"/>
              </a:rPr>
              <a:t> FOREIGN KEY (</a:t>
            </a:r>
            <a:r>
              <a:rPr lang="en-US" sz="1600" b="0" strike="noStrike" spc="-1" dirty="0" err="1">
                <a:solidFill>
                  <a:srgbClr val="000000"/>
                </a:solidFill>
                <a:latin typeface="Calibri"/>
                <a:ea typeface="DejaVu Sans"/>
              </a:rPr>
              <a:t>PersonID</a:t>
            </a:r>
            <a:r>
              <a:rPr lang="en-US" sz="1600" b="0" strike="noStrike" spc="-1" dirty="0">
                <a:solidFill>
                  <a:srgbClr val="000000"/>
                </a:solidFill>
                <a:latin typeface="Calibri"/>
                <a:ea typeface="DejaVu Sans"/>
              </a:rPr>
              <a:t>)REFERENCES Person(ID)</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t>
            </a: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If table has been already created</a:t>
            </a:r>
            <a:endParaRPr lang="en-US" sz="18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ALTER TABLE Orders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ADD CONSTRAINT </a:t>
            </a:r>
            <a:r>
              <a:rPr lang="en-US" sz="1600" b="0" strike="noStrike" spc="-1" dirty="0" err="1">
                <a:solidFill>
                  <a:srgbClr val="000000"/>
                </a:solidFill>
                <a:latin typeface="Calibri"/>
                <a:ea typeface="DejaVu Sans"/>
              </a:rPr>
              <a:t>FK_PersonOrders</a:t>
            </a:r>
            <a:r>
              <a:rPr lang="en-US" sz="1600" b="0" strike="noStrike" spc="-1" dirty="0">
                <a:solidFill>
                  <a:srgbClr val="000000"/>
                </a:solidFill>
                <a:latin typeface="Calibri"/>
                <a:ea typeface="DejaVu Sans"/>
              </a:rPr>
              <a:t> FOREIGN KEY (</a:t>
            </a:r>
            <a:r>
              <a:rPr lang="en-US" sz="1600" b="0" strike="noStrike" spc="-1" dirty="0" err="1">
                <a:solidFill>
                  <a:srgbClr val="000000"/>
                </a:solidFill>
                <a:latin typeface="Calibri"/>
                <a:ea typeface="DejaVu Sans"/>
              </a:rPr>
              <a:t>PersonID</a:t>
            </a:r>
            <a:r>
              <a:rPr lang="en-US" sz="1600" b="0" strike="noStrike" spc="-1" dirty="0">
                <a:solidFill>
                  <a:srgbClr val="000000"/>
                </a:solidFill>
                <a:latin typeface="Calibri"/>
                <a:ea typeface="DejaVu Sans"/>
              </a:rPr>
              <a:t>) REFERENCES Person(ID);</a:t>
            </a: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To remove the constraint</a:t>
            </a:r>
            <a:endParaRPr lang="en-US" sz="1800" b="0" strike="noStrike" spc="-1" dirty="0">
              <a:latin typeface="Arial"/>
            </a:endParaRPr>
          </a:p>
          <a:p>
            <a:pPr>
              <a:lnSpc>
                <a:spcPct val="100000"/>
              </a:lnSpc>
              <a:spcBef>
                <a:spcPts val="360"/>
              </a:spcBef>
            </a:pPr>
            <a:r>
              <a:rPr lang="en-US" sz="18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 ALTER TABLE Orders </a:t>
            </a:r>
            <a:endParaRPr lang="en-US" sz="1600" b="0" strike="noStrike" spc="-1" dirty="0">
              <a:latin typeface="Arial"/>
            </a:endParaRPr>
          </a:p>
          <a:p>
            <a:pPr>
              <a:lnSpc>
                <a:spcPct val="100000"/>
              </a:lnSpc>
              <a:spcBef>
                <a:spcPts val="320"/>
              </a:spcBef>
            </a:pPr>
            <a:r>
              <a:rPr lang="en-US" sz="16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 DROP CONSTRAINT </a:t>
            </a:r>
            <a:r>
              <a:rPr lang="en-US" sz="1600" b="0" strike="noStrike" spc="-1" dirty="0" err="1">
                <a:solidFill>
                  <a:srgbClr val="000000"/>
                </a:solidFill>
                <a:latin typeface="Calibri"/>
                <a:ea typeface="DejaVu Sans"/>
              </a:rPr>
              <a:t>FK_PersonOrders</a:t>
            </a:r>
            <a:r>
              <a:rPr lang="en-US" sz="1600" b="0" strike="noStrike" spc="-1" dirty="0">
                <a:solidFill>
                  <a:srgbClr val="000000"/>
                </a:solidFill>
                <a:latin typeface="Calibri"/>
                <a:ea typeface="DejaVu Sans"/>
              </a:rPr>
              <a:t>;</a:t>
            </a:r>
            <a:endParaRPr lang="en-US" sz="1600" b="0" strike="noStrike" spc="-1" dirty="0">
              <a:latin typeface="Arial"/>
            </a:endParaRPr>
          </a:p>
        </p:txBody>
      </p:sp>
      <p:sp>
        <p:nvSpPr>
          <p:cNvPr id="556" name="CustomShape 3"/>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Constraints</a:t>
            </a:r>
            <a:endParaRPr lang="en-US" sz="4400" b="0" strike="noStrike" spc="-1">
              <a:latin typeface="Arial"/>
            </a:endParaRPr>
          </a:p>
        </p:txBody>
      </p:sp>
      <p:sp>
        <p:nvSpPr>
          <p:cNvPr id="557"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EFEC553-9A9E-40EC-BCFE-77CE65A043A0}" type="slidenum">
              <a:rPr lang="en-US" sz="1200" b="0" strike="noStrike" spc="-1">
                <a:solidFill>
                  <a:srgbClr val="8B8B8B"/>
                </a:solidFill>
                <a:latin typeface="Calibri"/>
                <a:ea typeface="DejaVu Sans"/>
              </a:rPr>
              <a:t>28</a:t>
            </a:fld>
            <a:endParaRPr lang="en-US" sz="1200" b="0" strike="noStrike" spc="-1">
              <a:latin typeface="Arial"/>
            </a:endParaRPr>
          </a:p>
        </p:txBody>
      </p:sp>
    </p:spTree>
    <p:extLst>
      <p:ext uri="{BB962C8B-B14F-4D97-AF65-F5344CB8AC3E}">
        <p14:creationId xmlns:p14="http://schemas.microsoft.com/office/powerpoint/2010/main" val="16561150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a:solidFill>
                  <a:srgbClr val="000000"/>
                </a:solidFill>
                <a:latin typeface="Calibri"/>
                <a:ea typeface="DejaVu Sans"/>
              </a:rPr>
              <a:t>CHECK Constraint</a:t>
            </a:r>
            <a:endParaRPr lang="en-US" sz="2400" b="0" strike="noStrike" spc="-1">
              <a:latin typeface="Arial"/>
            </a:endParaRPr>
          </a:p>
        </p:txBody>
      </p:sp>
      <p:sp>
        <p:nvSpPr>
          <p:cNvPr id="559" name="CustomShape 2"/>
          <p:cNvSpPr/>
          <p:nvPr/>
        </p:nvSpPr>
        <p:spPr>
          <a:xfrm>
            <a:off x="457200" y="1143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The CHECK constraint is used to limit the value range that can be placed in a column.</a:t>
            </a:r>
            <a:endParaRPr lang="en-US" sz="18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When creating a table</a:t>
            </a:r>
            <a:endParaRPr lang="en-US" sz="18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CREATE TABLE Customer(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ID INT NOT NULL,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FirstName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varchar</a:t>
            </a:r>
            <a:r>
              <a:rPr lang="en-US" sz="1600" b="0" strike="noStrike" spc="-1" dirty="0">
                <a:solidFill>
                  <a:srgbClr val="000000"/>
                </a:solidFill>
                <a:latin typeface="Calibri"/>
                <a:ea typeface="DejaVu Sans"/>
              </a:rPr>
              <a:t>(255) NOT NULL,</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LastName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varchar</a:t>
            </a:r>
            <a:r>
              <a:rPr lang="en-US" sz="1600" b="0" strike="noStrike" spc="-1" dirty="0">
                <a:solidFill>
                  <a:srgbClr val="000000"/>
                </a:solidFill>
                <a:latin typeface="Calibri"/>
                <a:ea typeface="DejaVu Sans"/>
              </a:rPr>
              <a:t>(255) NOT NULL,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Age INT CHECK (Age&gt;=18)</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t>
            </a: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If table has been already created</a:t>
            </a:r>
            <a:endParaRPr lang="en-US" sz="18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ALTER TABLE Person</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ADD CONSTRAINT </a:t>
            </a:r>
            <a:r>
              <a:rPr lang="en-US" sz="1600" b="0" strike="noStrike" spc="-1" dirty="0" err="1">
                <a:solidFill>
                  <a:srgbClr val="000000"/>
                </a:solidFill>
                <a:latin typeface="Calibri"/>
                <a:ea typeface="DejaVu Sans"/>
              </a:rPr>
              <a:t>CHECK_PersonAge</a:t>
            </a:r>
            <a:r>
              <a:rPr lang="en-US" sz="1600" b="0" strike="noStrike" spc="-1" dirty="0">
                <a:solidFill>
                  <a:srgbClr val="000000"/>
                </a:solidFill>
                <a:latin typeface="Calibri"/>
                <a:ea typeface="DejaVu Sans"/>
              </a:rPr>
              <a:t> CHECK (Age&gt;=18);</a:t>
            </a: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To remove the constraint</a:t>
            </a:r>
            <a:endParaRPr lang="en-US" sz="1800" b="0" strike="noStrike" spc="-1" dirty="0">
              <a:latin typeface="Arial"/>
            </a:endParaRPr>
          </a:p>
          <a:p>
            <a:pPr>
              <a:lnSpc>
                <a:spcPct val="100000"/>
              </a:lnSpc>
              <a:spcBef>
                <a:spcPts val="360"/>
              </a:spcBef>
            </a:pPr>
            <a:r>
              <a:rPr lang="en-US" sz="18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 ALTER TABLE Person</a:t>
            </a:r>
            <a:endParaRPr lang="en-US" sz="1600" b="0" strike="noStrike" spc="-1" dirty="0">
              <a:latin typeface="Arial"/>
            </a:endParaRPr>
          </a:p>
          <a:p>
            <a:pPr>
              <a:lnSpc>
                <a:spcPct val="100000"/>
              </a:lnSpc>
              <a:spcBef>
                <a:spcPts val="320"/>
              </a:spcBef>
            </a:pPr>
            <a:r>
              <a:rPr lang="en-US" sz="16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 DROP CONSTRAINT </a:t>
            </a:r>
            <a:r>
              <a:rPr lang="en-US" sz="1600" b="0" strike="noStrike" spc="-1" dirty="0" err="1">
                <a:solidFill>
                  <a:srgbClr val="000000"/>
                </a:solidFill>
                <a:latin typeface="Calibri"/>
                <a:ea typeface="DejaVu Sans"/>
              </a:rPr>
              <a:t>CHECK_PersonAge</a:t>
            </a:r>
            <a:r>
              <a:rPr lang="en-US" sz="1600" b="0" strike="noStrike" spc="-1" dirty="0">
                <a:solidFill>
                  <a:srgbClr val="000000"/>
                </a:solidFill>
                <a:latin typeface="Calibri"/>
                <a:ea typeface="DejaVu Sans"/>
              </a:rPr>
              <a:t>;</a:t>
            </a:r>
            <a:endParaRPr lang="en-US" sz="1600" b="0" strike="noStrike" spc="-1" dirty="0">
              <a:latin typeface="Arial"/>
            </a:endParaRPr>
          </a:p>
        </p:txBody>
      </p:sp>
      <p:sp>
        <p:nvSpPr>
          <p:cNvPr id="560" name="CustomShape 3"/>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Constraints</a:t>
            </a:r>
            <a:endParaRPr lang="en-US" sz="4400" b="0" strike="noStrike" spc="-1">
              <a:latin typeface="Arial"/>
            </a:endParaRPr>
          </a:p>
        </p:txBody>
      </p:sp>
      <p:sp>
        <p:nvSpPr>
          <p:cNvPr id="561"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192509F-673D-4AAD-AEBE-F42E117C36E8}" type="slidenum">
              <a:rPr lang="en-US" sz="1200" b="0" strike="noStrike" spc="-1">
                <a:solidFill>
                  <a:srgbClr val="8B8B8B"/>
                </a:solidFill>
                <a:latin typeface="Calibri"/>
                <a:ea typeface="DejaVu Sans"/>
              </a:rPr>
              <a:t>29</a:t>
            </a:fld>
            <a:endParaRPr lang="en-US" sz="1200" b="0" strike="noStrike" spc="-1">
              <a:latin typeface="Arial"/>
            </a:endParaRPr>
          </a:p>
        </p:txBody>
      </p:sp>
    </p:spTree>
    <p:extLst>
      <p:ext uri="{BB962C8B-B14F-4D97-AF65-F5344CB8AC3E}">
        <p14:creationId xmlns:p14="http://schemas.microsoft.com/office/powerpoint/2010/main" val="176692003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762120" y="206089"/>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solidFill>
                  <a:srgbClr val="000000"/>
                </a:solidFill>
                <a:latin typeface="Calibri"/>
                <a:ea typeface="DejaVu Sans"/>
              </a:rPr>
              <a:t>Data Types</a:t>
            </a:r>
            <a:endParaRPr lang="en-US" sz="4400" b="0" strike="noStrike" spc="-1" dirty="0">
              <a:latin typeface="Arial"/>
            </a:endParaRPr>
          </a:p>
        </p:txBody>
      </p:sp>
      <p:sp>
        <p:nvSpPr>
          <p:cNvPr id="532" name="CustomShape 3"/>
          <p:cNvSpPr/>
          <p:nvPr/>
        </p:nvSpPr>
        <p:spPr>
          <a:xfrm>
            <a:off x="914400" y="3276720"/>
            <a:ext cx="7844760" cy="1824840"/>
          </a:xfrm>
          <a:prstGeom prst="rect">
            <a:avLst/>
          </a:prstGeom>
          <a:noFill/>
          <a:ln>
            <a:noFill/>
          </a:ln>
        </p:spPr>
        <p:style>
          <a:lnRef idx="0">
            <a:scrgbClr r="0" g="0" b="0"/>
          </a:lnRef>
          <a:fillRef idx="0">
            <a:scrgbClr r="0" g="0" b="0"/>
          </a:fillRef>
          <a:effectRef idx="0">
            <a:scrgbClr r="0" g="0" b="0"/>
          </a:effectRef>
          <a:fontRef idx="minor"/>
        </p:style>
      </p:sp>
      <p:sp>
        <p:nvSpPr>
          <p:cNvPr id="533"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graphicFrame>
        <p:nvGraphicFramePr>
          <p:cNvPr id="3" name="Table 2">
            <a:extLst>
              <a:ext uri="{FF2B5EF4-FFF2-40B4-BE49-F238E27FC236}">
                <a16:creationId xmlns:a16="http://schemas.microsoft.com/office/drawing/2014/main" id="{D7C44830-E060-4B1A-B492-DDD7B7B43EE5}"/>
              </a:ext>
            </a:extLst>
          </p:cNvPr>
          <p:cNvGraphicFramePr/>
          <p:nvPr>
            <p:extLst>
              <p:ext uri="{D42A27DB-BD31-4B8C-83A1-F6EECF244321}">
                <p14:modId xmlns:p14="http://schemas.microsoft.com/office/powerpoint/2010/main" val="296183997"/>
              </p:ext>
            </p:extLst>
          </p:nvPr>
        </p:nvGraphicFramePr>
        <p:xfrm>
          <a:off x="914401" y="1134341"/>
          <a:ext cx="6887158" cy="3545696"/>
        </p:xfrm>
        <a:graphic>
          <a:graphicData uri="http://schemas.openxmlformats.org/drawingml/2006/table">
            <a:tbl>
              <a:tblPr>
                <a:tableStyleId>{5C22544A-7EE6-4342-B048-85BDC9FD1C3A}</a:tableStyleId>
              </a:tblPr>
              <a:tblGrid>
                <a:gridCol w="2025635">
                  <a:extLst>
                    <a:ext uri="{9D8B030D-6E8A-4147-A177-3AD203B41FA5}">
                      <a16:colId xmlns:a16="http://schemas.microsoft.com/office/drawing/2014/main" val="2154836690"/>
                    </a:ext>
                  </a:extLst>
                </a:gridCol>
                <a:gridCol w="838193">
                  <a:extLst>
                    <a:ext uri="{9D8B030D-6E8A-4147-A177-3AD203B41FA5}">
                      <a16:colId xmlns:a16="http://schemas.microsoft.com/office/drawing/2014/main" val="1442613490"/>
                    </a:ext>
                  </a:extLst>
                </a:gridCol>
                <a:gridCol w="4023330">
                  <a:extLst>
                    <a:ext uri="{9D8B030D-6E8A-4147-A177-3AD203B41FA5}">
                      <a16:colId xmlns:a16="http://schemas.microsoft.com/office/drawing/2014/main" val="393363565"/>
                    </a:ext>
                  </a:extLst>
                </a:gridCol>
              </a:tblGrid>
              <a:tr h="209454">
                <a:tc>
                  <a:txBody>
                    <a:bodyPr/>
                    <a:lstStyle/>
                    <a:p>
                      <a:pPr algn="ctr" fontAlgn="b"/>
                      <a:r>
                        <a:rPr lang="en-US" sz="1000" b="1" u="none" strike="noStrike" dirty="0">
                          <a:effectLst/>
                        </a:rPr>
                        <a:t>Data type</a:t>
                      </a:r>
                      <a:endParaRPr lang="en-US" sz="1000" b="1" i="0" u="none" strike="noStrike" dirty="0">
                        <a:solidFill>
                          <a:srgbClr val="000000"/>
                        </a:solidFill>
                        <a:effectLst/>
                        <a:latin typeface="Arial" panose="020B0604020202020204" pitchFamily="34" charset="0"/>
                      </a:endParaRPr>
                    </a:p>
                  </a:txBody>
                  <a:tcPr marL="7471" marR="7471" marT="7471" marB="44824" anchor="b">
                    <a:solidFill>
                      <a:schemeClr val="tx2">
                        <a:lumMod val="20000"/>
                        <a:lumOff val="80000"/>
                      </a:schemeClr>
                    </a:solidFill>
                  </a:tcPr>
                </a:tc>
                <a:tc>
                  <a:txBody>
                    <a:bodyPr/>
                    <a:lstStyle/>
                    <a:p>
                      <a:pPr algn="ctr" fontAlgn="b"/>
                      <a:r>
                        <a:rPr lang="en-US" sz="1000" b="1" u="none" strike="noStrike" dirty="0">
                          <a:effectLst/>
                        </a:rPr>
                        <a:t>Storage</a:t>
                      </a:r>
                      <a:endParaRPr lang="en-US" sz="1000" b="1" i="0" u="none" strike="noStrike" dirty="0">
                        <a:solidFill>
                          <a:srgbClr val="000000"/>
                        </a:solidFill>
                        <a:effectLst/>
                        <a:latin typeface="Arial" panose="020B0604020202020204" pitchFamily="34" charset="0"/>
                      </a:endParaRPr>
                    </a:p>
                  </a:txBody>
                  <a:tcPr marL="7471" marR="7471" marT="7471" marB="44824" anchor="b">
                    <a:solidFill>
                      <a:schemeClr val="tx2">
                        <a:lumMod val="20000"/>
                        <a:lumOff val="80000"/>
                      </a:schemeClr>
                    </a:solidFill>
                  </a:tcPr>
                </a:tc>
                <a:tc>
                  <a:txBody>
                    <a:bodyPr/>
                    <a:lstStyle/>
                    <a:p>
                      <a:pPr algn="ctr" fontAlgn="b"/>
                      <a:r>
                        <a:rPr lang="en-US" sz="1000" b="1" u="none" strike="noStrike" dirty="0">
                          <a:effectLst/>
                        </a:rPr>
                        <a:t>Description</a:t>
                      </a:r>
                      <a:endParaRPr lang="en-US" sz="1000" b="1" i="0" u="none" strike="noStrike" dirty="0">
                        <a:solidFill>
                          <a:srgbClr val="000000"/>
                        </a:solidFill>
                        <a:effectLst/>
                        <a:latin typeface="Arial" panose="020B0604020202020204" pitchFamily="34" charset="0"/>
                      </a:endParaRPr>
                    </a:p>
                  </a:txBody>
                  <a:tcPr marL="7471" marR="7471" marT="7471" marB="44824" anchor="b">
                    <a:solidFill>
                      <a:schemeClr val="tx2">
                        <a:lumMod val="20000"/>
                        <a:lumOff val="80000"/>
                      </a:schemeClr>
                    </a:solidFill>
                  </a:tcPr>
                </a:tc>
                <a:extLst>
                  <a:ext uri="{0D108BD9-81ED-4DB2-BD59-A6C34878D82A}">
                    <a16:rowId xmlns:a16="http://schemas.microsoft.com/office/drawing/2014/main" val="2972132424"/>
                  </a:ext>
                </a:extLst>
              </a:tr>
              <a:tr h="365398">
                <a:tc>
                  <a:txBody>
                    <a:bodyPr/>
                    <a:lstStyle/>
                    <a:p>
                      <a:pPr algn="ctr" fontAlgn="b"/>
                      <a:r>
                        <a:rPr lang="en-US" sz="1000" u="none" strike="noStrike" dirty="0" err="1">
                          <a:effectLst/>
                        </a:rPr>
                        <a:t>bigint</a:t>
                      </a:r>
                      <a:endParaRPr lang="en-US" sz="1000" b="0" i="0" u="none" strike="noStrike" dirty="0">
                        <a:solidFill>
                          <a:srgbClr val="000000"/>
                        </a:solidFill>
                        <a:effectLst/>
                        <a:latin typeface="Arial" panose="020B0604020202020204" pitchFamily="34" charset="0"/>
                      </a:endParaRPr>
                    </a:p>
                  </a:txBody>
                  <a:tcPr marL="7471" marR="7471" marT="7471" marB="44824" anchor="b">
                    <a:solidFill>
                      <a:schemeClr val="accent6">
                        <a:lumMod val="20000"/>
                        <a:lumOff val="80000"/>
                      </a:schemeClr>
                    </a:solidFill>
                  </a:tcPr>
                </a:tc>
                <a:tc>
                  <a:txBody>
                    <a:bodyPr/>
                    <a:lstStyle/>
                    <a:p>
                      <a:pPr algn="ctr" fontAlgn="b"/>
                      <a:r>
                        <a:rPr lang="en-US" sz="1000" u="none" strike="noStrike" dirty="0">
                          <a:effectLst/>
                        </a:rPr>
                        <a:t>8 bytes</a:t>
                      </a:r>
                      <a:endParaRPr lang="en-US" sz="1000" b="0" i="0" u="none" strike="noStrike" dirty="0">
                        <a:solidFill>
                          <a:srgbClr val="000000"/>
                        </a:solidFill>
                        <a:effectLst/>
                        <a:latin typeface="Arial" panose="020B0604020202020204" pitchFamily="34" charset="0"/>
                      </a:endParaRPr>
                    </a:p>
                  </a:txBody>
                  <a:tcPr marL="7471" marR="7471" marT="7471" marB="44824" anchor="b"/>
                </a:tc>
                <a:tc>
                  <a:txBody>
                    <a:bodyPr/>
                    <a:lstStyle/>
                    <a:p>
                      <a:pPr algn="ctr" fontAlgn="b"/>
                      <a:r>
                        <a:rPr lang="en-US" sz="1000" u="none" strike="noStrike" dirty="0">
                          <a:effectLst/>
                        </a:rPr>
                        <a:t>Integer from -2^63 (-9 223 372 036 854 775 808) to 2^63-1 (9 223 372 036 854 775 807)</a:t>
                      </a:r>
                      <a:endParaRPr lang="en-US" sz="1000" b="0" i="0" u="none" strike="noStrike" dirty="0">
                        <a:solidFill>
                          <a:srgbClr val="000000"/>
                        </a:solidFill>
                        <a:effectLst/>
                        <a:latin typeface="Arial" panose="020B0604020202020204" pitchFamily="34" charset="0"/>
                      </a:endParaRPr>
                    </a:p>
                  </a:txBody>
                  <a:tcPr marL="7471" marR="7471" marT="7471" marB="44824" anchor="b"/>
                </a:tc>
                <a:extLst>
                  <a:ext uri="{0D108BD9-81ED-4DB2-BD59-A6C34878D82A}">
                    <a16:rowId xmlns:a16="http://schemas.microsoft.com/office/drawing/2014/main" val="4198612247"/>
                  </a:ext>
                </a:extLst>
              </a:tr>
              <a:tr h="213125">
                <a:tc>
                  <a:txBody>
                    <a:bodyPr/>
                    <a:lstStyle/>
                    <a:p>
                      <a:pPr algn="ctr" fontAlgn="b"/>
                      <a:r>
                        <a:rPr lang="en-US" sz="1000" u="none" strike="noStrike">
                          <a:effectLst/>
                        </a:rPr>
                        <a:t>int</a:t>
                      </a:r>
                      <a:endParaRPr lang="en-US" sz="1000" b="0" i="0" u="none" strike="noStrike">
                        <a:solidFill>
                          <a:srgbClr val="000000"/>
                        </a:solidFill>
                        <a:effectLst/>
                        <a:latin typeface="Arial" panose="020B0604020202020204" pitchFamily="34" charset="0"/>
                      </a:endParaRPr>
                    </a:p>
                  </a:txBody>
                  <a:tcPr marL="7471" marR="7471" marT="7471" marB="44824" anchor="b">
                    <a:solidFill>
                      <a:schemeClr val="accent6">
                        <a:lumMod val="20000"/>
                        <a:lumOff val="80000"/>
                      </a:schemeClr>
                    </a:solidFill>
                  </a:tcPr>
                </a:tc>
                <a:tc>
                  <a:txBody>
                    <a:bodyPr/>
                    <a:lstStyle/>
                    <a:p>
                      <a:pPr algn="ctr" fontAlgn="ctr"/>
                      <a:r>
                        <a:rPr lang="en-US" sz="1000" u="none" strike="noStrike">
                          <a:effectLst/>
                        </a:rPr>
                        <a:t>4</a:t>
                      </a:r>
                      <a:endParaRPr lang="en-US" sz="1000" b="0" i="0" u="none" strike="noStrike">
                        <a:solidFill>
                          <a:srgbClr val="000000"/>
                        </a:solidFill>
                        <a:effectLst/>
                        <a:latin typeface="Arial" panose="020B0604020202020204" pitchFamily="34" charset="0"/>
                      </a:endParaRPr>
                    </a:p>
                  </a:txBody>
                  <a:tcPr marL="7471" marR="7471" marT="7471" marB="44824" anchor="ctr"/>
                </a:tc>
                <a:tc>
                  <a:txBody>
                    <a:bodyPr/>
                    <a:lstStyle/>
                    <a:p>
                      <a:pPr algn="ctr" fontAlgn="b"/>
                      <a:r>
                        <a:rPr lang="en-US" sz="1000" u="none" strike="noStrike" dirty="0">
                          <a:effectLst/>
                        </a:rPr>
                        <a:t>Integer from -2^31 (-2 147 483 648) to 2^31-1 (2 147 483 647)</a:t>
                      </a:r>
                      <a:endParaRPr lang="en-US" sz="1000" b="0" i="0" u="none" strike="noStrike" dirty="0">
                        <a:solidFill>
                          <a:srgbClr val="000000"/>
                        </a:solidFill>
                        <a:effectLst/>
                        <a:latin typeface="Arial" panose="020B0604020202020204" pitchFamily="34" charset="0"/>
                      </a:endParaRPr>
                    </a:p>
                  </a:txBody>
                  <a:tcPr marL="7471" marR="7471" marT="7471" marB="44824" anchor="b"/>
                </a:tc>
                <a:extLst>
                  <a:ext uri="{0D108BD9-81ED-4DB2-BD59-A6C34878D82A}">
                    <a16:rowId xmlns:a16="http://schemas.microsoft.com/office/drawing/2014/main" val="4033533972"/>
                  </a:ext>
                </a:extLst>
              </a:tr>
              <a:tr h="209454">
                <a:tc>
                  <a:txBody>
                    <a:bodyPr/>
                    <a:lstStyle/>
                    <a:p>
                      <a:pPr algn="ctr" fontAlgn="b"/>
                      <a:r>
                        <a:rPr lang="en-US" sz="1000" u="none" strike="noStrike">
                          <a:effectLst/>
                        </a:rPr>
                        <a:t>smallint</a:t>
                      </a:r>
                      <a:endParaRPr lang="en-US" sz="1000" b="0" i="0" u="none" strike="noStrike">
                        <a:solidFill>
                          <a:srgbClr val="000000"/>
                        </a:solidFill>
                        <a:effectLst/>
                        <a:latin typeface="Arial" panose="020B0604020202020204" pitchFamily="34" charset="0"/>
                      </a:endParaRPr>
                    </a:p>
                  </a:txBody>
                  <a:tcPr marL="7471" marR="7471" marT="7471" marB="44824" anchor="b">
                    <a:solidFill>
                      <a:schemeClr val="accent6">
                        <a:lumMod val="20000"/>
                        <a:lumOff val="80000"/>
                      </a:schemeClr>
                    </a:solidFill>
                  </a:tcPr>
                </a:tc>
                <a:tc>
                  <a:txBody>
                    <a:bodyPr/>
                    <a:lstStyle/>
                    <a:p>
                      <a:pPr algn="ctr" fontAlgn="ctr"/>
                      <a:r>
                        <a:rPr lang="en-US" sz="1000" u="none" strike="noStrike">
                          <a:effectLst/>
                        </a:rPr>
                        <a:t>2</a:t>
                      </a:r>
                      <a:endParaRPr lang="en-US" sz="1000" b="0" i="0" u="none" strike="noStrike">
                        <a:solidFill>
                          <a:srgbClr val="000000"/>
                        </a:solidFill>
                        <a:effectLst/>
                        <a:latin typeface="Arial" panose="020B0604020202020204" pitchFamily="34" charset="0"/>
                      </a:endParaRPr>
                    </a:p>
                  </a:txBody>
                  <a:tcPr marL="7471" marR="7471" marT="7471" marB="44824" anchor="ctr"/>
                </a:tc>
                <a:tc>
                  <a:txBody>
                    <a:bodyPr/>
                    <a:lstStyle/>
                    <a:p>
                      <a:pPr algn="ctr" fontAlgn="b"/>
                      <a:r>
                        <a:rPr lang="en-US" sz="1000" u="none" strike="noStrike" dirty="0">
                          <a:effectLst/>
                        </a:rPr>
                        <a:t>Integer from -2^15 (-32 768) to 2^15-1 (32 767)</a:t>
                      </a:r>
                      <a:endParaRPr lang="en-US" sz="1000" b="0" i="0" u="none" strike="noStrike" dirty="0">
                        <a:solidFill>
                          <a:srgbClr val="000000"/>
                        </a:solidFill>
                        <a:effectLst/>
                        <a:latin typeface="Arial" panose="020B0604020202020204" pitchFamily="34" charset="0"/>
                      </a:endParaRPr>
                    </a:p>
                  </a:txBody>
                  <a:tcPr marL="7471" marR="7471" marT="7471" marB="44824" anchor="b"/>
                </a:tc>
                <a:extLst>
                  <a:ext uri="{0D108BD9-81ED-4DB2-BD59-A6C34878D82A}">
                    <a16:rowId xmlns:a16="http://schemas.microsoft.com/office/drawing/2014/main" val="896136893"/>
                  </a:ext>
                </a:extLst>
              </a:tr>
              <a:tr h="209454">
                <a:tc>
                  <a:txBody>
                    <a:bodyPr/>
                    <a:lstStyle/>
                    <a:p>
                      <a:pPr algn="ctr" fontAlgn="b"/>
                      <a:r>
                        <a:rPr lang="en-US" sz="1000" u="none" strike="noStrike" dirty="0" err="1">
                          <a:effectLst/>
                        </a:rPr>
                        <a:t>tinyint</a:t>
                      </a:r>
                      <a:endParaRPr lang="en-US" sz="1000" b="0" i="0" u="none" strike="noStrike" dirty="0">
                        <a:solidFill>
                          <a:srgbClr val="000000"/>
                        </a:solidFill>
                        <a:effectLst/>
                        <a:latin typeface="Arial" panose="020B0604020202020204" pitchFamily="34" charset="0"/>
                      </a:endParaRPr>
                    </a:p>
                  </a:txBody>
                  <a:tcPr marL="7471" marR="7471" marT="7471" marB="44824" anchor="b">
                    <a:solidFill>
                      <a:schemeClr val="accent6">
                        <a:lumMod val="20000"/>
                        <a:lumOff val="80000"/>
                      </a:schemeClr>
                    </a:solidFill>
                  </a:tcPr>
                </a:tc>
                <a:tc>
                  <a:txBody>
                    <a:bodyPr/>
                    <a:lstStyle/>
                    <a:p>
                      <a:pPr algn="ctr" fontAlgn="ctr"/>
                      <a:r>
                        <a:rPr lang="en-US" sz="1000" u="none" strike="noStrike">
                          <a:effectLst/>
                        </a:rPr>
                        <a:t>1</a:t>
                      </a:r>
                      <a:endParaRPr lang="en-US" sz="1000" b="0" i="0" u="none" strike="noStrike">
                        <a:solidFill>
                          <a:srgbClr val="000000"/>
                        </a:solidFill>
                        <a:effectLst/>
                        <a:latin typeface="Arial" panose="020B0604020202020204" pitchFamily="34" charset="0"/>
                      </a:endParaRPr>
                    </a:p>
                  </a:txBody>
                  <a:tcPr marL="7471" marR="7471" marT="7471" marB="44824" anchor="ctr"/>
                </a:tc>
                <a:tc>
                  <a:txBody>
                    <a:bodyPr/>
                    <a:lstStyle/>
                    <a:p>
                      <a:pPr algn="ctr" fontAlgn="b"/>
                      <a:r>
                        <a:rPr lang="en-US" sz="1000" u="none" strike="noStrike" dirty="0">
                          <a:effectLst/>
                        </a:rPr>
                        <a:t>Integer from 0 to 255</a:t>
                      </a:r>
                      <a:endParaRPr lang="en-US" sz="1000" b="0" i="0" u="none" strike="noStrike" dirty="0">
                        <a:solidFill>
                          <a:srgbClr val="000000"/>
                        </a:solidFill>
                        <a:effectLst/>
                        <a:latin typeface="Arial" panose="020B0604020202020204" pitchFamily="34" charset="0"/>
                      </a:endParaRPr>
                    </a:p>
                  </a:txBody>
                  <a:tcPr marL="7471" marR="7471" marT="7471" marB="44824" anchor="b"/>
                </a:tc>
                <a:extLst>
                  <a:ext uri="{0D108BD9-81ED-4DB2-BD59-A6C34878D82A}">
                    <a16:rowId xmlns:a16="http://schemas.microsoft.com/office/drawing/2014/main" val="3089637344"/>
                  </a:ext>
                </a:extLst>
              </a:tr>
              <a:tr h="209454">
                <a:tc>
                  <a:txBody>
                    <a:bodyPr/>
                    <a:lstStyle/>
                    <a:p>
                      <a:pPr algn="ctr" fontAlgn="b"/>
                      <a:r>
                        <a:rPr lang="en-US" sz="1000" u="none" strike="noStrike" dirty="0">
                          <a:effectLst/>
                        </a:rPr>
                        <a:t>bit</a:t>
                      </a:r>
                      <a:endParaRPr lang="en-US" sz="1000" b="0" i="0" u="none" strike="noStrike" dirty="0">
                        <a:solidFill>
                          <a:srgbClr val="000000"/>
                        </a:solidFill>
                        <a:effectLst/>
                        <a:latin typeface="Arial" panose="020B0604020202020204" pitchFamily="34" charset="0"/>
                      </a:endParaRPr>
                    </a:p>
                  </a:txBody>
                  <a:tcPr marL="7471" marR="7471" marT="7471" marB="44824" anchor="b">
                    <a:solidFill>
                      <a:schemeClr val="accent6">
                        <a:lumMod val="20000"/>
                        <a:lumOff val="80000"/>
                      </a:schemeClr>
                    </a:solidFill>
                  </a:tcPr>
                </a:tc>
                <a:tc>
                  <a:txBody>
                    <a:bodyPr/>
                    <a:lstStyle/>
                    <a:p>
                      <a:pPr algn="ctr" fontAlgn="b"/>
                      <a:r>
                        <a:rPr lang="en-US" sz="1000" u="none" strike="noStrike">
                          <a:effectLst/>
                        </a:rPr>
                        <a:t>1 bit</a:t>
                      </a:r>
                      <a:endParaRPr lang="en-US" sz="1000" b="0" i="0" u="none" strike="noStrike">
                        <a:solidFill>
                          <a:srgbClr val="000000"/>
                        </a:solidFill>
                        <a:effectLst/>
                        <a:latin typeface="Arial" panose="020B0604020202020204" pitchFamily="34" charset="0"/>
                      </a:endParaRPr>
                    </a:p>
                  </a:txBody>
                  <a:tcPr marL="7471" marR="7471" marT="7471" marB="44824" anchor="b"/>
                </a:tc>
                <a:tc>
                  <a:txBody>
                    <a:bodyPr/>
                    <a:lstStyle/>
                    <a:p>
                      <a:pPr algn="ctr" fontAlgn="b"/>
                      <a:r>
                        <a:rPr lang="en-US" sz="1000" u="none" strike="noStrike" dirty="0">
                          <a:effectLst/>
                        </a:rPr>
                        <a:t>Integer 0 or 1.</a:t>
                      </a:r>
                      <a:endParaRPr lang="en-US" sz="1000" b="0" i="0" u="none" strike="noStrike" dirty="0">
                        <a:solidFill>
                          <a:srgbClr val="000000"/>
                        </a:solidFill>
                        <a:effectLst/>
                        <a:latin typeface="Arial" panose="020B0604020202020204" pitchFamily="34" charset="0"/>
                      </a:endParaRPr>
                    </a:p>
                  </a:txBody>
                  <a:tcPr marL="7471" marR="7471" marT="7471" marB="44824" anchor="b"/>
                </a:tc>
                <a:extLst>
                  <a:ext uri="{0D108BD9-81ED-4DB2-BD59-A6C34878D82A}">
                    <a16:rowId xmlns:a16="http://schemas.microsoft.com/office/drawing/2014/main" val="2766282044"/>
                  </a:ext>
                </a:extLst>
              </a:tr>
              <a:tr h="521341">
                <a:tc>
                  <a:txBody>
                    <a:bodyPr/>
                    <a:lstStyle/>
                    <a:p>
                      <a:pPr algn="ctr" fontAlgn="b"/>
                      <a:r>
                        <a:rPr lang="en-US" sz="1000" u="none" strike="noStrike" dirty="0">
                          <a:effectLst/>
                        </a:rPr>
                        <a:t>decimal(precision, scale)</a:t>
                      </a:r>
                      <a:endParaRPr lang="en-US" sz="1000" b="0" i="0" u="none" strike="noStrike" dirty="0">
                        <a:solidFill>
                          <a:srgbClr val="000000"/>
                        </a:solidFill>
                        <a:effectLst/>
                        <a:latin typeface="Arial" panose="020B0604020202020204" pitchFamily="34" charset="0"/>
                      </a:endParaRPr>
                    </a:p>
                  </a:txBody>
                  <a:tcPr marL="7471" marR="7471" marT="7471" marB="44824" anchor="b">
                    <a:solidFill>
                      <a:schemeClr val="accent6">
                        <a:lumMod val="20000"/>
                        <a:lumOff val="80000"/>
                      </a:schemeClr>
                    </a:solidFill>
                  </a:tcPr>
                </a:tc>
                <a:tc>
                  <a:txBody>
                    <a:bodyPr/>
                    <a:lstStyle/>
                    <a:p>
                      <a:pPr algn="ctr" fontAlgn="b"/>
                      <a:r>
                        <a:rPr lang="en-US" sz="1000" u="none" strike="noStrike">
                          <a:effectLst/>
                        </a:rPr>
                        <a:t>5-17 depending on p and s</a:t>
                      </a:r>
                      <a:endParaRPr lang="en-US" sz="1000" b="0" i="0" u="none" strike="noStrike">
                        <a:solidFill>
                          <a:srgbClr val="000000"/>
                        </a:solidFill>
                        <a:effectLst/>
                        <a:latin typeface="Arial" panose="020B0604020202020204" pitchFamily="34" charset="0"/>
                      </a:endParaRPr>
                    </a:p>
                  </a:txBody>
                  <a:tcPr marL="7471" marR="7471" marT="7471" marB="44824" anchor="b"/>
                </a:tc>
                <a:tc>
                  <a:txBody>
                    <a:bodyPr/>
                    <a:lstStyle/>
                    <a:p>
                      <a:pPr algn="ctr" fontAlgn="b"/>
                      <a:r>
                        <a:rPr lang="en-US" sz="1000" u="none" strike="noStrike">
                          <a:effectLst/>
                        </a:rPr>
                        <a:t>Numeric data type with fixed precision and scale (accuracy 1-38, 18 by default and scale 0-p, 0 by default).</a:t>
                      </a:r>
                      <a:endParaRPr lang="en-US" sz="1000" b="0" i="0" u="none" strike="noStrike">
                        <a:solidFill>
                          <a:srgbClr val="000000"/>
                        </a:solidFill>
                        <a:effectLst/>
                        <a:latin typeface="Arial" panose="020B0604020202020204" pitchFamily="34" charset="0"/>
                      </a:endParaRPr>
                    </a:p>
                  </a:txBody>
                  <a:tcPr marL="7471" marR="7471" marT="7471" marB="44824" anchor="b"/>
                </a:tc>
                <a:extLst>
                  <a:ext uri="{0D108BD9-81ED-4DB2-BD59-A6C34878D82A}">
                    <a16:rowId xmlns:a16="http://schemas.microsoft.com/office/drawing/2014/main" val="3655248472"/>
                  </a:ext>
                </a:extLst>
              </a:tr>
              <a:tr h="521341">
                <a:tc>
                  <a:txBody>
                    <a:bodyPr/>
                    <a:lstStyle/>
                    <a:p>
                      <a:pPr algn="ctr" fontAlgn="b"/>
                      <a:r>
                        <a:rPr lang="en-US" sz="1000" u="none" strike="noStrike" dirty="0">
                          <a:effectLst/>
                        </a:rPr>
                        <a:t>datetime</a:t>
                      </a:r>
                      <a:endParaRPr lang="en-US" sz="1000" b="0" i="0" u="none" strike="noStrike" dirty="0">
                        <a:solidFill>
                          <a:srgbClr val="000000"/>
                        </a:solidFill>
                        <a:effectLst/>
                        <a:latin typeface="Arial" panose="020B0604020202020204" pitchFamily="34" charset="0"/>
                      </a:endParaRPr>
                    </a:p>
                  </a:txBody>
                  <a:tcPr marL="7471" marR="7471" marT="7471" marB="44824" anchor="b">
                    <a:solidFill>
                      <a:schemeClr val="accent5">
                        <a:lumMod val="20000"/>
                        <a:lumOff val="80000"/>
                      </a:schemeClr>
                    </a:solidFill>
                  </a:tcPr>
                </a:tc>
                <a:tc>
                  <a:txBody>
                    <a:bodyPr/>
                    <a:lstStyle/>
                    <a:p>
                      <a:pPr algn="ctr" fontAlgn="b"/>
                      <a:r>
                        <a:rPr lang="en-US" sz="1000" u="none" strike="noStrike">
                          <a:effectLst/>
                        </a:rPr>
                        <a:t>8</a:t>
                      </a:r>
                      <a:endParaRPr lang="en-US" sz="1000" b="0" i="0" u="none" strike="noStrike">
                        <a:solidFill>
                          <a:srgbClr val="000000"/>
                        </a:solidFill>
                        <a:effectLst/>
                        <a:latin typeface="Arial" panose="020B0604020202020204" pitchFamily="34" charset="0"/>
                      </a:endParaRPr>
                    </a:p>
                  </a:txBody>
                  <a:tcPr marL="7471" marR="7471" marT="7471" marB="44824" anchor="b"/>
                </a:tc>
                <a:tc>
                  <a:txBody>
                    <a:bodyPr/>
                    <a:lstStyle/>
                    <a:p>
                      <a:pPr algn="ctr" fontAlgn="b"/>
                      <a:r>
                        <a:rPr lang="en-US" sz="1000" u="none" strike="noStrike">
                          <a:effectLst/>
                        </a:rPr>
                        <a:t>Data type representing date and time from 1.1.1753 to 31.12.9999 with precision about 3 ms. Values are rounded to .000, .003 and .007.</a:t>
                      </a:r>
                      <a:endParaRPr lang="en-US" sz="1000" b="0" i="0" u="none" strike="noStrike">
                        <a:solidFill>
                          <a:srgbClr val="000000"/>
                        </a:solidFill>
                        <a:effectLst/>
                        <a:latin typeface="Arial" panose="020B0604020202020204" pitchFamily="34" charset="0"/>
                      </a:endParaRPr>
                    </a:p>
                  </a:txBody>
                  <a:tcPr marL="7471" marR="7471" marT="7471" marB="44824" anchor="b"/>
                </a:tc>
                <a:extLst>
                  <a:ext uri="{0D108BD9-81ED-4DB2-BD59-A6C34878D82A}">
                    <a16:rowId xmlns:a16="http://schemas.microsoft.com/office/drawing/2014/main" val="1206622531"/>
                  </a:ext>
                </a:extLst>
              </a:tr>
              <a:tr h="677285">
                <a:tc>
                  <a:txBody>
                    <a:bodyPr/>
                    <a:lstStyle/>
                    <a:p>
                      <a:pPr algn="ctr" fontAlgn="b"/>
                      <a:r>
                        <a:rPr lang="en-US" sz="1000" u="none" strike="noStrike" dirty="0" err="1">
                          <a:effectLst/>
                        </a:rPr>
                        <a:t>smalldatetime</a:t>
                      </a:r>
                      <a:endParaRPr lang="en-US" sz="1000" b="0" i="0" u="none" strike="noStrike" dirty="0">
                        <a:solidFill>
                          <a:srgbClr val="000000"/>
                        </a:solidFill>
                        <a:effectLst/>
                        <a:latin typeface="Arial" panose="020B0604020202020204" pitchFamily="34" charset="0"/>
                      </a:endParaRPr>
                    </a:p>
                  </a:txBody>
                  <a:tcPr marL="7471" marR="7471" marT="7471" marB="44824" anchor="b">
                    <a:solidFill>
                      <a:schemeClr val="accent5">
                        <a:lumMod val="20000"/>
                        <a:lumOff val="80000"/>
                      </a:schemeClr>
                    </a:solidFill>
                  </a:tcPr>
                </a:tc>
                <a:tc>
                  <a:txBody>
                    <a:bodyPr/>
                    <a:lstStyle/>
                    <a:p>
                      <a:pPr algn="ctr" fontAlgn="b"/>
                      <a:r>
                        <a:rPr lang="en-US" sz="1000" u="none" strike="noStrike">
                          <a:effectLst/>
                        </a:rPr>
                        <a:t>4</a:t>
                      </a:r>
                      <a:endParaRPr lang="en-US" sz="1000" b="0" i="0" u="none" strike="noStrike">
                        <a:solidFill>
                          <a:srgbClr val="000000"/>
                        </a:solidFill>
                        <a:effectLst/>
                        <a:latin typeface="Arial" panose="020B0604020202020204" pitchFamily="34" charset="0"/>
                      </a:endParaRPr>
                    </a:p>
                  </a:txBody>
                  <a:tcPr marL="7471" marR="7471" marT="7471" marB="44824" anchor="b"/>
                </a:tc>
                <a:tc>
                  <a:txBody>
                    <a:bodyPr/>
                    <a:lstStyle/>
                    <a:p>
                      <a:pPr algn="ctr" fontAlgn="b"/>
                      <a:r>
                        <a:rPr lang="en-US" sz="1000" u="none" strike="noStrike">
                          <a:effectLst/>
                        </a:rPr>
                        <a:t>Data type representing date and time from 1.1.1900 to 6.6.2079 with precision of 1 minute. Values up to 29.998 are rounded down and values from 29.999 are rounded down to the nearest minute.</a:t>
                      </a:r>
                      <a:endParaRPr lang="en-US" sz="1000" b="0" i="0" u="none" strike="noStrike">
                        <a:solidFill>
                          <a:srgbClr val="000000"/>
                        </a:solidFill>
                        <a:effectLst/>
                        <a:latin typeface="Arial" panose="020B0604020202020204" pitchFamily="34" charset="0"/>
                      </a:endParaRPr>
                    </a:p>
                  </a:txBody>
                  <a:tcPr marL="7471" marR="7471" marT="7471" marB="44824" anchor="b"/>
                </a:tc>
                <a:extLst>
                  <a:ext uri="{0D108BD9-81ED-4DB2-BD59-A6C34878D82A}">
                    <a16:rowId xmlns:a16="http://schemas.microsoft.com/office/drawing/2014/main" val="92366576"/>
                  </a:ext>
                </a:extLst>
              </a:tr>
              <a:tr h="136830">
                <a:tc>
                  <a:txBody>
                    <a:bodyPr/>
                    <a:lstStyle/>
                    <a:p>
                      <a:pPr algn="ctr" fontAlgn="b"/>
                      <a:r>
                        <a:rPr lang="en-US" sz="1000" u="none" strike="noStrike" dirty="0">
                          <a:effectLst/>
                        </a:rPr>
                        <a:t>char</a:t>
                      </a:r>
                      <a:endParaRPr lang="en-US" sz="1000" b="0" i="0" u="none" strike="noStrike" dirty="0">
                        <a:solidFill>
                          <a:srgbClr val="000000"/>
                        </a:solidFill>
                        <a:effectLst/>
                        <a:latin typeface="Arial" panose="020B0604020202020204" pitchFamily="34" charset="0"/>
                      </a:endParaRPr>
                    </a:p>
                  </a:txBody>
                  <a:tcPr marL="7471" marR="7471" marT="7471" marB="44824" anchor="b">
                    <a:solidFill>
                      <a:schemeClr val="accent4">
                        <a:lumMod val="20000"/>
                        <a:lumOff val="80000"/>
                      </a:schemeClr>
                    </a:solidFill>
                  </a:tcPr>
                </a:tc>
                <a:tc>
                  <a:txBody>
                    <a:bodyPr/>
                    <a:lstStyle/>
                    <a:p>
                      <a:pPr algn="ctr" fontAlgn="b"/>
                      <a:r>
                        <a:rPr lang="en-US" sz="1000" u="none" strike="noStrike">
                          <a:effectLst/>
                        </a:rPr>
                        <a:t>n</a:t>
                      </a:r>
                      <a:endParaRPr lang="en-US" sz="1000" b="0" i="0" u="none" strike="noStrike">
                        <a:solidFill>
                          <a:srgbClr val="000000"/>
                        </a:solidFill>
                        <a:effectLst/>
                        <a:latin typeface="Arial" panose="020B0604020202020204" pitchFamily="34" charset="0"/>
                      </a:endParaRPr>
                    </a:p>
                  </a:txBody>
                  <a:tcPr marL="7471" marR="7471" marT="7471" marB="44824" anchor="b"/>
                </a:tc>
                <a:tc>
                  <a:txBody>
                    <a:bodyPr/>
                    <a:lstStyle/>
                    <a:p>
                      <a:pPr algn="ctr" fontAlgn="b"/>
                      <a:r>
                        <a:rPr lang="en-US" sz="1000" u="none" strike="noStrike">
                          <a:effectLst/>
                        </a:rPr>
                        <a:t>Text string of fixed length (maximum length of 8000 chars).</a:t>
                      </a:r>
                      <a:endParaRPr lang="en-US" sz="1000" b="0" i="0" u="none" strike="noStrike">
                        <a:solidFill>
                          <a:srgbClr val="000000"/>
                        </a:solidFill>
                        <a:effectLst/>
                        <a:latin typeface="Arial" panose="020B0604020202020204" pitchFamily="34" charset="0"/>
                      </a:endParaRPr>
                    </a:p>
                  </a:txBody>
                  <a:tcPr marL="7471" marR="7471" marT="7471" marB="44824" anchor="b"/>
                </a:tc>
                <a:extLst>
                  <a:ext uri="{0D108BD9-81ED-4DB2-BD59-A6C34878D82A}">
                    <a16:rowId xmlns:a16="http://schemas.microsoft.com/office/drawing/2014/main" val="2545346289"/>
                  </a:ext>
                </a:extLst>
              </a:tr>
              <a:tr h="157272">
                <a:tc>
                  <a:txBody>
                    <a:bodyPr/>
                    <a:lstStyle/>
                    <a:p>
                      <a:pPr algn="ctr" fontAlgn="b"/>
                      <a:r>
                        <a:rPr lang="en-US" sz="1000" u="none" strike="noStrike" dirty="0">
                          <a:effectLst/>
                        </a:rPr>
                        <a:t>varchar</a:t>
                      </a:r>
                      <a:endParaRPr lang="en-US" sz="1000" b="0" i="0" u="none" strike="noStrike" dirty="0">
                        <a:solidFill>
                          <a:srgbClr val="000000"/>
                        </a:solidFill>
                        <a:effectLst/>
                        <a:latin typeface="Arial" panose="020B0604020202020204" pitchFamily="34" charset="0"/>
                      </a:endParaRPr>
                    </a:p>
                  </a:txBody>
                  <a:tcPr marL="7471" marR="7471" marT="7471" marB="44824" anchor="b">
                    <a:solidFill>
                      <a:schemeClr val="accent4">
                        <a:lumMod val="20000"/>
                        <a:lumOff val="80000"/>
                      </a:schemeClr>
                    </a:solidFill>
                  </a:tcPr>
                </a:tc>
                <a:tc>
                  <a:txBody>
                    <a:bodyPr/>
                    <a:lstStyle/>
                    <a:p>
                      <a:pPr algn="ctr" fontAlgn="b"/>
                      <a:r>
                        <a:rPr lang="en-US" sz="1000" u="none" strike="noStrike">
                          <a:effectLst/>
                        </a:rPr>
                        <a:t>n</a:t>
                      </a:r>
                      <a:endParaRPr lang="en-US" sz="1000" b="0" i="0" u="none" strike="noStrike">
                        <a:solidFill>
                          <a:srgbClr val="000000"/>
                        </a:solidFill>
                        <a:effectLst/>
                        <a:latin typeface="Arial" panose="020B0604020202020204" pitchFamily="34" charset="0"/>
                      </a:endParaRPr>
                    </a:p>
                  </a:txBody>
                  <a:tcPr marL="7471" marR="7471" marT="7471" marB="44824" anchor="b"/>
                </a:tc>
                <a:tc>
                  <a:txBody>
                    <a:bodyPr/>
                    <a:lstStyle/>
                    <a:p>
                      <a:pPr algn="ctr" fontAlgn="b"/>
                      <a:r>
                        <a:rPr lang="en-US" sz="1000" u="none" strike="noStrike" dirty="0">
                          <a:effectLst/>
                        </a:rPr>
                        <a:t>Text string of variable length (maximum length of 8000 chars)</a:t>
                      </a:r>
                      <a:endParaRPr lang="en-US" sz="1000" b="0" i="0" u="none" strike="noStrike" dirty="0">
                        <a:solidFill>
                          <a:srgbClr val="000000"/>
                        </a:solidFill>
                        <a:effectLst/>
                        <a:latin typeface="Arial" panose="020B0604020202020204" pitchFamily="34" charset="0"/>
                      </a:endParaRPr>
                    </a:p>
                  </a:txBody>
                  <a:tcPr marL="7471" marR="7471" marT="7471" marB="44824" anchor="b"/>
                </a:tc>
                <a:extLst>
                  <a:ext uri="{0D108BD9-81ED-4DB2-BD59-A6C34878D82A}">
                    <a16:rowId xmlns:a16="http://schemas.microsoft.com/office/drawing/2014/main" val="2490525633"/>
                  </a:ext>
                </a:extLst>
              </a:tr>
            </a:tbl>
          </a:graphicData>
        </a:graphic>
      </p:graphicFrame>
      <p:graphicFrame>
        <p:nvGraphicFramePr>
          <p:cNvPr id="5" name="Table 4">
            <a:extLst>
              <a:ext uri="{FF2B5EF4-FFF2-40B4-BE49-F238E27FC236}">
                <a16:creationId xmlns:a16="http://schemas.microsoft.com/office/drawing/2014/main" id="{FDAB25B5-6340-4E50-BEB2-03DD52A7897F}"/>
              </a:ext>
            </a:extLst>
          </p:cNvPr>
          <p:cNvGraphicFramePr/>
          <p:nvPr>
            <p:extLst>
              <p:ext uri="{D42A27DB-BD31-4B8C-83A1-F6EECF244321}">
                <p14:modId xmlns:p14="http://schemas.microsoft.com/office/powerpoint/2010/main" val="2183250201"/>
              </p:ext>
            </p:extLst>
          </p:nvPr>
        </p:nvGraphicFramePr>
        <p:xfrm>
          <a:off x="2743200" y="5101560"/>
          <a:ext cx="1903140" cy="728982"/>
        </p:xfrm>
        <a:graphic>
          <a:graphicData uri="http://schemas.openxmlformats.org/drawingml/2006/table">
            <a:tbl>
              <a:tblPr>
                <a:tableStyleId>{5C22544A-7EE6-4342-B048-85BDC9FD1C3A}</a:tableStyleId>
              </a:tblPr>
              <a:tblGrid>
                <a:gridCol w="1845017">
                  <a:extLst>
                    <a:ext uri="{9D8B030D-6E8A-4147-A177-3AD203B41FA5}">
                      <a16:colId xmlns:a16="http://schemas.microsoft.com/office/drawing/2014/main" val="3070476335"/>
                    </a:ext>
                  </a:extLst>
                </a:gridCol>
                <a:gridCol w="58123">
                  <a:extLst>
                    <a:ext uri="{9D8B030D-6E8A-4147-A177-3AD203B41FA5}">
                      <a16:colId xmlns:a16="http://schemas.microsoft.com/office/drawing/2014/main" val="3238278683"/>
                    </a:ext>
                  </a:extLst>
                </a:gridCol>
              </a:tblGrid>
              <a:tr h="163209">
                <a:tc>
                  <a:txBody>
                    <a:bodyPr/>
                    <a:lstStyle/>
                    <a:p>
                      <a:pPr algn="l" fontAlgn="b"/>
                      <a:r>
                        <a:rPr lang="en-US" sz="1100" u="none" strike="noStrike" dirty="0">
                          <a:effectLst/>
                        </a:rPr>
                        <a:t>Numeric Data Type</a:t>
                      </a:r>
                      <a:endParaRPr lang="en-US" sz="1100" b="0" i="0" u="none" strike="noStrike" dirty="0">
                        <a:solidFill>
                          <a:srgbClr val="000000"/>
                        </a:solidFill>
                        <a:effectLst/>
                        <a:latin typeface="Calibri" panose="020F0502020204030204" pitchFamily="34" charset="0"/>
                      </a:endParaRPr>
                    </a:p>
                  </a:txBody>
                  <a:tcPr marL="7620" marR="7620" marT="7620" anchor="b">
                    <a:solidFill>
                      <a:schemeClr val="accent6">
                        <a:lumMod val="20000"/>
                        <a:lumOff val="80000"/>
                      </a:schemeClr>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414115462"/>
                  </a:ext>
                </a:extLst>
              </a:tr>
              <a:tr h="163209">
                <a:tc>
                  <a:txBody>
                    <a:bodyPr/>
                    <a:lstStyle/>
                    <a:p>
                      <a:pPr algn="l" fontAlgn="b"/>
                      <a:r>
                        <a:rPr lang="en-US" sz="1100" b="0" i="0" u="none" strike="noStrike" dirty="0">
                          <a:solidFill>
                            <a:srgbClr val="000000"/>
                          </a:solidFill>
                          <a:effectLst/>
                          <a:latin typeface="Calibri" panose="020F0502020204030204" pitchFamily="34" charset="0"/>
                        </a:rPr>
                        <a:t>Date Time Data Type</a:t>
                      </a:r>
                    </a:p>
                  </a:txBody>
                  <a:tcPr marL="7620" marR="7620" marT="7620" anchor="b">
                    <a:solidFill>
                      <a:schemeClr val="accent5">
                        <a:lumMod val="20000"/>
                        <a:lumOff val="80000"/>
                      </a:schemeClr>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2477507575"/>
                  </a:ext>
                </a:extLst>
              </a:tr>
              <a:tr h="28702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Alpha Numeric Data Type</a:t>
                      </a:r>
                      <a:endParaRPr lang="en-US" sz="1100" b="0" i="0" u="none" strike="noStrike" dirty="0">
                        <a:solidFill>
                          <a:srgbClr val="000000"/>
                        </a:solidFill>
                        <a:effectLst/>
                        <a:latin typeface="Calibri" panose="020F0502020204030204" pitchFamily="34" charset="0"/>
                      </a:endParaRPr>
                    </a:p>
                  </a:txBody>
                  <a:tcPr marL="7620" marR="7620" marT="7620" anchor="b">
                    <a:solidFill>
                      <a:schemeClr val="accent4">
                        <a:lumMod val="20000"/>
                        <a:lumOff val="80000"/>
                      </a:schemeClr>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562580833"/>
                  </a:ext>
                </a:extLst>
              </a:tr>
            </a:tbl>
          </a:graphicData>
        </a:graphic>
      </p:graphicFrame>
    </p:spTree>
    <p:extLst>
      <p:ext uri="{BB962C8B-B14F-4D97-AF65-F5344CB8AC3E}">
        <p14:creationId xmlns:p14="http://schemas.microsoft.com/office/powerpoint/2010/main" val="21576970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a:solidFill>
                  <a:srgbClr val="000000"/>
                </a:solidFill>
                <a:latin typeface="Calibri"/>
                <a:ea typeface="DejaVu Sans"/>
              </a:rPr>
              <a:t>DEFAULT Constraint</a:t>
            </a:r>
            <a:endParaRPr lang="en-US" sz="2400" b="0" strike="noStrike" spc="-1">
              <a:latin typeface="Arial"/>
            </a:endParaRPr>
          </a:p>
        </p:txBody>
      </p:sp>
      <p:sp>
        <p:nvSpPr>
          <p:cNvPr id="563" name="CustomShape 2"/>
          <p:cNvSpPr/>
          <p:nvPr/>
        </p:nvSpPr>
        <p:spPr>
          <a:xfrm>
            <a:off x="457200" y="1143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The DEFAULT constraint is used to provide a default value for a column.</a:t>
            </a:r>
            <a:endParaRPr lang="en-US" sz="18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The default value will be added to the new records if no value is specified.</a:t>
            </a:r>
            <a:endParaRPr lang="en-US" sz="18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When creating a table</a:t>
            </a:r>
          </a:p>
          <a:p>
            <a:pPr lvl="1">
              <a:spcBef>
                <a:spcPts val="320"/>
              </a:spcBef>
            </a:pPr>
            <a:r>
              <a:rPr lang="en-US" sz="1600" spc="-1" dirty="0">
                <a:solidFill>
                  <a:srgbClr val="000000"/>
                </a:solidFill>
                <a:ea typeface="DejaVu Sans"/>
              </a:rPr>
              <a:t>CREATE TABLE Students(    </a:t>
            </a:r>
            <a:endParaRPr lang="en-US" sz="1600" spc="-1" dirty="0">
              <a:latin typeface="Arial"/>
            </a:endParaRPr>
          </a:p>
          <a:p>
            <a:pPr lvl="1">
              <a:spcBef>
                <a:spcPts val="320"/>
              </a:spcBef>
            </a:pPr>
            <a:r>
              <a:rPr lang="en-US" sz="1600" spc="-1" dirty="0">
                <a:solidFill>
                  <a:srgbClr val="000000"/>
                </a:solidFill>
                <a:ea typeface="DejaVu Sans"/>
              </a:rPr>
              <a:t>	ID INT NOT NULL,    </a:t>
            </a:r>
            <a:endParaRPr lang="en-US" sz="1600" spc="-1" dirty="0">
              <a:latin typeface="Arial"/>
            </a:endParaRPr>
          </a:p>
          <a:p>
            <a:pPr lvl="1">
              <a:spcBef>
                <a:spcPts val="320"/>
              </a:spcBef>
            </a:pPr>
            <a:r>
              <a:rPr lang="en-US" sz="1600" spc="-1" dirty="0">
                <a:solidFill>
                  <a:srgbClr val="000000"/>
                </a:solidFill>
                <a:ea typeface="DejaVu Sans"/>
              </a:rPr>
              <a:t>	</a:t>
            </a:r>
            <a:r>
              <a:rPr lang="en-US" sz="1600" spc="-1" dirty="0" err="1">
                <a:solidFill>
                  <a:srgbClr val="000000"/>
                </a:solidFill>
                <a:ea typeface="DejaVu Sans"/>
              </a:rPr>
              <a:t>FirstName</a:t>
            </a:r>
            <a:r>
              <a:rPr lang="en-US" sz="1600" spc="-1" dirty="0">
                <a:solidFill>
                  <a:srgbClr val="000000"/>
                </a:solidFill>
                <a:ea typeface="DejaVu Sans"/>
              </a:rPr>
              <a:t> </a:t>
            </a:r>
            <a:r>
              <a:rPr lang="en-US" sz="1600" spc="-1" dirty="0" err="1">
                <a:solidFill>
                  <a:srgbClr val="000000"/>
                </a:solidFill>
                <a:ea typeface="DejaVu Sans"/>
              </a:rPr>
              <a:t>varchar</a:t>
            </a:r>
            <a:r>
              <a:rPr lang="en-US" sz="1600" spc="-1" dirty="0">
                <a:solidFill>
                  <a:srgbClr val="000000"/>
                </a:solidFill>
                <a:ea typeface="DejaVu Sans"/>
              </a:rPr>
              <a:t>(255) NOT NULL,</a:t>
            </a:r>
            <a:endParaRPr lang="en-US" sz="1600" spc="-1" dirty="0">
              <a:latin typeface="Arial"/>
            </a:endParaRPr>
          </a:p>
          <a:p>
            <a:pPr lvl="1">
              <a:spcBef>
                <a:spcPts val="320"/>
              </a:spcBef>
            </a:pPr>
            <a:r>
              <a:rPr lang="en-US" sz="1600" spc="-1" dirty="0">
                <a:solidFill>
                  <a:srgbClr val="000000"/>
                </a:solidFill>
                <a:ea typeface="DejaVu Sans"/>
              </a:rPr>
              <a:t>	</a:t>
            </a:r>
            <a:r>
              <a:rPr lang="en-US" sz="1600" spc="-1" dirty="0" err="1">
                <a:solidFill>
                  <a:srgbClr val="000000"/>
                </a:solidFill>
                <a:ea typeface="DejaVu Sans"/>
              </a:rPr>
              <a:t>LastName</a:t>
            </a:r>
            <a:r>
              <a:rPr lang="en-US" sz="1600" spc="-1" dirty="0">
                <a:solidFill>
                  <a:srgbClr val="000000"/>
                </a:solidFill>
                <a:ea typeface="DejaVu Sans"/>
              </a:rPr>
              <a:t> </a:t>
            </a:r>
            <a:r>
              <a:rPr lang="en-US" sz="1600" spc="-1" dirty="0" err="1">
                <a:solidFill>
                  <a:srgbClr val="000000"/>
                </a:solidFill>
                <a:ea typeface="DejaVu Sans"/>
              </a:rPr>
              <a:t>varchar</a:t>
            </a:r>
            <a:r>
              <a:rPr lang="en-US" sz="1600" spc="-1" dirty="0">
                <a:solidFill>
                  <a:srgbClr val="000000"/>
                </a:solidFill>
                <a:ea typeface="DejaVu Sans"/>
              </a:rPr>
              <a:t>(255) NOT NULL,        </a:t>
            </a:r>
            <a:endParaRPr lang="en-US" sz="1600" spc="-1" dirty="0">
              <a:latin typeface="Arial"/>
            </a:endParaRPr>
          </a:p>
          <a:p>
            <a:pPr lvl="1">
              <a:spcBef>
                <a:spcPts val="320"/>
              </a:spcBef>
            </a:pPr>
            <a:r>
              <a:rPr lang="en-US" sz="1600" spc="-1" dirty="0">
                <a:solidFill>
                  <a:srgbClr val="000000"/>
                </a:solidFill>
                <a:ea typeface="DejaVu Sans"/>
              </a:rPr>
              <a:t>	Age INT,    </a:t>
            </a:r>
            <a:endParaRPr lang="en-US" sz="1600" spc="-1" dirty="0">
              <a:latin typeface="Arial"/>
            </a:endParaRPr>
          </a:p>
          <a:p>
            <a:pPr lvl="1">
              <a:spcBef>
                <a:spcPts val="320"/>
              </a:spcBef>
            </a:pPr>
            <a:r>
              <a:rPr lang="en-US" sz="1600" spc="-1" dirty="0">
                <a:solidFill>
                  <a:srgbClr val="000000"/>
                </a:solidFill>
                <a:ea typeface="DejaVu Sans"/>
              </a:rPr>
              <a:t>	City VARCHAR(255) DEFAULT 'Kathmandu‘</a:t>
            </a:r>
            <a:endParaRPr lang="en-US" sz="1600" spc="-1" dirty="0">
              <a:latin typeface="Arial"/>
            </a:endParaRPr>
          </a:p>
          <a:p>
            <a:pPr lvl="1">
              <a:spcBef>
                <a:spcPts val="320"/>
              </a:spcBef>
            </a:pPr>
            <a:r>
              <a:rPr lang="en-US" sz="1600" spc="-1" dirty="0">
                <a:solidFill>
                  <a:srgbClr val="000000"/>
                </a:solidFill>
                <a:ea typeface="DejaVu Sans"/>
              </a:rPr>
              <a:t>	);</a:t>
            </a:r>
          </a:p>
          <a:p>
            <a:pPr lvl="1">
              <a:spcBef>
                <a:spcPts val="320"/>
              </a:spcBef>
            </a:pPr>
            <a:r>
              <a:rPr lang="en-US" sz="1600" spc="-1" dirty="0">
                <a:solidFill>
                  <a:srgbClr val="000000"/>
                </a:solidFill>
                <a:latin typeface="Arial"/>
                <a:ea typeface="DejaVu Sans"/>
              </a:rPr>
              <a:t>Or</a:t>
            </a:r>
            <a:endParaRPr lang="en-US" sz="1600" spc="-1" dirty="0">
              <a:latin typeface="Arial"/>
            </a:endParaRPr>
          </a:p>
          <a:p>
            <a:pPr>
              <a:lnSpc>
                <a:spcPct val="100000"/>
              </a:lnSpc>
              <a:spcBef>
                <a:spcPts val="320"/>
              </a:spcBef>
            </a:pPr>
            <a:r>
              <a:rPr lang="en-US" sz="1600" b="0" strike="noStrike" spc="-1" dirty="0">
                <a:solidFill>
                  <a:srgbClr val="000000"/>
                </a:solidFill>
                <a:latin typeface="Calibri"/>
                <a:ea typeface="DejaVu Sans"/>
              </a:rPr>
              <a:t>           CREATE TABLE Students(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ID INT NOT NULL,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FirstName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varchar</a:t>
            </a:r>
            <a:r>
              <a:rPr lang="en-US" sz="1600" b="0" strike="noStrike" spc="-1" dirty="0">
                <a:solidFill>
                  <a:srgbClr val="000000"/>
                </a:solidFill>
                <a:latin typeface="Calibri"/>
                <a:ea typeface="DejaVu Sans"/>
              </a:rPr>
              <a:t>(255) NOT NULL,</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LastName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varchar</a:t>
            </a:r>
            <a:r>
              <a:rPr lang="en-US" sz="1600" b="0" strike="noStrike" spc="-1" dirty="0">
                <a:solidFill>
                  <a:srgbClr val="000000"/>
                </a:solidFill>
                <a:latin typeface="Calibri"/>
                <a:ea typeface="DejaVu Sans"/>
              </a:rPr>
              <a:t>(255) NOT NULL,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Age INT,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City VARCHAR(255) CONSTRAINT </a:t>
            </a:r>
            <a:r>
              <a:rPr lang="en-US" sz="1600" b="0" strike="noStrike" spc="-1" dirty="0" err="1">
                <a:solidFill>
                  <a:srgbClr val="000000"/>
                </a:solidFill>
                <a:latin typeface="Calibri"/>
                <a:ea typeface="DejaVu Sans"/>
              </a:rPr>
              <a:t>DEFAULT_City</a:t>
            </a:r>
            <a:r>
              <a:rPr lang="en-US" sz="1600" b="0" strike="noStrike" spc="-1" dirty="0">
                <a:solidFill>
                  <a:srgbClr val="000000"/>
                </a:solidFill>
                <a:latin typeface="Calibri"/>
                <a:ea typeface="DejaVu Sans"/>
              </a:rPr>
              <a:t> DEFAULT 'Kathmandu‘</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t>
            </a: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If table has been already created</a:t>
            </a:r>
            <a:endParaRPr lang="en-US" sz="18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ALTER TABLE Person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ADD CONSTRAINT </a:t>
            </a:r>
            <a:r>
              <a:rPr lang="en-US" sz="1600" b="0" strike="noStrike" spc="-1" dirty="0" err="1">
                <a:solidFill>
                  <a:srgbClr val="000000"/>
                </a:solidFill>
                <a:latin typeface="Calibri"/>
                <a:ea typeface="DejaVu Sans"/>
              </a:rPr>
              <a:t>DEFAULT_City</a:t>
            </a:r>
            <a:r>
              <a:rPr lang="en-US" sz="1600" b="0" strike="noStrike" spc="-1" dirty="0">
                <a:solidFill>
                  <a:srgbClr val="000000"/>
                </a:solidFill>
                <a:latin typeface="Calibri"/>
                <a:ea typeface="DejaVu Sans"/>
              </a:rPr>
              <a:t> DEFAULT 'Kathmandu' FOR City;</a:t>
            </a: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To remove the constraint</a:t>
            </a:r>
            <a:endParaRPr lang="en-US" sz="1800" b="0" strike="noStrike" spc="-1" dirty="0">
              <a:latin typeface="Arial"/>
            </a:endParaRPr>
          </a:p>
          <a:p>
            <a:pPr>
              <a:lnSpc>
                <a:spcPct val="100000"/>
              </a:lnSpc>
              <a:spcBef>
                <a:spcPts val="360"/>
              </a:spcBef>
            </a:pPr>
            <a:r>
              <a:rPr lang="en-US" sz="18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 ALTER TABLE Person</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DROP CONSTRAINT </a:t>
            </a:r>
            <a:r>
              <a:rPr lang="en-US" sz="1600" b="0" strike="noStrike" spc="-1" dirty="0" err="1">
                <a:solidFill>
                  <a:srgbClr val="000000"/>
                </a:solidFill>
                <a:latin typeface="Calibri"/>
                <a:ea typeface="DejaVu Sans"/>
              </a:rPr>
              <a:t>DEFAULT_City</a:t>
            </a:r>
            <a:r>
              <a:rPr lang="en-US" sz="1600" b="0" strike="noStrike" spc="-1" dirty="0">
                <a:solidFill>
                  <a:srgbClr val="000000"/>
                </a:solidFill>
                <a:latin typeface="Calibri"/>
                <a:ea typeface="DejaVu Sans"/>
              </a:rPr>
              <a:t>;</a:t>
            </a:r>
            <a:endParaRPr lang="en-US" sz="1600" b="0" strike="noStrike" spc="-1" dirty="0">
              <a:latin typeface="Arial"/>
            </a:endParaRPr>
          </a:p>
        </p:txBody>
      </p:sp>
      <p:sp>
        <p:nvSpPr>
          <p:cNvPr id="564" name="CustomShape 3"/>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Constraints</a:t>
            </a:r>
            <a:endParaRPr lang="en-US" sz="4400" b="0" strike="noStrike" spc="-1">
              <a:latin typeface="Arial"/>
            </a:endParaRPr>
          </a:p>
        </p:txBody>
      </p:sp>
      <p:sp>
        <p:nvSpPr>
          <p:cNvPr id="565"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461F174-3BED-41EE-96B1-E5B00511B577}" type="slidenum">
              <a:rPr lang="en-US" sz="1200" b="0" strike="noStrike" spc="-1">
                <a:solidFill>
                  <a:srgbClr val="8B8B8B"/>
                </a:solidFill>
                <a:latin typeface="Calibri"/>
                <a:ea typeface="DejaVu Sans"/>
              </a:rPr>
              <a:t>30</a:t>
            </a:fld>
            <a:endParaRPr lang="en-US" sz="1200" b="0" strike="noStrike" spc="-1">
              <a:latin typeface="Arial"/>
            </a:endParaRPr>
          </a:p>
        </p:txBody>
      </p:sp>
    </p:spTree>
    <p:extLst>
      <p:ext uri="{BB962C8B-B14F-4D97-AF65-F5344CB8AC3E}">
        <p14:creationId xmlns:p14="http://schemas.microsoft.com/office/powerpoint/2010/main" val="36070663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a:solidFill>
                  <a:srgbClr val="000000"/>
                </a:solidFill>
                <a:latin typeface="Calibri"/>
                <a:ea typeface="DejaVu Sans"/>
              </a:rPr>
              <a:t>IDENTITY COLUMN</a:t>
            </a:r>
            <a:endParaRPr lang="en-US" sz="2400" b="0" strike="noStrike" spc="-1">
              <a:latin typeface="Arial"/>
            </a:endParaRPr>
          </a:p>
        </p:txBody>
      </p:sp>
      <p:sp>
        <p:nvSpPr>
          <p:cNvPr id="567" name="CustomShape 2"/>
          <p:cNvSpPr/>
          <p:nvPr/>
        </p:nvSpPr>
        <p:spPr>
          <a:xfrm>
            <a:off x="457200" y="1143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IDENTITY column is used to automatically generate key values based on a provided starting point and increment.</a:t>
            </a:r>
            <a:endParaRPr lang="en-US" sz="18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Often this is the primary key.</a:t>
            </a:r>
            <a:endParaRPr lang="en-US" sz="1800" b="0" strike="noStrike" spc="-1" dirty="0">
              <a:latin typeface="Arial"/>
            </a:endParaRPr>
          </a:p>
          <a:p>
            <a:pPr>
              <a:lnSpc>
                <a:spcPct val="100000"/>
              </a:lnSpc>
              <a:spcBef>
                <a:spcPts val="320"/>
              </a:spcBef>
            </a:pPr>
            <a:r>
              <a:rPr lang="en-US" sz="1400" b="0" strike="noStrike" spc="-1" dirty="0">
                <a:solidFill>
                  <a:srgbClr val="000000"/>
                </a:solidFill>
                <a:latin typeface="Calibri"/>
                <a:ea typeface="DejaVu Sans"/>
              </a:rPr>
              <a:t>	</a:t>
            </a:r>
            <a:r>
              <a:rPr lang="en-US" sz="1600" b="0" strike="noStrike" spc="-1" dirty="0">
                <a:solidFill>
                  <a:srgbClr val="000000"/>
                </a:solidFill>
                <a:latin typeface="Calibri"/>
                <a:ea typeface="DejaVu Sans"/>
              </a:rPr>
              <a:t>CREATE TABLE Student(</a:t>
            </a:r>
            <a:br>
              <a:rPr dirty="0"/>
            </a:br>
            <a:r>
              <a:rPr lang="en-US" sz="1600" b="0" strike="noStrike" spc="-1" dirty="0">
                <a:solidFill>
                  <a:srgbClr val="000000"/>
                </a:solidFill>
                <a:latin typeface="Calibri"/>
                <a:ea typeface="DejaVu Sans"/>
              </a:rPr>
              <a:t>   	 	ID </a:t>
            </a:r>
            <a:r>
              <a:rPr lang="en-US" sz="1600" b="0" strike="noStrike" spc="-1" dirty="0" err="1">
                <a:solidFill>
                  <a:srgbClr val="000000"/>
                </a:solidFill>
                <a:latin typeface="Calibri"/>
                <a:ea typeface="DejaVu Sans"/>
              </a:rPr>
              <a:t>int</a:t>
            </a:r>
            <a:r>
              <a:rPr lang="en-US" sz="1600" b="0" strike="noStrike" spc="-1" dirty="0">
                <a:solidFill>
                  <a:srgbClr val="000000"/>
                </a:solidFill>
                <a:latin typeface="Calibri"/>
                <a:ea typeface="DejaVu Sans"/>
              </a:rPr>
              <a:t> </a:t>
            </a:r>
            <a:r>
              <a:rPr lang="en-US" sz="1600" spc="-1" dirty="0">
                <a:solidFill>
                  <a:srgbClr val="000000"/>
                </a:solidFill>
                <a:ea typeface="DejaVu Sans"/>
              </a:rPr>
              <a:t> PRIMARY KEY  IDENTITY(1,1</a:t>
            </a:r>
            <a:r>
              <a:rPr lang="en-US" sz="1600" b="0" strike="noStrike" spc="-1" dirty="0">
                <a:solidFill>
                  <a:srgbClr val="000000"/>
                </a:solidFill>
                <a:latin typeface="Calibri"/>
                <a:ea typeface="DejaVu Sans"/>
              </a:rPr>
              <a:t>) ,</a:t>
            </a:r>
            <a:br>
              <a:rPr dirty="0"/>
            </a:b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LastName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varchar</a:t>
            </a:r>
            <a:r>
              <a:rPr lang="en-US" sz="1600" b="0" strike="noStrike" spc="-1" dirty="0">
                <a:solidFill>
                  <a:srgbClr val="000000"/>
                </a:solidFill>
                <a:latin typeface="Calibri"/>
                <a:ea typeface="DejaVu Sans"/>
              </a:rPr>
              <a:t>(255) NOT NULL,</a:t>
            </a:r>
            <a:br>
              <a:rPr dirty="0"/>
            </a:b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FirstName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varchar</a:t>
            </a:r>
            <a:r>
              <a:rPr lang="en-US" sz="1600" b="0" strike="noStrike" spc="-1" dirty="0">
                <a:solidFill>
                  <a:srgbClr val="000000"/>
                </a:solidFill>
                <a:latin typeface="Calibri"/>
                <a:ea typeface="DejaVu Sans"/>
              </a:rPr>
              <a:t>(255),</a:t>
            </a:r>
            <a:br>
              <a:rPr dirty="0"/>
            </a:br>
            <a:r>
              <a:rPr lang="en-US" sz="1600" b="0" strike="noStrike" spc="-1" dirty="0">
                <a:solidFill>
                  <a:srgbClr val="000000"/>
                </a:solidFill>
                <a:latin typeface="Calibri"/>
                <a:ea typeface="DejaVu Sans"/>
              </a:rPr>
              <a:t>		 Age </a:t>
            </a:r>
            <a:r>
              <a:rPr lang="en-US" sz="1600" b="0" strike="noStrike" spc="-1" dirty="0" err="1">
                <a:solidFill>
                  <a:srgbClr val="000000"/>
                </a:solidFill>
                <a:latin typeface="Calibri"/>
                <a:ea typeface="DejaVu Sans"/>
              </a:rPr>
              <a:t>int</a:t>
            </a:r>
            <a:br>
              <a:rPr dirty="0"/>
            </a:br>
            <a:r>
              <a:rPr lang="en-US" sz="1600" b="0" strike="noStrike" spc="-1" dirty="0">
                <a:solidFill>
                  <a:srgbClr val="000000"/>
                </a:solidFill>
                <a:latin typeface="Calibri"/>
                <a:ea typeface="DejaVu Sans"/>
              </a:rPr>
              <a:t>		);</a:t>
            </a:r>
            <a:endParaRPr lang="en-US" sz="1600" b="0" strike="noStrike" spc="-1" dirty="0">
              <a:latin typeface="Arial"/>
            </a:endParaRPr>
          </a:p>
          <a:p>
            <a:pPr marL="343080" indent="-339120">
              <a:lnSpc>
                <a:spcPct val="100000"/>
              </a:lnSpc>
              <a:spcBef>
                <a:spcPts val="320"/>
              </a:spcBef>
              <a:buClr>
                <a:srgbClr val="000000"/>
              </a:buClr>
              <a:buFont typeface="Arial"/>
              <a:buChar char="•"/>
            </a:pPr>
            <a:r>
              <a:rPr lang="en-US" sz="1600" b="0" strike="noStrike" spc="-1" dirty="0">
                <a:solidFill>
                  <a:srgbClr val="000000"/>
                </a:solidFill>
                <a:latin typeface="Calibri"/>
                <a:ea typeface="DejaVu Sans"/>
              </a:rPr>
              <a:t>Insert into table</a:t>
            </a:r>
            <a:endParaRPr lang="en-US" sz="1600" b="0" strike="noStrike" spc="-1" dirty="0">
              <a:latin typeface="Arial"/>
            </a:endParaRPr>
          </a:p>
          <a:p>
            <a:pPr>
              <a:lnSpc>
                <a:spcPct val="100000"/>
              </a:lnSpc>
              <a:spcBef>
                <a:spcPts val="360"/>
              </a:spcBef>
            </a:pPr>
            <a:r>
              <a:rPr lang="en-US" sz="1800" b="0" strike="noStrike" spc="-1" dirty="0">
                <a:solidFill>
                  <a:srgbClr val="000000"/>
                </a:solidFill>
                <a:latin typeface="Calibri"/>
                <a:ea typeface="DejaVu Sans"/>
              </a:rPr>
              <a:t>	</a:t>
            </a:r>
            <a:r>
              <a:rPr lang="en-US" sz="1600" b="0" strike="noStrike" spc="-1" dirty="0">
                <a:solidFill>
                  <a:srgbClr val="000000"/>
                </a:solidFill>
                <a:latin typeface="Calibri"/>
                <a:ea typeface="DejaVu Sans"/>
              </a:rPr>
              <a:t> INSERT INTO Persons (</a:t>
            </a:r>
            <a:r>
              <a:rPr lang="en-US" sz="1600" b="0" strike="noStrike" spc="-1" dirty="0" err="1">
                <a:solidFill>
                  <a:srgbClr val="000000"/>
                </a:solidFill>
                <a:latin typeface="Calibri"/>
                <a:ea typeface="DejaVu Sans"/>
              </a:rPr>
              <a:t>FirstName,LastName</a:t>
            </a:r>
            <a:r>
              <a:rPr lang="en-US" sz="1600" b="0" strike="noStrike" spc="-1" dirty="0">
                <a:solidFill>
                  <a:srgbClr val="000000"/>
                </a:solidFill>
                <a:latin typeface="Calibri"/>
                <a:ea typeface="DejaVu Sans"/>
              </a:rPr>
              <a:t>)</a:t>
            </a:r>
            <a:br>
              <a:rPr dirty="0"/>
            </a:br>
            <a:r>
              <a:rPr lang="en-US" sz="1600" b="0" strike="noStrike" spc="-1" dirty="0">
                <a:solidFill>
                  <a:srgbClr val="000000"/>
                </a:solidFill>
                <a:latin typeface="Calibri"/>
                <a:ea typeface="DejaVu Sans"/>
              </a:rPr>
              <a:t>		VALUES (‘</a:t>
            </a:r>
            <a:r>
              <a:rPr lang="en-US" sz="1600" b="0" strike="noStrike" spc="-1" dirty="0" err="1">
                <a:solidFill>
                  <a:srgbClr val="000000"/>
                </a:solidFill>
                <a:latin typeface="Calibri"/>
                <a:ea typeface="DejaVu Sans"/>
              </a:rPr>
              <a:t>Ram’,’Kumar</a:t>
            </a:r>
            <a:r>
              <a:rPr lang="en-US" sz="1600" b="0" strike="noStrike" spc="-1" dirty="0">
                <a:solidFill>
                  <a:srgbClr val="000000"/>
                </a:solidFill>
                <a:latin typeface="Calibri"/>
                <a:ea typeface="DejaVu Sans"/>
              </a:rPr>
              <a:t>');</a:t>
            </a:r>
            <a:endParaRPr lang="en-US" sz="1600" b="0" strike="noStrike" spc="-1" dirty="0">
              <a:latin typeface="Arial"/>
            </a:endParaRPr>
          </a:p>
        </p:txBody>
      </p:sp>
      <p:sp>
        <p:nvSpPr>
          <p:cNvPr id="568" name="CustomShape 3"/>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2CBF36D-6EF0-40A5-9E65-D8187253091C}" type="slidenum">
              <a:rPr lang="en-US" sz="1200" b="0" strike="noStrike" spc="-1">
                <a:solidFill>
                  <a:srgbClr val="8B8B8B"/>
                </a:solidFill>
                <a:latin typeface="Calibri"/>
                <a:ea typeface="DejaVu Sans"/>
              </a:rPr>
              <a:t>31</a:t>
            </a:fld>
            <a:endParaRPr lang="en-US" sz="1200" b="0" strike="noStrike" spc="-1">
              <a:latin typeface="Arial"/>
            </a:endParaRPr>
          </a:p>
        </p:txBody>
      </p:sp>
      <p:sp>
        <p:nvSpPr>
          <p:cNvPr id="569"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800" b="0" strike="noStrike" spc="-1">
                <a:solidFill>
                  <a:srgbClr val="000000"/>
                </a:solidFill>
                <a:latin typeface="Calibri"/>
                <a:ea typeface="DejaVu Sans"/>
              </a:rPr>
              <a:t>Identity Column</a:t>
            </a:r>
            <a:endParaRPr lang="en-US" sz="800" b="0" strike="noStrike" spc="-1">
              <a:latin typeface="Arial"/>
            </a:endParaRPr>
          </a:p>
        </p:txBody>
      </p:sp>
    </p:spTree>
    <p:extLst>
      <p:ext uri="{BB962C8B-B14F-4D97-AF65-F5344CB8AC3E}">
        <p14:creationId xmlns:p14="http://schemas.microsoft.com/office/powerpoint/2010/main" val="163769959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3142" y="849923"/>
            <a:ext cx="7543799" cy="5355312"/>
          </a:xfrm>
          <a:prstGeom prst="rect">
            <a:avLst/>
          </a:prstGeom>
        </p:spPr>
        <p:txBody>
          <a:bodyPr wrap="square">
            <a:spAutoFit/>
          </a:bodyPr>
          <a:lstStyle/>
          <a:p>
            <a:r>
              <a:rPr lang="en-US" dirty="0"/>
              <a:t>1. Create a Table named </a:t>
            </a:r>
            <a:r>
              <a:rPr lang="en-US" dirty="0" err="1"/>
              <a:t>MobileNumber</a:t>
            </a:r>
            <a:r>
              <a:rPr lang="en-US" dirty="0"/>
              <a:t> to store Person’s Name and Mobile Numbers. The table should be able to check if the length of the entered phone number is greater or equal to 10.</a:t>
            </a:r>
          </a:p>
          <a:p>
            <a:endParaRPr lang="en-US" dirty="0"/>
          </a:p>
          <a:p>
            <a:r>
              <a:rPr lang="en-US" dirty="0"/>
              <a:t>Insert into </a:t>
            </a:r>
            <a:r>
              <a:rPr lang="en-US" dirty="0" err="1"/>
              <a:t>MobileNumber</a:t>
            </a:r>
            <a:r>
              <a:rPr lang="en-US" dirty="0"/>
              <a:t> (</a:t>
            </a:r>
            <a:r>
              <a:rPr lang="en-US" dirty="0" err="1"/>
              <a:t>FirstName</a:t>
            </a:r>
            <a:r>
              <a:rPr lang="en-US" dirty="0"/>
              <a:t>, </a:t>
            </a:r>
            <a:r>
              <a:rPr lang="en-US" dirty="0" err="1"/>
              <a:t>LastName</a:t>
            </a:r>
            <a:r>
              <a:rPr lang="en-US" dirty="0"/>
              <a:t>, </a:t>
            </a:r>
            <a:r>
              <a:rPr lang="en-US" dirty="0" err="1"/>
              <a:t>MobileNumber</a:t>
            </a:r>
            <a:r>
              <a:rPr lang="en-US" dirty="0"/>
              <a:t>)</a:t>
            </a:r>
          </a:p>
          <a:p>
            <a:r>
              <a:rPr lang="en-US" dirty="0"/>
              <a:t>Values(‘Ram’, ’Kumar’, ’1234’)</a:t>
            </a:r>
          </a:p>
          <a:p>
            <a:endParaRPr lang="en-US" dirty="0"/>
          </a:p>
          <a:p>
            <a:r>
              <a:rPr lang="en-US" dirty="0"/>
              <a:t>Insert into </a:t>
            </a:r>
            <a:r>
              <a:rPr lang="en-US" dirty="0" err="1"/>
              <a:t>MobileNumber</a:t>
            </a:r>
            <a:r>
              <a:rPr lang="en-US" dirty="0"/>
              <a:t> (</a:t>
            </a:r>
            <a:r>
              <a:rPr lang="en-US" dirty="0" err="1"/>
              <a:t>FirstName</a:t>
            </a:r>
            <a:r>
              <a:rPr lang="en-US" dirty="0"/>
              <a:t>, </a:t>
            </a:r>
            <a:r>
              <a:rPr lang="en-US" dirty="0" err="1"/>
              <a:t>LastName</a:t>
            </a:r>
            <a:r>
              <a:rPr lang="en-US" dirty="0"/>
              <a:t>, </a:t>
            </a:r>
            <a:r>
              <a:rPr lang="en-US" dirty="0" err="1"/>
              <a:t>MobileNumber</a:t>
            </a:r>
            <a:r>
              <a:rPr lang="en-US" dirty="0"/>
              <a:t>)</a:t>
            </a:r>
          </a:p>
          <a:p>
            <a:r>
              <a:rPr lang="en-US" dirty="0"/>
              <a:t>Values(‘</a:t>
            </a:r>
            <a:r>
              <a:rPr lang="en-US" dirty="0" err="1"/>
              <a:t>Shyam</a:t>
            </a:r>
            <a:r>
              <a:rPr lang="en-US" dirty="0"/>
              <a:t>’, ’Kumar’, ‘1234567890’)</a:t>
            </a:r>
          </a:p>
          <a:p>
            <a:endParaRPr lang="en-US" dirty="0"/>
          </a:p>
          <a:p>
            <a:r>
              <a:rPr lang="en-US" dirty="0"/>
              <a:t>2. Create a Table named Payment to store the payment records in a store. The table should contain columns Product, Price and date of payment. The table should check if the price is greater than 0. And the default date for date of payment should be today’s date.</a:t>
            </a:r>
          </a:p>
          <a:p>
            <a:r>
              <a:rPr lang="en-US" dirty="0"/>
              <a:t> Insert into Payment(Product, Price, </a:t>
            </a:r>
            <a:r>
              <a:rPr lang="en-US" dirty="0" err="1"/>
              <a:t>PaymentDate</a:t>
            </a:r>
            <a:r>
              <a:rPr lang="en-US" dirty="0"/>
              <a:t>)</a:t>
            </a:r>
          </a:p>
          <a:p>
            <a:r>
              <a:rPr lang="en-US" dirty="0"/>
              <a:t>	Values(‘Book’, 0.1, ‘2020-01-01’)</a:t>
            </a:r>
          </a:p>
          <a:p>
            <a:endParaRPr lang="en-US" dirty="0"/>
          </a:p>
          <a:p>
            <a:r>
              <a:rPr lang="en-US" dirty="0"/>
              <a:t> Insert into Payment(Product, Price)</a:t>
            </a:r>
          </a:p>
          <a:p>
            <a:r>
              <a:rPr lang="en-US" dirty="0"/>
              <a:t>	Values(‘Book’, 0.01)</a:t>
            </a:r>
          </a:p>
        </p:txBody>
      </p:sp>
      <p:sp>
        <p:nvSpPr>
          <p:cNvPr id="3" name="Rectangle 2"/>
          <p:cNvSpPr/>
          <p:nvPr/>
        </p:nvSpPr>
        <p:spPr>
          <a:xfrm>
            <a:off x="685800" y="304800"/>
            <a:ext cx="1925399" cy="523220"/>
          </a:xfrm>
          <a:prstGeom prst="rect">
            <a:avLst/>
          </a:prstGeom>
        </p:spPr>
        <p:txBody>
          <a:bodyPr wrap="none">
            <a:spAutoFit/>
          </a:bodyPr>
          <a:lstStyle/>
          <a:p>
            <a:r>
              <a:rPr lang="en-US" sz="2800" b="1" dirty="0"/>
              <a:t>Assignment</a:t>
            </a:r>
            <a:endParaRPr lang="en-US" b="1" dirty="0"/>
          </a:p>
        </p:txBody>
      </p:sp>
    </p:spTree>
    <p:extLst>
      <p:ext uri="{BB962C8B-B14F-4D97-AF65-F5344CB8AC3E}">
        <p14:creationId xmlns:p14="http://schemas.microsoft.com/office/powerpoint/2010/main" val="2826844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400" b="1" strike="noStrike" spc="-1" dirty="0">
                <a:solidFill>
                  <a:srgbClr val="000000"/>
                </a:solidFill>
                <a:latin typeface="Calibri"/>
                <a:ea typeface="DejaVu Sans"/>
              </a:rPr>
              <a:t>Aggregate Functions</a:t>
            </a:r>
            <a:endParaRPr lang="en-US" sz="2400" b="0" strike="noStrike" spc="-1" dirty="0">
              <a:latin typeface="Arial"/>
            </a:endParaRPr>
          </a:p>
        </p:txBody>
      </p:sp>
      <p:sp>
        <p:nvSpPr>
          <p:cNvPr id="575" name="CustomShape 2"/>
          <p:cNvSpPr/>
          <p:nvPr/>
        </p:nvSpPr>
        <p:spPr>
          <a:xfrm>
            <a:off x="457200" y="1143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Aggregate functions perform a calculation on a set of values and return a single value.</a:t>
            </a:r>
            <a:endParaRPr lang="en-US" sz="18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Common Aggregate Functions are:</a:t>
            </a:r>
            <a:endParaRPr lang="en-US" sz="1800" b="0" strike="noStrike" spc="-1" dirty="0">
              <a:latin typeface="Arial"/>
            </a:endParaRPr>
          </a:p>
          <a:p>
            <a:pPr marL="743040" lvl="1" indent="-281880">
              <a:lnSpc>
                <a:spcPct val="100000"/>
              </a:lnSpc>
              <a:spcBef>
                <a:spcPts val="320"/>
              </a:spcBef>
              <a:buClr>
                <a:srgbClr val="000000"/>
              </a:buClr>
              <a:buFont typeface="Arial"/>
              <a:buChar char="–"/>
            </a:pPr>
            <a:r>
              <a:rPr lang="en-US" sz="1600" b="0" strike="noStrike" spc="-1" dirty="0">
                <a:solidFill>
                  <a:srgbClr val="000000"/>
                </a:solidFill>
                <a:latin typeface="Calibri"/>
                <a:ea typeface="DejaVu Sans"/>
              </a:rPr>
              <a:t>AVG       – calculates the average of a set of values.</a:t>
            </a:r>
            <a:endParaRPr lang="en-US" sz="1600" b="0" strike="noStrike" spc="-1" dirty="0">
              <a:latin typeface="Arial"/>
            </a:endParaRPr>
          </a:p>
          <a:p>
            <a:pPr>
              <a:lnSpc>
                <a:spcPct val="100000"/>
              </a:lnSpc>
              <a:spcBef>
                <a:spcPts val="320"/>
              </a:spcBef>
            </a:pPr>
            <a:endParaRPr lang="en-US" sz="1600" b="0" strike="noStrike" spc="-1" dirty="0">
              <a:latin typeface="Arial"/>
            </a:endParaRPr>
          </a:p>
          <a:p>
            <a:pPr marL="743040" lvl="1" indent="-281880">
              <a:lnSpc>
                <a:spcPct val="100000"/>
              </a:lnSpc>
              <a:spcBef>
                <a:spcPts val="320"/>
              </a:spcBef>
              <a:buClr>
                <a:srgbClr val="000000"/>
              </a:buClr>
              <a:buFont typeface="Arial"/>
              <a:buChar char="–"/>
            </a:pPr>
            <a:r>
              <a:rPr lang="en-US" sz="1600" b="0" strike="noStrike" spc="-1" dirty="0">
                <a:solidFill>
                  <a:srgbClr val="000000"/>
                </a:solidFill>
                <a:latin typeface="Calibri"/>
                <a:ea typeface="DejaVu Sans"/>
              </a:rPr>
              <a:t>COUNT</a:t>
            </a:r>
            <a:r>
              <a:rPr lang="en-US" sz="1600" b="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 counts rows in a specified set of values.</a:t>
            </a:r>
            <a:endParaRPr lang="en-US" sz="1600" b="0" strike="noStrike" spc="-1" dirty="0">
              <a:latin typeface="Arial"/>
            </a:endParaRPr>
          </a:p>
          <a:p>
            <a:pPr>
              <a:lnSpc>
                <a:spcPct val="100000"/>
              </a:lnSpc>
              <a:spcBef>
                <a:spcPts val="320"/>
              </a:spcBef>
            </a:pPr>
            <a:endParaRPr lang="en-US" sz="1600" b="0" strike="noStrike" spc="-1" dirty="0">
              <a:latin typeface="Arial"/>
            </a:endParaRPr>
          </a:p>
          <a:p>
            <a:pPr marL="743040" lvl="1" indent="-281880">
              <a:lnSpc>
                <a:spcPct val="100000"/>
              </a:lnSpc>
              <a:spcBef>
                <a:spcPts val="320"/>
              </a:spcBef>
              <a:buClr>
                <a:srgbClr val="000000"/>
              </a:buClr>
              <a:buFont typeface="Arial"/>
              <a:buChar char="–"/>
            </a:pPr>
            <a:r>
              <a:rPr lang="en-US" sz="1600" b="0" strike="noStrike" spc="-1" dirty="0">
                <a:solidFill>
                  <a:srgbClr val="000000"/>
                </a:solidFill>
                <a:latin typeface="Calibri"/>
                <a:ea typeface="DejaVu Sans"/>
              </a:rPr>
              <a:t>MIN       – gets the minimum value in a set of values.</a:t>
            </a:r>
            <a:endParaRPr lang="en-US" sz="1600" b="0" strike="noStrike" spc="-1" dirty="0">
              <a:latin typeface="Arial"/>
            </a:endParaRPr>
          </a:p>
          <a:p>
            <a:pPr>
              <a:lnSpc>
                <a:spcPct val="100000"/>
              </a:lnSpc>
              <a:spcBef>
                <a:spcPts val="320"/>
              </a:spcBef>
            </a:pPr>
            <a:endParaRPr lang="en-US" sz="1600" b="0" strike="noStrike" spc="-1" dirty="0">
              <a:latin typeface="Arial"/>
            </a:endParaRPr>
          </a:p>
          <a:p>
            <a:pPr marL="743040" lvl="1" indent="-281880">
              <a:lnSpc>
                <a:spcPct val="100000"/>
              </a:lnSpc>
              <a:spcBef>
                <a:spcPts val="320"/>
              </a:spcBef>
              <a:buClr>
                <a:srgbClr val="000000"/>
              </a:buClr>
              <a:buFont typeface="Arial"/>
              <a:buChar char="–"/>
            </a:pPr>
            <a:r>
              <a:rPr lang="en-US" sz="1600" b="0" strike="noStrike" spc="-1" dirty="0">
                <a:solidFill>
                  <a:srgbClr val="000000"/>
                </a:solidFill>
                <a:latin typeface="Calibri"/>
                <a:ea typeface="DejaVu Sans"/>
              </a:rPr>
              <a:t>MAX      – gets the maximum value in a set of values.</a:t>
            </a:r>
            <a:endParaRPr lang="en-US" sz="1600" b="0" strike="noStrike" spc="-1" dirty="0">
              <a:latin typeface="Arial"/>
            </a:endParaRPr>
          </a:p>
          <a:p>
            <a:pPr>
              <a:lnSpc>
                <a:spcPct val="100000"/>
              </a:lnSpc>
              <a:spcBef>
                <a:spcPts val="320"/>
              </a:spcBef>
            </a:pPr>
            <a:endParaRPr lang="en-US" sz="1600" b="0" strike="noStrike" spc="-1" dirty="0">
              <a:latin typeface="Arial"/>
            </a:endParaRPr>
          </a:p>
          <a:p>
            <a:pPr marL="743040" lvl="1" indent="-281880">
              <a:lnSpc>
                <a:spcPct val="100000"/>
              </a:lnSpc>
              <a:spcBef>
                <a:spcPts val="320"/>
              </a:spcBef>
              <a:buClr>
                <a:srgbClr val="000000"/>
              </a:buClr>
              <a:buFont typeface="Arial"/>
              <a:buChar char="–"/>
            </a:pPr>
            <a:r>
              <a:rPr lang="en-US" sz="1600" b="0" strike="noStrike" spc="-1" dirty="0">
                <a:solidFill>
                  <a:srgbClr val="000000"/>
                </a:solidFill>
                <a:latin typeface="Calibri"/>
                <a:ea typeface="DejaVu Sans"/>
              </a:rPr>
              <a:t>SUM      – calculates the sum of values.</a:t>
            </a:r>
            <a:endParaRPr lang="en-US" sz="1600" b="0" strike="noStrike" spc="-1" dirty="0">
              <a:latin typeface="Arial"/>
            </a:endParaRPr>
          </a:p>
        </p:txBody>
      </p:sp>
      <p:sp>
        <p:nvSpPr>
          <p:cNvPr id="576" name="CustomShape 3"/>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Aggregate Function</a:t>
            </a:r>
            <a:endParaRPr lang="en-US" sz="4400" b="0" strike="noStrike" spc="-1">
              <a:latin typeface="Arial"/>
            </a:endParaRPr>
          </a:p>
        </p:txBody>
      </p:sp>
      <p:sp>
        <p:nvSpPr>
          <p:cNvPr id="577"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AE3F483-3400-4A77-A4A1-872821FFF016}" type="slidenum">
              <a:rPr lang="en-US" sz="1200" b="0" strike="noStrike" spc="-1">
                <a:solidFill>
                  <a:srgbClr val="8B8B8B"/>
                </a:solidFill>
                <a:latin typeface="Calibri"/>
                <a:ea typeface="DejaVu Sans"/>
              </a:rPr>
              <a:t>33</a:t>
            </a:fld>
            <a:endParaRPr lang="en-US" sz="1200" b="0" strike="noStrike" spc="-1">
              <a:latin typeface="Arial"/>
            </a:endParaRPr>
          </a:p>
        </p:txBody>
      </p:sp>
    </p:spTree>
    <p:extLst>
      <p:ext uri="{BB962C8B-B14F-4D97-AF65-F5344CB8AC3E}">
        <p14:creationId xmlns:p14="http://schemas.microsoft.com/office/powerpoint/2010/main" val="23827162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400" b="1" strike="noStrike" spc="-1" dirty="0">
                <a:solidFill>
                  <a:srgbClr val="000000"/>
                </a:solidFill>
                <a:latin typeface="Calibri"/>
                <a:ea typeface="DejaVu Sans"/>
              </a:rPr>
              <a:t>Aggregate Function Examples</a:t>
            </a:r>
            <a:endParaRPr lang="en-US" sz="2400" b="0" strike="noStrike" spc="-1" dirty="0">
              <a:latin typeface="Arial"/>
            </a:endParaRPr>
          </a:p>
        </p:txBody>
      </p:sp>
      <p:sp>
        <p:nvSpPr>
          <p:cNvPr id="579" name="CustomShape 2"/>
          <p:cNvSpPr/>
          <p:nvPr/>
        </p:nvSpPr>
        <p:spPr>
          <a:xfrm>
            <a:off x="457200" y="1143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1" u="sng" strike="noStrike" spc="-1" dirty="0">
                <a:solidFill>
                  <a:srgbClr val="000000"/>
                </a:solidFill>
                <a:uFillTx/>
                <a:latin typeface="Calibri"/>
                <a:ea typeface="DejaVu Sans"/>
              </a:rPr>
              <a:t>Average </a:t>
            </a:r>
            <a:endParaRPr lang="en-US" sz="1800" b="0" strike="noStrike" spc="-1" dirty="0">
              <a:latin typeface="Arial"/>
            </a:endParaRPr>
          </a:p>
          <a:p>
            <a:pPr>
              <a:lnSpc>
                <a:spcPct val="100000"/>
              </a:lnSpc>
              <a:spcBef>
                <a:spcPts val="360"/>
              </a:spcBef>
            </a:pPr>
            <a:r>
              <a:rPr lang="en-US" sz="18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SELECT AVG(</a:t>
            </a:r>
            <a:r>
              <a:rPr lang="en-US" sz="1600" b="0" strike="noStrike" spc="-1" dirty="0" err="1">
                <a:solidFill>
                  <a:srgbClr val="000000"/>
                </a:solidFill>
                <a:latin typeface="Calibri"/>
                <a:ea typeface="DejaVu Sans"/>
              </a:rPr>
              <a:t>UnitPrice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Average_Unitprice</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FROM Product</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WHERE </a:t>
            </a:r>
            <a:r>
              <a:rPr lang="en-US" sz="1600" b="0" strike="noStrike" spc="-1" dirty="0" err="1">
                <a:solidFill>
                  <a:srgbClr val="000000"/>
                </a:solidFill>
                <a:latin typeface="Calibri"/>
                <a:ea typeface="DejaVu Sans"/>
              </a:rPr>
              <a:t>SupplierId</a:t>
            </a:r>
            <a:r>
              <a:rPr lang="en-US" sz="1600" b="0" strike="noStrike" spc="-1" dirty="0">
                <a:solidFill>
                  <a:srgbClr val="000000"/>
                </a:solidFill>
                <a:latin typeface="Calibri"/>
                <a:ea typeface="DejaVu Sans"/>
              </a:rPr>
              <a:t>=20</a:t>
            </a: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1" u="sng" strike="noStrike" spc="-1" dirty="0">
                <a:solidFill>
                  <a:srgbClr val="000000"/>
                </a:solidFill>
                <a:uFillTx/>
                <a:latin typeface="Calibri"/>
                <a:ea typeface="DejaVu Sans"/>
              </a:rPr>
              <a:t>Count </a:t>
            </a:r>
            <a:endParaRPr lang="en-US" sz="1800" b="0" strike="noStrike" spc="-1" dirty="0">
              <a:latin typeface="Arial"/>
            </a:endParaRPr>
          </a:p>
          <a:p>
            <a:pPr>
              <a:lnSpc>
                <a:spcPct val="100000"/>
              </a:lnSpc>
              <a:spcBef>
                <a:spcPts val="360"/>
              </a:spcBef>
            </a:pPr>
            <a:r>
              <a:rPr lang="en-US" sz="18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SELECT COUNT(*) </a:t>
            </a:r>
            <a:r>
              <a:rPr lang="en-US" sz="1600" b="0" strike="noStrike" spc="-1" dirty="0" err="1">
                <a:solidFill>
                  <a:srgbClr val="000000"/>
                </a:solidFill>
                <a:latin typeface="Calibri"/>
                <a:ea typeface="DejaVu Sans"/>
              </a:rPr>
              <a:t>Count_Product</a:t>
            </a:r>
            <a:r>
              <a:rPr lang="en-US" sz="1600" b="0" strike="noStrike" spc="-1" dirty="0">
                <a:solidFill>
                  <a:srgbClr val="000000"/>
                </a:solidFill>
                <a:latin typeface="Calibri"/>
                <a:ea typeface="DejaVu Sans"/>
              </a:rPr>
              <a:t>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FROM Product</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WHERE </a:t>
            </a:r>
            <a:r>
              <a:rPr lang="en-US" sz="1600" b="0" strike="noStrike" spc="-1" dirty="0" err="1">
                <a:solidFill>
                  <a:srgbClr val="000000"/>
                </a:solidFill>
                <a:latin typeface="Calibri"/>
                <a:ea typeface="DejaVu Sans"/>
              </a:rPr>
              <a:t>SupplierId</a:t>
            </a:r>
            <a:r>
              <a:rPr lang="en-US" sz="1600" b="0" strike="noStrike" spc="-1" dirty="0">
                <a:solidFill>
                  <a:srgbClr val="000000"/>
                </a:solidFill>
                <a:latin typeface="Calibri"/>
                <a:ea typeface="DejaVu Sans"/>
              </a:rPr>
              <a:t>=20</a:t>
            </a: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1" u="sng" strike="noStrike" spc="-1" dirty="0">
                <a:solidFill>
                  <a:srgbClr val="000000"/>
                </a:solidFill>
                <a:uFillTx/>
                <a:latin typeface="Calibri"/>
                <a:ea typeface="DejaVu Sans"/>
              </a:rPr>
              <a:t>Min and Max</a:t>
            </a:r>
            <a:endParaRPr lang="en-US" sz="1800" b="0" strike="noStrike" spc="-1" dirty="0">
              <a:latin typeface="Arial"/>
            </a:endParaRPr>
          </a:p>
          <a:p>
            <a:pPr>
              <a:lnSpc>
                <a:spcPct val="100000"/>
              </a:lnSpc>
              <a:spcBef>
                <a:spcPts val="360"/>
              </a:spcBef>
            </a:pPr>
            <a:r>
              <a:rPr lang="en-US" sz="18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SELECT MIN(</a:t>
            </a:r>
            <a:r>
              <a:rPr lang="en-US" sz="1600" b="0" strike="noStrike" spc="-1" dirty="0" err="1">
                <a:solidFill>
                  <a:srgbClr val="000000"/>
                </a:solidFill>
                <a:latin typeface="Calibri"/>
                <a:ea typeface="DejaVu Sans"/>
              </a:rPr>
              <a:t>UnitPrice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Min_Unitprice</a:t>
            </a:r>
            <a:r>
              <a:rPr lang="en-US" sz="1600" b="0" strike="noStrike" spc="-1" dirty="0">
                <a:solidFill>
                  <a:srgbClr val="000000"/>
                </a:solidFill>
                <a:latin typeface="Calibri"/>
                <a:ea typeface="DejaVu Sans"/>
              </a:rPr>
              <a:t>, MAX(</a:t>
            </a:r>
            <a:r>
              <a:rPr lang="en-US" sz="1600" b="0" strike="noStrike" spc="-1" dirty="0" err="1">
                <a:solidFill>
                  <a:srgbClr val="000000"/>
                </a:solidFill>
                <a:latin typeface="Calibri"/>
                <a:ea typeface="DejaVu Sans"/>
              </a:rPr>
              <a:t>UnitPrice</a:t>
            </a:r>
            <a:r>
              <a:rPr lang="en-US" sz="1600" b="0" strike="noStrike" spc="-1" dirty="0">
                <a:solidFill>
                  <a:srgbClr val="000000"/>
                </a:solidFill>
                <a:latin typeface="Calibri"/>
                <a:ea typeface="DejaVu Sans"/>
              </a:rPr>
              <a:t>)</a:t>
            </a:r>
            <a:r>
              <a:rPr lang="en-US" sz="1600" b="0" strike="noStrike" spc="-1" dirty="0" err="1">
                <a:solidFill>
                  <a:srgbClr val="000000"/>
                </a:solidFill>
                <a:latin typeface="Calibri"/>
                <a:ea typeface="DejaVu Sans"/>
              </a:rPr>
              <a:t>Max_UnitPrice</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FROM Product</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WHERE </a:t>
            </a:r>
            <a:r>
              <a:rPr lang="en-US" sz="1600" b="0" strike="noStrike" spc="-1" dirty="0" err="1">
                <a:solidFill>
                  <a:srgbClr val="000000"/>
                </a:solidFill>
                <a:latin typeface="Calibri"/>
                <a:ea typeface="DejaVu Sans"/>
              </a:rPr>
              <a:t>SupplierId</a:t>
            </a:r>
            <a:r>
              <a:rPr lang="en-US" sz="1600" b="0" strike="noStrike" spc="-1" dirty="0">
                <a:solidFill>
                  <a:srgbClr val="000000"/>
                </a:solidFill>
                <a:latin typeface="Calibri"/>
                <a:ea typeface="DejaVu Sans"/>
              </a:rPr>
              <a:t>=20</a:t>
            </a: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1" u="sng" strike="noStrike" spc="-1" dirty="0">
                <a:solidFill>
                  <a:srgbClr val="000000"/>
                </a:solidFill>
                <a:uFillTx/>
                <a:latin typeface="Calibri"/>
                <a:ea typeface="DejaVu Sans"/>
              </a:rPr>
              <a:t>Sum</a:t>
            </a:r>
            <a:endParaRPr lang="en-US" sz="1800" b="0" strike="noStrike" spc="-1" dirty="0">
              <a:latin typeface="Arial"/>
            </a:endParaRPr>
          </a:p>
          <a:p>
            <a:pPr>
              <a:lnSpc>
                <a:spcPct val="100000"/>
              </a:lnSpc>
              <a:spcBef>
                <a:spcPts val="360"/>
              </a:spcBef>
            </a:pPr>
            <a:r>
              <a:rPr lang="en-US" sz="18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SELECT SUM(</a:t>
            </a:r>
            <a:r>
              <a:rPr lang="en-US" sz="1600" b="0" strike="noStrike" spc="-1" dirty="0" err="1">
                <a:solidFill>
                  <a:srgbClr val="000000"/>
                </a:solidFill>
                <a:latin typeface="Calibri"/>
                <a:ea typeface="DejaVu Sans"/>
              </a:rPr>
              <a:t>UnitPrice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Total_Unitprice</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FROM Product</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WHERE </a:t>
            </a:r>
            <a:r>
              <a:rPr lang="en-US" sz="1600" b="0" strike="noStrike" spc="-1" dirty="0" err="1">
                <a:solidFill>
                  <a:srgbClr val="000000"/>
                </a:solidFill>
                <a:latin typeface="Calibri"/>
                <a:ea typeface="DejaVu Sans"/>
              </a:rPr>
              <a:t>SupplierId</a:t>
            </a:r>
            <a:r>
              <a:rPr lang="en-US" sz="1600" b="0" strike="noStrike" spc="-1" dirty="0">
                <a:solidFill>
                  <a:srgbClr val="000000"/>
                </a:solidFill>
                <a:latin typeface="Calibri"/>
                <a:ea typeface="DejaVu Sans"/>
              </a:rPr>
              <a:t>=20</a:t>
            </a:r>
            <a:endParaRPr lang="en-US" sz="1600" b="0" strike="noStrike" spc="-1" dirty="0">
              <a:latin typeface="Arial"/>
            </a:endParaRPr>
          </a:p>
          <a:p>
            <a:pPr>
              <a:lnSpc>
                <a:spcPct val="100000"/>
              </a:lnSpc>
              <a:spcBef>
                <a:spcPts val="320"/>
              </a:spcBef>
            </a:pPr>
            <a:endParaRPr lang="en-US" sz="1600" b="0" strike="noStrike" spc="-1" dirty="0">
              <a:latin typeface="Arial"/>
            </a:endParaRPr>
          </a:p>
        </p:txBody>
      </p:sp>
      <p:sp>
        <p:nvSpPr>
          <p:cNvPr id="580" name="CustomShape 3"/>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Aggregate Function</a:t>
            </a:r>
            <a:endParaRPr lang="en-US" sz="4400" b="0" strike="noStrike" spc="-1">
              <a:latin typeface="Arial"/>
            </a:endParaRPr>
          </a:p>
        </p:txBody>
      </p:sp>
      <p:sp>
        <p:nvSpPr>
          <p:cNvPr id="581"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532D772-723B-4F8A-B662-09740CACE724}" type="slidenum">
              <a:rPr lang="en-US" sz="1200" b="0" strike="noStrike" spc="-1">
                <a:solidFill>
                  <a:srgbClr val="8B8B8B"/>
                </a:solidFill>
                <a:latin typeface="Calibri"/>
                <a:ea typeface="DejaVu Sans"/>
              </a:rPr>
              <a:t>34</a:t>
            </a:fld>
            <a:endParaRPr lang="en-US" sz="1200" b="0" strike="noStrike" spc="-1">
              <a:latin typeface="Arial"/>
            </a:endParaRPr>
          </a:p>
        </p:txBody>
      </p:sp>
    </p:spTree>
    <p:extLst>
      <p:ext uri="{BB962C8B-B14F-4D97-AF65-F5344CB8AC3E}">
        <p14:creationId xmlns:p14="http://schemas.microsoft.com/office/powerpoint/2010/main" val="5245559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CustomShape 2"/>
          <p:cNvSpPr/>
          <p:nvPr/>
        </p:nvSpPr>
        <p:spPr>
          <a:xfrm>
            <a:off x="457200" y="1143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360"/>
              </a:spcBef>
            </a:pPr>
            <a:r>
              <a:rPr lang="en-US" sz="1800" b="1" strike="noStrike" spc="-1" dirty="0">
                <a:solidFill>
                  <a:srgbClr val="000000"/>
                </a:solidFill>
                <a:latin typeface="Calibri"/>
                <a:ea typeface="DejaVu Sans"/>
              </a:rPr>
              <a:t>Group By</a:t>
            </a:r>
            <a:endParaRPr lang="en-US" sz="18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The GROUP BY clause denotes that rows should be grouped according to the columns in the select statement. </a:t>
            </a:r>
            <a:endParaRPr lang="en-US" sz="18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GROUP BY must be specified when there are columns along with the aggregate functions in the SELECT statement.</a:t>
            </a:r>
            <a:endParaRPr lang="en-US" sz="1800" b="0" strike="noStrike" spc="-1" dirty="0">
              <a:latin typeface="Arial"/>
            </a:endParaRPr>
          </a:p>
          <a:p>
            <a:pPr>
              <a:lnSpc>
                <a:spcPct val="100000"/>
              </a:lnSpc>
              <a:spcBef>
                <a:spcPts val="360"/>
              </a:spcBef>
            </a:pPr>
            <a:r>
              <a:rPr lang="en-US" sz="18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SELECT Column1, Column2, ... </a:t>
            </a:r>
            <a:r>
              <a:rPr lang="en-US" sz="1600" b="0" strike="noStrike" spc="-1" dirty="0" err="1">
                <a:solidFill>
                  <a:srgbClr val="000000"/>
                </a:solidFill>
                <a:latin typeface="Calibri"/>
                <a:ea typeface="DejaVu Sans"/>
              </a:rPr>
              <a:t>Column_n</a:t>
            </a:r>
            <a:r>
              <a:rPr lang="en-US" sz="1600" b="0" strike="noStrike" spc="-1" dirty="0">
                <a:solidFill>
                  <a:srgbClr val="000000"/>
                </a:solidFill>
                <a:latin typeface="Calibri"/>
                <a:ea typeface="DejaVu Sans"/>
              </a:rPr>
              <a:t>,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aggregate_function</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aggregate_expression</a:t>
            </a:r>
            <a:r>
              <a:rPr lang="en-US" sz="1600" b="0" strike="noStrike" spc="-1" dirty="0">
                <a:solidFill>
                  <a:srgbClr val="000000"/>
                </a:solidFill>
                <a:latin typeface="Calibri"/>
                <a:ea typeface="DejaVu Sans"/>
              </a:rPr>
              <a:t>)</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FROM table</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[WHERE conditions]</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GROUP BY Column1, Column2, ... </a:t>
            </a:r>
            <a:r>
              <a:rPr lang="en-US" sz="1600" b="0" strike="noStrike" spc="-1" dirty="0" err="1">
                <a:solidFill>
                  <a:srgbClr val="000000"/>
                </a:solidFill>
                <a:latin typeface="Calibri"/>
                <a:ea typeface="DejaVu Sans"/>
              </a:rPr>
              <a:t>Column_n</a:t>
            </a:r>
            <a:endParaRPr lang="en-US" sz="1600" b="0" strike="noStrike" spc="-1" dirty="0">
              <a:latin typeface="Arial"/>
            </a:endParaRPr>
          </a:p>
          <a:p>
            <a:pPr>
              <a:lnSpc>
                <a:spcPct val="100000"/>
              </a:lnSpc>
              <a:spcBef>
                <a:spcPts val="320"/>
              </a:spcBef>
            </a:pP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1" strike="noStrike" spc="-1" dirty="0">
                <a:solidFill>
                  <a:srgbClr val="000000"/>
                </a:solidFill>
                <a:latin typeface="Calibri"/>
                <a:ea typeface="DejaVu Sans"/>
              </a:rPr>
              <a:t>Example</a:t>
            </a:r>
            <a:endParaRPr lang="en-US" sz="1800" b="0" strike="noStrike" spc="-1" dirty="0">
              <a:latin typeface="Arial"/>
            </a:endParaRPr>
          </a:p>
          <a:p>
            <a:pPr>
              <a:lnSpc>
                <a:spcPct val="100000"/>
              </a:lnSpc>
              <a:spcBef>
                <a:spcPts val="360"/>
              </a:spcBef>
            </a:pPr>
            <a:r>
              <a:rPr lang="en-US" sz="1800" b="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SELECT </a:t>
            </a:r>
            <a:r>
              <a:rPr lang="en-US" sz="1600" b="0" strike="noStrike" spc="-1" dirty="0" err="1">
                <a:solidFill>
                  <a:srgbClr val="000000"/>
                </a:solidFill>
                <a:latin typeface="Calibri"/>
                <a:ea typeface="DejaVu Sans"/>
              </a:rPr>
              <a:t>FirstName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LastName</a:t>
            </a:r>
            <a:r>
              <a:rPr lang="en-US" sz="1600" b="0" strike="noStrike" spc="-1" dirty="0">
                <a:solidFill>
                  <a:srgbClr val="000000"/>
                </a:solidFill>
                <a:latin typeface="Calibri"/>
                <a:ea typeface="DejaVu Sans"/>
              </a:rPr>
              <a:t>,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AVG(Age) </a:t>
            </a:r>
            <a:r>
              <a:rPr lang="en-US" sz="1600" b="0" strike="noStrike" spc="-1" dirty="0" err="1">
                <a:solidFill>
                  <a:srgbClr val="000000"/>
                </a:solidFill>
                <a:latin typeface="Calibri"/>
                <a:ea typeface="DejaVu Sans"/>
              </a:rPr>
              <a:t>Average_Age</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FROM Person</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GROUP BY </a:t>
            </a:r>
            <a:r>
              <a:rPr lang="en-US" sz="1600" b="0" strike="noStrike" spc="-1" dirty="0" err="1">
                <a:solidFill>
                  <a:srgbClr val="000000"/>
                </a:solidFill>
                <a:latin typeface="Calibri"/>
                <a:ea typeface="DejaVu Sans"/>
              </a:rPr>
              <a:t>FirstName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LastName</a:t>
            </a:r>
            <a:endParaRPr lang="en-US" sz="1600" b="0" strike="noStrike" spc="-1" dirty="0">
              <a:latin typeface="Arial"/>
            </a:endParaRPr>
          </a:p>
        </p:txBody>
      </p:sp>
      <p:sp>
        <p:nvSpPr>
          <p:cNvPr id="584" name="CustomShape 3"/>
          <p:cNvSpPr/>
          <p:nvPr/>
        </p:nvSpPr>
        <p:spPr>
          <a:xfrm>
            <a:off x="6019920" y="6400800"/>
            <a:ext cx="22057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Some SQL Clauses</a:t>
            </a:r>
            <a:endParaRPr lang="en-US" sz="4400" b="0" strike="noStrike" spc="-1">
              <a:latin typeface="Arial"/>
            </a:endParaRPr>
          </a:p>
        </p:txBody>
      </p:sp>
      <p:sp>
        <p:nvSpPr>
          <p:cNvPr id="585"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23EF955-5B8A-481B-9047-846305870D26}" type="slidenum">
              <a:rPr lang="en-US" sz="1200" b="0" strike="noStrike" spc="-1">
                <a:solidFill>
                  <a:srgbClr val="8B8B8B"/>
                </a:solidFill>
                <a:latin typeface="Calibri"/>
                <a:ea typeface="DejaVu Sans"/>
              </a:rPr>
              <a:t>35</a:t>
            </a:fld>
            <a:endParaRPr lang="en-US" sz="1200" b="0" strike="noStrike" spc="-1">
              <a:latin typeface="Arial"/>
            </a:endParaRPr>
          </a:p>
        </p:txBody>
      </p:sp>
    </p:spTree>
    <p:extLst>
      <p:ext uri="{BB962C8B-B14F-4D97-AF65-F5344CB8AC3E}">
        <p14:creationId xmlns:p14="http://schemas.microsoft.com/office/powerpoint/2010/main" val="29352216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CustomShape 2"/>
          <p:cNvSpPr/>
          <p:nvPr/>
        </p:nvSpPr>
        <p:spPr>
          <a:xfrm>
            <a:off x="457200" y="1143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360"/>
              </a:spcBef>
            </a:pPr>
            <a:r>
              <a:rPr lang="en-US" sz="1800" b="1" strike="noStrike" spc="-1" dirty="0">
                <a:solidFill>
                  <a:srgbClr val="000000"/>
                </a:solidFill>
                <a:latin typeface="Calibri"/>
                <a:ea typeface="DejaVu Sans"/>
              </a:rPr>
              <a:t>Having</a:t>
            </a:r>
            <a:endParaRPr lang="en-US" sz="18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The Having clause is Used to specify conditions on Aggregate Functions.</a:t>
            </a:r>
            <a:endParaRPr lang="en-US" sz="1800" b="0" strike="noStrike" spc="-1" dirty="0">
              <a:latin typeface="Arial"/>
            </a:endParaRPr>
          </a:p>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This is used instead of ‘Where’ when Aggregate Functions are used. </a:t>
            </a:r>
            <a:endParaRPr lang="en-US" sz="1800" b="0" strike="noStrike" spc="-1" dirty="0">
              <a:latin typeface="Arial"/>
            </a:endParaRPr>
          </a:p>
          <a:p>
            <a:pPr>
              <a:lnSpc>
                <a:spcPct val="100000"/>
              </a:lnSpc>
              <a:spcBef>
                <a:spcPts val="360"/>
              </a:spcBef>
            </a:pPr>
            <a:r>
              <a:rPr lang="en-US" sz="18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SELECT </a:t>
            </a:r>
            <a:r>
              <a:rPr lang="en-US" sz="1600" b="0" strike="noStrike" spc="-1" dirty="0" err="1">
                <a:solidFill>
                  <a:srgbClr val="000000"/>
                </a:solidFill>
                <a:latin typeface="Calibri"/>
                <a:ea typeface="DejaVu Sans"/>
              </a:rPr>
              <a:t>column_name</a:t>
            </a:r>
            <a:r>
              <a:rPr lang="en-US" sz="1600" b="0" strike="noStrike" spc="-1" dirty="0">
                <a:solidFill>
                  <a:srgbClr val="000000"/>
                </a:solidFill>
                <a:latin typeface="Calibri"/>
                <a:ea typeface="DejaVu Sans"/>
              </a:rPr>
              <a:t>(s)</a:t>
            </a:r>
            <a:br>
              <a:rPr dirty="0"/>
            </a:br>
            <a:r>
              <a:rPr lang="en-US" sz="1600" b="0" strike="noStrike" spc="-1" dirty="0">
                <a:solidFill>
                  <a:srgbClr val="000000"/>
                </a:solidFill>
                <a:latin typeface="Calibri"/>
                <a:ea typeface="DejaVu Sans"/>
              </a:rPr>
              <a:t>	FROM </a:t>
            </a:r>
            <a:r>
              <a:rPr lang="en-US" sz="1600" b="0" strike="noStrike" spc="-1" dirty="0" err="1">
                <a:solidFill>
                  <a:srgbClr val="000000"/>
                </a:solidFill>
                <a:latin typeface="Calibri"/>
                <a:ea typeface="DejaVu Sans"/>
              </a:rPr>
              <a:t>table_name</a:t>
            </a:r>
            <a:br>
              <a:rPr dirty="0"/>
            </a:br>
            <a:r>
              <a:rPr lang="en-US" sz="1600" b="0" strike="noStrike" spc="-1" dirty="0">
                <a:solidFill>
                  <a:srgbClr val="000000"/>
                </a:solidFill>
                <a:latin typeface="Calibri"/>
                <a:ea typeface="DejaVu Sans"/>
              </a:rPr>
              <a:t>	[WHERE condition]</a:t>
            </a:r>
            <a:br>
              <a:rPr dirty="0"/>
            </a:br>
            <a:r>
              <a:rPr lang="en-US" sz="1600" b="0" strike="noStrike" spc="-1" dirty="0">
                <a:solidFill>
                  <a:srgbClr val="000000"/>
                </a:solidFill>
                <a:latin typeface="Calibri"/>
                <a:ea typeface="DejaVu Sans"/>
              </a:rPr>
              <a:t>	GROUP BY </a:t>
            </a:r>
            <a:r>
              <a:rPr lang="en-US" sz="1600" b="0" strike="noStrike" spc="-1" dirty="0" err="1">
                <a:solidFill>
                  <a:srgbClr val="000000"/>
                </a:solidFill>
                <a:latin typeface="Calibri"/>
                <a:ea typeface="DejaVu Sans"/>
              </a:rPr>
              <a:t>column_name</a:t>
            </a:r>
            <a:r>
              <a:rPr lang="en-US" sz="1600" b="0" strike="noStrike" spc="-1" dirty="0">
                <a:solidFill>
                  <a:srgbClr val="000000"/>
                </a:solidFill>
                <a:latin typeface="Calibri"/>
                <a:ea typeface="DejaVu Sans"/>
              </a:rPr>
              <a:t>(s)</a:t>
            </a:r>
            <a:br>
              <a:rPr dirty="0"/>
            </a:br>
            <a:r>
              <a:rPr lang="en-US" sz="1600" b="0" strike="noStrike" spc="-1" dirty="0">
                <a:solidFill>
                  <a:srgbClr val="000000"/>
                </a:solidFill>
                <a:latin typeface="Calibri"/>
                <a:ea typeface="DejaVu Sans"/>
              </a:rPr>
              <a:t>	HAVING condition;</a:t>
            </a:r>
            <a:endParaRPr lang="en-US" sz="1600" b="0" strike="noStrike" spc="-1" dirty="0">
              <a:latin typeface="Arial"/>
            </a:endParaRPr>
          </a:p>
          <a:p>
            <a:pPr>
              <a:lnSpc>
                <a:spcPct val="100000"/>
              </a:lnSpc>
              <a:spcBef>
                <a:spcPts val="320"/>
              </a:spcBef>
            </a:pPr>
            <a:endParaRPr lang="en-US" sz="1600" b="0" strike="noStrike" spc="-1" dirty="0">
              <a:latin typeface="Arial"/>
            </a:endParaRPr>
          </a:p>
          <a:p>
            <a:pPr marL="343080" indent="-339120">
              <a:lnSpc>
                <a:spcPct val="100000"/>
              </a:lnSpc>
              <a:spcBef>
                <a:spcPts val="360"/>
              </a:spcBef>
              <a:buClr>
                <a:srgbClr val="000000"/>
              </a:buClr>
              <a:buFont typeface="Arial"/>
              <a:buChar char="•"/>
            </a:pPr>
            <a:r>
              <a:rPr lang="en-US" sz="1800" b="1" strike="noStrike" spc="-1" dirty="0">
                <a:solidFill>
                  <a:srgbClr val="000000"/>
                </a:solidFill>
                <a:latin typeface="Calibri"/>
                <a:ea typeface="DejaVu Sans"/>
              </a:rPr>
              <a:t>Example</a:t>
            </a:r>
            <a:endParaRPr lang="en-US" sz="18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SELECT </a:t>
            </a:r>
            <a:r>
              <a:rPr lang="en-US" sz="1600" b="0" strike="noStrike" spc="-1" dirty="0" err="1">
                <a:solidFill>
                  <a:srgbClr val="000000"/>
                </a:solidFill>
                <a:latin typeface="Calibri"/>
                <a:ea typeface="DejaVu Sans"/>
              </a:rPr>
              <a:t>FirstName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LastName</a:t>
            </a:r>
            <a:r>
              <a:rPr lang="en-US" sz="1600" b="0" strike="noStrike" spc="-1" dirty="0">
                <a:solidFill>
                  <a:srgbClr val="000000"/>
                </a:solidFill>
                <a:latin typeface="Calibri"/>
                <a:ea typeface="DejaVu Sans"/>
              </a:rPr>
              <a:t>, AVG(Age) </a:t>
            </a:r>
            <a:r>
              <a:rPr lang="en-US" sz="1600" b="0" strike="noStrike" spc="-1" dirty="0" err="1">
                <a:solidFill>
                  <a:srgbClr val="000000"/>
                </a:solidFill>
                <a:latin typeface="Calibri"/>
                <a:ea typeface="DejaVu Sans"/>
              </a:rPr>
              <a:t>Average_Age</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FROM Person</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GROUP BY </a:t>
            </a:r>
            <a:r>
              <a:rPr lang="en-US" sz="1600" b="0" strike="noStrike" spc="-1" dirty="0" err="1">
                <a:solidFill>
                  <a:srgbClr val="000000"/>
                </a:solidFill>
                <a:latin typeface="Calibri"/>
                <a:ea typeface="DejaVu Sans"/>
              </a:rPr>
              <a:t>FirstName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LastName</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HAVING AVG(Age)&gt;=18</a:t>
            </a:r>
            <a:endParaRPr lang="en-US" sz="1600" b="0" strike="noStrike" spc="-1" dirty="0">
              <a:latin typeface="Arial"/>
            </a:endParaRPr>
          </a:p>
          <a:p>
            <a:pPr>
              <a:lnSpc>
                <a:spcPct val="100000"/>
              </a:lnSpc>
              <a:spcBef>
                <a:spcPts val="320"/>
              </a:spcBef>
            </a:pPr>
            <a:endParaRPr lang="en-US" sz="1600" b="0" strike="noStrike" spc="-1" dirty="0">
              <a:latin typeface="Arial"/>
            </a:endParaRPr>
          </a:p>
        </p:txBody>
      </p:sp>
      <p:sp>
        <p:nvSpPr>
          <p:cNvPr id="588" name="CustomShape 3"/>
          <p:cNvSpPr/>
          <p:nvPr/>
        </p:nvSpPr>
        <p:spPr>
          <a:xfrm>
            <a:off x="6019920" y="6400800"/>
            <a:ext cx="22057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Some SQL Clauses</a:t>
            </a:r>
            <a:endParaRPr lang="en-US" sz="4400" b="0" strike="noStrike" spc="-1">
              <a:latin typeface="Arial"/>
            </a:endParaRPr>
          </a:p>
        </p:txBody>
      </p:sp>
      <p:sp>
        <p:nvSpPr>
          <p:cNvPr id="589"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9D38B02-C9FB-45D0-9409-E5A6AB474773}" type="slidenum">
              <a:rPr lang="en-US" sz="1200" b="0" strike="noStrike" spc="-1">
                <a:solidFill>
                  <a:srgbClr val="8B8B8B"/>
                </a:solidFill>
                <a:latin typeface="Calibri"/>
                <a:ea typeface="DejaVu Sans"/>
              </a:rPr>
              <a:t>36</a:t>
            </a:fld>
            <a:endParaRPr lang="en-US" sz="1200" b="0" strike="noStrike" spc="-1">
              <a:latin typeface="Arial"/>
            </a:endParaRPr>
          </a:p>
        </p:txBody>
      </p:sp>
    </p:spTree>
    <p:extLst>
      <p:ext uri="{BB962C8B-B14F-4D97-AF65-F5344CB8AC3E}">
        <p14:creationId xmlns:p14="http://schemas.microsoft.com/office/powerpoint/2010/main" val="54522848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624" y="1813679"/>
            <a:ext cx="7129975" cy="3139321"/>
          </a:xfrm>
          <a:prstGeom prst="rect">
            <a:avLst/>
          </a:prstGeom>
        </p:spPr>
        <p:txBody>
          <a:bodyPr wrap="square">
            <a:spAutoFit/>
          </a:bodyPr>
          <a:lstStyle/>
          <a:p>
            <a:pPr marL="342900" indent="-342900">
              <a:buFont typeface="+mj-lt"/>
              <a:buAutoNum type="arabicPeriod"/>
            </a:pPr>
            <a:r>
              <a:rPr lang="en-US" spc="-1" dirty="0">
                <a:solidFill>
                  <a:srgbClr val="000000"/>
                </a:solidFill>
                <a:ea typeface="DejaVu Sans"/>
              </a:rPr>
              <a:t>Write a SQL statement to find the maximum price of each brand of laptops.</a:t>
            </a:r>
          </a:p>
          <a:p>
            <a:pPr marL="342900" indent="-342900">
              <a:buFont typeface="+mj-lt"/>
              <a:buAutoNum type="arabicPeriod"/>
            </a:pPr>
            <a:endParaRPr lang="en-US" spc="-1" dirty="0">
              <a:solidFill>
                <a:srgbClr val="000000"/>
              </a:solidFill>
              <a:ea typeface="DejaVu Sans"/>
            </a:endParaRPr>
          </a:p>
          <a:p>
            <a:pPr marL="342900" indent="-342900">
              <a:buFont typeface="+mj-lt"/>
              <a:buAutoNum type="arabicPeriod"/>
            </a:pPr>
            <a:r>
              <a:rPr lang="en-US" spc="-1" dirty="0">
                <a:solidFill>
                  <a:srgbClr val="000000"/>
                </a:solidFill>
                <a:ea typeface="DejaVu Sans"/>
              </a:rPr>
              <a:t>Write a SQL statement to find the minimum price of each brand of laptops. List the brands if the minimum price  more than 40000.</a:t>
            </a:r>
          </a:p>
          <a:p>
            <a:pPr marL="342900" indent="-342900">
              <a:buFont typeface="+mj-lt"/>
              <a:buAutoNum type="arabicPeriod"/>
            </a:pPr>
            <a:endParaRPr lang="en-US" spc="-1" dirty="0">
              <a:solidFill>
                <a:srgbClr val="000000"/>
              </a:solidFill>
              <a:ea typeface="DejaVu Sans"/>
            </a:endParaRPr>
          </a:p>
          <a:p>
            <a:pPr marL="342900" indent="-342900">
              <a:buFont typeface="+mj-lt"/>
              <a:buAutoNum type="arabicPeriod"/>
            </a:pPr>
            <a:r>
              <a:rPr lang="en-US" spc="-1" dirty="0">
                <a:solidFill>
                  <a:srgbClr val="000000"/>
                </a:solidFill>
                <a:ea typeface="DejaVu Sans"/>
              </a:rPr>
              <a:t>Write a SQL statement to find the average price of each brand only if the average price is greater than 50000.</a:t>
            </a:r>
          </a:p>
          <a:p>
            <a:pPr marL="342900" indent="-342900">
              <a:buFont typeface="+mj-lt"/>
              <a:buAutoNum type="arabicPeriod"/>
            </a:pPr>
            <a:endParaRPr lang="en-US" spc="-1" dirty="0">
              <a:solidFill>
                <a:srgbClr val="000000"/>
              </a:solidFill>
              <a:ea typeface="DejaVu Sans"/>
            </a:endParaRPr>
          </a:p>
          <a:p>
            <a:pPr marL="342900" indent="-342900">
              <a:buFont typeface="+mj-lt"/>
              <a:buAutoNum type="arabicPeriod"/>
            </a:pPr>
            <a:r>
              <a:rPr lang="en-US" spc="-1" dirty="0">
                <a:solidFill>
                  <a:srgbClr val="000000"/>
                </a:solidFill>
                <a:ea typeface="DejaVu Sans"/>
              </a:rPr>
              <a:t>Write a SQL statement to find the number of laptops of each brand. List the brands that have more than 5 laptops.</a:t>
            </a:r>
            <a:endParaRPr lang="en-US" dirty="0"/>
          </a:p>
        </p:txBody>
      </p:sp>
      <p:sp>
        <p:nvSpPr>
          <p:cNvPr id="3" name="Rectangle 2"/>
          <p:cNvSpPr/>
          <p:nvPr/>
        </p:nvSpPr>
        <p:spPr>
          <a:xfrm>
            <a:off x="685800" y="1229380"/>
            <a:ext cx="1382879" cy="523220"/>
          </a:xfrm>
          <a:prstGeom prst="rect">
            <a:avLst/>
          </a:prstGeom>
        </p:spPr>
        <p:txBody>
          <a:bodyPr wrap="none">
            <a:spAutoFit/>
          </a:bodyPr>
          <a:lstStyle/>
          <a:p>
            <a:r>
              <a:rPr lang="en-US" sz="2800" b="1" dirty="0"/>
              <a:t>Exercise</a:t>
            </a:r>
            <a:endParaRPr lang="en-US" b="1" dirty="0"/>
          </a:p>
        </p:txBody>
      </p:sp>
    </p:spTree>
    <p:extLst>
      <p:ext uri="{BB962C8B-B14F-4D97-AF65-F5344CB8AC3E}">
        <p14:creationId xmlns:p14="http://schemas.microsoft.com/office/powerpoint/2010/main" val="2162841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4" name="Picture 2"/>
          <p:cNvPicPr/>
          <p:nvPr/>
        </p:nvPicPr>
        <p:blipFill>
          <a:blip r:embed="rId2"/>
          <a:stretch/>
        </p:blipFill>
        <p:spPr>
          <a:xfrm>
            <a:off x="2817000" y="1752480"/>
            <a:ext cx="5865840" cy="4558680"/>
          </a:xfrm>
          <a:prstGeom prst="rect">
            <a:avLst/>
          </a:prstGeom>
          <a:ln>
            <a:noFill/>
          </a:ln>
        </p:spPr>
      </p:pic>
      <p:sp>
        <p:nvSpPr>
          <p:cNvPr id="595"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a:solidFill>
                  <a:srgbClr val="000000"/>
                </a:solidFill>
                <a:latin typeface="Calibri"/>
                <a:ea typeface="DejaVu Sans"/>
              </a:rPr>
              <a:t>JOINS</a:t>
            </a:r>
            <a:endParaRPr lang="en-US" sz="2400" b="0" strike="noStrike" spc="-1">
              <a:latin typeface="Arial"/>
            </a:endParaRPr>
          </a:p>
        </p:txBody>
      </p:sp>
      <p:sp>
        <p:nvSpPr>
          <p:cNvPr id="596" name="CustomShape 2"/>
          <p:cNvSpPr/>
          <p:nvPr/>
        </p:nvSpPr>
        <p:spPr>
          <a:xfrm>
            <a:off x="457200" y="1143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0" strike="noStrike" spc="-1">
                <a:solidFill>
                  <a:srgbClr val="000000"/>
                </a:solidFill>
                <a:latin typeface="Calibri"/>
                <a:ea typeface="DejaVu Sans"/>
              </a:rPr>
              <a:t>Joins are used when data from 2/more tables need to be extracted.</a:t>
            </a:r>
            <a:endParaRPr lang="en-US" sz="1800" b="0" strike="noStrike" spc="-1">
              <a:latin typeface="Arial"/>
            </a:endParaRPr>
          </a:p>
          <a:p>
            <a:pPr marL="343080" indent="-339120">
              <a:lnSpc>
                <a:spcPct val="100000"/>
              </a:lnSpc>
              <a:spcBef>
                <a:spcPts val="360"/>
              </a:spcBef>
              <a:buClr>
                <a:srgbClr val="000000"/>
              </a:buClr>
              <a:buFont typeface="Arial"/>
              <a:buChar char="•"/>
            </a:pPr>
            <a:r>
              <a:rPr lang="en-US" sz="1800" b="0" strike="noStrike" spc="-1">
                <a:solidFill>
                  <a:srgbClr val="000000"/>
                </a:solidFill>
                <a:latin typeface="Calibri"/>
                <a:ea typeface="DejaVu Sans"/>
              </a:rPr>
              <a:t>Types of JOIN:</a:t>
            </a:r>
            <a:endParaRPr lang="en-US" sz="1800" b="0" strike="noStrike" spc="-1">
              <a:latin typeface="Arial"/>
            </a:endParaRPr>
          </a:p>
          <a:p>
            <a:pPr marL="800280" lvl="1" indent="-339120">
              <a:lnSpc>
                <a:spcPct val="100000"/>
              </a:lnSpc>
              <a:spcBef>
                <a:spcPts val="360"/>
              </a:spcBef>
              <a:buClr>
                <a:srgbClr val="000000"/>
              </a:buClr>
              <a:buFont typeface="Calibri"/>
              <a:buAutoNum type="arabicPeriod"/>
            </a:pPr>
            <a:r>
              <a:rPr lang="en-US" sz="1800" b="0" strike="noStrike" spc="-1">
                <a:solidFill>
                  <a:srgbClr val="000000"/>
                </a:solidFill>
                <a:latin typeface="Calibri"/>
                <a:ea typeface="DejaVu Sans"/>
              </a:rPr>
              <a:t>INNER JOIN</a:t>
            </a:r>
            <a:endParaRPr lang="en-US" sz="1800" b="0" strike="noStrike" spc="-1">
              <a:latin typeface="Arial"/>
            </a:endParaRPr>
          </a:p>
          <a:p>
            <a:pPr marL="800280" lvl="1" indent="-339120">
              <a:lnSpc>
                <a:spcPct val="100000"/>
              </a:lnSpc>
              <a:spcBef>
                <a:spcPts val="360"/>
              </a:spcBef>
              <a:buClr>
                <a:srgbClr val="000000"/>
              </a:buClr>
              <a:buFont typeface="Calibri"/>
              <a:buAutoNum type="arabicPeriod"/>
            </a:pPr>
            <a:r>
              <a:rPr lang="en-US" sz="1800" b="0" strike="noStrike" spc="-1">
                <a:solidFill>
                  <a:srgbClr val="000000"/>
                </a:solidFill>
                <a:latin typeface="Calibri"/>
                <a:ea typeface="DejaVu Sans"/>
              </a:rPr>
              <a:t>LEFT OUTER JOIN</a:t>
            </a:r>
            <a:endParaRPr lang="en-US" sz="1800" b="0" strike="noStrike" spc="-1">
              <a:latin typeface="Arial"/>
            </a:endParaRPr>
          </a:p>
          <a:p>
            <a:pPr marL="800280" lvl="1" indent="-339120">
              <a:lnSpc>
                <a:spcPct val="100000"/>
              </a:lnSpc>
              <a:spcBef>
                <a:spcPts val="360"/>
              </a:spcBef>
              <a:buClr>
                <a:srgbClr val="000000"/>
              </a:buClr>
              <a:buFont typeface="Calibri"/>
              <a:buAutoNum type="arabicPeriod"/>
            </a:pPr>
            <a:r>
              <a:rPr lang="en-US" sz="1800" b="0" strike="noStrike" spc="-1">
                <a:solidFill>
                  <a:srgbClr val="000000"/>
                </a:solidFill>
                <a:latin typeface="Calibri"/>
                <a:ea typeface="DejaVu Sans"/>
              </a:rPr>
              <a:t>RIGHT OUTER JOIN</a:t>
            </a:r>
            <a:endParaRPr lang="en-US" sz="1800" b="0" strike="noStrike" spc="-1">
              <a:latin typeface="Arial"/>
            </a:endParaRPr>
          </a:p>
          <a:p>
            <a:pPr marL="800280" lvl="1" indent="-339120">
              <a:lnSpc>
                <a:spcPct val="100000"/>
              </a:lnSpc>
              <a:spcBef>
                <a:spcPts val="360"/>
              </a:spcBef>
              <a:buClr>
                <a:srgbClr val="000000"/>
              </a:buClr>
              <a:buFont typeface="Calibri"/>
              <a:buAutoNum type="arabicPeriod"/>
            </a:pPr>
            <a:r>
              <a:rPr lang="en-US" sz="1800" b="0" strike="noStrike" spc="-1">
                <a:solidFill>
                  <a:srgbClr val="000000"/>
                </a:solidFill>
                <a:latin typeface="Calibri"/>
                <a:ea typeface="DejaVu Sans"/>
              </a:rPr>
              <a:t>FULL OUTER JOIN</a:t>
            </a:r>
            <a:endParaRPr lang="en-US" sz="1800" b="0" strike="noStrike" spc="-1">
              <a:latin typeface="Arial"/>
            </a:endParaRPr>
          </a:p>
          <a:p>
            <a:pPr marL="457200">
              <a:lnSpc>
                <a:spcPct val="100000"/>
              </a:lnSpc>
              <a:spcBef>
                <a:spcPts val="281"/>
              </a:spcBef>
            </a:pPr>
            <a:endParaRPr lang="en-US" sz="1800" b="0" strike="noStrike" spc="-1">
              <a:latin typeface="Arial"/>
            </a:endParaRPr>
          </a:p>
        </p:txBody>
      </p:sp>
      <p:sp>
        <p:nvSpPr>
          <p:cNvPr id="597" name="CustomShape 3"/>
          <p:cNvSpPr/>
          <p:nvPr/>
        </p:nvSpPr>
        <p:spPr>
          <a:xfrm>
            <a:off x="6019920" y="6400800"/>
            <a:ext cx="22057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Joins</a:t>
            </a:r>
            <a:endParaRPr lang="en-US" sz="4400" b="0" strike="noStrike" spc="-1">
              <a:latin typeface="Arial"/>
            </a:endParaRPr>
          </a:p>
        </p:txBody>
      </p:sp>
      <p:sp>
        <p:nvSpPr>
          <p:cNvPr id="598"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5B2CE60-7C11-445B-9FE5-D453E4463B22}" type="slidenum">
              <a:rPr lang="en-US" sz="1200" b="0" strike="noStrike" spc="-1">
                <a:solidFill>
                  <a:srgbClr val="8B8B8B"/>
                </a:solidFill>
                <a:latin typeface="Calibri"/>
                <a:ea typeface="DejaVu Sans"/>
              </a:rPr>
              <a:t>38</a:t>
            </a:fld>
            <a:endParaRPr lang="en-US" sz="1200" b="0" strike="noStrike" spc="-1">
              <a:latin typeface="Arial"/>
            </a:endParaRPr>
          </a:p>
        </p:txBody>
      </p:sp>
    </p:spTree>
    <p:extLst>
      <p:ext uri="{BB962C8B-B14F-4D97-AF65-F5344CB8AC3E}">
        <p14:creationId xmlns:p14="http://schemas.microsoft.com/office/powerpoint/2010/main" val="429209774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a:solidFill>
                  <a:srgbClr val="000000"/>
                </a:solidFill>
                <a:latin typeface="Calibri"/>
                <a:ea typeface="DejaVu Sans"/>
              </a:rPr>
              <a:t>INNER JOIN</a:t>
            </a:r>
            <a:endParaRPr lang="en-US" sz="2400" b="0" strike="noStrike" spc="-1">
              <a:latin typeface="Arial"/>
            </a:endParaRPr>
          </a:p>
        </p:txBody>
      </p:sp>
      <p:sp>
        <p:nvSpPr>
          <p:cNvPr id="600" name="CustomShape 2"/>
          <p:cNvSpPr/>
          <p:nvPr/>
        </p:nvSpPr>
        <p:spPr>
          <a:xfrm>
            <a:off x="457200" y="1143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0" strike="noStrike" spc="-1">
                <a:solidFill>
                  <a:srgbClr val="000000"/>
                </a:solidFill>
                <a:latin typeface="Calibri"/>
                <a:ea typeface="DejaVu Sans"/>
              </a:rPr>
              <a:t>Most common type of join</a:t>
            </a:r>
            <a:endParaRPr lang="en-US" sz="1800" b="0" strike="noStrike" spc="-1">
              <a:latin typeface="Arial"/>
            </a:endParaRPr>
          </a:p>
          <a:p>
            <a:pPr marL="343080" indent="-339120">
              <a:lnSpc>
                <a:spcPct val="100000"/>
              </a:lnSpc>
              <a:spcBef>
                <a:spcPts val="360"/>
              </a:spcBef>
              <a:buClr>
                <a:srgbClr val="000000"/>
              </a:buClr>
              <a:buFont typeface="Arial"/>
              <a:buChar char="•"/>
            </a:pPr>
            <a:r>
              <a:rPr lang="en-US" sz="1800" b="0" strike="noStrike" spc="-1">
                <a:solidFill>
                  <a:srgbClr val="000000"/>
                </a:solidFill>
                <a:latin typeface="Calibri"/>
                <a:ea typeface="DejaVu Sans"/>
              </a:rPr>
              <a:t>Returns all rows if condition is met.</a:t>
            </a:r>
            <a:endParaRPr lang="en-US" sz="1800" b="0" strike="noStrike" spc="-1">
              <a:latin typeface="Arial"/>
            </a:endParaRPr>
          </a:p>
          <a:p>
            <a:pPr marL="457200">
              <a:lnSpc>
                <a:spcPct val="100000"/>
              </a:lnSpc>
              <a:spcBef>
                <a:spcPts val="320"/>
              </a:spcBef>
            </a:pPr>
            <a:r>
              <a:rPr lang="en-US" sz="1200" b="0" i="1" strike="noStrike" spc="-1">
                <a:solidFill>
                  <a:srgbClr val="000000"/>
                </a:solidFill>
                <a:latin typeface="Calibri"/>
                <a:ea typeface="DejaVu Sans"/>
              </a:rPr>
              <a:t>	</a:t>
            </a:r>
            <a:r>
              <a:rPr lang="en-US" sz="1600" b="0" strike="noStrike" spc="-1">
                <a:solidFill>
                  <a:srgbClr val="000000"/>
                </a:solidFill>
                <a:latin typeface="Calibri"/>
                <a:ea typeface="DejaVu Sans"/>
              </a:rPr>
              <a:t>SELECT columns</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FROM table1 t1</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INNER JOIN table2 t2</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ON t1.column = t2.column;</a:t>
            </a:r>
            <a:endParaRPr lang="en-US" sz="1600" b="0" strike="noStrike" spc="-1">
              <a:latin typeface="Arial"/>
            </a:endParaRPr>
          </a:p>
          <a:p>
            <a:pPr marL="457200">
              <a:lnSpc>
                <a:spcPct val="100000"/>
              </a:lnSpc>
              <a:spcBef>
                <a:spcPts val="320"/>
              </a:spcBef>
            </a:pPr>
            <a:endParaRPr lang="en-US" sz="1600" b="0" strike="noStrike" spc="-1">
              <a:latin typeface="Arial"/>
            </a:endParaRPr>
          </a:p>
          <a:p>
            <a:pPr marL="343080" indent="-339120">
              <a:lnSpc>
                <a:spcPct val="100000"/>
              </a:lnSpc>
              <a:spcBef>
                <a:spcPts val="320"/>
              </a:spcBef>
              <a:buClr>
                <a:srgbClr val="000000"/>
              </a:buClr>
              <a:buFont typeface="Arial"/>
              <a:buChar char="•"/>
            </a:pPr>
            <a:r>
              <a:rPr lang="en-US" sz="1600" b="0" strike="noStrike" spc="-1">
                <a:solidFill>
                  <a:srgbClr val="000000"/>
                </a:solidFill>
                <a:latin typeface="Calibri"/>
                <a:ea typeface="DejaVu Sans"/>
              </a:rPr>
              <a:t>Example</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SELECT C.FirstName, C.LastName, O.totalamount</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FROM [Order] O</a:t>
            </a:r>
            <a:endParaRPr lang="en-US" sz="1600" b="0" strike="noStrike" spc="-1">
              <a:latin typeface="Arial"/>
            </a:endParaRPr>
          </a:p>
          <a:p>
            <a:pPr marL="457200">
              <a:lnSpc>
                <a:spcPct val="100000"/>
              </a:lnSpc>
              <a:spcBef>
                <a:spcPts val="320"/>
              </a:spcBef>
            </a:pPr>
            <a:r>
              <a:rPr lang="en-US" sz="1200" b="0" strike="noStrike" spc="-1">
                <a:solidFill>
                  <a:srgbClr val="000000"/>
                </a:solidFill>
                <a:latin typeface="Calibri"/>
                <a:ea typeface="DejaVu Sans"/>
              </a:rPr>
              <a:t>	 </a:t>
            </a:r>
            <a:r>
              <a:rPr lang="en-US" sz="1600" b="0" strike="noStrike" spc="-1">
                <a:solidFill>
                  <a:srgbClr val="000000"/>
                </a:solidFill>
                <a:latin typeface="Calibri"/>
                <a:ea typeface="DejaVu Sans"/>
              </a:rPr>
              <a:t>INNER JOIN Customer C ON C.id=O.CustomerId</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SELECT C.FirstName, C.LastName, SUM(O.totalamount) totalamount</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FROM [Order] O</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INNER JOIN Customer C ON C.id=O.CustomerId</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GROUP BY C.FirstName, C.LastName</a:t>
            </a:r>
            <a:endParaRPr lang="en-US" sz="1600" b="0" strike="noStrike" spc="-1">
              <a:latin typeface="Arial"/>
            </a:endParaRPr>
          </a:p>
        </p:txBody>
      </p:sp>
      <p:sp>
        <p:nvSpPr>
          <p:cNvPr id="601" name="CustomShape 3"/>
          <p:cNvSpPr/>
          <p:nvPr/>
        </p:nvSpPr>
        <p:spPr>
          <a:xfrm>
            <a:off x="6019920" y="6400800"/>
            <a:ext cx="22057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Joins</a:t>
            </a:r>
            <a:endParaRPr lang="en-US" sz="4400" b="0" strike="noStrike" spc="-1">
              <a:latin typeface="Arial"/>
            </a:endParaRPr>
          </a:p>
        </p:txBody>
      </p:sp>
      <p:sp>
        <p:nvSpPr>
          <p:cNvPr id="602"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7DCF343-76C3-4A37-A65B-B8C447152CE8}" type="slidenum">
              <a:rPr lang="en-US" sz="1200" b="0" strike="noStrike" spc="-1">
                <a:solidFill>
                  <a:srgbClr val="8B8B8B"/>
                </a:solidFill>
                <a:latin typeface="Calibri"/>
                <a:ea typeface="DejaVu Sans"/>
              </a:rPr>
              <a:t>39</a:t>
            </a:fld>
            <a:endParaRPr lang="en-US" sz="1200" b="0" strike="noStrike" spc="-1">
              <a:latin typeface="Arial"/>
            </a:endParaRPr>
          </a:p>
        </p:txBody>
      </p:sp>
      <p:pic>
        <p:nvPicPr>
          <p:cNvPr id="603" name="Picture 2"/>
          <p:cNvPicPr/>
          <p:nvPr/>
        </p:nvPicPr>
        <p:blipFill>
          <a:blip r:embed="rId2"/>
          <a:stretch/>
        </p:blipFill>
        <p:spPr>
          <a:xfrm>
            <a:off x="4600440" y="533520"/>
            <a:ext cx="4034520" cy="3044160"/>
          </a:xfrm>
          <a:prstGeom prst="rect">
            <a:avLst/>
          </a:prstGeom>
          <a:ln>
            <a:noFill/>
          </a:ln>
        </p:spPr>
      </p:pic>
    </p:spTree>
    <p:extLst>
      <p:ext uri="{BB962C8B-B14F-4D97-AF65-F5344CB8AC3E}">
        <p14:creationId xmlns:p14="http://schemas.microsoft.com/office/powerpoint/2010/main" val="17460874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762120" y="457200"/>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spc="-1">
                <a:solidFill>
                  <a:srgbClr val="000000"/>
                </a:solidFill>
                <a:latin typeface="Calibri"/>
                <a:ea typeface="DejaVu Sans"/>
              </a:rPr>
              <a:t>MSSQL</a:t>
            </a:r>
            <a:r>
              <a:rPr lang="en-US" sz="4400" b="0" strike="noStrike" spc="-1">
                <a:solidFill>
                  <a:srgbClr val="000000"/>
                </a:solidFill>
                <a:latin typeface="Calibri"/>
                <a:ea typeface="DejaVu Sans"/>
              </a:rPr>
              <a:t> Server Overview</a:t>
            </a:r>
            <a:endParaRPr lang="en-US" sz="4400" b="0" strike="noStrike" spc="-1">
              <a:latin typeface="Arial"/>
            </a:endParaRPr>
          </a:p>
        </p:txBody>
      </p:sp>
      <p:sp>
        <p:nvSpPr>
          <p:cNvPr id="485"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pic>
        <p:nvPicPr>
          <p:cNvPr id="2" name="Picture 2">
            <a:extLst>
              <a:ext uri="{FF2B5EF4-FFF2-40B4-BE49-F238E27FC236}">
                <a16:creationId xmlns:a16="http://schemas.microsoft.com/office/drawing/2014/main" id="{B5A57360-0824-4593-BAAA-1EBCA93CD0A7}"/>
              </a:ext>
            </a:extLst>
          </p:cNvPr>
          <p:cNvPicPr>
            <a:picLocks noChangeAspect="1"/>
          </p:cNvPicPr>
          <p:nvPr/>
        </p:nvPicPr>
        <p:blipFill>
          <a:blip r:embed="rId2"/>
          <a:stretch>
            <a:fillRect/>
          </a:stretch>
        </p:blipFill>
        <p:spPr>
          <a:xfrm>
            <a:off x="3200400" y="1962675"/>
            <a:ext cx="2743200" cy="1811215"/>
          </a:xfrm>
          <a:prstGeom prst="rect">
            <a:avLst/>
          </a:prstGeom>
        </p:spPr>
      </p:pic>
      <p:pic>
        <p:nvPicPr>
          <p:cNvPr id="8" name="Picture 7">
            <a:extLst>
              <a:ext uri="{FF2B5EF4-FFF2-40B4-BE49-F238E27FC236}">
                <a16:creationId xmlns:a16="http://schemas.microsoft.com/office/drawing/2014/main" id="{0F811126-A30F-453C-AD82-5D078BBD05A2}"/>
              </a:ext>
            </a:extLst>
          </p:cNvPr>
          <p:cNvPicPr>
            <a:picLocks noChangeAspect="1"/>
          </p:cNvPicPr>
          <p:nvPr/>
        </p:nvPicPr>
        <p:blipFill>
          <a:blip r:embed="rId3"/>
          <a:stretch>
            <a:fillRect/>
          </a:stretch>
        </p:blipFill>
        <p:spPr>
          <a:xfrm>
            <a:off x="3181350" y="3989883"/>
            <a:ext cx="2762250" cy="2066925"/>
          </a:xfrm>
          <a:prstGeom prst="rect">
            <a:avLst/>
          </a:prstGeom>
        </p:spPr>
      </p:pic>
    </p:spTree>
    <p:extLst>
      <p:ext uri="{BB962C8B-B14F-4D97-AF65-F5344CB8AC3E}">
        <p14:creationId xmlns:p14="http://schemas.microsoft.com/office/powerpoint/2010/main" val="153949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 name="Picture 2"/>
          <p:cNvPicPr/>
          <p:nvPr/>
        </p:nvPicPr>
        <p:blipFill>
          <a:blip r:embed="rId2"/>
          <a:stretch/>
        </p:blipFill>
        <p:spPr>
          <a:xfrm>
            <a:off x="4562640" y="1676520"/>
            <a:ext cx="4110840" cy="3282120"/>
          </a:xfrm>
          <a:prstGeom prst="rect">
            <a:avLst/>
          </a:prstGeom>
          <a:ln>
            <a:noFill/>
          </a:ln>
        </p:spPr>
      </p:pic>
      <p:sp>
        <p:nvSpPr>
          <p:cNvPr id="605"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a:solidFill>
                  <a:srgbClr val="000000"/>
                </a:solidFill>
                <a:latin typeface="Calibri"/>
                <a:ea typeface="DejaVu Sans"/>
              </a:rPr>
              <a:t>LEFT OUTER JOIN</a:t>
            </a:r>
            <a:endParaRPr lang="en-US" sz="2400" b="0" strike="noStrike" spc="-1">
              <a:latin typeface="Arial"/>
            </a:endParaRPr>
          </a:p>
        </p:txBody>
      </p:sp>
      <p:sp>
        <p:nvSpPr>
          <p:cNvPr id="606" name="CustomShape 2"/>
          <p:cNvSpPr/>
          <p:nvPr/>
        </p:nvSpPr>
        <p:spPr>
          <a:xfrm>
            <a:off x="457200" y="1143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This type of join returns all rows from the </a:t>
            </a:r>
            <a:r>
              <a:rPr lang="en-US" sz="1800" b="0" strike="noStrike" spc="-1" dirty="0" err="1">
                <a:solidFill>
                  <a:srgbClr val="000000"/>
                </a:solidFill>
                <a:latin typeface="Calibri"/>
                <a:ea typeface="DejaVu Sans"/>
              </a:rPr>
              <a:t>LEFT-hand</a:t>
            </a:r>
            <a:r>
              <a:rPr lang="en-US" sz="1800" b="0" strike="noStrike" spc="-1" dirty="0">
                <a:solidFill>
                  <a:srgbClr val="000000"/>
                </a:solidFill>
                <a:latin typeface="Calibri"/>
                <a:ea typeface="DejaVu Sans"/>
              </a:rPr>
              <a:t> table specified in the condition and only those rows from the </a:t>
            </a:r>
            <a:r>
              <a:rPr lang="en-US" sz="1800" b="0" strike="noStrike" spc="-1" dirty="0" err="1">
                <a:solidFill>
                  <a:srgbClr val="000000"/>
                </a:solidFill>
                <a:latin typeface="Calibri"/>
                <a:ea typeface="DejaVu Sans"/>
              </a:rPr>
              <a:t>RIGHT-hand</a:t>
            </a:r>
            <a:r>
              <a:rPr lang="en-US" sz="1800" b="0" strike="noStrike" spc="-1" dirty="0">
                <a:solidFill>
                  <a:srgbClr val="000000"/>
                </a:solidFill>
                <a:latin typeface="Calibri"/>
                <a:ea typeface="DejaVu Sans"/>
              </a:rPr>
              <a:t> table where the join condition is met.</a:t>
            </a:r>
            <a:endParaRPr lang="en-US" sz="1800" b="0" strike="noStrike" spc="-1" dirty="0">
              <a:latin typeface="Arial"/>
            </a:endParaRPr>
          </a:p>
          <a:p>
            <a:pPr>
              <a:lnSpc>
                <a:spcPct val="100000"/>
              </a:lnSpc>
              <a:spcBef>
                <a:spcPts val="360"/>
              </a:spcBef>
            </a:pPr>
            <a:endParaRPr lang="en-US" sz="1800" b="0" strike="noStrike" spc="-1" dirty="0">
              <a:latin typeface="Arial"/>
            </a:endParaRPr>
          </a:p>
          <a:p>
            <a:pPr marL="457200">
              <a:lnSpc>
                <a:spcPct val="100000"/>
              </a:lnSpc>
              <a:spcBef>
                <a:spcPts val="320"/>
              </a:spcBef>
            </a:pPr>
            <a:r>
              <a:rPr lang="en-US" sz="1200" b="0" i="1" strike="noStrike" spc="-1" dirty="0">
                <a:solidFill>
                  <a:srgbClr val="000000"/>
                </a:solidFill>
                <a:latin typeface="Calibri"/>
                <a:ea typeface="DejaVu Sans"/>
              </a:rPr>
              <a:t>	</a:t>
            </a:r>
            <a:r>
              <a:rPr lang="en-US" sz="1600" b="0" strike="noStrike" spc="-1" dirty="0">
                <a:solidFill>
                  <a:srgbClr val="000000"/>
                </a:solidFill>
                <a:latin typeface="Calibri"/>
                <a:ea typeface="DejaVu Sans"/>
              </a:rPr>
              <a:t>SELECT columns</a:t>
            </a:r>
            <a:endParaRPr lang="en-US" sz="1600" b="0" strike="noStrike" spc="-1" dirty="0">
              <a:latin typeface="Arial"/>
            </a:endParaRPr>
          </a:p>
          <a:p>
            <a:pPr marL="457200">
              <a:lnSpc>
                <a:spcPct val="100000"/>
              </a:lnSpc>
              <a:spcBef>
                <a:spcPts val="320"/>
              </a:spcBef>
            </a:pPr>
            <a:r>
              <a:rPr lang="en-US" sz="1600" b="0" strike="noStrike" spc="-1" dirty="0">
                <a:solidFill>
                  <a:srgbClr val="000000"/>
                </a:solidFill>
                <a:latin typeface="Calibri"/>
                <a:ea typeface="DejaVu Sans"/>
              </a:rPr>
              <a:t>	FROM table1 t1</a:t>
            </a:r>
            <a:endParaRPr lang="en-US" sz="1600" b="0" strike="noStrike" spc="-1" dirty="0">
              <a:latin typeface="Arial"/>
            </a:endParaRPr>
          </a:p>
          <a:p>
            <a:pPr marL="457200">
              <a:lnSpc>
                <a:spcPct val="100000"/>
              </a:lnSpc>
              <a:spcBef>
                <a:spcPts val="320"/>
              </a:spcBef>
            </a:pPr>
            <a:r>
              <a:rPr lang="en-US" sz="1600" b="0" strike="noStrike" spc="-1" dirty="0">
                <a:solidFill>
                  <a:srgbClr val="000000"/>
                </a:solidFill>
                <a:latin typeface="Calibri"/>
                <a:ea typeface="DejaVu Sans"/>
              </a:rPr>
              <a:t>	LEFT OUTER JOIN table2 t2</a:t>
            </a:r>
            <a:endParaRPr lang="en-US" sz="1600" b="0" strike="noStrike" spc="-1" dirty="0">
              <a:latin typeface="Arial"/>
            </a:endParaRPr>
          </a:p>
          <a:p>
            <a:pPr marL="457200">
              <a:lnSpc>
                <a:spcPct val="100000"/>
              </a:lnSpc>
              <a:spcBef>
                <a:spcPts val="320"/>
              </a:spcBef>
            </a:pPr>
            <a:r>
              <a:rPr lang="en-US" sz="1600" b="0" strike="noStrike" spc="-1" dirty="0">
                <a:solidFill>
                  <a:srgbClr val="000000"/>
                </a:solidFill>
                <a:latin typeface="Calibri"/>
                <a:ea typeface="DejaVu Sans"/>
              </a:rPr>
              <a:t>	ON t1.column = t2.column;</a:t>
            </a:r>
            <a:endParaRPr lang="en-US" sz="1600" b="0" strike="noStrike" spc="-1" dirty="0">
              <a:latin typeface="Arial"/>
            </a:endParaRPr>
          </a:p>
          <a:p>
            <a:pPr marL="457200">
              <a:lnSpc>
                <a:spcPct val="100000"/>
              </a:lnSpc>
              <a:spcBef>
                <a:spcPts val="320"/>
              </a:spcBef>
            </a:pPr>
            <a:endParaRPr lang="en-US" sz="1600" b="0" strike="noStrike" spc="-1" dirty="0">
              <a:latin typeface="Arial"/>
            </a:endParaRPr>
          </a:p>
          <a:p>
            <a:pPr marL="457200">
              <a:lnSpc>
                <a:spcPct val="100000"/>
              </a:lnSpc>
              <a:spcBef>
                <a:spcPts val="320"/>
              </a:spcBef>
            </a:pPr>
            <a:endParaRPr lang="en-US" sz="1600" b="0" strike="noStrike" spc="-1" dirty="0">
              <a:latin typeface="Arial"/>
            </a:endParaRPr>
          </a:p>
          <a:p>
            <a:pPr marL="457200">
              <a:lnSpc>
                <a:spcPct val="100000"/>
              </a:lnSpc>
              <a:spcBef>
                <a:spcPts val="320"/>
              </a:spcBef>
            </a:pPr>
            <a:endParaRPr lang="en-US" sz="1600" b="0" strike="noStrike" spc="-1" dirty="0">
              <a:latin typeface="Arial"/>
            </a:endParaRPr>
          </a:p>
          <a:p>
            <a:pPr marL="343080" indent="-339120">
              <a:lnSpc>
                <a:spcPct val="100000"/>
              </a:lnSpc>
              <a:spcBef>
                <a:spcPts val="320"/>
              </a:spcBef>
              <a:buClr>
                <a:srgbClr val="000000"/>
              </a:buClr>
              <a:buFont typeface="Arial"/>
              <a:buChar char="•"/>
            </a:pPr>
            <a:r>
              <a:rPr lang="en-US" sz="1600" b="0" strike="noStrike" spc="-1" dirty="0">
                <a:solidFill>
                  <a:srgbClr val="000000"/>
                </a:solidFill>
                <a:latin typeface="Calibri"/>
                <a:ea typeface="DejaVu Sans"/>
              </a:rPr>
              <a:t>Example</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SELECT </a:t>
            </a:r>
            <a:r>
              <a:rPr lang="en-US" sz="1600" b="0" strike="noStrike" spc="-1" dirty="0" err="1">
                <a:solidFill>
                  <a:srgbClr val="000000"/>
                </a:solidFill>
                <a:latin typeface="Calibri"/>
                <a:ea typeface="DejaVu Sans"/>
              </a:rPr>
              <a:t>C.FirstName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C.LastName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O.OrderNumber</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O.TotalAmount</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FROM Customer C </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LEFT JOIN [Order] O</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ON </a:t>
            </a:r>
            <a:r>
              <a:rPr lang="en-US" sz="1600" b="0" strike="noStrike" spc="-1" dirty="0" err="1">
                <a:solidFill>
                  <a:srgbClr val="000000"/>
                </a:solidFill>
                <a:latin typeface="Calibri"/>
                <a:ea typeface="DejaVu Sans"/>
              </a:rPr>
              <a:t>O.CustomerId</a:t>
            </a:r>
            <a:r>
              <a:rPr lang="en-US" sz="1600" b="0" strike="noStrike" spc="-1" dirty="0">
                <a:solidFill>
                  <a:srgbClr val="000000"/>
                </a:solidFill>
                <a:latin typeface="Calibri"/>
                <a:ea typeface="DejaVu Sans"/>
              </a:rPr>
              <a:t> = </a:t>
            </a:r>
            <a:r>
              <a:rPr lang="en-US" sz="1600" b="0" strike="noStrike" spc="-1" dirty="0" err="1">
                <a:solidFill>
                  <a:srgbClr val="000000"/>
                </a:solidFill>
                <a:latin typeface="Calibri"/>
                <a:ea typeface="DejaVu Sans"/>
              </a:rPr>
              <a:t>C.Id</a:t>
            </a:r>
            <a:endParaRPr lang="en-US" sz="1600" b="0" strike="noStrike" spc="-1" dirty="0">
              <a:latin typeface="Arial"/>
            </a:endParaRPr>
          </a:p>
          <a:p>
            <a:pPr>
              <a:lnSpc>
                <a:spcPct val="100000"/>
              </a:lnSpc>
              <a:spcBef>
                <a:spcPts val="320"/>
              </a:spcBef>
            </a:pPr>
            <a:r>
              <a:rPr lang="en-US" sz="1600" b="0" strike="noStrike" spc="-1" dirty="0">
                <a:solidFill>
                  <a:srgbClr val="000000"/>
                </a:solidFill>
                <a:latin typeface="Calibri"/>
                <a:ea typeface="DejaVu Sans"/>
              </a:rPr>
              <a:t>	</a:t>
            </a:r>
            <a:endParaRPr lang="en-US" sz="1600" b="0" strike="noStrike" spc="-1" dirty="0">
              <a:latin typeface="Arial"/>
            </a:endParaRPr>
          </a:p>
        </p:txBody>
      </p:sp>
      <p:sp>
        <p:nvSpPr>
          <p:cNvPr id="607" name="CustomShape 3"/>
          <p:cNvSpPr/>
          <p:nvPr/>
        </p:nvSpPr>
        <p:spPr>
          <a:xfrm>
            <a:off x="6019920" y="6400800"/>
            <a:ext cx="22057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Joins</a:t>
            </a:r>
            <a:endParaRPr lang="en-US" sz="4400" b="0" strike="noStrike" spc="-1">
              <a:latin typeface="Arial"/>
            </a:endParaRPr>
          </a:p>
        </p:txBody>
      </p:sp>
      <p:sp>
        <p:nvSpPr>
          <p:cNvPr id="608"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1CC11A0-3B97-492E-BAF0-8D7CAA9E1499}" type="slidenum">
              <a:rPr lang="en-US" sz="1200" b="0" strike="noStrike" spc="-1">
                <a:solidFill>
                  <a:srgbClr val="8B8B8B"/>
                </a:solidFill>
                <a:latin typeface="Calibri"/>
                <a:ea typeface="DejaVu Sans"/>
              </a:rPr>
              <a:t>40</a:t>
            </a:fld>
            <a:endParaRPr lang="en-US" sz="1200" b="0" strike="noStrike" spc="-1">
              <a:latin typeface="Arial"/>
            </a:endParaRPr>
          </a:p>
        </p:txBody>
      </p:sp>
    </p:spTree>
    <p:extLst>
      <p:ext uri="{BB962C8B-B14F-4D97-AF65-F5344CB8AC3E}">
        <p14:creationId xmlns:p14="http://schemas.microsoft.com/office/powerpoint/2010/main" val="12624424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9" name="Picture 2"/>
          <p:cNvPicPr/>
          <p:nvPr/>
        </p:nvPicPr>
        <p:blipFill>
          <a:blip r:embed="rId2"/>
          <a:stretch/>
        </p:blipFill>
        <p:spPr>
          <a:xfrm>
            <a:off x="5000760" y="1447920"/>
            <a:ext cx="3939480" cy="3348720"/>
          </a:xfrm>
          <a:prstGeom prst="rect">
            <a:avLst/>
          </a:prstGeom>
          <a:ln>
            <a:noFill/>
          </a:ln>
        </p:spPr>
      </p:pic>
      <p:sp>
        <p:nvSpPr>
          <p:cNvPr id="610"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a:solidFill>
                  <a:srgbClr val="000000"/>
                </a:solidFill>
                <a:latin typeface="Calibri"/>
                <a:ea typeface="DejaVu Sans"/>
              </a:rPr>
              <a:t>RIGHT OUTER JOIN</a:t>
            </a:r>
            <a:endParaRPr lang="en-US" sz="2400" b="0" strike="noStrike" spc="-1">
              <a:latin typeface="Arial"/>
            </a:endParaRPr>
          </a:p>
        </p:txBody>
      </p:sp>
      <p:sp>
        <p:nvSpPr>
          <p:cNvPr id="611" name="CustomShape 2"/>
          <p:cNvSpPr/>
          <p:nvPr/>
        </p:nvSpPr>
        <p:spPr>
          <a:xfrm>
            <a:off x="457200" y="121932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0" strike="noStrike" spc="-1">
                <a:solidFill>
                  <a:srgbClr val="000000"/>
                </a:solidFill>
                <a:latin typeface="Calibri"/>
                <a:ea typeface="DejaVu Sans"/>
              </a:rPr>
              <a:t>This type of join returns all rows from the RIGHT-hand table specified in the condition and only those rows from the LEFT-hand table where the join condition is met.</a:t>
            </a:r>
            <a:endParaRPr lang="en-US" sz="1800" b="0" strike="noStrike" spc="-1">
              <a:latin typeface="Arial"/>
            </a:endParaRPr>
          </a:p>
          <a:p>
            <a:pPr marL="457200">
              <a:lnSpc>
                <a:spcPct val="100000"/>
              </a:lnSpc>
              <a:spcBef>
                <a:spcPts val="320"/>
              </a:spcBef>
            </a:pPr>
            <a:r>
              <a:rPr lang="en-US" sz="1200" b="0" i="1" strike="noStrike" spc="-1">
                <a:solidFill>
                  <a:srgbClr val="000000"/>
                </a:solidFill>
                <a:latin typeface="Calibri"/>
                <a:ea typeface="DejaVu Sans"/>
              </a:rPr>
              <a:t>	</a:t>
            </a:r>
            <a:r>
              <a:rPr lang="en-US" sz="1600" b="0" strike="noStrike" spc="-1">
                <a:solidFill>
                  <a:srgbClr val="000000"/>
                </a:solidFill>
                <a:latin typeface="Calibri"/>
                <a:ea typeface="DejaVu Sans"/>
              </a:rPr>
              <a:t>SELECT columns</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FROM table1 t1</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RIGHT OUTER JOIN table2 t2</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ON t1.column = t2.column;</a:t>
            </a:r>
            <a:endParaRPr lang="en-US" sz="1600" b="0" strike="noStrike" spc="-1">
              <a:latin typeface="Arial"/>
            </a:endParaRPr>
          </a:p>
          <a:p>
            <a:pPr marL="457200">
              <a:lnSpc>
                <a:spcPct val="100000"/>
              </a:lnSpc>
              <a:spcBef>
                <a:spcPts val="320"/>
              </a:spcBef>
            </a:pPr>
            <a:endParaRPr lang="en-US" sz="1600" b="0" strike="noStrike" spc="-1">
              <a:latin typeface="Arial"/>
            </a:endParaRPr>
          </a:p>
          <a:p>
            <a:pPr marL="457200">
              <a:lnSpc>
                <a:spcPct val="100000"/>
              </a:lnSpc>
              <a:spcBef>
                <a:spcPts val="320"/>
              </a:spcBef>
            </a:pPr>
            <a:endParaRPr lang="en-US" sz="1600" b="0" strike="noStrike" spc="-1">
              <a:latin typeface="Arial"/>
            </a:endParaRPr>
          </a:p>
          <a:p>
            <a:pPr marL="457200">
              <a:lnSpc>
                <a:spcPct val="100000"/>
              </a:lnSpc>
              <a:spcBef>
                <a:spcPts val="320"/>
              </a:spcBef>
            </a:pPr>
            <a:endParaRPr lang="en-US" sz="1600" b="0" strike="noStrike" spc="-1">
              <a:latin typeface="Arial"/>
            </a:endParaRPr>
          </a:p>
          <a:p>
            <a:pPr marL="343080" indent="-339120">
              <a:lnSpc>
                <a:spcPct val="100000"/>
              </a:lnSpc>
              <a:spcBef>
                <a:spcPts val="320"/>
              </a:spcBef>
              <a:buClr>
                <a:srgbClr val="000000"/>
              </a:buClr>
              <a:buFont typeface="Arial"/>
              <a:buChar char="•"/>
            </a:pPr>
            <a:r>
              <a:rPr lang="en-US" sz="1600" b="0" strike="noStrike" spc="-1">
                <a:solidFill>
                  <a:srgbClr val="000000"/>
                </a:solidFill>
                <a:latin typeface="Calibri"/>
                <a:ea typeface="DejaVu Sans"/>
              </a:rPr>
              <a:t>Example</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SELECT C.FirstName, C.LastName, O.OrderNumber, O.TotalAmount</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FROM [Order] O </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RIGHT JOIN Customer C</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ON C.Id = O.CustomerId</a:t>
            </a:r>
            <a:endParaRPr lang="en-US" sz="1600" b="0" strike="noStrike" spc="-1">
              <a:latin typeface="Arial"/>
            </a:endParaRPr>
          </a:p>
        </p:txBody>
      </p:sp>
      <p:sp>
        <p:nvSpPr>
          <p:cNvPr id="612" name="CustomShape 3"/>
          <p:cNvSpPr/>
          <p:nvPr/>
        </p:nvSpPr>
        <p:spPr>
          <a:xfrm>
            <a:off x="6019920" y="6400800"/>
            <a:ext cx="22057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Joins</a:t>
            </a:r>
            <a:endParaRPr lang="en-US" sz="4400" b="0" strike="noStrike" spc="-1">
              <a:latin typeface="Arial"/>
            </a:endParaRPr>
          </a:p>
        </p:txBody>
      </p:sp>
      <p:sp>
        <p:nvSpPr>
          <p:cNvPr id="613"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D8A8CC8-74C5-47E7-A4ED-86884932BB70}" type="slidenum">
              <a:rPr lang="en-US" sz="1200" b="0" strike="noStrike" spc="-1">
                <a:solidFill>
                  <a:srgbClr val="8B8B8B"/>
                </a:solidFill>
                <a:latin typeface="Calibri"/>
                <a:ea typeface="DejaVu Sans"/>
              </a:rPr>
              <a:t>41</a:t>
            </a:fld>
            <a:endParaRPr lang="en-US" sz="1200" b="0" strike="noStrike" spc="-1">
              <a:latin typeface="Arial"/>
            </a:endParaRPr>
          </a:p>
        </p:txBody>
      </p:sp>
    </p:spTree>
    <p:extLst>
      <p:ext uri="{BB962C8B-B14F-4D97-AF65-F5344CB8AC3E}">
        <p14:creationId xmlns:p14="http://schemas.microsoft.com/office/powerpoint/2010/main" val="12890292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a:solidFill>
                  <a:srgbClr val="000000"/>
                </a:solidFill>
                <a:latin typeface="Calibri"/>
                <a:ea typeface="DejaVu Sans"/>
              </a:rPr>
              <a:t>FULL OUTER JOIN</a:t>
            </a:r>
            <a:endParaRPr lang="en-US" sz="2400" b="0" strike="noStrike" spc="-1">
              <a:latin typeface="Arial"/>
            </a:endParaRPr>
          </a:p>
        </p:txBody>
      </p:sp>
      <p:sp>
        <p:nvSpPr>
          <p:cNvPr id="615" name="CustomShape 2"/>
          <p:cNvSpPr/>
          <p:nvPr/>
        </p:nvSpPr>
        <p:spPr>
          <a:xfrm>
            <a:off x="561960" y="118512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120">
              <a:lnSpc>
                <a:spcPct val="100000"/>
              </a:lnSpc>
              <a:spcBef>
                <a:spcPts val="360"/>
              </a:spcBef>
              <a:buClr>
                <a:srgbClr val="000000"/>
              </a:buClr>
              <a:buFont typeface="Arial"/>
              <a:buChar char="•"/>
            </a:pPr>
            <a:r>
              <a:rPr lang="en-US" sz="1800" b="0" strike="noStrike" spc="-1">
                <a:solidFill>
                  <a:srgbClr val="000000"/>
                </a:solidFill>
                <a:latin typeface="Calibri"/>
                <a:ea typeface="DejaVu Sans"/>
              </a:rPr>
              <a:t>This join returns all rows from the LEFT-hand table and RIGHT-hand table with nulls in place where the join condition is not met.</a:t>
            </a:r>
            <a:endParaRPr lang="en-US" sz="1800" b="0" strike="noStrike" spc="-1">
              <a:latin typeface="Arial"/>
            </a:endParaRPr>
          </a:p>
          <a:p>
            <a:pPr marL="457200">
              <a:lnSpc>
                <a:spcPct val="100000"/>
              </a:lnSpc>
              <a:spcBef>
                <a:spcPts val="320"/>
              </a:spcBef>
            </a:pPr>
            <a:r>
              <a:rPr lang="en-US" sz="1200" b="0" i="1" strike="noStrike" spc="-1">
                <a:solidFill>
                  <a:srgbClr val="000000"/>
                </a:solidFill>
                <a:latin typeface="Calibri"/>
                <a:ea typeface="DejaVu Sans"/>
              </a:rPr>
              <a:t>	</a:t>
            </a:r>
            <a:r>
              <a:rPr lang="en-US" sz="1600" b="0" strike="noStrike" spc="-1">
                <a:solidFill>
                  <a:srgbClr val="000000"/>
                </a:solidFill>
                <a:latin typeface="Calibri"/>
                <a:ea typeface="DejaVu Sans"/>
              </a:rPr>
              <a:t>SELECT columns</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FROM table1 t1</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FULL OUTER JOIN table2 t2</a:t>
            </a:r>
            <a:endParaRPr lang="en-US" sz="1600" b="0" strike="noStrike" spc="-1">
              <a:latin typeface="Arial"/>
            </a:endParaRPr>
          </a:p>
          <a:p>
            <a:pPr marL="457200">
              <a:lnSpc>
                <a:spcPct val="100000"/>
              </a:lnSpc>
              <a:spcBef>
                <a:spcPts val="320"/>
              </a:spcBef>
            </a:pPr>
            <a:r>
              <a:rPr lang="en-US" sz="1600" b="0" strike="noStrike" spc="-1">
                <a:solidFill>
                  <a:srgbClr val="000000"/>
                </a:solidFill>
                <a:latin typeface="Calibri"/>
                <a:ea typeface="DejaVu Sans"/>
              </a:rPr>
              <a:t>	ON t1.column = t2.column;</a:t>
            </a:r>
            <a:endParaRPr lang="en-US" sz="1600" b="0" strike="noStrike" spc="-1">
              <a:latin typeface="Arial"/>
            </a:endParaRPr>
          </a:p>
          <a:p>
            <a:pPr marL="457200">
              <a:lnSpc>
                <a:spcPct val="100000"/>
              </a:lnSpc>
              <a:spcBef>
                <a:spcPts val="320"/>
              </a:spcBef>
            </a:pPr>
            <a:endParaRPr lang="en-US" sz="1600" b="0" strike="noStrike" spc="-1">
              <a:latin typeface="Arial"/>
            </a:endParaRPr>
          </a:p>
          <a:p>
            <a:pPr marL="343080" indent="-339120">
              <a:lnSpc>
                <a:spcPct val="100000"/>
              </a:lnSpc>
              <a:spcBef>
                <a:spcPts val="320"/>
              </a:spcBef>
              <a:buClr>
                <a:srgbClr val="000000"/>
              </a:buClr>
              <a:buFont typeface="Arial"/>
              <a:buChar char="•"/>
            </a:pPr>
            <a:r>
              <a:rPr lang="en-US" sz="1600" b="0" strike="noStrike" spc="-1">
                <a:solidFill>
                  <a:srgbClr val="000000"/>
                </a:solidFill>
                <a:latin typeface="Calibri"/>
                <a:ea typeface="DejaVu Sans"/>
              </a:rPr>
              <a:t>Example</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SELECT *</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FROM [Order] O</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FULL OUTER JOIN Customer C </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ON C.Id = O.CustomerId</a:t>
            </a:r>
            <a:endParaRPr lang="en-US" sz="1600" b="0" strike="noStrike" spc="-1">
              <a:latin typeface="Arial"/>
            </a:endParaRPr>
          </a:p>
          <a:p>
            <a:pPr>
              <a:lnSpc>
                <a:spcPct val="100000"/>
              </a:lnSpc>
              <a:spcBef>
                <a:spcPts val="320"/>
              </a:spcBef>
            </a:pP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SELECT C.FirstName, C.LastName, C.Country, </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S.Country, S.CompanyName</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FROM Customer C </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FULL JOIN Supplier S </a:t>
            </a:r>
            <a:endParaRPr lang="en-US" sz="1600" b="0" strike="noStrike" spc="-1">
              <a:latin typeface="Arial"/>
            </a:endParaRPr>
          </a:p>
          <a:p>
            <a:pPr>
              <a:lnSpc>
                <a:spcPct val="100000"/>
              </a:lnSpc>
              <a:spcBef>
                <a:spcPts val="320"/>
              </a:spcBef>
            </a:pPr>
            <a:r>
              <a:rPr lang="en-US" sz="1600" b="0" strike="noStrike" spc="-1">
                <a:solidFill>
                  <a:srgbClr val="000000"/>
                </a:solidFill>
                <a:latin typeface="Calibri"/>
                <a:ea typeface="DejaVu Sans"/>
              </a:rPr>
              <a:t>	     ON C.Country = S.Country</a:t>
            </a:r>
            <a:endParaRPr lang="en-US" sz="1600" b="0" strike="noStrike" spc="-1">
              <a:latin typeface="Arial"/>
            </a:endParaRPr>
          </a:p>
        </p:txBody>
      </p:sp>
      <p:sp>
        <p:nvSpPr>
          <p:cNvPr id="616" name="CustomShape 3"/>
          <p:cNvSpPr/>
          <p:nvPr/>
        </p:nvSpPr>
        <p:spPr>
          <a:xfrm>
            <a:off x="6019920" y="6400800"/>
            <a:ext cx="220572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Joins</a:t>
            </a:r>
            <a:endParaRPr lang="en-US" sz="4400" b="0" strike="noStrike" spc="-1">
              <a:latin typeface="Arial"/>
            </a:endParaRPr>
          </a:p>
        </p:txBody>
      </p:sp>
      <p:sp>
        <p:nvSpPr>
          <p:cNvPr id="617" name="CustomShape 4"/>
          <p:cNvSpPr/>
          <p:nvPr/>
        </p:nvSpPr>
        <p:spPr>
          <a:xfrm>
            <a:off x="6553080" y="6356520"/>
            <a:ext cx="212976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7F15A34-F7FE-48BE-8A96-81981CA2B3B9}" type="slidenum">
              <a:rPr lang="en-US" sz="1200" b="0" strike="noStrike" spc="-1">
                <a:solidFill>
                  <a:srgbClr val="8B8B8B"/>
                </a:solidFill>
                <a:latin typeface="Calibri"/>
                <a:ea typeface="DejaVu Sans"/>
              </a:rPr>
              <a:t>42</a:t>
            </a:fld>
            <a:endParaRPr lang="en-US" sz="1200" b="0" strike="noStrike" spc="-1">
              <a:latin typeface="Arial"/>
            </a:endParaRPr>
          </a:p>
        </p:txBody>
      </p:sp>
      <p:pic>
        <p:nvPicPr>
          <p:cNvPr id="618" name="Picture 2"/>
          <p:cNvPicPr/>
          <p:nvPr/>
        </p:nvPicPr>
        <p:blipFill>
          <a:blip r:embed="rId2"/>
          <a:stretch/>
        </p:blipFill>
        <p:spPr>
          <a:xfrm>
            <a:off x="5181480" y="1914480"/>
            <a:ext cx="3710880" cy="3025080"/>
          </a:xfrm>
          <a:prstGeom prst="rect">
            <a:avLst/>
          </a:prstGeom>
          <a:ln>
            <a:noFill/>
          </a:ln>
        </p:spPr>
      </p:pic>
    </p:spTree>
    <p:extLst>
      <p:ext uri="{BB962C8B-B14F-4D97-AF65-F5344CB8AC3E}">
        <p14:creationId xmlns:p14="http://schemas.microsoft.com/office/powerpoint/2010/main" val="7601459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3"/>
          <p:cNvSpPr/>
          <p:nvPr/>
        </p:nvSpPr>
        <p:spPr>
          <a:xfrm>
            <a:off x="914400" y="3276720"/>
            <a:ext cx="7844760" cy="1824840"/>
          </a:xfrm>
          <a:prstGeom prst="rect">
            <a:avLst/>
          </a:prstGeom>
          <a:noFill/>
          <a:ln>
            <a:noFill/>
          </a:ln>
        </p:spPr>
        <p:style>
          <a:lnRef idx="0">
            <a:scrgbClr r="0" g="0" b="0"/>
          </a:lnRef>
          <a:fillRef idx="0">
            <a:scrgbClr r="0" g="0" b="0"/>
          </a:fillRef>
          <a:effectRef idx="0">
            <a:scrgbClr r="0" g="0" b="0"/>
          </a:effectRef>
          <a:fontRef idx="minor"/>
        </p:style>
      </p:sp>
      <p:sp>
        <p:nvSpPr>
          <p:cNvPr id="521"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sp>
        <p:nvSpPr>
          <p:cNvPr id="3" name="Subtitle 2">
            <a:extLst>
              <a:ext uri="{FF2B5EF4-FFF2-40B4-BE49-F238E27FC236}">
                <a16:creationId xmlns:a16="http://schemas.microsoft.com/office/drawing/2014/main" id="{DE0FC2A9-837D-474F-B24A-5A7FB4E761CD}"/>
              </a:ext>
            </a:extLst>
          </p:cNvPr>
          <p:cNvSpPr>
            <a:spLocks noGrp="1"/>
          </p:cNvSpPr>
          <p:nvPr>
            <p:ph type="subTitle"/>
          </p:nvPr>
        </p:nvSpPr>
        <p:spPr>
          <a:xfrm>
            <a:off x="457200" y="1948455"/>
            <a:ext cx="8229240" cy="4452345"/>
          </a:xfrm>
        </p:spPr>
        <p:txBody>
          <a:bodyPr>
            <a:normAutofit/>
          </a:bodyPr>
          <a:lstStyle/>
          <a:p>
            <a:pPr marL="514350" indent="-514350" algn="l">
              <a:buAutoNum type="arabicPeriod"/>
            </a:pPr>
            <a:r>
              <a:rPr lang="en-US" sz="2400" dirty="0">
                <a:latin typeface="Calibri"/>
              </a:rPr>
              <a:t>Create a table named Shipment to store the details of shipped laptops. The table should contain the columns </a:t>
            </a:r>
            <a:r>
              <a:rPr lang="en-US" sz="2400" dirty="0" err="1">
                <a:latin typeface="Calibri"/>
              </a:rPr>
              <a:t>LaptopID</a:t>
            </a:r>
            <a:r>
              <a:rPr lang="en-US" sz="2400" dirty="0">
                <a:latin typeface="Calibri"/>
              </a:rPr>
              <a:t>(FK referencing the PK of Laptop Table), Country, Shipped Date, Shipping charges.</a:t>
            </a:r>
          </a:p>
          <a:p>
            <a:pPr marL="514350" indent="-514350" algn="l">
              <a:buAutoNum type="arabicPeriod"/>
            </a:pPr>
            <a:r>
              <a:rPr lang="en-US" sz="2400" dirty="0">
                <a:latin typeface="Calibri"/>
              </a:rPr>
              <a:t>Insert any 5 records to show the laptops have been shipped to different countries.</a:t>
            </a:r>
          </a:p>
          <a:p>
            <a:pPr marL="514350" indent="-514350" algn="l">
              <a:buAutoNum type="arabicPeriod"/>
            </a:pPr>
            <a:r>
              <a:rPr lang="en-US" sz="2400" dirty="0">
                <a:latin typeface="Calibri"/>
              </a:rPr>
              <a:t>Show the list of Brands that have already been shipped.</a:t>
            </a:r>
          </a:p>
          <a:p>
            <a:pPr marL="514350" indent="-514350" algn="l">
              <a:buAutoNum type="arabicPeriod"/>
            </a:pPr>
            <a:r>
              <a:rPr lang="en-US" sz="2400" dirty="0"/>
              <a:t>Show the list of Brands and the countries that are shipped to. If the laptops are not shipped yet, show “Not Shipped Yet”.</a:t>
            </a:r>
          </a:p>
          <a:p>
            <a:pPr marL="514350" indent="-514350" algn="l">
              <a:buFontTx/>
              <a:buAutoNum type="arabicPeriod"/>
            </a:pPr>
            <a:endParaRPr lang="en-US" sz="1800" dirty="0"/>
          </a:p>
          <a:p>
            <a:pPr marL="514350" indent="-514350" algn="l">
              <a:buFontTx/>
              <a:buAutoNum type="arabicPeriod"/>
            </a:pPr>
            <a:endParaRPr lang="en-US" sz="1800" dirty="0"/>
          </a:p>
          <a:p>
            <a:pPr marL="514350" indent="-514350" algn="l">
              <a:buFontTx/>
              <a:buAutoNum type="arabicPeriod"/>
            </a:pPr>
            <a:endParaRPr lang="en-US" sz="1800" dirty="0"/>
          </a:p>
          <a:p>
            <a:pPr marL="514350" indent="-514350" algn="l">
              <a:buFontTx/>
              <a:buAutoNum type="arabicPeriod"/>
            </a:pPr>
            <a:endParaRPr lang="en-US" sz="1800" dirty="0"/>
          </a:p>
          <a:p>
            <a:pPr marL="514350" indent="-514350" algn="l">
              <a:buAutoNum type="arabicPeriod"/>
            </a:pPr>
            <a:endParaRPr lang="en-US" sz="1800" dirty="0">
              <a:latin typeface="Calibri"/>
            </a:endParaRPr>
          </a:p>
          <a:p>
            <a:pPr marL="514350" indent="-514350" algn="l">
              <a:buAutoNum type="arabicPeriod"/>
            </a:pPr>
            <a:endParaRPr lang="en-US" sz="1800" dirty="0">
              <a:latin typeface="Calibri"/>
            </a:endParaRPr>
          </a:p>
          <a:p>
            <a:pPr marL="514350" indent="-514350" algn="l">
              <a:buAutoNum type="arabicPeriod"/>
            </a:pPr>
            <a:endParaRPr lang="en-US" sz="1800" dirty="0">
              <a:latin typeface="Calibri"/>
            </a:endParaRPr>
          </a:p>
          <a:p>
            <a:pPr marL="514350" indent="-514350" algn="l">
              <a:buAutoNum type="arabicPeriod"/>
            </a:pPr>
            <a:endParaRPr lang="en-US" sz="1800" dirty="0">
              <a:latin typeface="Calibri"/>
            </a:endParaRPr>
          </a:p>
          <a:p>
            <a:pPr marL="514350" indent="-514350" algn="l">
              <a:buAutoNum type="arabicPeriod"/>
            </a:pPr>
            <a:endParaRPr lang="en-US" sz="1800" dirty="0">
              <a:latin typeface="Calibri"/>
            </a:endParaRPr>
          </a:p>
        </p:txBody>
      </p:sp>
      <p:sp>
        <p:nvSpPr>
          <p:cNvPr id="5" name="CustomShape 1"/>
          <p:cNvSpPr/>
          <p:nvPr/>
        </p:nvSpPr>
        <p:spPr>
          <a:xfrm>
            <a:off x="152400" y="152400"/>
            <a:ext cx="6172200" cy="83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solidFill>
                  <a:srgbClr val="000000"/>
                </a:solidFill>
                <a:latin typeface="Calibri"/>
                <a:ea typeface="DejaVu Sans"/>
              </a:rPr>
              <a:t>Query Exercises on Joins</a:t>
            </a:r>
            <a:endParaRPr lang="en-US" sz="4400" b="0" strike="noStrike" spc="-1" dirty="0">
              <a:latin typeface="Arial"/>
            </a:endParaRPr>
          </a:p>
        </p:txBody>
      </p:sp>
    </p:spTree>
    <p:extLst>
      <p:ext uri="{BB962C8B-B14F-4D97-AF65-F5344CB8AC3E}">
        <p14:creationId xmlns:p14="http://schemas.microsoft.com/office/powerpoint/2010/main" val="17241199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1" dirty="0">
                <a:solidFill>
                  <a:srgbClr val="000000"/>
                </a:solidFill>
                <a:ea typeface="DejaVu Sans"/>
              </a:rPr>
              <a:t>Query Exercises on Joins</a:t>
            </a:r>
            <a:br>
              <a:rPr lang="en-US" spc="-1" dirty="0">
                <a:latin typeface="Arial"/>
              </a:rPr>
            </a:b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US" dirty="0"/>
              <a:t>Create a table named </a:t>
            </a:r>
            <a:r>
              <a:rPr lang="en-US" dirty="0" err="1"/>
              <a:t>TuitionFee</a:t>
            </a:r>
            <a:r>
              <a:rPr lang="en-US" dirty="0"/>
              <a:t> to store the details of Fee paid by Student. The table should contain the columns </a:t>
            </a:r>
            <a:r>
              <a:rPr lang="en-US" dirty="0" err="1"/>
              <a:t>StudentID</a:t>
            </a:r>
            <a:r>
              <a:rPr lang="en-US" dirty="0"/>
              <a:t>(FK referencing the PK of Student Table), Amount, Description and </a:t>
            </a:r>
            <a:r>
              <a:rPr lang="en-US" dirty="0" err="1"/>
              <a:t>DateofPayment</a:t>
            </a:r>
            <a:r>
              <a:rPr lang="en-US" dirty="0"/>
              <a:t>. You should be able to store those amounts that are greater than Zero(use Check). The default value to </a:t>
            </a:r>
            <a:r>
              <a:rPr lang="en-US" dirty="0" err="1"/>
              <a:t>DateofPayment</a:t>
            </a:r>
            <a:r>
              <a:rPr lang="en-US" dirty="0"/>
              <a:t>  should be today’s date.</a:t>
            </a:r>
          </a:p>
          <a:p>
            <a:pPr marL="514350" indent="-514350">
              <a:buAutoNum type="arabicPeriod"/>
            </a:pPr>
            <a:r>
              <a:rPr lang="en-US" dirty="0"/>
              <a:t>Insert at least 5 records to show the fee paid by students.</a:t>
            </a:r>
          </a:p>
          <a:p>
            <a:pPr marL="514350" indent="-514350">
              <a:buAutoNum type="arabicPeriod"/>
            </a:pPr>
            <a:r>
              <a:rPr lang="en-US" dirty="0"/>
              <a:t>Create a table named Project to store the details of Project. The table should contain </a:t>
            </a:r>
            <a:r>
              <a:rPr lang="en-US" dirty="0" err="1"/>
              <a:t>StudentId</a:t>
            </a:r>
            <a:r>
              <a:rPr lang="en-US" dirty="0"/>
              <a:t> (FK referencing the PK of Student Table), Project, Department, Supervisor, </a:t>
            </a:r>
            <a:r>
              <a:rPr lang="en-US" dirty="0" err="1"/>
              <a:t>StartDate</a:t>
            </a:r>
            <a:r>
              <a:rPr lang="en-US" dirty="0"/>
              <a:t> and </a:t>
            </a:r>
            <a:r>
              <a:rPr lang="en-US" dirty="0" err="1"/>
              <a:t>EndDate</a:t>
            </a:r>
            <a:r>
              <a:rPr lang="en-US" dirty="0"/>
              <a:t>.</a:t>
            </a:r>
          </a:p>
          <a:p>
            <a:pPr marL="514350" indent="-514350">
              <a:buFont typeface="Arial" pitchFamily="34" charset="0"/>
              <a:buAutoNum type="arabicPeriod"/>
            </a:pPr>
            <a:r>
              <a:rPr lang="en-US" dirty="0"/>
              <a:t>Insert at least 5 records to show projects of each Students.</a:t>
            </a:r>
          </a:p>
          <a:p>
            <a:pPr marL="514350" indent="-514350">
              <a:buAutoNum type="arabicPeriod"/>
            </a:pPr>
            <a:endParaRPr lang="en-US" dirty="0"/>
          </a:p>
        </p:txBody>
      </p:sp>
    </p:spTree>
    <p:extLst>
      <p:ext uri="{BB962C8B-B14F-4D97-AF65-F5344CB8AC3E}">
        <p14:creationId xmlns:p14="http://schemas.microsoft.com/office/powerpoint/2010/main" val="841837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a:solidFill>
                  <a:srgbClr val="000000"/>
                </a:solidFill>
                <a:ea typeface="DejaVu Sans"/>
              </a:rPr>
              <a:t>Query Exercises on Joins</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US" dirty="0"/>
              <a:t>Show the list of Students that have paid fee.</a:t>
            </a:r>
          </a:p>
          <a:p>
            <a:pPr marL="514350" indent="-514350">
              <a:buAutoNum type="arabicPeriod"/>
            </a:pPr>
            <a:r>
              <a:rPr lang="en-US" dirty="0"/>
              <a:t>Show the list of Students that are involved in a Project.</a:t>
            </a:r>
          </a:p>
          <a:p>
            <a:pPr marL="514350" indent="-514350">
              <a:buAutoNum type="arabicPeriod"/>
            </a:pPr>
            <a:r>
              <a:rPr lang="en-US" dirty="0"/>
              <a:t>Show the list of Students and total amount they have paid. The student with highest paying fee should show on top and lowest on bottom.</a:t>
            </a:r>
          </a:p>
          <a:p>
            <a:pPr marL="514350" indent="-514350">
              <a:buAutoNum type="arabicPeriod"/>
            </a:pPr>
            <a:r>
              <a:rPr lang="en-US" dirty="0"/>
              <a:t>Show the list of Students and Total Fee they have paid only if the total fee is greater than 4000.</a:t>
            </a:r>
          </a:p>
          <a:p>
            <a:pPr marL="514350" indent="-514350">
              <a:buAutoNum type="arabicPeriod"/>
            </a:pPr>
            <a:r>
              <a:rPr lang="en-US" dirty="0"/>
              <a:t>Show the list of Students and number of Projects they are involved in.</a:t>
            </a:r>
          </a:p>
          <a:p>
            <a:pPr marL="514350" indent="-514350">
              <a:buAutoNum type="arabicPeriod"/>
            </a:pPr>
            <a:r>
              <a:rPr lang="en-US" dirty="0"/>
              <a:t>Show number of students involved in the each project.</a:t>
            </a:r>
          </a:p>
          <a:p>
            <a:pPr marL="514350" indent="-514350">
              <a:buAutoNum type="arabicPeriod"/>
            </a:pPr>
            <a:r>
              <a:rPr lang="en-US" dirty="0"/>
              <a:t>Show number of students involved in the each project only if multiple Students(Number of Students&gt;1) are involved.</a:t>
            </a:r>
          </a:p>
          <a:p>
            <a:pPr marL="514350" indent="-514350">
              <a:buAutoNum type="arabicPeriod"/>
            </a:pPr>
            <a:r>
              <a:rPr lang="en-US" dirty="0"/>
              <a:t>Show the list of Students that have paid fee and are involved in </a:t>
            </a:r>
            <a:r>
              <a:rPr lang="en-US"/>
              <a:t>a Project.</a:t>
            </a:r>
            <a:endParaRPr lang="en-US" dirty="0"/>
          </a:p>
          <a:p>
            <a:pPr marL="514350" indent="-514350">
              <a:buAutoNum type="arabicPeriod"/>
            </a:pPr>
            <a:endParaRPr lang="en-US" dirty="0"/>
          </a:p>
          <a:p>
            <a:endParaRPr lang="en-US" dirty="0"/>
          </a:p>
        </p:txBody>
      </p:sp>
    </p:spTree>
    <p:extLst>
      <p:ext uri="{BB962C8B-B14F-4D97-AF65-F5344CB8AC3E}">
        <p14:creationId xmlns:p14="http://schemas.microsoft.com/office/powerpoint/2010/main" val="2294179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a:solidFill>
                  <a:srgbClr val="000000"/>
                </a:solidFill>
                <a:ea typeface="DejaVu Sans"/>
              </a:rPr>
              <a:t>Query Exercises on Joins</a:t>
            </a:r>
            <a:endParaRPr lang="en-US" dirty="0"/>
          </a:p>
        </p:txBody>
      </p:sp>
      <p:sp>
        <p:nvSpPr>
          <p:cNvPr id="3" name="Content Placeholder 2"/>
          <p:cNvSpPr>
            <a:spLocks noGrp="1"/>
          </p:cNvSpPr>
          <p:nvPr>
            <p:ph idx="1"/>
          </p:nvPr>
        </p:nvSpPr>
        <p:spPr/>
        <p:txBody>
          <a:bodyPr>
            <a:normAutofit fontScale="47500" lnSpcReduction="20000"/>
          </a:bodyPr>
          <a:lstStyle/>
          <a:p>
            <a:pPr marL="514350" indent="-514350">
              <a:buAutoNum type="arabicPeriod"/>
            </a:pPr>
            <a:r>
              <a:rPr lang="en-US" dirty="0"/>
              <a:t>Show the list of Students and Total amount they have paid. Show 0 if they have not paid.</a:t>
            </a:r>
          </a:p>
          <a:p>
            <a:pPr marL="514350" indent="-514350">
              <a:buAutoNum type="arabicPeriod"/>
            </a:pPr>
            <a:r>
              <a:rPr lang="en-US" dirty="0"/>
              <a:t>Show the list of Students that have not paid Fee.</a:t>
            </a:r>
          </a:p>
          <a:p>
            <a:pPr marL="514350" indent="-514350">
              <a:buAutoNum type="arabicPeriod"/>
            </a:pPr>
            <a:r>
              <a:rPr lang="en-US" dirty="0"/>
              <a:t>Show the list of Students that are involved in a Project. If not involved show 'Not Involved' in Project Name.</a:t>
            </a:r>
          </a:p>
          <a:p>
            <a:pPr marL="514350" indent="-514350">
              <a:buAutoNum type="arabicPeriod"/>
            </a:pPr>
            <a:r>
              <a:rPr lang="en-US" dirty="0"/>
              <a:t>Show the list of Students that are not involved in any Project.</a:t>
            </a:r>
          </a:p>
          <a:p>
            <a:pPr marL="514350" indent="-514350">
              <a:buAutoNum type="arabicPeriod"/>
            </a:pPr>
            <a:r>
              <a:rPr lang="en-US" dirty="0"/>
              <a:t>Show the list of Students that have paid Fee but are not involved in any Project.</a:t>
            </a:r>
          </a:p>
          <a:p>
            <a:pPr marL="514350" indent="-514350">
              <a:buAutoNum type="arabicPeriod"/>
            </a:pPr>
            <a:r>
              <a:rPr lang="en-US" dirty="0"/>
              <a:t>Show the list of Students that are involved in a Project but have not Paid any Fee.</a:t>
            </a:r>
          </a:p>
          <a:p>
            <a:pPr marL="514350" indent="-514350">
              <a:buAutoNum type="arabicPeriod"/>
            </a:pPr>
            <a:endParaRPr lang="en-US" dirty="0"/>
          </a:p>
          <a:p>
            <a:pPr marL="514350" indent="-514350">
              <a:buAutoNum type="arabicPeriod"/>
            </a:pPr>
            <a:r>
              <a:rPr lang="en-US" dirty="0"/>
              <a:t>Show the list of Students and amount they have paid. The student with highest paying fee should show on top and lowest on bottom.</a:t>
            </a:r>
          </a:p>
          <a:p>
            <a:pPr marL="514350" indent="-514350">
              <a:buAutoNum type="arabicPeriod"/>
            </a:pPr>
            <a:r>
              <a:rPr lang="en-US" dirty="0"/>
              <a:t>Show the list of Students and amount they have paid only if the total fee is greater than 4000.</a:t>
            </a:r>
          </a:p>
          <a:p>
            <a:pPr marL="514350" indent="-514350">
              <a:buAutoNum type="arabicPeriod"/>
            </a:pPr>
            <a:r>
              <a:rPr lang="en-US" dirty="0"/>
              <a:t>Show the list of Students and number of Projects they are involved in.</a:t>
            </a:r>
          </a:p>
          <a:p>
            <a:pPr marL="514350" indent="-514350">
              <a:buAutoNum type="arabicPeriod"/>
            </a:pPr>
            <a:r>
              <a:rPr lang="en-US" dirty="0"/>
              <a:t>Show number of students involved in the each project.</a:t>
            </a:r>
          </a:p>
          <a:p>
            <a:pPr marL="514350" indent="-514350">
              <a:buAutoNum type="arabicPeriod"/>
            </a:pPr>
            <a:r>
              <a:rPr lang="en-US" dirty="0"/>
              <a:t>Show number of students involved in the each project only if the multiple Students(Number of Students&gt;1) are involved.</a:t>
            </a:r>
          </a:p>
          <a:p>
            <a:pPr marL="514350" indent="-514350">
              <a:buAutoNum type="arabicPeriod"/>
            </a:pPr>
            <a:r>
              <a:rPr lang="en-US" dirty="0"/>
              <a:t>Show the list of Students that have paid fee and are involved in a Project</a:t>
            </a:r>
          </a:p>
          <a:p>
            <a:pPr marL="514350" indent="-514350">
              <a:buAutoNum type="arabicPeriod"/>
            </a:pPr>
            <a:endParaRPr lang="en-US" dirty="0"/>
          </a:p>
          <a:p>
            <a:endParaRPr lang="en-US" dirty="0"/>
          </a:p>
        </p:txBody>
      </p:sp>
    </p:spTree>
    <p:extLst>
      <p:ext uri="{BB962C8B-B14F-4D97-AF65-F5344CB8AC3E}">
        <p14:creationId xmlns:p14="http://schemas.microsoft.com/office/powerpoint/2010/main" val="2172360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endParaRPr lang="en-US" sz="2400" b="0" strike="noStrike" spc="-1" dirty="0">
              <a:latin typeface="Arial"/>
            </a:endParaRPr>
          </a:p>
        </p:txBody>
      </p:sp>
      <p:sp>
        <p:nvSpPr>
          <p:cNvPr id="3" name="Rectangle 2"/>
          <p:cNvSpPr/>
          <p:nvPr/>
        </p:nvSpPr>
        <p:spPr>
          <a:xfrm>
            <a:off x="609600" y="1305342"/>
            <a:ext cx="8382000" cy="3693319"/>
          </a:xfrm>
          <a:prstGeom prst="rect">
            <a:avLst/>
          </a:prstGeom>
        </p:spPr>
        <p:txBody>
          <a:bodyPr wrap="square">
            <a:spAutoFit/>
          </a:bodyPr>
          <a:lstStyle/>
          <a:p>
            <a:r>
              <a:rPr lang="en-US" dirty="0"/>
              <a:t>Select * From (</a:t>
            </a:r>
          </a:p>
          <a:p>
            <a:pPr lvl="3"/>
            <a:r>
              <a:rPr lang="en-US" dirty="0"/>
              <a:t>SELECT </a:t>
            </a:r>
          </a:p>
          <a:p>
            <a:pPr lvl="3"/>
            <a:r>
              <a:rPr lang="en-US" dirty="0"/>
              <a:t>[</a:t>
            </a:r>
            <a:r>
              <a:rPr lang="en-US" dirty="0" err="1"/>
              <a:t>FirstName</a:t>
            </a:r>
            <a:r>
              <a:rPr lang="en-US" dirty="0"/>
              <a:t>]</a:t>
            </a:r>
          </a:p>
          <a:p>
            <a:pPr lvl="3"/>
            <a:r>
              <a:rPr lang="en-US" dirty="0"/>
              <a:t>      ,[</a:t>
            </a:r>
            <a:r>
              <a:rPr lang="en-US" dirty="0" err="1"/>
              <a:t>LastName</a:t>
            </a:r>
            <a:r>
              <a:rPr lang="en-US" dirty="0"/>
              <a:t>]</a:t>
            </a:r>
          </a:p>
          <a:p>
            <a:pPr lvl="3"/>
            <a:r>
              <a:rPr lang="en-US" dirty="0"/>
              <a:t>      ,[</a:t>
            </a:r>
            <a:r>
              <a:rPr lang="en-US" dirty="0" err="1"/>
              <a:t>BirthDate</a:t>
            </a:r>
            <a:r>
              <a:rPr lang="en-US" dirty="0"/>
              <a:t>]</a:t>
            </a:r>
          </a:p>
          <a:p>
            <a:pPr lvl="3"/>
            <a:r>
              <a:rPr lang="en-US" dirty="0"/>
              <a:t>      ,[Gender]</a:t>
            </a:r>
          </a:p>
          <a:p>
            <a:pPr lvl="3"/>
            <a:r>
              <a:rPr lang="en-US" dirty="0"/>
              <a:t>      ,[Class]</a:t>
            </a:r>
          </a:p>
          <a:p>
            <a:pPr lvl="3"/>
            <a:r>
              <a:rPr lang="en-US" dirty="0"/>
              <a:t>      ,[Point]</a:t>
            </a:r>
          </a:p>
          <a:p>
            <a:pPr lvl="3"/>
            <a:r>
              <a:rPr lang="en-US" dirty="0"/>
              <a:t>      ,ROW_NUMBER()  OVER(PARTITION BY [</a:t>
            </a:r>
            <a:r>
              <a:rPr lang="en-US" dirty="0" err="1"/>
              <a:t>FirstName</a:t>
            </a:r>
            <a:r>
              <a:rPr lang="en-US" dirty="0"/>
              <a:t>], [</a:t>
            </a:r>
            <a:r>
              <a:rPr lang="en-US" dirty="0" err="1"/>
              <a:t>LastName</a:t>
            </a:r>
            <a:r>
              <a:rPr lang="en-US" dirty="0"/>
              <a:t>], [</a:t>
            </a:r>
            <a:r>
              <a:rPr lang="en-US" dirty="0" err="1"/>
              <a:t>BirthDate</a:t>
            </a:r>
            <a:r>
              <a:rPr lang="en-US" dirty="0"/>
              <a:t>], [Gender], [Class],[Point]  ORDER BY  [</a:t>
            </a:r>
            <a:r>
              <a:rPr lang="en-US" dirty="0" err="1"/>
              <a:t>FirstName</a:t>
            </a:r>
            <a:r>
              <a:rPr lang="en-US" dirty="0"/>
              <a:t>]) </a:t>
            </a:r>
            <a:r>
              <a:rPr lang="en-US" dirty="0" err="1"/>
              <a:t>sn</a:t>
            </a:r>
            <a:endParaRPr lang="en-US" dirty="0"/>
          </a:p>
          <a:p>
            <a:pPr lvl="3"/>
            <a:r>
              <a:rPr lang="en-US" dirty="0"/>
              <a:t>  FROM [Student]</a:t>
            </a:r>
          </a:p>
          <a:p>
            <a:r>
              <a:rPr lang="en-US" dirty="0"/>
              <a:t>	) b</a:t>
            </a:r>
          </a:p>
          <a:p>
            <a:r>
              <a:rPr lang="en-US"/>
              <a:t>Where </a:t>
            </a:r>
            <a:r>
              <a:rPr lang="en-US" dirty="0"/>
              <a:t>b.sn&gt;1</a:t>
            </a:r>
          </a:p>
        </p:txBody>
      </p:sp>
      <p:sp>
        <p:nvSpPr>
          <p:cNvPr id="4" name="Rectangle 3"/>
          <p:cNvSpPr/>
          <p:nvPr/>
        </p:nvSpPr>
        <p:spPr>
          <a:xfrm>
            <a:off x="533400" y="152399"/>
            <a:ext cx="5715000" cy="584775"/>
          </a:xfrm>
          <a:prstGeom prst="rect">
            <a:avLst/>
          </a:prstGeom>
        </p:spPr>
        <p:txBody>
          <a:bodyPr wrap="square">
            <a:spAutoFit/>
          </a:bodyPr>
          <a:lstStyle/>
          <a:p>
            <a:r>
              <a:rPr lang="en-US" sz="3200" b="1" dirty="0"/>
              <a:t>ROW_NUMBER() </a:t>
            </a:r>
          </a:p>
        </p:txBody>
      </p:sp>
      <p:sp>
        <p:nvSpPr>
          <p:cNvPr id="5" name="Rectangle 4"/>
          <p:cNvSpPr/>
          <p:nvPr/>
        </p:nvSpPr>
        <p:spPr>
          <a:xfrm>
            <a:off x="685800" y="845931"/>
            <a:ext cx="6705600" cy="369332"/>
          </a:xfrm>
          <a:prstGeom prst="rect">
            <a:avLst/>
          </a:prstGeom>
        </p:spPr>
        <p:txBody>
          <a:bodyPr wrap="square">
            <a:spAutoFit/>
          </a:bodyPr>
          <a:lstStyle/>
          <a:p>
            <a:pPr>
              <a:lnSpc>
                <a:spcPct val="100000"/>
              </a:lnSpc>
            </a:pPr>
            <a:r>
              <a:rPr lang="en-US" b="1" spc="-1" dirty="0">
                <a:solidFill>
                  <a:srgbClr val="000000"/>
                </a:solidFill>
                <a:ea typeface="DejaVu Sans"/>
              </a:rPr>
              <a:t>Write a query to find Duplicate Rows from  the table Student.</a:t>
            </a:r>
            <a:endParaRPr lang="en-US" spc="-1" dirty="0">
              <a:latin typeface="Arial"/>
            </a:endParaRPr>
          </a:p>
        </p:txBody>
      </p:sp>
    </p:spTree>
    <p:extLst>
      <p:ext uri="{BB962C8B-B14F-4D97-AF65-F5344CB8AC3E}">
        <p14:creationId xmlns:p14="http://schemas.microsoft.com/office/powerpoint/2010/main" val="27021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762120" y="140400"/>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ea typeface="DejaVu Sans"/>
              </a:rPr>
              <a:t>System Databases</a:t>
            </a:r>
            <a:endParaRPr lang="en-US" sz="4400" b="0" strike="noStrike" spc="-1">
              <a:latin typeface="Arial"/>
            </a:endParaRPr>
          </a:p>
        </p:txBody>
      </p:sp>
      <p:sp>
        <p:nvSpPr>
          <p:cNvPr id="487" name="CustomShape 2"/>
          <p:cNvSpPr/>
          <p:nvPr/>
        </p:nvSpPr>
        <p:spPr>
          <a:xfrm>
            <a:off x="762120" y="1600200"/>
            <a:ext cx="7844760" cy="1824840"/>
          </a:xfrm>
          <a:prstGeom prst="rect">
            <a:avLst/>
          </a:prstGeom>
          <a:noFill/>
          <a:ln>
            <a:noFill/>
          </a:ln>
        </p:spPr>
        <p:style>
          <a:lnRef idx="0">
            <a:scrgbClr r="0" g="0" b="0"/>
          </a:lnRef>
          <a:fillRef idx="0">
            <a:scrgbClr r="0" g="0" b="0"/>
          </a:fillRef>
          <a:effectRef idx="0">
            <a:scrgbClr r="0" g="0" b="0"/>
          </a:effectRef>
          <a:fontRef idx="minor"/>
        </p:style>
      </p:sp>
      <p:sp>
        <p:nvSpPr>
          <p:cNvPr id="488" name="CustomShape 3"/>
          <p:cNvSpPr/>
          <p:nvPr/>
        </p:nvSpPr>
        <p:spPr>
          <a:xfrm>
            <a:off x="914400" y="3276720"/>
            <a:ext cx="7844760" cy="1824840"/>
          </a:xfrm>
          <a:prstGeom prst="rect">
            <a:avLst/>
          </a:prstGeom>
          <a:noFill/>
          <a:ln>
            <a:noFill/>
          </a:ln>
        </p:spPr>
        <p:style>
          <a:lnRef idx="0">
            <a:scrgbClr r="0" g="0" b="0"/>
          </a:lnRef>
          <a:fillRef idx="0">
            <a:scrgbClr r="0" g="0" b="0"/>
          </a:fillRef>
          <a:effectRef idx="0">
            <a:scrgbClr r="0" g="0" b="0"/>
          </a:effectRef>
          <a:fontRef idx="minor"/>
        </p:style>
      </p:sp>
      <p:sp>
        <p:nvSpPr>
          <p:cNvPr id="489"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sp>
        <p:nvSpPr>
          <p:cNvPr id="490" name="CustomShape 5"/>
          <p:cNvSpPr/>
          <p:nvPr/>
        </p:nvSpPr>
        <p:spPr>
          <a:xfrm>
            <a:off x="382320" y="1394640"/>
            <a:ext cx="8570880" cy="145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560">
              <a:lnSpc>
                <a:spcPct val="100000"/>
              </a:lnSpc>
              <a:buClr>
                <a:srgbClr val="000000"/>
              </a:buClr>
              <a:buFont typeface="Arial"/>
              <a:buAutoNum type="arabicPeriod"/>
            </a:pPr>
            <a:r>
              <a:rPr lang="en-US" sz="1800" b="0" strike="noStrike" spc="-1" dirty="0">
                <a:solidFill>
                  <a:srgbClr val="000000"/>
                </a:solidFill>
                <a:latin typeface="Calibri"/>
                <a:ea typeface="DejaVu Sans"/>
              </a:rPr>
              <a:t>Master</a:t>
            </a:r>
            <a:endParaRPr lang="en-US" sz="1800" b="0" strike="noStrike" spc="-1" dirty="0">
              <a:latin typeface="Arial"/>
            </a:endParaRPr>
          </a:p>
          <a:p>
            <a:pPr marL="743040" lvl="1" indent="-283320">
              <a:lnSpc>
                <a:spcPct val="100000"/>
              </a:lnSpc>
              <a:buClr>
                <a:srgbClr val="000000"/>
              </a:buClr>
              <a:buFont typeface="Arial"/>
              <a:buChar char="•"/>
            </a:pPr>
            <a:r>
              <a:rPr lang="en-US" sz="1800" b="0" strike="noStrike" spc="-1" dirty="0">
                <a:solidFill>
                  <a:srgbClr val="000000"/>
                </a:solidFill>
                <a:latin typeface="Calibri"/>
                <a:ea typeface="DejaVu Sans"/>
              </a:rPr>
              <a:t>Contains all of the system level information for SQL Server – all of the logins, linked servers, endpoints, and other system-wide configuration settings</a:t>
            </a:r>
            <a:endParaRPr lang="en-US" sz="1800" b="0" strike="noStrike" spc="-1" dirty="0">
              <a:latin typeface="Arial"/>
            </a:endParaRPr>
          </a:p>
          <a:p>
            <a:pPr marL="743040" lvl="1" indent="-283320">
              <a:lnSpc>
                <a:spcPct val="100000"/>
              </a:lnSpc>
              <a:buClr>
                <a:srgbClr val="000000"/>
              </a:buClr>
              <a:buFont typeface="Arial"/>
              <a:buChar char="•"/>
            </a:pPr>
            <a:r>
              <a:rPr lang="en-US" sz="1800" b="0" strike="noStrike" spc="-1" dirty="0">
                <a:solidFill>
                  <a:srgbClr val="000000"/>
                </a:solidFill>
                <a:latin typeface="Calibri"/>
                <a:ea typeface="DejaVu Sans"/>
              </a:rPr>
              <a:t>Stores information about the other databases</a:t>
            </a:r>
            <a:endParaRPr lang="en-US" sz="1800" b="0" strike="noStrike" spc="-1" dirty="0">
              <a:latin typeface="Arial"/>
            </a:endParaRPr>
          </a:p>
          <a:p>
            <a:pPr marL="743040" lvl="1" indent="-283320">
              <a:lnSpc>
                <a:spcPct val="100000"/>
              </a:lnSpc>
              <a:buClr>
                <a:srgbClr val="000000"/>
              </a:buClr>
              <a:buFont typeface="Arial"/>
              <a:buChar char="•"/>
            </a:pPr>
            <a:r>
              <a:rPr lang="en-US" sz="1800" b="0" strike="noStrike" spc="-1" dirty="0">
                <a:solidFill>
                  <a:srgbClr val="000000"/>
                </a:solidFill>
                <a:latin typeface="Calibri"/>
                <a:ea typeface="DejaVu Sans"/>
              </a:rPr>
              <a:t>SQL Server cannot start if Master </a:t>
            </a:r>
            <a:r>
              <a:rPr lang="en-US" sz="1800" b="0" strike="noStrike" spc="-1" dirty="0" err="1">
                <a:solidFill>
                  <a:srgbClr val="000000"/>
                </a:solidFill>
                <a:latin typeface="Calibri"/>
                <a:ea typeface="DejaVu Sans"/>
              </a:rPr>
              <a:t>db</a:t>
            </a:r>
            <a:r>
              <a:rPr lang="en-US" sz="1800" b="0" strike="noStrike" spc="-1" dirty="0">
                <a:solidFill>
                  <a:srgbClr val="000000"/>
                </a:solidFill>
                <a:latin typeface="Calibri"/>
                <a:ea typeface="DejaVu Sans"/>
              </a:rPr>
              <a:t> is not present</a:t>
            </a:r>
            <a:endParaRPr lang="en-US" sz="1800" b="0" strike="noStrike" spc="-1" dirty="0">
              <a:latin typeface="Arial"/>
            </a:endParaRPr>
          </a:p>
        </p:txBody>
      </p:sp>
      <p:sp>
        <p:nvSpPr>
          <p:cNvPr id="491" name="CustomShape 6"/>
          <p:cNvSpPr/>
          <p:nvPr/>
        </p:nvSpPr>
        <p:spPr>
          <a:xfrm>
            <a:off x="382320" y="2979360"/>
            <a:ext cx="7844760" cy="118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560">
              <a:lnSpc>
                <a:spcPct val="100000"/>
              </a:lnSpc>
              <a:buClr>
                <a:srgbClr val="000000"/>
              </a:buClr>
              <a:buFont typeface="StarSymbol"/>
              <a:buAutoNum type="arabicPeriod" startAt="2"/>
            </a:pPr>
            <a:r>
              <a:rPr lang="en-US" sz="1800" b="0" strike="noStrike" spc="-1" dirty="0">
                <a:solidFill>
                  <a:srgbClr val="000000"/>
                </a:solidFill>
                <a:latin typeface="Calibri"/>
                <a:ea typeface="DejaVu Sans"/>
              </a:rPr>
              <a:t>Model</a:t>
            </a:r>
            <a:endParaRPr lang="en-US" sz="1800" b="0" strike="noStrike" spc="-1" dirty="0">
              <a:latin typeface="Arial"/>
            </a:endParaRPr>
          </a:p>
          <a:p>
            <a:pPr marL="743040" lvl="1" indent="-283320">
              <a:lnSpc>
                <a:spcPct val="100000"/>
              </a:lnSpc>
              <a:buClr>
                <a:srgbClr val="000000"/>
              </a:buClr>
              <a:buFont typeface="Arial"/>
              <a:buChar char="•"/>
            </a:pPr>
            <a:r>
              <a:rPr lang="en-US" sz="1800" b="0" strike="noStrike" spc="-1" dirty="0">
                <a:solidFill>
                  <a:srgbClr val="000000"/>
                </a:solidFill>
                <a:latin typeface="Calibri"/>
                <a:ea typeface="DejaVu Sans"/>
              </a:rPr>
              <a:t>Must always exist on a SQL Server system</a:t>
            </a:r>
            <a:endParaRPr lang="en-US" sz="1800" b="0" strike="noStrike" spc="-1" dirty="0">
              <a:latin typeface="Arial"/>
            </a:endParaRPr>
          </a:p>
          <a:p>
            <a:pPr marL="743040" lvl="1" indent="-283320">
              <a:lnSpc>
                <a:spcPct val="100000"/>
              </a:lnSpc>
              <a:buClr>
                <a:srgbClr val="000000"/>
              </a:buClr>
              <a:buFont typeface="Arial"/>
              <a:buChar char="•"/>
            </a:pPr>
            <a:r>
              <a:rPr lang="en-US" sz="1800" b="0" strike="noStrike" spc="-1" dirty="0">
                <a:solidFill>
                  <a:srgbClr val="000000"/>
                </a:solidFill>
                <a:latin typeface="Calibri"/>
                <a:ea typeface="DejaVu Sans"/>
              </a:rPr>
              <a:t>Entire contents of the database including database options, are copied to the new database</a:t>
            </a:r>
            <a:endParaRPr lang="en-US" sz="1800" b="0" strike="noStrike" spc="-1" dirty="0">
              <a:latin typeface="Arial"/>
            </a:endParaRPr>
          </a:p>
        </p:txBody>
      </p:sp>
      <p:sp>
        <p:nvSpPr>
          <p:cNvPr id="492" name="CustomShape 7"/>
          <p:cNvSpPr/>
          <p:nvPr/>
        </p:nvSpPr>
        <p:spPr>
          <a:xfrm>
            <a:off x="382320" y="4261680"/>
            <a:ext cx="7844760" cy="91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560">
              <a:lnSpc>
                <a:spcPct val="100000"/>
              </a:lnSpc>
              <a:buClr>
                <a:srgbClr val="000000"/>
              </a:buClr>
              <a:buFont typeface="StarSymbol"/>
              <a:buAutoNum type="arabicPeriod" startAt="3"/>
            </a:pPr>
            <a:r>
              <a:rPr lang="en-US" sz="1800" b="0" strike="noStrike" spc="-1">
                <a:solidFill>
                  <a:srgbClr val="000000"/>
                </a:solidFill>
                <a:latin typeface="Calibri"/>
                <a:ea typeface="DejaVu Sans"/>
              </a:rPr>
              <a:t>Msdb</a:t>
            </a:r>
            <a:endParaRPr lang="en-US" sz="1800" b="0" strike="noStrike" spc="-1">
              <a:latin typeface="Arial"/>
            </a:endParaRPr>
          </a:p>
          <a:p>
            <a:pPr marL="743040" lvl="1" indent="-283320">
              <a:lnSpc>
                <a:spcPct val="100000"/>
              </a:lnSpc>
              <a:buClr>
                <a:srgbClr val="000000"/>
              </a:buClr>
              <a:buFont typeface="Arial"/>
              <a:buChar char="•"/>
            </a:pPr>
            <a:r>
              <a:rPr lang="en-US" sz="1800" b="0" strike="noStrike" spc="-1">
                <a:solidFill>
                  <a:srgbClr val="000000"/>
                </a:solidFill>
                <a:latin typeface="Calibri"/>
                <a:ea typeface="DejaVu Sans"/>
              </a:rPr>
              <a:t>Used by the SQL Server Agent, database mails and jobs</a:t>
            </a:r>
            <a:endParaRPr lang="en-US" sz="1800" b="0" strike="noStrike" spc="-1">
              <a:latin typeface="Arial"/>
            </a:endParaRPr>
          </a:p>
          <a:p>
            <a:pPr marL="743040" lvl="1" indent="-283320">
              <a:lnSpc>
                <a:spcPct val="100000"/>
              </a:lnSpc>
              <a:buClr>
                <a:srgbClr val="000000"/>
              </a:buClr>
              <a:buFont typeface="Arial"/>
              <a:buChar char="•"/>
            </a:pPr>
            <a:r>
              <a:rPr lang="en-US" sz="1800" b="0" strike="noStrike" spc="-1">
                <a:solidFill>
                  <a:srgbClr val="000000"/>
                </a:solidFill>
                <a:latin typeface="Calibri"/>
                <a:ea typeface="DejaVu Sans"/>
              </a:rPr>
              <a:t>Holds history when each database and filegroup was last backed up</a:t>
            </a:r>
            <a:endParaRPr lang="en-US" sz="1800" b="0" strike="noStrike" spc="-1">
              <a:latin typeface="Arial"/>
            </a:endParaRPr>
          </a:p>
        </p:txBody>
      </p:sp>
      <p:sp>
        <p:nvSpPr>
          <p:cNvPr id="493" name="CustomShape 8"/>
          <p:cNvSpPr/>
          <p:nvPr/>
        </p:nvSpPr>
        <p:spPr>
          <a:xfrm>
            <a:off x="382320" y="5175360"/>
            <a:ext cx="7962840" cy="145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560">
              <a:lnSpc>
                <a:spcPct val="100000"/>
              </a:lnSpc>
              <a:buClr>
                <a:srgbClr val="000000"/>
              </a:buClr>
              <a:buFont typeface="StarSymbol"/>
              <a:buAutoNum type="arabicPeriod" startAt="4"/>
            </a:pPr>
            <a:r>
              <a:rPr lang="en-US" sz="1800" b="0" strike="noStrike" spc="-1">
                <a:solidFill>
                  <a:srgbClr val="000000"/>
                </a:solidFill>
                <a:latin typeface="Calibri"/>
                <a:ea typeface="DejaVu Sans"/>
              </a:rPr>
              <a:t>Tempdb</a:t>
            </a:r>
            <a:endParaRPr lang="en-US" sz="1800" b="0" strike="noStrike" spc="-1">
              <a:latin typeface="Arial"/>
            </a:endParaRPr>
          </a:p>
          <a:p>
            <a:pPr marL="800280" lvl="1" indent="-340560">
              <a:lnSpc>
                <a:spcPct val="100000"/>
              </a:lnSpc>
              <a:buClr>
                <a:srgbClr val="000000"/>
              </a:buClr>
              <a:buFont typeface="Arial"/>
              <a:buChar char="•"/>
            </a:pPr>
            <a:r>
              <a:rPr lang="en-US" sz="1800" b="0" strike="noStrike" spc="-1">
                <a:solidFill>
                  <a:srgbClr val="000000"/>
                </a:solidFill>
                <a:latin typeface="Calibri"/>
                <a:ea typeface="DejaVu Sans"/>
              </a:rPr>
              <a:t>global resource that is available to all users connected to the instance</a:t>
            </a:r>
            <a:endParaRPr lang="en-US" sz="1800" b="0" strike="noStrike" spc="-1">
              <a:latin typeface="Arial"/>
            </a:endParaRPr>
          </a:p>
          <a:p>
            <a:pPr marL="800280" lvl="1" indent="-340560">
              <a:lnSpc>
                <a:spcPct val="100000"/>
              </a:lnSpc>
              <a:buClr>
                <a:srgbClr val="000000"/>
              </a:buClr>
              <a:buFont typeface="Arial"/>
              <a:buChar char="•"/>
            </a:pPr>
            <a:r>
              <a:rPr lang="en-US" sz="1800" b="0" strike="noStrike" spc="-1">
                <a:solidFill>
                  <a:srgbClr val="000000"/>
                </a:solidFill>
                <a:latin typeface="Calibri"/>
                <a:ea typeface="DejaVu Sans"/>
              </a:rPr>
              <a:t>Re-created every time the SQL Server service is started</a:t>
            </a:r>
            <a:endParaRPr lang="en-US" sz="1800" b="0" strike="noStrike" spc="-1">
              <a:latin typeface="Arial"/>
            </a:endParaRPr>
          </a:p>
          <a:p>
            <a:pPr marL="800280" lvl="1" indent="-340560">
              <a:lnSpc>
                <a:spcPct val="100000"/>
              </a:lnSpc>
              <a:buClr>
                <a:srgbClr val="000000"/>
              </a:buClr>
              <a:buFont typeface="Arial"/>
              <a:buChar char="•"/>
            </a:pPr>
            <a:r>
              <a:rPr lang="en-US" sz="1800" b="0" strike="noStrike" spc="-1">
                <a:solidFill>
                  <a:srgbClr val="000000"/>
                </a:solidFill>
                <a:latin typeface="Calibri"/>
                <a:ea typeface="DejaVu Sans"/>
              </a:rPr>
              <a:t>Stores the intermediate results and temporary data</a:t>
            </a:r>
            <a:endParaRPr lang="en-US" sz="1800" b="0" strike="noStrike" spc="-1">
              <a:latin typeface="Arial"/>
            </a:endParaRPr>
          </a:p>
          <a:p>
            <a:pPr marL="800280" lvl="1" indent="-340560">
              <a:lnSpc>
                <a:spcPct val="100000"/>
              </a:lnSpc>
              <a:buClr>
                <a:srgbClr val="000000"/>
              </a:buClr>
              <a:buFont typeface="Arial"/>
              <a:buChar char="•"/>
            </a:pPr>
            <a:r>
              <a:rPr lang="en-US" sz="1800" b="0" strike="noStrike" spc="-1">
                <a:solidFill>
                  <a:srgbClr val="000000"/>
                </a:solidFill>
                <a:latin typeface="Calibri"/>
                <a:ea typeface="DejaVu Sans"/>
              </a:rPr>
              <a:t>Vital for SQL Server performance</a:t>
            </a:r>
            <a:endParaRPr lang="en-US" sz="1800" b="0" strike="noStrike" spc="-1">
              <a:latin typeface="Arial"/>
            </a:endParaRPr>
          </a:p>
        </p:txBody>
      </p:sp>
    </p:spTree>
    <p:extLst>
      <p:ext uri="{BB962C8B-B14F-4D97-AF65-F5344CB8AC3E}">
        <p14:creationId xmlns:p14="http://schemas.microsoft.com/office/powerpoint/2010/main" val="2202102659"/>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CustomShape 1"/>
          <p:cNvSpPr/>
          <p:nvPr/>
        </p:nvSpPr>
        <p:spPr>
          <a:xfrm>
            <a:off x="762120" y="457200"/>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100000"/>
              </a:lnSpc>
            </a:pPr>
            <a:r>
              <a:rPr lang="en-US" sz="4400" b="0" strike="noStrike" spc="-1">
                <a:solidFill>
                  <a:srgbClr val="000000"/>
                </a:solidFill>
                <a:latin typeface="Calibri"/>
                <a:ea typeface="DejaVu Sans"/>
              </a:rPr>
              <a:t>Architecture of MSSQL Databases</a:t>
            </a:r>
            <a:endParaRPr lang="en-US" sz="4400" b="0" strike="noStrike" spc="-1">
              <a:latin typeface="Arial"/>
            </a:endParaRPr>
          </a:p>
        </p:txBody>
      </p:sp>
      <p:sp>
        <p:nvSpPr>
          <p:cNvPr id="495" name="CustomShape 2"/>
          <p:cNvSpPr/>
          <p:nvPr/>
        </p:nvSpPr>
        <p:spPr>
          <a:xfrm>
            <a:off x="762120" y="1600200"/>
            <a:ext cx="7844760" cy="18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188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Data Files</a:t>
            </a:r>
            <a:endParaRPr lang="en-US" sz="1800" b="0" strike="noStrike" spc="-1" dirty="0">
              <a:latin typeface="Arial"/>
            </a:endParaRPr>
          </a:p>
          <a:p>
            <a:pPr marL="801720" lvl="1" indent="-340560">
              <a:lnSpc>
                <a:spcPct val="100000"/>
              </a:lnSpc>
              <a:spcBef>
                <a:spcPts val="360"/>
              </a:spcBef>
              <a:buClr>
                <a:srgbClr val="000000"/>
              </a:buClr>
              <a:buFont typeface="Arial"/>
              <a:buAutoNum type="arabicPeriod"/>
            </a:pPr>
            <a:r>
              <a:rPr lang="en-US" sz="1800" b="0" strike="noStrike" spc="-1" dirty="0">
                <a:solidFill>
                  <a:srgbClr val="000000"/>
                </a:solidFill>
                <a:latin typeface="Calibri"/>
                <a:ea typeface="DejaVu Sans"/>
              </a:rPr>
              <a:t>Primary Data Files</a:t>
            </a:r>
            <a:endParaRPr lang="en-US" sz="1800" b="0" strike="noStrike" spc="-1" dirty="0">
              <a:latin typeface="Arial"/>
            </a:endParaRPr>
          </a:p>
          <a:p>
            <a:pPr marL="1258920" lvl="2" indent="-3405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All data in the database are stored in the Primary Data Files</a:t>
            </a:r>
            <a:endParaRPr lang="en-US" sz="1800" b="0" strike="noStrike" spc="-1" dirty="0">
              <a:latin typeface="Arial"/>
            </a:endParaRPr>
          </a:p>
          <a:p>
            <a:pPr marL="1258920" lvl="2" indent="-3405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Only one primary data file for a database</a:t>
            </a:r>
            <a:endParaRPr lang="en-US" sz="1800" b="0" strike="noStrike" spc="-1" dirty="0">
              <a:latin typeface="Arial"/>
            </a:endParaRPr>
          </a:p>
          <a:p>
            <a:pPr marL="1258920" lvl="2" indent="-3405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Extension .</a:t>
            </a:r>
            <a:r>
              <a:rPr lang="en-US" sz="1800" b="0" strike="noStrike" spc="-1" dirty="0" err="1">
                <a:solidFill>
                  <a:srgbClr val="000000"/>
                </a:solidFill>
                <a:latin typeface="Calibri"/>
                <a:ea typeface="DejaVu Sans"/>
              </a:rPr>
              <a:t>mdf</a:t>
            </a:r>
            <a:r>
              <a:rPr lang="en-US" sz="1800" b="0" strike="noStrike" spc="-1" dirty="0">
                <a:solidFill>
                  <a:srgbClr val="000000"/>
                </a:solidFill>
                <a:latin typeface="Calibri"/>
                <a:ea typeface="DejaVu Sans"/>
              </a:rPr>
              <a:t>, i.e. Master Database File</a:t>
            </a:r>
            <a:endParaRPr lang="en-US" sz="1800" b="0" strike="noStrike" spc="-1" dirty="0">
              <a:latin typeface="Arial"/>
            </a:endParaRPr>
          </a:p>
          <a:p>
            <a:pPr marL="801720" lvl="1" indent="-340560">
              <a:lnSpc>
                <a:spcPct val="100000"/>
              </a:lnSpc>
              <a:spcBef>
                <a:spcPts val="360"/>
              </a:spcBef>
              <a:buClr>
                <a:srgbClr val="000000"/>
              </a:buClr>
              <a:buFont typeface="Arial"/>
              <a:buAutoNum type="arabicPeriod"/>
            </a:pPr>
            <a:r>
              <a:rPr lang="en-US" sz="1800" b="0" strike="noStrike" spc="-1" dirty="0">
                <a:solidFill>
                  <a:srgbClr val="000000"/>
                </a:solidFill>
                <a:latin typeface="Calibri"/>
                <a:ea typeface="DejaVu Sans"/>
              </a:rPr>
              <a:t>Secondary Data Files</a:t>
            </a:r>
            <a:endParaRPr lang="en-US" sz="1800" b="0" strike="noStrike" spc="-1" dirty="0">
              <a:latin typeface="Arial"/>
            </a:endParaRPr>
          </a:p>
          <a:p>
            <a:pPr marL="1258920" lvl="2" indent="-3405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used to spread data across multiple disks</a:t>
            </a:r>
            <a:endParaRPr lang="en-US" sz="1800" b="0" strike="noStrike" spc="-1" dirty="0">
              <a:latin typeface="Arial"/>
            </a:endParaRPr>
          </a:p>
          <a:p>
            <a:pPr marL="1258920" lvl="2" indent="-3405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Can use multiple Secondary Data Files</a:t>
            </a:r>
            <a:endParaRPr lang="en-US" sz="1800" b="0" strike="noStrike" spc="-1" dirty="0">
              <a:latin typeface="Arial"/>
            </a:endParaRPr>
          </a:p>
          <a:p>
            <a:pPr marL="1258920" lvl="2" indent="-3405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Extension .</a:t>
            </a:r>
            <a:r>
              <a:rPr lang="en-US" sz="1800" b="0" strike="noStrike" spc="-1" dirty="0" err="1">
                <a:solidFill>
                  <a:srgbClr val="000000"/>
                </a:solidFill>
                <a:latin typeface="Calibri"/>
                <a:ea typeface="DejaVu Sans"/>
              </a:rPr>
              <a:t>ndf</a:t>
            </a:r>
            <a:endParaRPr lang="en-US" sz="1800" b="0" strike="noStrike" spc="-1" dirty="0">
              <a:latin typeface="Arial"/>
            </a:endParaRPr>
          </a:p>
          <a:p>
            <a:pPr marL="285840" indent="-28188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Log Files</a:t>
            </a:r>
            <a:endParaRPr lang="en-US" sz="1800" b="0" strike="noStrike" spc="-1" dirty="0">
              <a:latin typeface="Arial"/>
            </a:endParaRPr>
          </a:p>
          <a:p>
            <a:pPr marL="743040" lvl="1" indent="-28188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useful for the database recovery</a:t>
            </a:r>
            <a:endParaRPr lang="en-US" sz="1800" b="0" strike="noStrike" spc="-1" dirty="0">
              <a:latin typeface="Arial"/>
            </a:endParaRPr>
          </a:p>
          <a:p>
            <a:pPr marL="743040" lvl="1" indent="-28188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Can have one or more log files</a:t>
            </a:r>
            <a:endParaRPr lang="en-US" sz="1800" b="0" strike="noStrike" spc="-1" dirty="0">
              <a:latin typeface="Arial"/>
            </a:endParaRPr>
          </a:p>
          <a:p>
            <a:pPr marL="743040" lvl="1" indent="-28188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store the transaction information (insert, update, delete etc.) </a:t>
            </a:r>
            <a:endParaRPr lang="en-US" sz="1800" b="0" strike="noStrike" spc="-1" dirty="0">
              <a:latin typeface="Arial"/>
            </a:endParaRPr>
          </a:p>
          <a:p>
            <a:pPr marL="743040" lvl="1" indent="-28188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extension of log data file is .</a:t>
            </a:r>
            <a:r>
              <a:rPr lang="en-US" sz="1800" b="0" strike="noStrike" spc="-1" dirty="0" err="1">
                <a:solidFill>
                  <a:srgbClr val="000000"/>
                </a:solidFill>
                <a:latin typeface="Calibri"/>
                <a:ea typeface="DejaVu Sans"/>
              </a:rPr>
              <a:t>ldf</a:t>
            </a:r>
            <a:endParaRPr lang="en-US" sz="1800" b="0" strike="noStrike" spc="-1" dirty="0">
              <a:latin typeface="Arial"/>
            </a:endParaRPr>
          </a:p>
        </p:txBody>
      </p:sp>
      <p:sp>
        <p:nvSpPr>
          <p:cNvPr id="496" name="CustomShape 3"/>
          <p:cNvSpPr/>
          <p:nvPr/>
        </p:nvSpPr>
        <p:spPr>
          <a:xfrm>
            <a:off x="914400" y="3276720"/>
            <a:ext cx="7844760" cy="1824840"/>
          </a:xfrm>
          <a:prstGeom prst="rect">
            <a:avLst/>
          </a:prstGeom>
          <a:noFill/>
          <a:ln>
            <a:noFill/>
          </a:ln>
        </p:spPr>
        <p:style>
          <a:lnRef idx="0">
            <a:scrgbClr r="0" g="0" b="0"/>
          </a:lnRef>
          <a:fillRef idx="0">
            <a:scrgbClr r="0" g="0" b="0"/>
          </a:fillRef>
          <a:effectRef idx="0">
            <a:scrgbClr r="0" g="0" b="0"/>
          </a:effectRef>
          <a:fontRef idx="minor"/>
        </p:style>
      </p:sp>
      <p:sp>
        <p:nvSpPr>
          <p:cNvPr id="497"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903166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762120" y="457200"/>
            <a:ext cx="7768440" cy="131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Arial"/>
                <a:ea typeface="DejaVu Sans"/>
              </a:rPr>
              <a:t>MSSQL Data Files</a:t>
            </a:r>
            <a:endParaRPr lang="en-US" sz="4400" b="0" strike="noStrike" spc="-1">
              <a:latin typeface="Arial"/>
            </a:endParaRPr>
          </a:p>
        </p:txBody>
      </p:sp>
      <p:sp>
        <p:nvSpPr>
          <p:cNvPr id="499" name="CustomShape 2"/>
          <p:cNvSpPr/>
          <p:nvPr/>
        </p:nvSpPr>
        <p:spPr>
          <a:xfrm>
            <a:off x="762120" y="1600200"/>
            <a:ext cx="7844760" cy="1824840"/>
          </a:xfrm>
          <a:prstGeom prst="rect">
            <a:avLst/>
          </a:prstGeom>
          <a:noFill/>
          <a:ln>
            <a:noFill/>
          </a:ln>
        </p:spPr>
        <p:style>
          <a:lnRef idx="0">
            <a:scrgbClr r="0" g="0" b="0"/>
          </a:lnRef>
          <a:fillRef idx="0">
            <a:scrgbClr r="0" g="0" b="0"/>
          </a:fillRef>
          <a:effectRef idx="0">
            <a:scrgbClr r="0" g="0" b="0"/>
          </a:effectRef>
          <a:fontRef idx="minor"/>
        </p:style>
      </p:sp>
      <p:sp>
        <p:nvSpPr>
          <p:cNvPr id="500" name="CustomShape 3"/>
          <p:cNvSpPr/>
          <p:nvPr/>
        </p:nvSpPr>
        <p:spPr>
          <a:xfrm>
            <a:off x="914400" y="3276720"/>
            <a:ext cx="7844760" cy="1824840"/>
          </a:xfrm>
          <a:prstGeom prst="rect">
            <a:avLst/>
          </a:prstGeom>
          <a:noFill/>
          <a:ln>
            <a:noFill/>
          </a:ln>
        </p:spPr>
        <p:style>
          <a:lnRef idx="0">
            <a:scrgbClr r="0" g="0" b="0"/>
          </a:lnRef>
          <a:fillRef idx="0">
            <a:scrgbClr r="0" g="0" b="0"/>
          </a:fillRef>
          <a:effectRef idx="0">
            <a:scrgbClr r="0" g="0" b="0"/>
          </a:effectRef>
          <a:fontRef idx="minor"/>
        </p:style>
      </p:sp>
      <p:sp>
        <p:nvSpPr>
          <p:cNvPr id="501" name="CustomShape 4"/>
          <p:cNvSpPr/>
          <p:nvPr/>
        </p:nvSpPr>
        <p:spPr>
          <a:xfrm>
            <a:off x="5562720" y="6400800"/>
            <a:ext cx="3577320" cy="246960"/>
          </a:xfrm>
          <a:prstGeom prst="rect">
            <a:avLst/>
          </a:prstGeom>
          <a:noFill/>
          <a:ln>
            <a:noFill/>
          </a:ln>
        </p:spPr>
        <p:style>
          <a:lnRef idx="0">
            <a:scrgbClr r="0" g="0" b="0"/>
          </a:lnRef>
          <a:fillRef idx="0">
            <a:scrgbClr r="0" g="0" b="0"/>
          </a:fillRef>
          <a:effectRef idx="0">
            <a:scrgbClr r="0" g="0" b="0"/>
          </a:effectRef>
          <a:fontRef idx="minor"/>
        </p:style>
      </p:sp>
      <p:pic>
        <p:nvPicPr>
          <p:cNvPr id="502" name="Picture 2"/>
          <p:cNvPicPr/>
          <p:nvPr/>
        </p:nvPicPr>
        <p:blipFill>
          <a:blip r:embed="rId2"/>
          <a:stretch/>
        </p:blipFill>
        <p:spPr>
          <a:xfrm>
            <a:off x="914400" y="1680840"/>
            <a:ext cx="8004600" cy="2298960"/>
          </a:xfrm>
          <a:prstGeom prst="rect">
            <a:avLst/>
          </a:prstGeom>
          <a:ln>
            <a:noFill/>
          </a:ln>
        </p:spPr>
      </p:pic>
    </p:spTree>
    <p:extLst>
      <p:ext uri="{BB962C8B-B14F-4D97-AF65-F5344CB8AC3E}">
        <p14:creationId xmlns:p14="http://schemas.microsoft.com/office/powerpoint/2010/main" val="32522120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a:t>
            </a:r>
          </a:p>
        </p:txBody>
      </p:sp>
      <p:sp>
        <p:nvSpPr>
          <p:cNvPr id="3" name="Content Placeholder 2"/>
          <p:cNvSpPr>
            <a:spLocks noGrp="1"/>
          </p:cNvSpPr>
          <p:nvPr>
            <p:ph idx="1"/>
          </p:nvPr>
        </p:nvSpPr>
        <p:spPr/>
        <p:txBody>
          <a:bodyPr/>
          <a:lstStyle/>
          <a:p>
            <a:r>
              <a:rPr lang="en-US" dirty="0"/>
              <a:t>Set of commands/Instructions.</a:t>
            </a:r>
          </a:p>
          <a:p>
            <a:r>
              <a:rPr lang="en-US" dirty="0"/>
              <a:t>To access and manipulate data and databases.</a:t>
            </a:r>
          </a:p>
          <a:p>
            <a:r>
              <a:rPr lang="en-US" dirty="0"/>
              <a:t>standard language for Relational Database System; enables user to create, read, update and delete relational databases and tables.</a:t>
            </a:r>
          </a:p>
          <a:p>
            <a:r>
              <a:rPr lang="en-US" dirty="0"/>
              <a:t>not case sensitive.</a:t>
            </a:r>
          </a:p>
          <a:p>
            <a:r>
              <a:rPr lang="en-US" dirty="0"/>
              <a:t>SQL depends on tuple relational calculus and relational algebra.</a:t>
            </a:r>
          </a:p>
          <a:p>
            <a:endParaRPr lang="en-US" dirty="0"/>
          </a:p>
        </p:txBody>
      </p:sp>
    </p:spTree>
    <p:extLst>
      <p:ext uri="{BB962C8B-B14F-4D97-AF65-F5344CB8AC3E}">
        <p14:creationId xmlns:p14="http://schemas.microsoft.com/office/powerpoint/2010/main" val="301861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470025"/>
          </a:xfrm>
        </p:spPr>
        <p:txBody>
          <a:bodyPr/>
          <a:lstStyle/>
          <a:p>
            <a:r>
              <a:rPr lang="en-US" dirty="0"/>
              <a:t>Create tables in MSSQL</a:t>
            </a:r>
          </a:p>
        </p:txBody>
      </p:sp>
      <p:sp>
        <p:nvSpPr>
          <p:cNvPr id="3" name="Subtitle 2"/>
          <p:cNvSpPr>
            <a:spLocks noGrp="1"/>
          </p:cNvSpPr>
          <p:nvPr>
            <p:ph type="subTitle"/>
          </p:nvPr>
        </p:nvSpPr>
        <p:spPr>
          <a:xfrm>
            <a:off x="457200" y="914400"/>
            <a:ext cx="8229240" cy="2057400"/>
          </a:xfrm>
        </p:spPr>
        <p:txBody>
          <a:bodyPr>
            <a:normAutofit/>
          </a:bodyPr>
          <a:lstStyle/>
          <a:p>
            <a:pPr marL="342900" indent="-342900" algn="l">
              <a:buFont typeface="Arial" pitchFamily="34" charset="0"/>
              <a:buChar char="•"/>
            </a:pPr>
            <a:r>
              <a:rPr lang="en-US" sz="2000" dirty="0"/>
              <a:t>Create a Table named “Laptop” to store the details of Laptops bought by a Retailer. The table should store the details like Brand(Not Null), Model(Not Null and Unique), Type(Gaming, office, home use ,etc. and Not Null), Price(&gt;0), Manufactured date(Default to Today’s date), Warranty Period(in months from Manufactured date), etc.</a:t>
            </a:r>
          </a:p>
          <a:p>
            <a:pPr algn="l"/>
            <a:endParaRPr lang="en-US" sz="2000" dirty="0"/>
          </a:p>
        </p:txBody>
      </p:sp>
      <p:sp>
        <p:nvSpPr>
          <p:cNvPr id="4" name="Rectangle 3"/>
          <p:cNvSpPr/>
          <p:nvPr/>
        </p:nvSpPr>
        <p:spPr>
          <a:xfrm>
            <a:off x="1676400" y="2971800"/>
            <a:ext cx="6400800" cy="2862322"/>
          </a:xfrm>
          <a:prstGeom prst="rect">
            <a:avLst/>
          </a:prstGeom>
        </p:spPr>
        <p:txBody>
          <a:bodyPr wrap="square">
            <a:spAutoFit/>
          </a:bodyPr>
          <a:lstStyle/>
          <a:p>
            <a:r>
              <a:rPr lang="en-US" sz="2000" dirty="0"/>
              <a:t>CREATE TABLE Laptop(</a:t>
            </a:r>
          </a:p>
          <a:p>
            <a:pPr lvl="2"/>
            <a:r>
              <a:rPr lang="en-US" sz="2000" dirty="0"/>
              <a:t>Id INT PRIMARY KEY IDENTITY(1,1),</a:t>
            </a:r>
          </a:p>
          <a:p>
            <a:pPr lvl="2"/>
            <a:r>
              <a:rPr lang="en-US" sz="2000" dirty="0"/>
              <a:t>Brand VARCHAR(100) NOT NULL,</a:t>
            </a:r>
          </a:p>
          <a:p>
            <a:pPr lvl="2"/>
            <a:r>
              <a:rPr lang="en-US" sz="2000" dirty="0"/>
              <a:t>Model VARCHAR(100) NOT NULL UNIQUE,</a:t>
            </a:r>
          </a:p>
          <a:p>
            <a:pPr lvl="2"/>
            <a:r>
              <a:rPr lang="en-US" sz="2000" dirty="0"/>
              <a:t>Type VARCHAR(100) NOT NULL,</a:t>
            </a:r>
          </a:p>
          <a:p>
            <a:pPr lvl="2"/>
            <a:r>
              <a:rPr lang="en-US" sz="2000" dirty="0"/>
              <a:t>Price DECIMAL (10,2) CHECK(Price&gt;0),</a:t>
            </a:r>
          </a:p>
          <a:p>
            <a:pPr lvl="2"/>
            <a:r>
              <a:rPr lang="en-US" sz="2000" dirty="0" err="1"/>
              <a:t>ManufacturedDate</a:t>
            </a:r>
            <a:r>
              <a:rPr lang="en-US" sz="2000" dirty="0"/>
              <a:t> DATE DEFAULT GETDATE(),</a:t>
            </a:r>
          </a:p>
          <a:p>
            <a:pPr lvl="2"/>
            <a:r>
              <a:rPr lang="en-US" sz="2000" dirty="0"/>
              <a:t>Warranty INT</a:t>
            </a:r>
          </a:p>
          <a:p>
            <a:r>
              <a:rPr lang="en-US" sz="2000" dirty="0"/>
              <a:t>)</a:t>
            </a:r>
          </a:p>
        </p:txBody>
      </p:sp>
    </p:spTree>
    <p:extLst>
      <p:ext uri="{BB962C8B-B14F-4D97-AF65-F5344CB8AC3E}">
        <p14:creationId xmlns:p14="http://schemas.microsoft.com/office/powerpoint/2010/main" val="424663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AC2453619E89948B7C0CC0B76A91114" ma:contentTypeVersion="10" ma:contentTypeDescription="Create a new document." ma:contentTypeScope="" ma:versionID="27c89ae4a7f0d02e2c832c92f3531b50">
  <xsd:schema xmlns:xsd="http://www.w3.org/2001/XMLSchema" xmlns:xs="http://www.w3.org/2001/XMLSchema" xmlns:p="http://schemas.microsoft.com/office/2006/metadata/properties" xmlns:ns2="8453d70f-135f-4c57-97e3-0275b71f4d64" xmlns:ns3="2190e04c-d178-4ea5-bf4c-1d62bbd43f7c" targetNamespace="http://schemas.microsoft.com/office/2006/metadata/properties" ma:root="true" ma:fieldsID="f435aa91b7fbeec4a5f101a33a46227f" ns2:_="" ns3:_="">
    <xsd:import namespace="8453d70f-135f-4c57-97e3-0275b71f4d64"/>
    <xsd:import namespace="2190e04c-d178-4ea5-bf4c-1d62bbd43f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53d70f-135f-4c57-97e3-0275b71f4d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190e04c-d178-4ea5-bf4c-1d62bbd43f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A9AA15-7161-4B50-A845-F6C70BC3EB9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F5F7345-F5A6-4D34-A6BD-4C825E9933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53d70f-135f-4c57-97e3-0275b71f4d64"/>
    <ds:schemaRef ds:uri="2190e04c-d178-4ea5-bf4c-1d62bbd43f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F58AA3-3156-45CE-9C73-080296BA93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347</TotalTime>
  <Words>4605</Words>
  <Application>Microsoft Office PowerPoint</Application>
  <PresentationFormat>On-screen Show (4:3)</PresentationFormat>
  <Paragraphs>634</Paragraphs>
  <Slides>47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Arial</vt:lpstr>
      <vt:lpstr>Arial Narrow</vt:lpstr>
      <vt:lpstr>Calibri</vt:lpstr>
      <vt:lpstr>StarSymbol</vt:lpstr>
      <vt:lpstr>Symbol</vt:lpstr>
      <vt:lpstr>Office Theme</vt:lpstr>
      <vt:lpstr>1_Office Theme</vt:lpstr>
      <vt:lpstr>PowerPoint Presentation</vt:lpstr>
      <vt:lpstr>Retrieving data</vt:lpstr>
      <vt:lpstr>PowerPoint Presentation</vt:lpstr>
      <vt:lpstr>PowerPoint Presentation</vt:lpstr>
      <vt:lpstr>PowerPoint Presentation</vt:lpstr>
      <vt:lpstr>PowerPoint Presentation</vt:lpstr>
      <vt:lpstr>PowerPoint Presentation</vt:lpstr>
      <vt:lpstr>SQL</vt:lpstr>
      <vt:lpstr>Create tables in MSSQL</vt:lpstr>
      <vt:lpstr>Create tables in MSSQL</vt:lpstr>
      <vt:lpstr>PowerPoint Presentation</vt:lpstr>
      <vt:lpstr>Insert into Table</vt:lpstr>
      <vt:lpstr>Query Exercise</vt:lpstr>
      <vt:lpstr>Query Exercise</vt:lpstr>
      <vt:lpstr>Query 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Query Exercises on Joins </vt:lpstr>
      <vt:lpstr>Query Exercises on Joins</vt:lpstr>
      <vt:lpstr>Query Exercises on Joins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MYPC</dc:creator>
  <cp:lastModifiedBy>Ishwor Khatiwada</cp:lastModifiedBy>
  <cp:revision>38</cp:revision>
  <dcterms:created xsi:type="dcterms:W3CDTF">2021-11-23T05:23:33Z</dcterms:created>
  <dcterms:modified xsi:type="dcterms:W3CDTF">2022-03-02T13:58:49Z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0x0101007AC2453619E89948B7C0CC0B76A91114</vt:lpwstr>
  </property>
</Properties>
</file>