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s/slide17.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3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6.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5.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22.xml" ContentType="application/vnd.openxmlformats-officedocument.presentationml.slideLayout+xml"/>
  <Override PartName="/ppt/slideLayouts/slideLayout18.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5"/>
  </p:notesMasterIdLst>
  <p:sldIdLst>
    <p:sldId id="296" r:id="rId3"/>
    <p:sldId id="268" r:id="rId4"/>
    <p:sldId id="257" r:id="rId5"/>
    <p:sldId id="258" r:id="rId6"/>
    <p:sldId id="259" r:id="rId7"/>
    <p:sldId id="260" r:id="rId8"/>
    <p:sldId id="261" r:id="rId9"/>
    <p:sldId id="262" r:id="rId10"/>
    <p:sldId id="269" r:id="rId11"/>
    <p:sldId id="263" r:id="rId12"/>
    <p:sldId id="270" r:id="rId13"/>
    <p:sldId id="264" r:id="rId14"/>
    <p:sldId id="265" r:id="rId15"/>
    <p:sldId id="266" r:id="rId16"/>
    <p:sldId id="272" r:id="rId17"/>
    <p:sldId id="273" r:id="rId18"/>
    <p:sldId id="271" r:id="rId19"/>
    <p:sldId id="274" r:id="rId20"/>
    <p:sldId id="280" r:id="rId21"/>
    <p:sldId id="281" r:id="rId22"/>
    <p:sldId id="282" r:id="rId23"/>
    <p:sldId id="283" r:id="rId24"/>
    <p:sldId id="284" r:id="rId25"/>
    <p:sldId id="288" r:id="rId26"/>
    <p:sldId id="285" r:id="rId27"/>
    <p:sldId id="286" r:id="rId28"/>
    <p:sldId id="287" r:id="rId29"/>
    <p:sldId id="291" r:id="rId30"/>
    <p:sldId id="289" r:id="rId31"/>
    <p:sldId id="292" r:id="rId32"/>
    <p:sldId id="293" r:id="rId33"/>
    <p:sldId id="294"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141" autoAdjust="0"/>
  </p:normalViewPr>
  <p:slideViewPr>
    <p:cSldViewPr>
      <p:cViewPr>
        <p:scale>
          <a:sx n="120" d="100"/>
          <a:sy n="120" d="100"/>
        </p:scale>
        <p:origin x="-1301" y="6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ustomXml" Target="../customXml/item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A321BC-F7C1-4569-9882-EB12BC4726E8}" type="datetimeFigureOut">
              <a:rPr lang="en-US" smtClean="0"/>
              <a:t>2/3/2022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CEC129-D200-4329-AF1C-7965D2FC65D9}" type="slidenum">
              <a:rPr lang="en-US" smtClean="0"/>
              <a:t>‹#›</a:t>
            </a:fld>
            <a:endParaRPr lang="en-US"/>
          </a:p>
        </p:txBody>
      </p:sp>
    </p:spTree>
    <p:extLst>
      <p:ext uri="{BB962C8B-B14F-4D97-AF65-F5344CB8AC3E}">
        <p14:creationId xmlns:p14="http://schemas.microsoft.com/office/powerpoint/2010/main" val="676702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ym typeface="Symbol"/>
              </a:rPr>
              <a:t> </a:t>
            </a:r>
            <a:r>
              <a:rPr lang="en-US" sz="1200" baseline="-25000" dirty="0" err="1" smtClean="0"/>
              <a:t>cid</a:t>
            </a:r>
            <a:r>
              <a:rPr lang="en-US" sz="1200" dirty="0" smtClean="0"/>
              <a:t>(</a:t>
            </a:r>
            <a:r>
              <a:rPr lang="en-US" sz="1200" dirty="0" smtClean="0">
                <a:sym typeface="Symbol"/>
              </a:rPr>
              <a:t></a:t>
            </a:r>
            <a:r>
              <a:rPr lang="en-US" sz="1200" baseline="-25000" dirty="0" err="1" smtClean="0"/>
              <a:t>sid</a:t>
            </a:r>
            <a:r>
              <a:rPr lang="en-US" sz="1200" baseline="-25000" dirty="0" smtClean="0"/>
              <a:t> &gt; 300</a:t>
            </a:r>
            <a:r>
              <a:rPr lang="en-US" sz="1200" dirty="0" smtClean="0"/>
              <a:t>(Enroll))  results</a:t>
            </a:r>
          </a:p>
          <a:p>
            <a:r>
              <a:rPr lang="en-US" sz="1200" dirty="0" smtClean="0"/>
              <a:t>		</a:t>
            </a:r>
            <a:r>
              <a:rPr lang="en-US" sz="1200" dirty="0" err="1" smtClean="0"/>
              <a:t>cid</a:t>
            </a:r>
            <a:endParaRPr lang="en-US" sz="1200" dirty="0" smtClean="0"/>
          </a:p>
          <a:p>
            <a:r>
              <a:rPr lang="en-US" sz="1200" dirty="0" smtClean="0"/>
              <a:t>		CS52S</a:t>
            </a:r>
            <a:endParaRPr lang="en-US" dirty="0"/>
          </a:p>
        </p:txBody>
      </p:sp>
      <p:sp>
        <p:nvSpPr>
          <p:cNvPr id="4" name="Slide Number Placeholder 3"/>
          <p:cNvSpPr>
            <a:spLocks noGrp="1"/>
          </p:cNvSpPr>
          <p:nvPr>
            <p:ph type="sldNum" sz="quarter" idx="10"/>
          </p:nvPr>
        </p:nvSpPr>
        <p:spPr/>
        <p:txBody>
          <a:bodyPr/>
          <a:lstStyle/>
          <a:p>
            <a:fld id="{A5CEC129-D200-4329-AF1C-7965D2FC65D9}" type="slidenum">
              <a:rPr lang="en-US" smtClean="0"/>
              <a:t>7</a:t>
            </a:fld>
            <a:endParaRPr lang="en-US"/>
          </a:p>
        </p:txBody>
      </p:sp>
    </p:spTree>
    <p:extLst>
      <p:ext uri="{BB962C8B-B14F-4D97-AF65-F5344CB8AC3E}">
        <p14:creationId xmlns:p14="http://schemas.microsoft.com/office/powerpoint/2010/main" val="3127365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@@TRANCOUNT</a:t>
            </a:r>
            <a:r>
              <a:rPr lang="en-US" sz="1200" b="0" i="0" kern="1200" dirty="0" smtClean="0">
                <a:solidFill>
                  <a:schemeClr val="tx1"/>
                </a:solidFill>
                <a:effectLst/>
                <a:latin typeface="+mn-lt"/>
                <a:ea typeface="+mn-ea"/>
                <a:cs typeface="+mn-cs"/>
              </a:rPr>
              <a:t> returns the count of open transactions in the current session. It </a:t>
            </a:r>
            <a:r>
              <a:rPr lang="en-US" sz="1200" b="1" i="0" kern="1200" dirty="0" smtClean="0">
                <a:solidFill>
                  <a:schemeClr val="tx1"/>
                </a:solidFill>
                <a:effectLst/>
                <a:latin typeface="+mn-lt"/>
                <a:ea typeface="+mn-ea"/>
                <a:cs typeface="+mn-cs"/>
              </a:rPr>
              <a:t>increments the count value whenever we open a transaction </a:t>
            </a:r>
            <a:r>
              <a:rPr lang="en-US" sz="1200" b="0" i="0" kern="1200" dirty="0" smtClean="0">
                <a:solidFill>
                  <a:schemeClr val="tx1"/>
                </a:solidFill>
                <a:effectLst/>
                <a:latin typeface="+mn-lt"/>
                <a:ea typeface="+mn-ea"/>
                <a:cs typeface="+mn-cs"/>
              </a:rPr>
              <a:t>and decrements the count whenever we commit the transaction. Rollback sets the </a:t>
            </a:r>
            <a:r>
              <a:rPr lang="en-US" sz="1200" b="0" i="0" kern="1200" dirty="0" err="1" smtClean="0">
                <a:solidFill>
                  <a:schemeClr val="tx1"/>
                </a:solidFill>
                <a:effectLst/>
                <a:latin typeface="+mn-lt"/>
                <a:ea typeface="+mn-ea"/>
                <a:cs typeface="+mn-cs"/>
              </a:rPr>
              <a:t>trancount</a:t>
            </a:r>
            <a:r>
              <a:rPr lang="en-US" sz="1200" b="0" i="0" kern="1200" dirty="0" smtClean="0">
                <a:solidFill>
                  <a:schemeClr val="tx1"/>
                </a:solidFill>
                <a:effectLst/>
                <a:latin typeface="+mn-lt"/>
                <a:ea typeface="+mn-ea"/>
                <a:cs typeface="+mn-cs"/>
              </a:rPr>
              <a:t> to zero and transaction with save point does to affect the </a:t>
            </a:r>
            <a:r>
              <a:rPr lang="en-US" sz="1200" b="0" i="0" kern="1200" dirty="0" err="1" smtClean="0">
                <a:solidFill>
                  <a:schemeClr val="tx1"/>
                </a:solidFill>
                <a:effectLst/>
                <a:latin typeface="+mn-lt"/>
                <a:ea typeface="+mn-ea"/>
                <a:cs typeface="+mn-cs"/>
              </a:rPr>
              <a:t>trancount</a:t>
            </a:r>
            <a:r>
              <a:rPr lang="en-US" sz="1200" b="0" i="0" kern="1200" dirty="0" smtClean="0">
                <a:solidFill>
                  <a:schemeClr val="tx1"/>
                </a:solidFill>
                <a:effectLst/>
                <a:latin typeface="+mn-lt"/>
                <a:ea typeface="+mn-ea"/>
                <a:cs typeface="+mn-cs"/>
              </a:rPr>
              <a:t>  value.</a:t>
            </a:r>
            <a:endParaRPr lang="en-US" dirty="0"/>
          </a:p>
        </p:txBody>
      </p:sp>
      <p:sp>
        <p:nvSpPr>
          <p:cNvPr id="4" name="Slide Number Placeholder 3"/>
          <p:cNvSpPr>
            <a:spLocks noGrp="1"/>
          </p:cNvSpPr>
          <p:nvPr>
            <p:ph type="sldNum" sz="quarter" idx="10"/>
          </p:nvPr>
        </p:nvSpPr>
        <p:spPr/>
        <p:txBody>
          <a:bodyPr/>
          <a:lstStyle/>
          <a:p>
            <a:fld id="{A5CEC129-D200-4329-AF1C-7965D2FC65D9}" type="slidenum">
              <a:rPr lang="en-US" smtClean="0"/>
              <a:t>32</a:t>
            </a:fld>
            <a:endParaRPr lang="en-US"/>
          </a:p>
        </p:txBody>
      </p:sp>
    </p:spTree>
    <p:extLst>
      <p:ext uri="{BB962C8B-B14F-4D97-AF65-F5344CB8AC3E}">
        <p14:creationId xmlns:p14="http://schemas.microsoft.com/office/powerpoint/2010/main" val="6399024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9E06E5-E0AA-4DC8-ACF6-D158D73D7CF2}"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9A1F7-4CFB-477A-93B6-512902FE2610}" type="slidenum">
              <a:rPr lang="en-US" smtClean="0"/>
              <a:t>‹#›</a:t>
            </a:fld>
            <a:endParaRPr lang="en-US"/>
          </a:p>
        </p:txBody>
      </p:sp>
      <p:sp>
        <p:nvSpPr>
          <p:cNvPr id="9" name="Rectangle 8"/>
          <p:cNvSpPr/>
          <p:nvPr userDrawn="1"/>
        </p:nvSpPr>
        <p:spPr>
          <a:xfrm>
            <a:off x="0" y="0"/>
            <a:ext cx="9144000" cy="6858000"/>
          </a:xfrm>
          <a:prstGeom prst="rect">
            <a:avLst/>
          </a:prstGeom>
          <a:blipFill dpi="0" rotWithShape="1">
            <a:blip r:embed="rId2">
              <a:alphaModFix amt="10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548178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9E06E5-E0AA-4DC8-ACF6-D158D73D7CF2}"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9A1F7-4CFB-477A-93B6-512902FE2610}" type="slidenum">
              <a:rPr lang="en-US" smtClean="0"/>
              <a:t>‹#›</a:t>
            </a:fld>
            <a:endParaRPr lang="en-US"/>
          </a:p>
        </p:txBody>
      </p:sp>
      <p:sp>
        <p:nvSpPr>
          <p:cNvPr id="7" name="Rectangle 6"/>
          <p:cNvSpPr/>
          <p:nvPr userDrawn="1"/>
        </p:nvSpPr>
        <p:spPr>
          <a:xfrm>
            <a:off x="0" y="0"/>
            <a:ext cx="9144000" cy="6858000"/>
          </a:xfrm>
          <a:prstGeom prst="rect">
            <a:avLst/>
          </a:prstGeom>
          <a:blipFill dpi="0" rotWithShape="1">
            <a:blip r:embed="rId2">
              <a:alphaModFix amt="10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648066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9E06E5-E0AA-4DC8-ACF6-D158D73D7CF2}"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9A1F7-4CFB-477A-93B6-512902FE2610}" type="slidenum">
              <a:rPr lang="en-US" smtClean="0"/>
              <a:t>‹#›</a:t>
            </a:fld>
            <a:endParaRPr lang="en-US"/>
          </a:p>
        </p:txBody>
      </p:sp>
      <p:sp>
        <p:nvSpPr>
          <p:cNvPr id="7" name="Rectangle 6"/>
          <p:cNvSpPr/>
          <p:nvPr userDrawn="1"/>
        </p:nvSpPr>
        <p:spPr>
          <a:xfrm>
            <a:off x="0" y="0"/>
            <a:ext cx="9144000" cy="6858000"/>
          </a:xfrm>
          <a:prstGeom prst="rect">
            <a:avLst/>
          </a:prstGeom>
          <a:blipFill dpi="0" rotWithShape="1">
            <a:blip r:embed="rId2">
              <a:alphaModFix amt="10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862142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9E06E5-E0AA-4DC8-ACF6-D158D73D7CF2}" type="datetimeFigureOut">
              <a:rPr lang="en-US" smtClean="0">
                <a:solidFill>
                  <a:prstClr val="black">
                    <a:tint val="75000"/>
                  </a:prstClr>
                </a:solidFill>
              </a:rPr>
              <a:pPr/>
              <a:t>2/3/2022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EB9A1F7-4CFB-477A-93B6-512902FE26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68063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9E06E5-E0AA-4DC8-ACF6-D158D73D7CF2}" type="datetimeFigureOut">
              <a:rPr lang="en-US" smtClean="0">
                <a:solidFill>
                  <a:prstClr val="black">
                    <a:tint val="75000"/>
                  </a:prstClr>
                </a:solidFill>
              </a:rPr>
              <a:pPr/>
              <a:t>2/3/2022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EB9A1F7-4CFB-477A-93B6-512902FE26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121422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9E06E5-E0AA-4DC8-ACF6-D158D73D7CF2}" type="datetimeFigureOut">
              <a:rPr lang="en-US" smtClean="0">
                <a:solidFill>
                  <a:prstClr val="black">
                    <a:tint val="75000"/>
                  </a:prstClr>
                </a:solidFill>
              </a:rPr>
              <a:pPr/>
              <a:t>2/3/2022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EB9A1F7-4CFB-477A-93B6-512902FE26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69493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9E06E5-E0AA-4DC8-ACF6-D158D73D7CF2}" type="datetimeFigureOut">
              <a:rPr lang="en-US" smtClean="0">
                <a:solidFill>
                  <a:prstClr val="black">
                    <a:tint val="75000"/>
                  </a:prstClr>
                </a:solidFill>
              </a:rPr>
              <a:pPr/>
              <a:t>2/3/2022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EB9A1F7-4CFB-477A-93B6-512902FE26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73423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9E06E5-E0AA-4DC8-ACF6-D158D73D7CF2}" type="datetimeFigureOut">
              <a:rPr lang="en-US" smtClean="0">
                <a:solidFill>
                  <a:prstClr val="black">
                    <a:tint val="75000"/>
                  </a:prstClr>
                </a:solidFill>
              </a:rPr>
              <a:pPr/>
              <a:t>2/3/2022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EB9A1F7-4CFB-477A-93B6-512902FE26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72708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9E06E5-E0AA-4DC8-ACF6-D158D73D7CF2}" type="datetimeFigureOut">
              <a:rPr lang="en-US" smtClean="0">
                <a:solidFill>
                  <a:prstClr val="black">
                    <a:tint val="75000"/>
                  </a:prstClr>
                </a:solidFill>
              </a:rPr>
              <a:pPr/>
              <a:t>2/3/2022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EB9A1F7-4CFB-477A-93B6-512902FE26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24089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9E06E5-E0AA-4DC8-ACF6-D158D73D7CF2}" type="datetimeFigureOut">
              <a:rPr lang="en-US" smtClean="0">
                <a:solidFill>
                  <a:prstClr val="black">
                    <a:tint val="75000"/>
                  </a:prstClr>
                </a:solidFill>
              </a:rPr>
              <a:pPr/>
              <a:t>2/3/2022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EB9A1F7-4CFB-477A-93B6-512902FE26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260259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9E06E5-E0AA-4DC8-ACF6-D158D73D7CF2}" type="datetimeFigureOut">
              <a:rPr lang="en-US" smtClean="0">
                <a:solidFill>
                  <a:prstClr val="black">
                    <a:tint val="75000"/>
                  </a:prstClr>
                </a:solidFill>
              </a:rPr>
              <a:pPr/>
              <a:t>2/3/2022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EB9A1F7-4CFB-477A-93B6-512902FE26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47522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9E06E5-E0AA-4DC8-ACF6-D158D73D7CF2}"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9A1F7-4CFB-477A-93B6-512902FE2610}" type="slidenum">
              <a:rPr lang="en-US" smtClean="0"/>
              <a:t>‹#›</a:t>
            </a:fld>
            <a:endParaRPr lang="en-US"/>
          </a:p>
        </p:txBody>
      </p:sp>
    </p:spTree>
    <p:extLst>
      <p:ext uri="{BB962C8B-B14F-4D97-AF65-F5344CB8AC3E}">
        <p14:creationId xmlns:p14="http://schemas.microsoft.com/office/powerpoint/2010/main" val="90753227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9E06E5-E0AA-4DC8-ACF6-D158D73D7CF2}" type="datetimeFigureOut">
              <a:rPr lang="en-US" smtClean="0">
                <a:solidFill>
                  <a:prstClr val="black">
                    <a:tint val="75000"/>
                  </a:prstClr>
                </a:solidFill>
              </a:rPr>
              <a:pPr/>
              <a:t>2/3/2022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EB9A1F7-4CFB-477A-93B6-512902FE26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351210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9E06E5-E0AA-4DC8-ACF6-D158D73D7CF2}" type="datetimeFigureOut">
              <a:rPr lang="en-US" smtClean="0">
                <a:solidFill>
                  <a:prstClr val="black">
                    <a:tint val="75000"/>
                  </a:prstClr>
                </a:solidFill>
              </a:rPr>
              <a:pPr/>
              <a:t>2/3/2022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EB9A1F7-4CFB-477A-93B6-512902FE26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27581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9E06E5-E0AA-4DC8-ACF6-D158D73D7CF2}" type="datetimeFigureOut">
              <a:rPr lang="en-US" smtClean="0">
                <a:solidFill>
                  <a:prstClr val="black">
                    <a:tint val="75000"/>
                  </a:prstClr>
                </a:solidFill>
              </a:rPr>
              <a:pPr/>
              <a:t>2/3/2022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EB9A1F7-4CFB-477A-93B6-512902FE26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39831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9E06E5-E0AA-4DC8-ACF6-D158D73D7CF2}"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9A1F7-4CFB-477A-93B6-512902FE2610}" type="slidenum">
              <a:rPr lang="en-US" smtClean="0"/>
              <a:t>‹#›</a:t>
            </a:fld>
            <a:endParaRPr lang="en-US"/>
          </a:p>
        </p:txBody>
      </p:sp>
      <p:sp>
        <p:nvSpPr>
          <p:cNvPr id="7" name="Rectangle 6"/>
          <p:cNvSpPr/>
          <p:nvPr userDrawn="1"/>
        </p:nvSpPr>
        <p:spPr>
          <a:xfrm>
            <a:off x="0" y="0"/>
            <a:ext cx="9144000" cy="6858000"/>
          </a:xfrm>
          <a:prstGeom prst="rect">
            <a:avLst/>
          </a:prstGeom>
          <a:blipFill dpi="0" rotWithShape="1">
            <a:blip r:embed="rId2">
              <a:alphaModFix amt="10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339466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9E06E5-E0AA-4DC8-ACF6-D158D73D7CF2}"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B9A1F7-4CFB-477A-93B6-512902FE2610}" type="slidenum">
              <a:rPr lang="en-US" smtClean="0"/>
              <a:t>‹#›</a:t>
            </a:fld>
            <a:endParaRPr lang="en-US"/>
          </a:p>
        </p:txBody>
      </p:sp>
      <p:sp>
        <p:nvSpPr>
          <p:cNvPr id="8" name="Rectangle 7"/>
          <p:cNvSpPr/>
          <p:nvPr userDrawn="1"/>
        </p:nvSpPr>
        <p:spPr>
          <a:xfrm>
            <a:off x="0" y="0"/>
            <a:ext cx="9144000" cy="6858000"/>
          </a:xfrm>
          <a:prstGeom prst="rect">
            <a:avLst/>
          </a:prstGeom>
          <a:blipFill dpi="0" rotWithShape="1">
            <a:blip r:embed="rId2">
              <a:alphaModFix amt="10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621850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9E06E5-E0AA-4DC8-ACF6-D158D73D7CF2}" type="datetimeFigureOut">
              <a:rPr lang="en-US" smtClean="0"/>
              <a:t>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B9A1F7-4CFB-477A-93B6-512902FE2610}" type="slidenum">
              <a:rPr lang="en-US" smtClean="0"/>
              <a:t>‹#›</a:t>
            </a:fld>
            <a:endParaRPr lang="en-US"/>
          </a:p>
        </p:txBody>
      </p:sp>
      <p:sp>
        <p:nvSpPr>
          <p:cNvPr id="10" name="Rectangle 9"/>
          <p:cNvSpPr/>
          <p:nvPr userDrawn="1"/>
        </p:nvSpPr>
        <p:spPr>
          <a:xfrm>
            <a:off x="0" y="0"/>
            <a:ext cx="9144000" cy="6858000"/>
          </a:xfrm>
          <a:prstGeom prst="rect">
            <a:avLst/>
          </a:prstGeom>
          <a:blipFill dpi="0" rotWithShape="1">
            <a:blip r:embed="rId2">
              <a:alphaModFix amt="10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507867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9E06E5-E0AA-4DC8-ACF6-D158D73D7CF2}" type="datetimeFigureOut">
              <a:rPr lang="en-US" smtClean="0"/>
              <a:t>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B9A1F7-4CFB-477A-93B6-512902FE2610}" type="slidenum">
              <a:rPr lang="en-US" smtClean="0"/>
              <a:t>‹#›</a:t>
            </a:fld>
            <a:endParaRPr lang="en-US"/>
          </a:p>
        </p:txBody>
      </p:sp>
      <p:sp>
        <p:nvSpPr>
          <p:cNvPr id="6" name="Rectangle 5"/>
          <p:cNvSpPr/>
          <p:nvPr userDrawn="1"/>
        </p:nvSpPr>
        <p:spPr>
          <a:xfrm>
            <a:off x="0" y="0"/>
            <a:ext cx="9144000" cy="6858000"/>
          </a:xfrm>
          <a:prstGeom prst="rect">
            <a:avLst/>
          </a:prstGeom>
          <a:blipFill dpi="0" rotWithShape="1">
            <a:blip r:embed="rId2">
              <a:alphaModFix amt="10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148204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9E06E5-E0AA-4DC8-ACF6-D158D73D7CF2}" type="datetimeFigureOut">
              <a:rPr lang="en-US" smtClean="0"/>
              <a:t>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B9A1F7-4CFB-477A-93B6-512902FE2610}" type="slidenum">
              <a:rPr lang="en-US" smtClean="0"/>
              <a:t>‹#›</a:t>
            </a:fld>
            <a:endParaRPr lang="en-US"/>
          </a:p>
        </p:txBody>
      </p:sp>
      <p:sp>
        <p:nvSpPr>
          <p:cNvPr id="5" name="Rectangle 4"/>
          <p:cNvSpPr/>
          <p:nvPr userDrawn="1"/>
        </p:nvSpPr>
        <p:spPr>
          <a:xfrm>
            <a:off x="0" y="0"/>
            <a:ext cx="9144000" cy="6858000"/>
          </a:xfrm>
          <a:prstGeom prst="rect">
            <a:avLst/>
          </a:prstGeom>
          <a:blipFill dpi="0" rotWithShape="1">
            <a:blip r:embed="rId2">
              <a:alphaModFix amt="10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149228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9E06E5-E0AA-4DC8-ACF6-D158D73D7CF2}"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B9A1F7-4CFB-477A-93B6-512902FE2610}" type="slidenum">
              <a:rPr lang="en-US" smtClean="0"/>
              <a:t>‹#›</a:t>
            </a:fld>
            <a:endParaRPr lang="en-US"/>
          </a:p>
        </p:txBody>
      </p:sp>
      <p:sp>
        <p:nvSpPr>
          <p:cNvPr id="8" name="Rectangle 7"/>
          <p:cNvSpPr/>
          <p:nvPr userDrawn="1"/>
        </p:nvSpPr>
        <p:spPr>
          <a:xfrm>
            <a:off x="0" y="0"/>
            <a:ext cx="9144000" cy="6858000"/>
          </a:xfrm>
          <a:prstGeom prst="rect">
            <a:avLst/>
          </a:prstGeom>
          <a:blipFill dpi="0" rotWithShape="1">
            <a:blip r:embed="rId2">
              <a:alphaModFix amt="10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83110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9E06E5-E0AA-4DC8-ACF6-D158D73D7CF2}"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B9A1F7-4CFB-477A-93B6-512902FE2610}" type="slidenum">
              <a:rPr lang="en-US" smtClean="0"/>
              <a:t>‹#›</a:t>
            </a:fld>
            <a:endParaRPr lang="en-US"/>
          </a:p>
        </p:txBody>
      </p:sp>
      <p:sp>
        <p:nvSpPr>
          <p:cNvPr id="8" name="Rectangle 7"/>
          <p:cNvSpPr/>
          <p:nvPr userDrawn="1"/>
        </p:nvSpPr>
        <p:spPr>
          <a:xfrm>
            <a:off x="0" y="0"/>
            <a:ext cx="9144000" cy="6858000"/>
          </a:xfrm>
          <a:prstGeom prst="rect">
            <a:avLst/>
          </a:prstGeom>
          <a:blipFill dpi="0" rotWithShape="1">
            <a:blip r:embed="rId2">
              <a:alphaModFix amt="10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883473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9E06E5-E0AA-4DC8-ACF6-D158D73D7CF2}" type="datetimeFigureOut">
              <a:rPr lang="en-US" smtClean="0"/>
              <a:t>2/3/2022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B9A1F7-4CFB-477A-93B6-512902FE2610}" type="slidenum">
              <a:rPr lang="en-US" smtClean="0"/>
              <a:t>‹#›</a:t>
            </a:fld>
            <a:endParaRPr lang="en-US"/>
          </a:p>
        </p:txBody>
      </p:sp>
      <p:sp>
        <p:nvSpPr>
          <p:cNvPr id="8" name="Rectangle 7"/>
          <p:cNvSpPr/>
          <p:nvPr userDrawn="1"/>
        </p:nvSpPr>
        <p:spPr>
          <a:xfrm>
            <a:off x="0" y="0"/>
            <a:ext cx="9144000" cy="6858000"/>
          </a:xfrm>
          <a:prstGeom prst="rect">
            <a:avLst/>
          </a:prstGeom>
          <a:blipFill dpi="0" rotWithShape="1">
            <a:blip r:embed="rId13">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9558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9E06E5-E0AA-4DC8-ACF6-D158D73D7CF2}" type="datetimeFigureOut">
              <a:rPr lang="en-US" smtClean="0">
                <a:solidFill>
                  <a:prstClr val="black">
                    <a:tint val="75000"/>
                  </a:prstClr>
                </a:solidFill>
              </a:rPr>
              <a:pPr/>
              <a:t>2/3/2022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B9A1F7-4CFB-477A-93B6-512902FE26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699578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762120" y="457200"/>
            <a:ext cx="8043352" cy="182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6000" dirty="0">
                <a:latin typeface="Calibri" pitchFamily="34" charset="0"/>
                <a:cs typeface="Calibri" pitchFamily="34" charset="0"/>
              </a:rPr>
              <a:t>BIT 245</a:t>
            </a:r>
            <a:endParaRPr lang="en-US" sz="6000" b="1" dirty="0">
              <a:latin typeface="Calibri" pitchFamily="34" charset="0"/>
              <a:cs typeface="Calibri" pitchFamily="34" charset="0"/>
            </a:endParaRPr>
          </a:p>
          <a:p>
            <a:pPr algn="ctr">
              <a:lnSpc>
                <a:spcPct val="100000"/>
              </a:lnSpc>
            </a:pPr>
            <a:r>
              <a:rPr lang="en-US" sz="6000" dirty="0">
                <a:latin typeface="Calibri" pitchFamily="34" charset="0"/>
                <a:cs typeface="Calibri" pitchFamily="34" charset="0"/>
              </a:rPr>
              <a:t>RDBMS With SQL</a:t>
            </a:r>
            <a:endParaRPr lang="en-US" sz="6000" spc="-1" dirty="0">
              <a:latin typeface="Calibri" pitchFamily="34" charset="0"/>
              <a:cs typeface="Calibri" pitchFamily="34" charset="0"/>
            </a:endParaRPr>
          </a:p>
        </p:txBody>
      </p:sp>
      <p:sp>
        <p:nvSpPr>
          <p:cNvPr id="5" name="Rectangle 4"/>
          <p:cNvSpPr/>
          <p:nvPr/>
        </p:nvSpPr>
        <p:spPr>
          <a:xfrm>
            <a:off x="2318238" y="2988811"/>
            <a:ext cx="4572000" cy="646331"/>
          </a:xfrm>
          <a:prstGeom prst="rect">
            <a:avLst/>
          </a:prstGeom>
        </p:spPr>
        <p:txBody>
          <a:bodyPr>
            <a:spAutoFit/>
          </a:bodyPr>
          <a:lstStyle/>
          <a:p>
            <a:pPr algn="ctr"/>
            <a:r>
              <a:rPr lang="en-US" dirty="0" err="1" smtClean="0">
                <a:solidFill>
                  <a:prstClr val="black"/>
                </a:solidFill>
              </a:rPr>
              <a:t>Sushil</a:t>
            </a:r>
            <a:r>
              <a:rPr lang="en-US" dirty="0" smtClean="0">
                <a:solidFill>
                  <a:prstClr val="black"/>
                </a:solidFill>
              </a:rPr>
              <a:t> </a:t>
            </a:r>
            <a:r>
              <a:rPr lang="en-US" dirty="0" err="1" smtClean="0">
                <a:solidFill>
                  <a:prstClr val="black"/>
                </a:solidFill>
              </a:rPr>
              <a:t>Bhattarai</a:t>
            </a:r>
            <a:endParaRPr lang="en-US" smtClean="0">
              <a:solidFill>
                <a:prstClr val="black"/>
              </a:solidFill>
            </a:endParaRPr>
          </a:p>
          <a:p>
            <a:pPr algn="ctr"/>
            <a:r>
              <a:rPr lang="en-US" smtClean="0">
                <a:solidFill>
                  <a:prstClr val="black"/>
                </a:solidFill>
              </a:rPr>
              <a:t>sushil.bhattarai@texascollege.edu.np</a:t>
            </a:r>
            <a:endParaRPr lang="en-US" dirty="0">
              <a:solidFill>
                <a:prstClr val="black"/>
              </a:solidFill>
            </a:endParaRPr>
          </a:p>
        </p:txBody>
      </p:sp>
      <p:sp>
        <p:nvSpPr>
          <p:cNvPr id="6" name="Subtitle 2"/>
          <p:cNvSpPr txBox="1">
            <a:spLocks/>
          </p:cNvSpPr>
          <p:nvPr/>
        </p:nvSpPr>
        <p:spPr>
          <a:xfrm>
            <a:off x="2476757" y="5486400"/>
            <a:ext cx="4720046" cy="6172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solidFill>
                  <a:prstClr val="black"/>
                </a:solidFill>
              </a:rPr>
              <a:t>Lincoln University College, CN 1221</a:t>
            </a:r>
            <a:endParaRPr lang="en-US" dirty="0">
              <a:solidFill>
                <a:prstClr val="black"/>
              </a:solidFill>
            </a:endParaRPr>
          </a:p>
        </p:txBody>
      </p:sp>
    </p:spTree>
    <p:extLst>
      <p:ext uri="{BB962C8B-B14F-4D97-AF65-F5344CB8AC3E}">
        <p14:creationId xmlns:p14="http://schemas.microsoft.com/office/powerpoint/2010/main" val="40485733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685800"/>
            <a:ext cx="8229240" cy="1144800"/>
          </a:xfrm>
        </p:spPr>
        <p:txBody>
          <a:bodyPr>
            <a:normAutofit fontScale="92500" lnSpcReduction="10000"/>
          </a:bodyPr>
          <a:lstStyle/>
          <a:p>
            <a:r>
              <a:rPr lang="en-US" sz="3500" b="1" dirty="0" smtClean="0"/>
              <a:t>Intersection</a:t>
            </a:r>
            <a:r>
              <a:rPr lang="en-US" dirty="0"/>
              <a:t/>
            </a:r>
            <a:br>
              <a:rPr lang="en-US" dirty="0"/>
            </a:br>
            <a:endParaRPr lang="en-US" dirty="0"/>
          </a:p>
        </p:txBody>
      </p:sp>
      <p:sp>
        <p:nvSpPr>
          <p:cNvPr id="4" name="Rectangle 3"/>
          <p:cNvSpPr/>
          <p:nvPr/>
        </p:nvSpPr>
        <p:spPr>
          <a:xfrm>
            <a:off x="762000" y="1524000"/>
            <a:ext cx="7543800" cy="4216539"/>
          </a:xfrm>
          <a:prstGeom prst="rect">
            <a:avLst/>
          </a:prstGeom>
        </p:spPr>
        <p:txBody>
          <a:bodyPr wrap="square">
            <a:spAutoFit/>
          </a:bodyPr>
          <a:lstStyle/>
          <a:p>
            <a:r>
              <a:rPr lang="en-US" sz="3200" dirty="0" smtClean="0"/>
              <a:t>• </a:t>
            </a:r>
            <a:r>
              <a:rPr lang="en-US" sz="3200" dirty="0"/>
              <a:t>R1 ∩ R2</a:t>
            </a:r>
            <a:br>
              <a:rPr lang="en-US" sz="3200" dirty="0"/>
            </a:br>
            <a:r>
              <a:rPr lang="en-US" sz="3200" dirty="0"/>
              <a:t>– The intersection is the table comprised of </a:t>
            </a:r>
            <a:r>
              <a:rPr lang="en-US" sz="3200" dirty="0" smtClean="0"/>
              <a:t>	all tuples </a:t>
            </a:r>
            <a:r>
              <a:rPr lang="en-US" sz="3200" dirty="0"/>
              <a:t>in R1 and </a:t>
            </a:r>
            <a:r>
              <a:rPr lang="en-US" sz="3200" dirty="0" smtClean="0"/>
              <a:t>R2</a:t>
            </a:r>
          </a:p>
          <a:p>
            <a:r>
              <a:rPr lang="en-US" sz="3200" dirty="0" err="1" smtClean="0"/>
              <a:t>Eg</a:t>
            </a:r>
            <a:r>
              <a:rPr lang="en-US" sz="3200" dirty="0" smtClean="0"/>
              <a:t>:</a:t>
            </a:r>
          </a:p>
          <a:p>
            <a:r>
              <a:rPr lang="en-US" sz="3200" dirty="0" smtClean="0"/>
              <a:t>∏</a:t>
            </a:r>
            <a:r>
              <a:rPr lang="en-US" sz="3200" baseline="-25000" dirty="0" smtClean="0"/>
              <a:t>Student</a:t>
            </a:r>
            <a:r>
              <a:rPr lang="en-US" sz="3200" dirty="0" smtClean="0"/>
              <a:t>(</a:t>
            </a:r>
            <a:r>
              <a:rPr lang="en-US" sz="3200" dirty="0" err="1" smtClean="0"/>
              <a:t>RegularClass</a:t>
            </a:r>
            <a:r>
              <a:rPr lang="en-US" sz="3200" dirty="0" smtClean="0"/>
              <a:t>) ∩ ∏</a:t>
            </a:r>
            <a:r>
              <a:rPr lang="en-US" sz="3200" baseline="-25000" dirty="0" smtClean="0"/>
              <a:t>Student</a:t>
            </a:r>
            <a:r>
              <a:rPr lang="en-US" sz="3200" dirty="0" smtClean="0"/>
              <a:t>(</a:t>
            </a:r>
            <a:r>
              <a:rPr lang="en-US" sz="3200" dirty="0" err="1" smtClean="0"/>
              <a:t>ExtraClass</a:t>
            </a:r>
            <a:r>
              <a:rPr lang="en-US" sz="3200" dirty="0" smtClean="0"/>
              <a:t>)</a:t>
            </a:r>
          </a:p>
          <a:p>
            <a:endParaRPr lang="en-US" sz="3200" dirty="0" smtClean="0"/>
          </a:p>
          <a:p>
            <a:r>
              <a:rPr lang="en-US" sz="2000" dirty="0" smtClean="0"/>
              <a:t>Above operation will give name of </a:t>
            </a:r>
            <a:r>
              <a:rPr lang="en-US" sz="2000" b="1" dirty="0" smtClean="0"/>
              <a:t>Students</a:t>
            </a:r>
            <a:r>
              <a:rPr lang="en-US" sz="2000" dirty="0" smtClean="0"/>
              <a:t> who are attending both regular classes and extra class, eliminating repetition</a:t>
            </a:r>
            <a:r>
              <a:rPr lang="en-US" sz="2400" dirty="0" smtClean="0"/>
              <a:t>.</a:t>
            </a:r>
            <a:endParaRPr lang="en-US" sz="3200" dirty="0" smtClean="0"/>
          </a:p>
          <a:p>
            <a:endParaRPr lang="en-US" sz="3200" dirty="0" smtClean="0"/>
          </a:p>
        </p:txBody>
      </p:sp>
    </p:spTree>
    <p:extLst>
      <p:ext uri="{BB962C8B-B14F-4D97-AF65-F5344CB8AC3E}">
        <p14:creationId xmlns:p14="http://schemas.microsoft.com/office/powerpoint/2010/main" val="33801815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685800"/>
            <a:ext cx="8229240" cy="1144800"/>
          </a:xfrm>
        </p:spPr>
        <p:txBody>
          <a:bodyPr>
            <a:normAutofit fontScale="92500" lnSpcReduction="10000"/>
          </a:bodyPr>
          <a:lstStyle/>
          <a:p>
            <a:r>
              <a:rPr lang="en-US" sz="3500" b="1" dirty="0" smtClean="0"/>
              <a:t>Set- difference</a:t>
            </a:r>
            <a:r>
              <a:rPr lang="en-US" sz="3500" dirty="0" smtClean="0"/>
              <a:t> </a:t>
            </a:r>
            <a:r>
              <a:rPr lang="en-US" dirty="0"/>
              <a:t/>
            </a:r>
            <a:br>
              <a:rPr lang="en-US" dirty="0"/>
            </a:br>
            <a:endParaRPr lang="en-US" dirty="0"/>
          </a:p>
        </p:txBody>
      </p:sp>
      <p:sp>
        <p:nvSpPr>
          <p:cNvPr id="4" name="Rectangle 3"/>
          <p:cNvSpPr/>
          <p:nvPr/>
        </p:nvSpPr>
        <p:spPr>
          <a:xfrm>
            <a:off x="762000" y="1524000"/>
            <a:ext cx="7543800" cy="3724096"/>
          </a:xfrm>
          <a:prstGeom prst="rect">
            <a:avLst/>
          </a:prstGeom>
        </p:spPr>
        <p:txBody>
          <a:bodyPr wrap="square">
            <a:spAutoFit/>
          </a:bodyPr>
          <a:lstStyle/>
          <a:p>
            <a:r>
              <a:rPr lang="en-US" sz="3200" dirty="0" smtClean="0"/>
              <a:t>• </a:t>
            </a:r>
            <a:r>
              <a:rPr lang="en-US" sz="3200" dirty="0"/>
              <a:t>R1 - R2</a:t>
            </a:r>
            <a:br>
              <a:rPr lang="en-US" sz="3200" dirty="0"/>
            </a:br>
            <a:r>
              <a:rPr lang="en-US" sz="3200" dirty="0"/>
              <a:t>– </a:t>
            </a:r>
            <a:r>
              <a:rPr lang="en-US" sz="2800" dirty="0"/>
              <a:t>The set-difference between R1 and R2 is </a:t>
            </a:r>
            <a:r>
              <a:rPr lang="en-US" sz="2800" dirty="0" smtClean="0"/>
              <a:t>the table </a:t>
            </a:r>
            <a:r>
              <a:rPr lang="en-US" sz="2800" dirty="0"/>
              <a:t>consisting of all tuples in </a:t>
            </a:r>
            <a:r>
              <a:rPr lang="en-US" sz="2800" dirty="0" smtClean="0"/>
              <a:t>R1 but </a:t>
            </a:r>
            <a:r>
              <a:rPr lang="en-US" sz="2800" dirty="0"/>
              <a:t>not </a:t>
            </a:r>
            <a:r>
              <a:rPr lang="en-US" sz="2800" dirty="0" smtClean="0"/>
              <a:t>in R2.</a:t>
            </a:r>
          </a:p>
          <a:p>
            <a:r>
              <a:rPr lang="en-US" sz="2800" dirty="0" smtClean="0"/>
              <a:t>- For </a:t>
            </a:r>
            <a:r>
              <a:rPr lang="en-US" sz="2800" dirty="0"/>
              <a:t>example, if we want to find the </a:t>
            </a:r>
            <a:r>
              <a:rPr lang="en-US" sz="2800" dirty="0" smtClean="0"/>
              <a:t>students attending Regular </a:t>
            </a:r>
            <a:r>
              <a:rPr lang="en-US" sz="2800" dirty="0"/>
              <a:t>Class </a:t>
            </a:r>
            <a:r>
              <a:rPr lang="en-US" sz="2800" dirty="0" smtClean="0"/>
              <a:t>but not Extra Class, </a:t>
            </a:r>
            <a:r>
              <a:rPr lang="en-US" sz="2800" dirty="0"/>
              <a:t>we can </a:t>
            </a:r>
            <a:r>
              <a:rPr lang="en-US" sz="2800" dirty="0" smtClean="0"/>
              <a:t>use:</a:t>
            </a:r>
            <a:endParaRPr lang="en-US" sz="2800" dirty="0"/>
          </a:p>
          <a:p>
            <a:r>
              <a:rPr lang="en-US" sz="2800" dirty="0"/>
              <a:t>∏</a:t>
            </a:r>
            <a:r>
              <a:rPr lang="en-US" sz="2800" baseline="-25000" dirty="0"/>
              <a:t>Student</a:t>
            </a:r>
            <a:r>
              <a:rPr lang="en-US" sz="2800" dirty="0"/>
              <a:t>(</a:t>
            </a:r>
            <a:r>
              <a:rPr lang="en-US" sz="2800" dirty="0" err="1"/>
              <a:t>RegularClass</a:t>
            </a:r>
            <a:r>
              <a:rPr lang="en-US" sz="2800" dirty="0"/>
              <a:t>) - ∏</a:t>
            </a:r>
            <a:r>
              <a:rPr lang="en-US" sz="2800" baseline="-25000" dirty="0"/>
              <a:t>Student</a:t>
            </a:r>
            <a:r>
              <a:rPr lang="en-US" sz="2800" dirty="0"/>
              <a:t>(</a:t>
            </a:r>
            <a:r>
              <a:rPr lang="en-US" sz="2800" dirty="0" err="1"/>
              <a:t>ExtraClass</a:t>
            </a:r>
            <a:r>
              <a:rPr lang="en-US" sz="2800" dirty="0"/>
              <a:t>) </a:t>
            </a:r>
            <a:endParaRPr lang="en-US" sz="2800" dirty="0" smtClean="0"/>
          </a:p>
          <a:p>
            <a:endParaRPr lang="en-US" sz="3200" dirty="0"/>
          </a:p>
        </p:txBody>
      </p:sp>
    </p:spTree>
    <p:extLst>
      <p:ext uri="{BB962C8B-B14F-4D97-AF65-F5344CB8AC3E}">
        <p14:creationId xmlns:p14="http://schemas.microsoft.com/office/powerpoint/2010/main" val="3934592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304800"/>
            <a:ext cx="8229240" cy="1144800"/>
          </a:xfrm>
        </p:spPr>
        <p:txBody>
          <a:bodyPr>
            <a:normAutofit/>
          </a:bodyPr>
          <a:lstStyle/>
          <a:p>
            <a:r>
              <a:rPr lang="en-US" sz="3200" b="1" dirty="0"/>
              <a:t>Cartesian Product</a:t>
            </a:r>
            <a:r>
              <a:rPr lang="en-US" sz="3200" dirty="0"/>
              <a:t> </a:t>
            </a:r>
          </a:p>
        </p:txBody>
      </p:sp>
      <p:sp>
        <p:nvSpPr>
          <p:cNvPr id="4" name="Rectangle 3"/>
          <p:cNvSpPr/>
          <p:nvPr/>
        </p:nvSpPr>
        <p:spPr>
          <a:xfrm>
            <a:off x="1066800" y="1143000"/>
            <a:ext cx="7696200" cy="2585323"/>
          </a:xfrm>
          <a:prstGeom prst="rect">
            <a:avLst/>
          </a:prstGeom>
        </p:spPr>
        <p:txBody>
          <a:bodyPr wrap="square">
            <a:spAutoFit/>
          </a:bodyPr>
          <a:lstStyle/>
          <a:p>
            <a:r>
              <a:rPr lang="en-US" dirty="0"/>
              <a:t>• R1 × R2</a:t>
            </a:r>
            <a:br>
              <a:rPr lang="en-US" dirty="0"/>
            </a:br>
            <a:r>
              <a:rPr lang="en-US" dirty="0"/>
              <a:t>– The Cartesian product is the table </a:t>
            </a:r>
            <a:r>
              <a:rPr lang="en-US" dirty="0" smtClean="0"/>
              <a:t>consisting of </a:t>
            </a:r>
            <a:r>
              <a:rPr lang="en-US" dirty="0"/>
              <a:t>all tuples formed by concatenating </a:t>
            </a:r>
            <a:r>
              <a:rPr lang="en-US" dirty="0" smtClean="0"/>
              <a:t>each tuple </a:t>
            </a:r>
            <a:r>
              <a:rPr lang="en-US" dirty="0"/>
              <a:t>in R1 with a tuple in R2, for all tuples </a:t>
            </a:r>
            <a:r>
              <a:rPr lang="en-US" dirty="0" smtClean="0"/>
              <a:t>in R2.</a:t>
            </a:r>
          </a:p>
          <a:p>
            <a:endParaRPr lang="en-US" dirty="0"/>
          </a:p>
          <a:p>
            <a:r>
              <a:rPr lang="en-US" dirty="0" smtClean="0"/>
              <a:t>Example: </a:t>
            </a:r>
          </a:p>
          <a:p>
            <a:r>
              <a:rPr lang="en-US" u="sng" dirty="0"/>
              <a:t>R1 </a:t>
            </a:r>
            <a:r>
              <a:rPr lang="en-US" dirty="0" smtClean="0"/>
              <a:t>	 	</a:t>
            </a:r>
            <a:r>
              <a:rPr lang="en-US" dirty="0"/>
              <a:t>		 </a:t>
            </a:r>
            <a:r>
              <a:rPr lang="en-US" u="sng" dirty="0"/>
              <a:t>R2 </a:t>
            </a:r>
            <a:endParaRPr lang="en-US" u="sng" dirty="0" smtClean="0"/>
          </a:p>
          <a:p>
            <a:endParaRPr lang="en-US" dirty="0"/>
          </a:p>
          <a:p>
            <a:endParaRPr lang="en-US" dirty="0" smtClean="0"/>
          </a:p>
          <a:p>
            <a:r>
              <a:rPr lang="en-US" dirty="0" smtClean="0"/>
              <a:t>	 	</a:t>
            </a:r>
            <a:endParaRPr lang="en-US" dirty="0"/>
          </a:p>
        </p:txBody>
      </p:sp>
      <p:sp>
        <p:nvSpPr>
          <p:cNvPr id="2" name="Rectangle 1"/>
          <p:cNvSpPr/>
          <p:nvPr/>
        </p:nvSpPr>
        <p:spPr>
          <a:xfrm>
            <a:off x="1029286" y="4114800"/>
            <a:ext cx="7352714" cy="2308324"/>
          </a:xfrm>
          <a:prstGeom prst="rect">
            <a:avLst/>
          </a:prstGeom>
        </p:spPr>
        <p:txBody>
          <a:bodyPr wrap="square">
            <a:spAutoFit/>
          </a:bodyPr>
          <a:lstStyle/>
          <a:p>
            <a:r>
              <a:rPr lang="en-US" dirty="0" smtClean="0"/>
              <a:t>R1 × R2 		</a:t>
            </a:r>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795751371"/>
              </p:ext>
            </p:extLst>
          </p:nvPr>
        </p:nvGraphicFramePr>
        <p:xfrm>
          <a:off x="1099457" y="2971800"/>
          <a:ext cx="876300" cy="891540"/>
        </p:xfrm>
        <a:graphic>
          <a:graphicData uri="http://schemas.openxmlformats.org/drawingml/2006/table">
            <a:tbl>
              <a:tblPr>
                <a:tableStyleId>{5C22544A-7EE6-4342-B048-85BDC9FD1C3A}</a:tableStyleId>
              </a:tblPr>
              <a:tblGrid>
                <a:gridCol w="266700"/>
                <a:gridCol w="609600"/>
              </a:tblGrid>
              <a:tr h="297180">
                <a:tc>
                  <a:txBody>
                    <a:bodyPr/>
                    <a:lstStyle/>
                    <a:p>
                      <a:pPr algn="ctr" fontAlgn="b"/>
                      <a:r>
                        <a:rPr lang="en-US" sz="1800" u="none" strike="noStrike" dirty="0">
                          <a:effectLst/>
                        </a:rPr>
                        <a:t>A </a:t>
                      </a:r>
                      <a:endParaRPr lang="en-US" sz="1800" b="1" i="0" u="none" strike="noStrike" dirty="0">
                        <a:solidFill>
                          <a:srgbClr val="000000"/>
                        </a:solidFill>
                        <a:effectLst/>
                        <a:latin typeface="Calibri"/>
                      </a:endParaRPr>
                    </a:p>
                  </a:txBody>
                  <a:tcPr marL="7620" marR="7620" marT="7620" marB="0" anchor="b"/>
                </a:tc>
                <a:tc>
                  <a:txBody>
                    <a:bodyPr/>
                    <a:lstStyle/>
                    <a:p>
                      <a:pPr algn="ctr" fontAlgn="b"/>
                      <a:r>
                        <a:rPr lang="en-US" sz="1800" u="none" strike="noStrike" dirty="0">
                          <a:effectLst/>
                        </a:rPr>
                        <a:t>B</a:t>
                      </a:r>
                      <a:endParaRPr lang="en-US" sz="1800" b="1" i="0" u="none" strike="noStrike" dirty="0">
                        <a:solidFill>
                          <a:srgbClr val="000000"/>
                        </a:solidFill>
                        <a:effectLst/>
                        <a:latin typeface="Calibri"/>
                      </a:endParaRPr>
                    </a:p>
                  </a:txBody>
                  <a:tcPr marL="7620" marR="7620" marT="7620" marB="0" anchor="b"/>
                </a:tc>
              </a:tr>
              <a:tr h="297180">
                <a:tc>
                  <a:txBody>
                    <a:bodyPr/>
                    <a:lstStyle/>
                    <a:p>
                      <a:pPr algn="ctr" fontAlgn="b"/>
                      <a:r>
                        <a:rPr lang="en-US" sz="1800" u="none" strike="noStrike" dirty="0">
                          <a:effectLst/>
                        </a:rPr>
                        <a:t>1</a:t>
                      </a:r>
                      <a:endParaRPr lang="en-US" sz="1800" b="0" i="0" u="none" strike="noStrike" dirty="0">
                        <a:solidFill>
                          <a:srgbClr val="000000"/>
                        </a:solidFill>
                        <a:effectLst/>
                        <a:latin typeface="Calibri"/>
                      </a:endParaRPr>
                    </a:p>
                  </a:txBody>
                  <a:tcPr marL="7620" marR="7620" marT="7620" marB="0" anchor="b"/>
                </a:tc>
                <a:tc>
                  <a:txBody>
                    <a:bodyPr/>
                    <a:lstStyle/>
                    <a:p>
                      <a:pPr algn="ctr" fontAlgn="b"/>
                      <a:r>
                        <a:rPr lang="en-US" sz="1800" u="none" strike="noStrike" dirty="0">
                          <a:effectLst/>
                        </a:rPr>
                        <a:t>x</a:t>
                      </a:r>
                      <a:endParaRPr lang="en-US" sz="1800" b="0" i="0" u="none" strike="noStrike" dirty="0">
                        <a:solidFill>
                          <a:srgbClr val="000000"/>
                        </a:solidFill>
                        <a:effectLst/>
                        <a:latin typeface="Calibri"/>
                      </a:endParaRPr>
                    </a:p>
                  </a:txBody>
                  <a:tcPr marL="7620" marR="7620" marT="7620" marB="0" anchor="b"/>
                </a:tc>
              </a:tr>
              <a:tr h="297180">
                <a:tc>
                  <a:txBody>
                    <a:bodyPr/>
                    <a:lstStyle/>
                    <a:p>
                      <a:pPr algn="ctr" fontAlgn="b"/>
                      <a:r>
                        <a:rPr lang="en-US" sz="1800" u="none" strike="noStrike" dirty="0">
                          <a:effectLst/>
                        </a:rPr>
                        <a:t>2</a:t>
                      </a:r>
                      <a:endParaRPr lang="en-US" sz="1800" b="0" i="0" u="none" strike="noStrike" dirty="0">
                        <a:solidFill>
                          <a:srgbClr val="000000"/>
                        </a:solidFill>
                        <a:effectLst/>
                        <a:latin typeface="Calibri"/>
                      </a:endParaRPr>
                    </a:p>
                  </a:txBody>
                  <a:tcPr marL="7620" marR="7620" marT="7620" marB="0" anchor="b"/>
                </a:tc>
                <a:tc>
                  <a:txBody>
                    <a:bodyPr/>
                    <a:lstStyle/>
                    <a:p>
                      <a:pPr algn="ctr" fontAlgn="b"/>
                      <a:r>
                        <a:rPr lang="en-US" sz="1800" u="none" strike="noStrike" dirty="0">
                          <a:effectLst/>
                        </a:rPr>
                        <a:t>y</a:t>
                      </a:r>
                      <a:endParaRPr lang="en-US" sz="1800" b="0" i="0" u="none" strike="noStrike" dirty="0">
                        <a:solidFill>
                          <a:srgbClr val="000000"/>
                        </a:solidFill>
                        <a:effectLst/>
                        <a:latin typeface="Calibri"/>
                      </a:endParaRPr>
                    </a:p>
                  </a:txBody>
                  <a:tcPr marL="7620" marR="7620" marT="7620" marB="0" anchor="b"/>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669538001"/>
              </p:ext>
            </p:extLst>
          </p:nvPr>
        </p:nvGraphicFramePr>
        <p:xfrm>
          <a:off x="4648200" y="2904691"/>
          <a:ext cx="1409700" cy="1188720"/>
        </p:xfrm>
        <a:graphic>
          <a:graphicData uri="http://schemas.openxmlformats.org/drawingml/2006/table">
            <a:tbl>
              <a:tblPr>
                <a:tableStyleId>{5C22544A-7EE6-4342-B048-85BDC9FD1C3A}</a:tableStyleId>
              </a:tblPr>
              <a:tblGrid>
                <a:gridCol w="609600"/>
                <a:gridCol w="800100"/>
              </a:tblGrid>
              <a:tr h="297180">
                <a:tc>
                  <a:txBody>
                    <a:bodyPr/>
                    <a:lstStyle/>
                    <a:p>
                      <a:pPr algn="ctr" rtl="0" fontAlgn="ctr"/>
                      <a:r>
                        <a:rPr lang="en-US" sz="1800" u="none" strike="noStrike" dirty="0">
                          <a:effectLst/>
                        </a:rPr>
                        <a:t>C </a:t>
                      </a:r>
                      <a:endParaRPr lang="en-US" sz="1800" b="1" i="0" u="none" strike="noStrike" dirty="0">
                        <a:solidFill>
                          <a:srgbClr val="000000"/>
                        </a:solidFill>
                        <a:effectLst/>
                        <a:latin typeface="Calibri"/>
                      </a:endParaRPr>
                    </a:p>
                  </a:txBody>
                  <a:tcPr marL="7620" marR="7620" marT="7620" marB="0" anchor="ctr"/>
                </a:tc>
                <a:tc>
                  <a:txBody>
                    <a:bodyPr/>
                    <a:lstStyle/>
                    <a:p>
                      <a:pPr algn="ctr" rtl="0" fontAlgn="ctr"/>
                      <a:r>
                        <a:rPr lang="en-US" sz="1800" u="none" strike="noStrike" dirty="0">
                          <a:effectLst/>
                        </a:rPr>
                        <a:t>D</a:t>
                      </a:r>
                      <a:endParaRPr lang="en-US" sz="1800" b="1" i="0" u="none" strike="noStrike" dirty="0">
                        <a:solidFill>
                          <a:srgbClr val="000000"/>
                        </a:solidFill>
                        <a:effectLst/>
                        <a:latin typeface="Calibri"/>
                      </a:endParaRPr>
                    </a:p>
                  </a:txBody>
                  <a:tcPr marL="7620" marR="7620" marT="7620" marB="0" anchor="ctr"/>
                </a:tc>
              </a:tr>
              <a:tr h="297180">
                <a:tc>
                  <a:txBody>
                    <a:bodyPr/>
                    <a:lstStyle/>
                    <a:p>
                      <a:pPr algn="ctr" rtl="0" fontAlgn="ctr"/>
                      <a:r>
                        <a:rPr lang="en-US" sz="1800" u="none" strike="noStrike" dirty="0">
                          <a:effectLst/>
                        </a:rPr>
                        <a:t>a </a:t>
                      </a:r>
                      <a:endParaRPr lang="en-US" sz="1800" b="0" i="0" u="none" strike="noStrike" dirty="0">
                        <a:solidFill>
                          <a:srgbClr val="000000"/>
                        </a:solidFill>
                        <a:effectLst/>
                        <a:latin typeface="Calibri"/>
                      </a:endParaRPr>
                    </a:p>
                  </a:txBody>
                  <a:tcPr marL="7620" marR="7620" marT="7620" marB="0" anchor="ctr"/>
                </a:tc>
                <a:tc>
                  <a:txBody>
                    <a:bodyPr/>
                    <a:lstStyle/>
                    <a:p>
                      <a:pPr algn="ctr" rtl="0" fontAlgn="ctr"/>
                      <a:r>
                        <a:rPr lang="en-US" sz="1800" u="none" strike="noStrike" dirty="0">
                          <a:effectLst/>
                        </a:rPr>
                        <a:t>s</a:t>
                      </a:r>
                      <a:endParaRPr lang="en-US" sz="1800" b="0" i="0" u="none" strike="noStrike" dirty="0">
                        <a:solidFill>
                          <a:srgbClr val="000000"/>
                        </a:solidFill>
                        <a:effectLst/>
                        <a:latin typeface="Calibri"/>
                      </a:endParaRPr>
                    </a:p>
                  </a:txBody>
                  <a:tcPr marL="7620" marR="7620" marT="7620" marB="0" anchor="ctr"/>
                </a:tc>
              </a:tr>
              <a:tr h="297180">
                <a:tc>
                  <a:txBody>
                    <a:bodyPr/>
                    <a:lstStyle/>
                    <a:p>
                      <a:pPr algn="ctr" rtl="0" fontAlgn="ctr"/>
                      <a:r>
                        <a:rPr lang="en-US" sz="1800" u="none" strike="noStrike" dirty="0">
                          <a:effectLst/>
                        </a:rPr>
                        <a:t>b </a:t>
                      </a:r>
                      <a:endParaRPr lang="en-US" sz="1800" b="0" i="0" u="none" strike="noStrike" dirty="0">
                        <a:solidFill>
                          <a:srgbClr val="000000"/>
                        </a:solidFill>
                        <a:effectLst/>
                        <a:latin typeface="Calibri"/>
                      </a:endParaRPr>
                    </a:p>
                  </a:txBody>
                  <a:tcPr marL="7620" marR="7620" marT="7620" marB="0" anchor="ctr"/>
                </a:tc>
                <a:tc>
                  <a:txBody>
                    <a:bodyPr/>
                    <a:lstStyle/>
                    <a:p>
                      <a:pPr algn="ctr" rtl="0" fontAlgn="ctr"/>
                      <a:r>
                        <a:rPr lang="en-US" sz="1800" u="none" strike="noStrike" dirty="0">
                          <a:effectLst/>
                        </a:rPr>
                        <a:t>t</a:t>
                      </a:r>
                      <a:endParaRPr lang="en-US" sz="1800" b="0" i="0" u="none" strike="noStrike" dirty="0">
                        <a:solidFill>
                          <a:srgbClr val="000000"/>
                        </a:solidFill>
                        <a:effectLst/>
                        <a:latin typeface="Calibri"/>
                      </a:endParaRPr>
                    </a:p>
                  </a:txBody>
                  <a:tcPr marL="7620" marR="7620" marT="7620" marB="0" anchor="ctr"/>
                </a:tc>
              </a:tr>
              <a:tr h="297180">
                <a:tc>
                  <a:txBody>
                    <a:bodyPr/>
                    <a:lstStyle/>
                    <a:p>
                      <a:pPr algn="ctr" rtl="0" fontAlgn="ctr"/>
                      <a:r>
                        <a:rPr lang="en-US" sz="1800" u="none" strike="noStrike" dirty="0">
                          <a:effectLst/>
                        </a:rPr>
                        <a:t>c </a:t>
                      </a:r>
                      <a:endParaRPr lang="en-US" sz="1800" b="0" i="0" u="none" strike="noStrike" dirty="0">
                        <a:solidFill>
                          <a:srgbClr val="000000"/>
                        </a:solidFill>
                        <a:effectLst/>
                        <a:latin typeface="Calibri"/>
                      </a:endParaRPr>
                    </a:p>
                  </a:txBody>
                  <a:tcPr marL="7620" marR="7620" marT="7620" marB="0" anchor="ctr"/>
                </a:tc>
                <a:tc>
                  <a:txBody>
                    <a:bodyPr/>
                    <a:lstStyle/>
                    <a:p>
                      <a:pPr algn="ctr" rtl="0" fontAlgn="ctr"/>
                      <a:r>
                        <a:rPr lang="en-US" sz="1800" u="none" strike="noStrike" dirty="0">
                          <a:effectLst/>
                        </a:rPr>
                        <a:t>u</a:t>
                      </a:r>
                      <a:endParaRPr lang="en-US" sz="1800" b="0" i="0" u="none" strike="noStrike" dirty="0">
                        <a:solidFill>
                          <a:srgbClr val="000000"/>
                        </a:solidFill>
                        <a:effectLst/>
                        <a:latin typeface="Calibri"/>
                      </a:endParaRPr>
                    </a:p>
                  </a:txBody>
                  <a:tcPr marL="7620" marR="7620" marT="7620" marB="0"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214315868"/>
              </p:ext>
            </p:extLst>
          </p:nvPr>
        </p:nvGraphicFramePr>
        <p:xfrm>
          <a:off x="2057400" y="4495800"/>
          <a:ext cx="2438400" cy="2080260"/>
        </p:xfrm>
        <a:graphic>
          <a:graphicData uri="http://schemas.openxmlformats.org/drawingml/2006/table">
            <a:tbl>
              <a:tblPr>
                <a:tableStyleId>{5C22544A-7EE6-4342-B048-85BDC9FD1C3A}</a:tableStyleId>
              </a:tblPr>
              <a:tblGrid>
                <a:gridCol w="609600"/>
                <a:gridCol w="609600"/>
                <a:gridCol w="609600"/>
                <a:gridCol w="609600"/>
              </a:tblGrid>
              <a:tr h="297180">
                <a:tc>
                  <a:txBody>
                    <a:bodyPr/>
                    <a:lstStyle/>
                    <a:p>
                      <a:pPr algn="ctr" rtl="0" fontAlgn="ctr"/>
                      <a:r>
                        <a:rPr lang="en-US" sz="1800" u="none" strike="noStrike" dirty="0">
                          <a:effectLst/>
                        </a:rPr>
                        <a:t>A </a:t>
                      </a:r>
                      <a:endParaRPr lang="en-US" sz="1800" b="1" i="0" u="none" strike="noStrike" dirty="0">
                        <a:solidFill>
                          <a:srgbClr val="000000"/>
                        </a:solidFill>
                        <a:effectLst/>
                        <a:latin typeface="Calibri"/>
                      </a:endParaRPr>
                    </a:p>
                  </a:txBody>
                  <a:tcPr marL="7620" marR="7620" marT="7620" marB="0" anchor="ctr"/>
                </a:tc>
                <a:tc>
                  <a:txBody>
                    <a:bodyPr/>
                    <a:lstStyle/>
                    <a:p>
                      <a:pPr algn="ctr" rtl="0" fontAlgn="ctr"/>
                      <a:r>
                        <a:rPr lang="en-US" sz="1800" u="none" strike="noStrike" dirty="0">
                          <a:effectLst/>
                        </a:rPr>
                        <a:t>B </a:t>
                      </a:r>
                      <a:endParaRPr lang="en-US" sz="1800" b="1" i="0" u="none" strike="noStrike" dirty="0">
                        <a:solidFill>
                          <a:srgbClr val="000000"/>
                        </a:solidFill>
                        <a:effectLst/>
                        <a:latin typeface="Calibri"/>
                      </a:endParaRPr>
                    </a:p>
                  </a:txBody>
                  <a:tcPr marL="7620" marR="7620" marT="7620" marB="0" anchor="ctr"/>
                </a:tc>
                <a:tc>
                  <a:txBody>
                    <a:bodyPr/>
                    <a:lstStyle/>
                    <a:p>
                      <a:pPr algn="ctr" rtl="0" fontAlgn="ctr"/>
                      <a:r>
                        <a:rPr lang="en-US" sz="1800" u="none" strike="noStrike" dirty="0">
                          <a:effectLst/>
                        </a:rPr>
                        <a:t>C </a:t>
                      </a:r>
                      <a:endParaRPr lang="en-US" sz="1800" b="1" i="0" u="none" strike="noStrike" dirty="0">
                        <a:solidFill>
                          <a:srgbClr val="000000"/>
                        </a:solidFill>
                        <a:effectLst/>
                        <a:latin typeface="Calibri"/>
                      </a:endParaRPr>
                    </a:p>
                  </a:txBody>
                  <a:tcPr marL="7620" marR="7620" marT="7620" marB="0" anchor="ctr"/>
                </a:tc>
                <a:tc>
                  <a:txBody>
                    <a:bodyPr/>
                    <a:lstStyle/>
                    <a:p>
                      <a:pPr algn="ctr" rtl="0" fontAlgn="ctr"/>
                      <a:r>
                        <a:rPr lang="en-US" sz="1800" u="none" strike="noStrike" dirty="0">
                          <a:effectLst/>
                        </a:rPr>
                        <a:t>D</a:t>
                      </a:r>
                      <a:endParaRPr lang="en-US" sz="1800" b="1" i="0" u="none" strike="noStrike" dirty="0">
                        <a:solidFill>
                          <a:srgbClr val="000000"/>
                        </a:solidFill>
                        <a:effectLst/>
                        <a:latin typeface="Calibri"/>
                      </a:endParaRPr>
                    </a:p>
                  </a:txBody>
                  <a:tcPr marL="7620" marR="7620" marT="7620" marB="0" anchor="ctr"/>
                </a:tc>
              </a:tr>
              <a:tr h="297180">
                <a:tc>
                  <a:txBody>
                    <a:bodyPr/>
                    <a:lstStyle/>
                    <a:p>
                      <a:pPr algn="ctr" rtl="0" fontAlgn="ctr"/>
                      <a:r>
                        <a:rPr lang="en-US" sz="1800" u="none" strike="noStrike" dirty="0">
                          <a:effectLst/>
                        </a:rPr>
                        <a:t>1</a:t>
                      </a:r>
                      <a:endParaRPr lang="en-US" sz="1800" b="0" i="0" u="none" strike="noStrike" dirty="0">
                        <a:solidFill>
                          <a:srgbClr val="000000"/>
                        </a:solidFill>
                        <a:effectLst/>
                        <a:latin typeface="Calibri"/>
                      </a:endParaRPr>
                    </a:p>
                  </a:txBody>
                  <a:tcPr marL="7620" marR="7620" marT="7620" marB="0" anchor="ctr"/>
                </a:tc>
                <a:tc>
                  <a:txBody>
                    <a:bodyPr/>
                    <a:lstStyle/>
                    <a:p>
                      <a:pPr algn="ctr" rtl="0" fontAlgn="ctr"/>
                      <a:r>
                        <a:rPr lang="en-US" sz="1800" u="none" strike="noStrike" dirty="0">
                          <a:effectLst/>
                        </a:rPr>
                        <a:t>x </a:t>
                      </a:r>
                      <a:endParaRPr lang="en-US" sz="1800" b="0" i="0" u="none" strike="noStrike" dirty="0">
                        <a:solidFill>
                          <a:srgbClr val="000000"/>
                        </a:solidFill>
                        <a:effectLst/>
                        <a:latin typeface="Calibri"/>
                      </a:endParaRPr>
                    </a:p>
                  </a:txBody>
                  <a:tcPr marL="7620" marR="7620" marT="7620" marB="0" anchor="ctr"/>
                </a:tc>
                <a:tc>
                  <a:txBody>
                    <a:bodyPr/>
                    <a:lstStyle/>
                    <a:p>
                      <a:pPr algn="ctr" rtl="0" fontAlgn="ctr"/>
                      <a:r>
                        <a:rPr lang="en-US" sz="1800" u="none" strike="noStrike" dirty="0">
                          <a:effectLst/>
                        </a:rPr>
                        <a:t>a </a:t>
                      </a:r>
                      <a:endParaRPr lang="en-US" sz="1800" b="0" i="0" u="none" strike="noStrike" dirty="0">
                        <a:solidFill>
                          <a:srgbClr val="000000"/>
                        </a:solidFill>
                        <a:effectLst/>
                        <a:latin typeface="Calibri"/>
                      </a:endParaRPr>
                    </a:p>
                  </a:txBody>
                  <a:tcPr marL="7620" marR="7620" marT="7620" marB="0" anchor="ctr"/>
                </a:tc>
                <a:tc>
                  <a:txBody>
                    <a:bodyPr/>
                    <a:lstStyle/>
                    <a:p>
                      <a:pPr algn="ctr" rtl="0" fontAlgn="ctr"/>
                      <a:r>
                        <a:rPr lang="en-US" sz="1800" u="none" strike="noStrike" dirty="0">
                          <a:effectLst/>
                        </a:rPr>
                        <a:t>s</a:t>
                      </a:r>
                      <a:endParaRPr lang="en-US" sz="1800" b="0" i="0" u="none" strike="noStrike" dirty="0">
                        <a:solidFill>
                          <a:srgbClr val="000000"/>
                        </a:solidFill>
                        <a:effectLst/>
                        <a:latin typeface="Calibri"/>
                      </a:endParaRPr>
                    </a:p>
                  </a:txBody>
                  <a:tcPr marL="7620" marR="7620" marT="7620" marB="0" anchor="ctr"/>
                </a:tc>
              </a:tr>
              <a:tr h="297180">
                <a:tc>
                  <a:txBody>
                    <a:bodyPr/>
                    <a:lstStyle/>
                    <a:p>
                      <a:pPr algn="ctr" rtl="0" fontAlgn="ctr"/>
                      <a:r>
                        <a:rPr lang="en-US" sz="1800" u="none" strike="noStrike" dirty="0">
                          <a:effectLst/>
                        </a:rPr>
                        <a:t>1</a:t>
                      </a:r>
                      <a:endParaRPr lang="en-US" sz="1800" b="0" i="0" u="none" strike="noStrike" dirty="0">
                        <a:solidFill>
                          <a:srgbClr val="000000"/>
                        </a:solidFill>
                        <a:effectLst/>
                        <a:latin typeface="Calibri"/>
                      </a:endParaRPr>
                    </a:p>
                  </a:txBody>
                  <a:tcPr marL="7620" marR="7620" marT="7620" marB="0" anchor="ctr"/>
                </a:tc>
                <a:tc>
                  <a:txBody>
                    <a:bodyPr/>
                    <a:lstStyle/>
                    <a:p>
                      <a:pPr algn="ctr" rtl="0" fontAlgn="ctr"/>
                      <a:r>
                        <a:rPr lang="en-US" sz="1800" u="none" strike="noStrike" dirty="0">
                          <a:effectLst/>
                        </a:rPr>
                        <a:t>x </a:t>
                      </a:r>
                      <a:endParaRPr lang="en-US" sz="1800" b="0" i="0" u="none" strike="noStrike" dirty="0">
                        <a:solidFill>
                          <a:srgbClr val="000000"/>
                        </a:solidFill>
                        <a:effectLst/>
                        <a:latin typeface="Calibri"/>
                      </a:endParaRPr>
                    </a:p>
                  </a:txBody>
                  <a:tcPr marL="7620" marR="7620" marT="7620" marB="0" anchor="ctr"/>
                </a:tc>
                <a:tc>
                  <a:txBody>
                    <a:bodyPr/>
                    <a:lstStyle/>
                    <a:p>
                      <a:pPr algn="ctr" rtl="0" fontAlgn="ctr"/>
                      <a:r>
                        <a:rPr lang="en-US" sz="1800" u="none" strike="noStrike" dirty="0">
                          <a:effectLst/>
                        </a:rPr>
                        <a:t>b </a:t>
                      </a:r>
                      <a:endParaRPr lang="en-US" sz="1800" b="0" i="0" u="none" strike="noStrike" dirty="0">
                        <a:solidFill>
                          <a:srgbClr val="000000"/>
                        </a:solidFill>
                        <a:effectLst/>
                        <a:latin typeface="Calibri"/>
                      </a:endParaRPr>
                    </a:p>
                  </a:txBody>
                  <a:tcPr marL="7620" marR="7620" marT="7620" marB="0" anchor="ctr"/>
                </a:tc>
                <a:tc>
                  <a:txBody>
                    <a:bodyPr/>
                    <a:lstStyle/>
                    <a:p>
                      <a:pPr algn="ctr" rtl="0" fontAlgn="ctr"/>
                      <a:r>
                        <a:rPr lang="en-US" sz="1800" u="none" strike="noStrike" dirty="0">
                          <a:effectLst/>
                        </a:rPr>
                        <a:t>t</a:t>
                      </a:r>
                      <a:endParaRPr lang="en-US" sz="1800" b="0" i="0" u="none" strike="noStrike" dirty="0">
                        <a:solidFill>
                          <a:srgbClr val="000000"/>
                        </a:solidFill>
                        <a:effectLst/>
                        <a:latin typeface="Calibri"/>
                      </a:endParaRPr>
                    </a:p>
                  </a:txBody>
                  <a:tcPr marL="7620" marR="7620" marT="7620" marB="0" anchor="ctr"/>
                </a:tc>
              </a:tr>
              <a:tr h="297180">
                <a:tc>
                  <a:txBody>
                    <a:bodyPr/>
                    <a:lstStyle/>
                    <a:p>
                      <a:pPr algn="ctr" rtl="0" fontAlgn="ctr"/>
                      <a:r>
                        <a:rPr lang="en-US" sz="1800" u="none" strike="noStrike" dirty="0">
                          <a:effectLst/>
                        </a:rPr>
                        <a:t>1</a:t>
                      </a:r>
                      <a:endParaRPr lang="en-US" sz="1800" b="0" i="0" u="none" strike="noStrike" dirty="0">
                        <a:solidFill>
                          <a:srgbClr val="000000"/>
                        </a:solidFill>
                        <a:effectLst/>
                        <a:latin typeface="Calibri"/>
                      </a:endParaRPr>
                    </a:p>
                  </a:txBody>
                  <a:tcPr marL="7620" marR="7620" marT="7620" marB="0" anchor="ctr"/>
                </a:tc>
                <a:tc>
                  <a:txBody>
                    <a:bodyPr/>
                    <a:lstStyle/>
                    <a:p>
                      <a:pPr algn="ctr" rtl="0" fontAlgn="ctr"/>
                      <a:r>
                        <a:rPr lang="en-US" sz="1800" u="none" strike="noStrike" dirty="0">
                          <a:effectLst/>
                        </a:rPr>
                        <a:t>x </a:t>
                      </a:r>
                      <a:endParaRPr lang="en-US" sz="1800" b="0" i="0" u="none" strike="noStrike" dirty="0">
                        <a:solidFill>
                          <a:srgbClr val="000000"/>
                        </a:solidFill>
                        <a:effectLst/>
                        <a:latin typeface="Calibri"/>
                      </a:endParaRPr>
                    </a:p>
                  </a:txBody>
                  <a:tcPr marL="7620" marR="7620" marT="7620" marB="0" anchor="ctr"/>
                </a:tc>
                <a:tc>
                  <a:txBody>
                    <a:bodyPr/>
                    <a:lstStyle/>
                    <a:p>
                      <a:pPr algn="ctr" rtl="0" fontAlgn="ctr"/>
                      <a:r>
                        <a:rPr lang="en-US" sz="1800" u="none" strike="noStrike" dirty="0">
                          <a:effectLst/>
                        </a:rPr>
                        <a:t>c </a:t>
                      </a:r>
                      <a:endParaRPr lang="en-US" sz="1800" b="0" i="0" u="none" strike="noStrike" dirty="0">
                        <a:solidFill>
                          <a:srgbClr val="000000"/>
                        </a:solidFill>
                        <a:effectLst/>
                        <a:latin typeface="Calibri"/>
                      </a:endParaRPr>
                    </a:p>
                  </a:txBody>
                  <a:tcPr marL="7620" marR="7620" marT="7620" marB="0" anchor="ctr"/>
                </a:tc>
                <a:tc>
                  <a:txBody>
                    <a:bodyPr/>
                    <a:lstStyle/>
                    <a:p>
                      <a:pPr algn="ctr" rtl="0" fontAlgn="ctr"/>
                      <a:r>
                        <a:rPr lang="en-US" sz="1800" u="none" strike="noStrike" dirty="0">
                          <a:effectLst/>
                        </a:rPr>
                        <a:t>u</a:t>
                      </a:r>
                      <a:endParaRPr lang="en-US" sz="1800" b="0" i="0" u="none" strike="noStrike" dirty="0">
                        <a:solidFill>
                          <a:srgbClr val="000000"/>
                        </a:solidFill>
                        <a:effectLst/>
                        <a:latin typeface="Calibri"/>
                      </a:endParaRPr>
                    </a:p>
                  </a:txBody>
                  <a:tcPr marL="7620" marR="7620" marT="7620" marB="0" anchor="ctr"/>
                </a:tc>
              </a:tr>
              <a:tr h="297180">
                <a:tc>
                  <a:txBody>
                    <a:bodyPr/>
                    <a:lstStyle/>
                    <a:p>
                      <a:pPr algn="ctr" rtl="0" fontAlgn="ctr"/>
                      <a:r>
                        <a:rPr lang="en-US" sz="1800" u="none" strike="noStrike" dirty="0">
                          <a:effectLst/>
                        </a:rPr>
                        <a:t>2</a:t>
                      </a:r>
                      <a:endParaRPr lang="en-US" sz="1800" b="0" i="0" u="none" strike="noStrike" dirty="0">
                        <a:solidFill>
                          <a:srgbClr val="000000"/>
                        </a:solidFill>
                        <a:effectLst/>
                        <a:latin typeface="Calibri"/>
                      </a:endParaRPr>
                    </a:p>
                  </a:txBody>
                  <a:tcPr marL="7620" marR="7620" marT="7620" marB="0" anchor="ctr"/>
                </a:tc>
                <a:tc>
                  <a:txBody>
                    <a:bodyPr/>
                    <a:lstStyle/>
                    <a:p>
                      <a:pPr algn="ctr" rtl="0" fontAlgn="ctr"/>
                      <a:r>
                        <a:rPr lang="en-US" sz="1800" u="none" strike="noStrike" dirty="0">
                          <a:effectLst/>
                        </a:rPr>
                        <a:t>y </a:t>
                      </a:r>
                      <a:endParaRPr lang="en-US" sz="1800" b="0" i="0" u="none" strike="noStrike" dirty="0">
                        <a:solidFill>
                          <a:srgbClr val="000000"/>
                        </a:solidFill>
                        <a:effectLst/>
                        <a:latin typeface="Calibri"/>
                      </a:endParaRPr>
                    </a:p>
                  </a:txBody>
                  <a:tcPr marL="7620" marR="7620" marT="7620" marB="0" anchor="ctr"/>
                </a:tc>
                <a:tc>
                  <a:txBody>
                    <a:bodyPr/>
                    <a:lstStyle/>
                    <a:p>
                      <a:pPr algn="ctr" rtl="0" fontAlgn="ctr"/>
                      <a:r>
                        <a:rPr lang="en-US" sz="1800" u="none" strike="noStrike" dirty="0">
                          <a:effectLst/>
                        </a:rPr>
                        <a:t>a </a:t>
                      </a:r>
                      <a:endParaRPr lang="en-US" sz="1800" b="0" i="0" u="none" strike="noStrike" dirty="0">
                        <a:solidFill>
                          <a:srgbClr val="000000"/>
                        </a:solidFill>
                        <a:effectLst/>
                        <a:latin typeface="Calibri"/>
                      </a:endParaRPr>
                    </a:p>
                  </a:txBody>
                  <a:tcPr marL="7620" marR="7620" marT="7620" marB="0" anchor="ctr"/>
                </a:tc>
                <a:tc>
                  <a:txBody>
                    <a:bodyPr/>
                    <a:lstStyle/>
                    <a:p>
                      <a:pPr algn="ctr" rtl="0" fontAlgn="ctr"/>
                      <a:r>
                        <a:rPr lang="en-US" sz="1800" u="none" strike="noStrike" dirty="0">
                          <a:effectLst/>
                        </a:rPr>
                        <a:t>s</a:t>
                      </a:r>
                      <a:endParaRPr lang="en-US" sz="1800" b="0" i="0" u="none" strike="noStrike" dirty="0">
                        <a:solidFill>
                          <a:srgbClr val="000000"/>
                        </a:solidFill>
                        <a:effectLst/>
                        <a:latin typeface="Calibri"/>
                      </a:endParaRPr>
                    </a:p>
                  </a:txBody>
                  <a:tcPr marL="7620" marR="7620" marT="7620" marB="0" anchor="ctr"/>
                </a:tc>
              </a:tr>
              <a:tr h="297180">
                <a:tc>
                  <a:txBody>
                    <a:bodyPr/>
                    <a:lstStyle/>
                    <a:p>
                      <a:pPr algn="ctr" rtl="0" fontAlgn="ctr"/>
                      <a:r>
                        <a:rPr lang="en-US" sz="1800" u="none" strike="noStrike" dirty="0">
                          <a:effectLst/>
                        </a:rPr>
                        <a:t>2</a:t>
                      </a:r>
                      <a:endParaRPr lang="en-US" sz="1800" b="0" i="0" u="none" strike="noStrike" dirty="0">
                        <a:solidFill>
                          <a:srgbClr val="000000"/>
                        </a:solidFill>
                        <a:effectLst/>
                        <a:latin typeface="Calibri"/>
                      </a:endParaRPr>
                    </a:p>
                  </a:txBody>
                  <a:tcPr marL="7620" marR="7620" marT="7620" marB="0" anchor="ctr"/>
                </a:tc>
                <a:tc>
                  <a:txBody>
                    <a:bodyPr/>
                    <a:lstStyle/>
                    <a:p>
                      <a:pPr algn="ctr" rtl="0" fontAlgn="ctr"/>
                      <a:r>
                        <a:rPr lang="en-US" sz="1800" u="none" strike="noStrike" dirty="0">
                          <a:effectLst/>
                        </a:rPr>
                        <a:t>y </a:t>
                      </a:r>
                      <a:endParaRPr lang="en-US" sz="1800" b="0" i="0" u="none" strike="noStrike" dirty="0">
                        <a:solidFill>
                          <a:srgbClr val="000000"/>
                        </a:solidFill>
                        <a:effectLst/>
                        <a:latin typeface="Calibri"/>
                      </a:endParaRPr>
                    </a:p>
                  </a:txBody>
                  <a:tcPr marL="7620" marR="7620" marT="7620" marB="0" anchor="ctr"/>
                </a:tc>
                <a:tc>
                  <a:txBody>
                    <a:bodyPr/>
                    <a:lstStyle/>
                    <a:p>
                      <a:pPr algn="ctr" rtl="0" fontAlgn="ctr"/>
                      <a:r>
                        <a:rPr lang="en-US" sz="1800" u="none" strike="noStrike" dirty="0">
                          <a:effectLst/>
                        </a:rPr>
                        <a:t>b </a:t>
                      </a:r>
                      <a:endParaRPr lang="en-US" sz="1800" b="0" i="0" u="none" strike="noStrike" dirty="0">
                        <a:solidFill>
                          <a:srgbClr val="000000"/>
                        </a:solidFill>
                        <a:effectLst/>
                        <a:latin typeface="Calibri"/>
                      </a:endParaRPr>
                    </a:p>
                  </a:txBody>
                  <a:tcPr marL="7620" marR="7620" marT="7620" marB="0" anchor="ctr"/>
                </a:tc>
                <a:tc>
                  <a:txBody>
                    <a:bodyPr/>
                    <a:lstStyle/>
                    <a:p>
                      <a:pPr algn="ctr" rtl="0" fontAlgn="ctr"/>
                      <a:r>
                        <a:rPr lang="en-US" sz="1800" u="none" strike="noStrike" dirty="0">
                          <a:effectLst/>
                        </a:rPr>
                        <a:t>t</a:t>
                      </a:r>
                      <a:endParaRPr lang="en-US" sz="1800" b="0" i="0" u="none" strike="noStrike" dirty="0">
                        <a:solidFill>
                          <a:srgbClr val="000000"/>
                        </a:solidFill>
                        <a:effectLst/>
                        <a:latin typeface="Calibri"/>
                      </a:endParaRPr>
                    </a:p>
                  </a:txBody>
                  <a:tcPr marL="7620" marR="7620" marT="7620" marB="0" anchor="ctr"/>
                </a:tc>
              </a:tr>
              <a:tr h="297180">
                <a:tc>
                  <a:txBody>
                    <a:bodyPr/>
                    <a:lstStyle/>
                    <a:p>
                      <a:pPr algn="ctr" rtl="0" fontAlgn="ctr"/>
                      <a:r>
                        <a:rPr lang="en-US" sz="1800" u="none" strike="noStrike" dirty="0">
                          <a:effectLst/>
                        </a:rPr>
                        <a:t>2</a:t>
                      </a:r>
                      <a:endParaRPr lang="en-US" sz="1800" b="0" i="0" u="none" strike="noStrike" dirty="0">
                        <a:solidFill>
                          <a:srgbClr val="000000"/>
                        </a:solidFill>
                        <a:effectLst/>
                        <a:latin typeface="Calibri"/>
                      </a:endParaRPr>
                    </a:p>
                  </a:txBody>
                  <a:tcPr marL="7620" marR="7620" marT="7620" marB="0" anchor="ctr"/>
                </a:tc>
                <a:tc>
                  <a:txBody>
                    <a:bodyPr/>
                    <a:lstStyle/>
                    <a:p>
                      <a:pPr algn="ctr" rtl="0" fontAlgn="ctr"/>
                      <a:r>
                        <a:rPr lang="en-US" sz="1800" u="none" strike="noStrike" dirty="0">
                          <a:effectLst/>
                        </a:rPr>
                        <a:t>y </a:t>
                      </a:r>
                      <a:endParaRPr lang="en-US" sz="1800" b="0" i="0" u="none" strike="noStrike" dirty="0">
                        <a:solidFill>
                          <a:srgbClr val="000000"/>
                        </a:solidFill>
                        <a:effectLst/>
                        <a:latin typeface="Calibri"/>
                      </a:endParaRPr>
                    </a:p>
                  </a:txBody>
                  <a:tcPr marL="7620" marR="7620" marT="7620" marB="0" anchor="ctr"/>
                </a:tc>
                <a:tc>
                  <a:txBody>
                    <a:bodyPr/>
                    <a:lstStyle/>
                    <a:p>
                      <a:pPr algn="ctr" rtl="0" fontAlgn="ctr"/>
                      <a:r>
                        <a:rPr lang="en-US" sz="1800" u="none" strike="noStrike" dirty="0">
                          <a:effectLst/>
                        </a:rPr>
                        <a:t>c </a:t>
                      </a:r>
                      <a:endParaRPr lang="en-US" sz="1800" b="0" i="0" u="none" strike="noStrike" dirty="0">
                        <a:solidFill>
                          <a:srgbClr val="000000"/>
                        </a:solidFill>
                        <a:effectLst/>
                        <a:latin typeface="Calibri"/>
                      </a:endParaRPr>
                    </a:p>
                  </a:txBody>
                  <a:tcPr marL="7620" marR="7620" marT="7620" marB="0" anchor="ctr"/>
                </a:tc>
                <a:tc>
                  <a:txBody>
                    <a:bodyPr/>
                    <a:lstStyle/>
                    <a:p>
                      <a:pPr algn="ctr" rtl="0" fontAlgn="ctr"/>
                      <a:r>
                        <a:rPr lang="en-US" sz="1800" u="none" strike="noStrike" dirty="0">
                          <a:effectLst/>
                        </a:rPr>
                        <a:t>u</a:t>
                      </a:r>
                      <a:endParaRPr lang="en-US" sz="1800" b="0" i="0" u="none" strike="noStrike" dirty="0">
                        <a:solidFill>
                          <a:srgbClr val="000000"/>
                        </a:solidFill>
                        <a:effectLst/>
                        <a:latin typeface="Calibri"/>
                      </a:endParaRPr>
                    </a:p>
                  </a:txBody>
                  <a:tcPr marL="7620" marR="7620" marT="7620" marB="0" anchor="ctr"/>
                </a:tc>
              </a:tr>
            </a:tbl>
          </a:graphicData>
        </a:graphic>
      </p:graphicFrame>
    </p:spTree>
    <p:extLst>
      <p:ext uri="{BB962C8B-B14F-4D97-AF65-F5344CB8AC3E}">
        <p14:creationId xmlns:p14="http://schemas.microsoft.com/office/powerpoint/2010/main" val="317472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85800" y="-76200"/>
            <a:ext cx="7772400" cy="1470025"/>
          </a:xfrm>
        </p:spPr>
        <p:txBody>
          <a:bodyPr/>
          <a:lstStyle/>
          <a:p>
            <a:r>
              <a:rPr lang="en-US" b="1" dirty="0"/>
              <a:t>Natural </a:t>
            </a:r>
            <a:r>
              <a:rPr lang="en-US" b="1" dirty="0" smtClean="0"/>
              <a:t>Join</a:t>
            </a:r>
            <a:endParaRPr lang="en-US" b="1" dirty="0"/>
          </a:p>
        </p:txBody>
      </p:sp>
      <p:sp>
        <p:nvSpPr>
          <p:cNvPr id="4" name="Rectangle 3"/>
          <p:cNvSpPr/>
          <p:nvPr/>
        </p:nvSpPr>
        <p:spPr>
          <a:xfrm>
            <a:off x="838200" y="1066800"/>
            <a:ext cx="7315200" cy="4401205"/>
          </a:xfrm>
          <a:prstGeom prst="rect">
            <a:avLst/>
          </a:prstGeom>
        </p:spPr>
        <p:txBody>
          <a:bodyPr wrap="square">
            <a:spAutoFit/>
          </a:bodyPr>
          <a:lstStyle/>
          <a:p>
            <a:r>
              <a:rPr lang="en-US" sz="2800" dirty="0"/>
              <a:t>• </a:t>
            </a:r>
            <a:r>
              <a:rPr lang="en-US" sz="2800" dirty="0" smtClean="0"/>
              <a:t>R1 ⋈ </a:t>
            </a:r>
            <a:r>
              <a:rPr lang="en-US" sz="2800" dirty="0"/>
              <a:t>R2</a:t>
            </a:r>
            <a:br>
              <a:rPr lang="en-US" sz="2800" dirty="0"/>
            </a:br>
            <a:r>
              <a:rPr lang="en-US" sz="2800" dirty="0"/>
              <a:t>– Assume R1 and R2 have attributes A </a:t>
            </a:r>
            <a:r>
              <a:rPr lang="en-US" sz="2800" dirty="0" smtClean="0"/>
              <a:t>in common</a:t>
            </a:r>
            <a:r>
              <a:rPr lang="en-US" sz="2800" dirty="0"/>
              <a:t>. Natural join is formed </a:t>
            </a:r>
            <a:r>
              <a:rPr lang="en-US" sz="2800" dirty="0" smtClean="0"/>
              <a:t>by concatenating </a:t>
            </a:r>
            <a:r>
              <a:rPr lang="en-US" sz="2800" dirty="0"/>
              <a:t>all tuples from R1 and R2 </a:t>
            </a:r>
            <a:r>
              <a:rPr lang="en-US" sz="2800" dirty="0" smtClean="0"/>
              <a:t>with same </a:t>
            </a:r>
            <a:r>
              <a:rPr lang="en-US" sz="2800" dirty="0"/>
              <a:t>values for A, and dropping </a:t>
            </a:r>
            <a:r>
              <a:rPr lang="en-US" sz="2800" dirty="0" smtClean="0"/>
              <a:t>the occurrences </a:t>
            </a:r>
            <a:r>
              <a:rPr lang="en-US" sz="2800" dirty="0"/>
              <a:t>of A in R2</a:t>
            </a:r>
            <a:br>
              <a:rPr lang="en-US" sz="2800" dirty="0"/>
            </a:br>
            <a:r>
              <a:rPr lang="en-US" sz="2800" dirty="0"/>
              <a:t>– R1 ⋈ </a:t>
            </a:r>
            <a:r>
              <a:rPr lang="en-US" sz="2800" dirty="0" smtClean="0"/>
              <a:t> R2 </a:t>
            </a:r>
            <a:r>
              <a:rPr lang="en-US" sz="2800" dirty="0"/>
              <a:t>= </a:t>
            </a:r>
            <a:r>
              <a:rPr lang="en-US" sz="2800" dirty="0" smtClean="0">
                <a:sym typeface="Symbol"/>
              </a:rPr>
              <a:t></a:t>
            </a:r>
            <a:r>
              <a:rPr lang="en-US" sz="2800" baseline="-25000" dirty="0" smtClean="0"/>
              <a:t>A’</a:t>
            </a:r>
            <a:r>
              <a:rPr lang="en-US" sz="2800" dirty="0" smtClean="0"/>
              <a:t>(</a:t>
            </a:r>
            <a:r>
              <a:rPr lang="en-US" sz="2800" dirty="0" err="1"/>
              <a:t>σ</a:t>
            </a:r>
            <a:r>
              <a:rPr lang="en-US" sz="2800" baseline="-25000" dirty="0" err="1"/>
              <a:t>C</a:t>
            </a:r>
            <a:r>
              <a:rPr lang="en-US" sz="2800" dirty="0"/>
              <a:t>(R1 × R2))</a:t>
            </a:r>
            <a:br>
              <a:rPr lang="en-US" sz="2800" dirty="0"/>
            </a:br>
            <a:r>
              <a:rPr lang="en-US" sz="2800" dirty="0"/>
              <a:t>• where C is the condition that the values for R1 </a:t>
            </a:r>
            <a:r>
              <a:rPr lang="en-US" sz="2800" dirty="0" smtClean="0"/>
              <a:t>and R2 </a:t>
            </a:r>
            <a:r>
              <a:rPr lang="en-US" sz="2800" dirty="0"/>
              <a:t>are the same for all attributes in A and A’ is </a:t>
            </a:r>
            <a:r>
              <a:rPr lang="en-US" sz="2800" dirty="0" smtClean="0"/>
              <a:t>all attributes </a:t>
            </a:r>
            <a:r>
              <a:rPr lang="en-US" sz="2800" dirty="0"/>
              <a:t>in R1 and R2 apart from the </a:t>
            </a:r>
            <a:r>
              <a:rPr lang="en-US" sz="2800" dirty="0" smtClean="0"/>
              <a:t>occurrences of </a:t>
            </a:r>
            <a:r>
              <a:rPr lang="en-US" sz="2800" dirty="0"/>
              <a:t>A in R2</a:t>
            </a:r>
            <a:r>
              <a:rPr lang="en-US" sz="2800" dirty="0" smtClean="0"/>
              <a:t>.</a:t>
            </a:r>
            <a:endParaRPr lang="en-US" sz="2800" dirty="0"/>
          </a:p>
        </p:txBody>
      </p:sp>
    </p:spTree>
    <p:extLst>
      <p:ext uri="{BB962C8B-B14F-4D97-AF65-F5344CB8AC3E}">
        <p14:creationId xmlns:p14="http://schemas.microsoft.com/office/powerpoint/2010/main" val="34316310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295400" y="3892550"/>
            <a:ext cx="5715000" cy="1754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041483" y="1076235"/>
            <a:ext cx="3569117" cy="1754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2000" y="990600"/>
            <a:ext cx="38100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p:cNvSpPr>
            <a:spLocks noChangeArrowheads="1"/>
          </p:cNvSpPr>
          <p:nvPr/>
        </p:nvSpPr>
        <p:spPr bwMode="auto">
          <a:xfrm>
            <a:off x="609600" y="228600"/>
            <a:ext cx="582723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smtClean="0">
                <a:ln>
                  <a:noFill/>
                </a:ln>
                <a:effectLst/>
                <a:latin typeface="Arial-BoldMT"/>
                <a:cs typeface="Arial" pitchFamily="34" charset="0"/>
              </a:rPr>
              <a:t>Example of a Natural Join</a:t>
            </a:r>
            <a:r>
              <a:rPr kumimoji="0" lang="en-US" sz="3600" b="1" i="0" u="none" strike="noStrike" cap="none" normalizeH="0" baseline="0" dirty="0" smtClean="0">
                <a:ln>
                  <a:noFill/>
                </a:ln>
                <a:solidFill>
                  <a:srgbClr val="333399"/>
                </a:solidFill>
                <a:effectLst/>
                <a:latin typeface="Arial-BoldMT"/>
                <a:cs typeface="Arial" pitchFamily="34" charset="0"/>
              </a:rPr>
              <a:t/>
            </a:r>
            <a:br>
              <a:rPr kumimoji="0" lang="en-US" sz="3600" b="1" i="0" u="none" strike="noStrike" cap="none" normalizeH="0" baseline="0" dirty="0" smtClean="0">
                <a:ln>
                  <a:noFill/>
                </a:ln>
                <a:solidFill>
                  <a:srgbClr val="333399"/>
                </a:solidFill>
                <a:effectLst/>
                <a:latin typeface="Arial-BoldMT"/>
                <a:cs typeface="Arial" pitchFamily="34" charset="0"/>
              </a:rPr>
            </a:b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6"/>
          <p:cNvSpPr/>
          <p:nvPr/>
        </p:nvSpPr>
        <p:spPr>
          <a:xfrm>
            <a:off x="762000" y="1076235"/>
            <a:ext cx="4495800" cy="1754326"/>
          </a:xfrm>
          <a:prstGeom prst="rect">
            <a:avLst/>
          </a:prstGeom>
        </p:spPr>
        <p:txBody>
          <a:bodyPr wrap="square">
            <a:spAutoFit/>
          </a:bodyPr>
          <a:lstStyle/>
          <a:p>
            <a:r>
              <a:rPr lang="en-US" u="sng" dirty="0" smtClean="0"/>
              <a:t>Course</a:t>
            </a:r>
          </a:p>
          <a:p>
            <a:r>
              <a:rPr lang="en-US" dirty="0" err="1" smtClean="0"/>
              <a:t>Courseid</a:t>
            </a:r>
            <a:r>
              <a:rPr lang="en-US" dirty="0" smtClean="0"/>
              <a:t>          title               </a:t>
            </a:r>
            <a:r>
              <a:rPr lang="en-US" dirty="0" err="1" smtClean="0"/>
              <a:t>Instructorid</a:t>
            </a:r>
            <a:endParaRPr lang="en-US" dirty="0" smtClean="0"/>
          </a:p>
          <a:p>
            <a:r>
              <a:rPr lang="en-US" dirty="0" smtClean="0"/>
              <a:t>CS51T               DBMS                1</a:t>
            </a:r>
          </a:p>
          <a:p>
            <a:r>
              <a:rPr lang="en-US" dirty="0" smtClean="0"/>
              <a:t>CS52S               OS                      2</a:t>
            </a:r>
          </a:p>
          <a:p>
            <a:r>
              <a:rPr lang="en-US" dirty="0" smtClean="0"/>
              <a:t>CS52T               Networking      2</a:t>
            </a:r>
          </a:p>
          <a:p>
            <a:r>
              <a:rPr lang="en-US" dirty="0" smtClean="0"/>
              <a:t>CS51S               C++                    3</a:t>
            </a:r>
          </a:p>
        </p:txBody>
      </p:sp>
      <p:sp>
        <p:nvSpPr>
          <p:cNvPr id="8" name="Rectangle 7"/>
          <p:cNvSpPr/>
          <p:nvPr/>
        </p:nvSpPr>
        <p:spPr>
          <a:xfrm>
            <a:off x="5041483" y="1214734"/>
            <a:ext cx="3569117" cy="1477328"/>
          </a:xfrm>
          <a:prstGeom prst="rect">
            <a:avLst/>
          </a:prstGeom>
        </p:spPr>
        <p:txBody>
          <a:bodyPr wrap="square">
            <a:spAutoFit/>
          </a:bodyPr>
          <a:lstStyle/>
          <a:p>
            <a:r>
              <a:rPr lang="en-US" u="sng" dirty="0" smtClean="0"/>
              <a:t>Instructor</a:t>
            </a:r>
          </a:p>
          <a:p>
            <a:r>
              <a:rPr lang="en-US" dirty="0" err="1" smtClean="0"/>
              <a:t>Instructorid</a:t>
            </a:r>
            <a:r>
              <a:rPr lang="en-US" dirty="0" smtClean="0"/>
              <a:t>       </a:t>
            </a:r>
            <a:r>
              <a:rPr lang="en-US" dirty="0" err="1" smtClean="0"/>
              <a:t>Instructorname</a:t>
            </a:r>
            <a:endParaRPr lang="en-US" dirty="0" smtClean="0"/>
          </a:p>
          <a:p>
            <a:r>
              <a:rPr lang="en-US" dirty="0" smtClean="0"/>
              <a:t>1                           Ram</a:t>
            </a:r>
          </a:p>
          <a:p>
            <a:r>
              <a:rPr lang="en-US" dirty="0" smtClean="0"/>
              <a:t>2                           </a:t>
            </a:r>
            <a:r>
              <a:rPr lang="en-US" dirty="0" err="1" smtClean="0"/>
              <a:t>Shyam</a:t>
            </a:r>
            <a:endParaRPr lang="en-US" dirty="0" smtClean="0"/>
          </a:p>
          <a:p>
            <a:r>
              <a:rPr lang="en-US" dirty="0" smtClean="0"/>
              <a:t>3                            </a:t>
            </a:r>
            <a:r>
              <a:rPr lang="en-US" dirty="0" err="1" smtClean="0"/>
              <a:t>Hari</a:t>
            </a:r>
            <a:endParaRPr lang="en-US" dirty="0"/>
          </a:p>
        </p:txBody>
      </p:sp>
      <p:sp>
        <p:nvSpPr>
          <p:cNvPr id="11" name="Rectangle 10"/>
          <p:cNvSpPr/>
          <p:nvPr/>
        </p:nvSpPr>
        <p:spPr>
          <a:xfrm>
            <a:off x="1295400" y="3886200"/>
            <a:ext cx="5791200" cy="1754326"/>
          </a:xfrm>
          <a:prstGeom prst="rect">
            <a:avLst/>
          </a:prstGeom>
        </p:spPr>
        <p:txBody>
          <a:bodyPr wrap="square">
            <a:spAutoFit/>
          </a:bodyPr>
          <a:lstStyle/>
          <a:p>
            <a:r>
              <a:rPr lang="en-US" dirty="0" smtClean="0"/>
              <a:t>Course ⋈ Instructor</a:t>
            </a:r>
          </a:p>
          <a:p>
            <a:r>
              <a:rPr lang="en-US" dirty="0" err="1" smtClean="0"/>
              <a:t>Courseid</a:t>
            </a:r>
            <a:r>
              <a:rPr lang="en-US" dirty="0" smtClean="0"/>
              <a:t>   title                       </a:t>
            </a:r>
            <a:r>
              <a:rPr lang="en-US" dirty="0" err="1" smtClean="0"/>
              <a:t>Instructorid</a:t>
            </a:r>
            <a:r>
              <a:rPr lang="en-US" dirty="0" smtClean="0"/>
              <a:t>      </a:t>
            </a:r>
            <a:r>
              <a:rPr lang="en-US" dirty="0" err="1" smtClean="0"/>
              <a:t>Instructorname</a:t>
            </a:r>
            <a:endParaRPr lang="en-US" dirty="0" smtClean="0"/>
          </a:p>
          <a:p>
            <a:r>
              <a:rPr lang="en-US" dirty="0" smtClean="0"/>
              <a:t>CS51T        DBMS                      1                               Ram</a:t>
            </a:r>
          </a:p>
          <a:p>
            <a:r>
              <a:rPr lang="en-US" dirty="0" smtClean="0"/>
              <a:t>CS52S         OS                           2                               </a:t>
            </a:r>
            <a:r>
              <a:rPr lang="en-US" dirty="0" err="1" smtClean="0"/>
              <a:t>Shyam</a:t>
            </a:r>
            <a:endParaRPr lang="en-US" dirty="0" smtClean="0"/>
          </a:p>
          <a:p>
            <a:r>
              <a:rPr lang="en-US" dirty="0" smtClean="0"/>
              <a:t>CS52T         Networking           2                               </a:t>
            </a:r>
            <a:r>
              <a:rPr lang="en-US" dirty="0" err="1" smtClean="0"/>
              <a:t>Shyam</a:t>
            </a:r>
            <a:endParaRPr lang="en-US" dirty="0" smtClean="0"/>
          </a:p>
          <a:p>
            <a:r>
              <a:rPr lang="en-US" dirty="0" smtClean="0"/>
              <a:t>CS51S         C++                         3                                </a:t>
            </a:r>
            <a:r>
              <a:rPr lang="en-US" dirty="0" err="1" smtClean="0"/>
              <a:t>Hari</a:t>
            </a:r>
            <a:endParaRPr lang="en-US" dirty="0"/>
          </a:p>
        </p:txBody>
      </p:sp>
    </p:spTree>
    <p:extLst>
      <p:ext uri="{BB962C8B-B14F-4D97-AF65-F5344CB8AC3E}">
        <p14:creationId xmlns:p14="http://schemas.microsoft.com/office/powerpoint/2010/main" val="1553115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85800" y="-76200"/>
            <a:ext cx="7772400" cy="1470025"/>
          </a:xfrm>
        </p:spPr>
        <p:txBody>
          <a:bodyPr/>
          <a:lstStyle/>
          <a:p>
            <a:r>
              <a:rPr lang="en-US" b="1" dirty="0" smtClean="0"/>
              <a:t>Theta Join</a:t>
            </a:r>
            <a:endParaRPr lang="en-US" b="1" dirty="0"/>
          </a:p>
        </p:txBody>
      </p:sp>
      <p:sp>
        <p:nvSpPr>
          <p:cNvPr id="4" name="Rectangle 3"/>
          <p:cNvSpPr/>
          <p:nvPr/>
        </p:nvSpPr>
        <p:spPr>
          <a:xfrm>
            <a:off x="838200" y="1066800"/>
            <a:ext cx="7315200" cy="3108543"/>
          </a:xfrm>
          <a:prstGeom prst="rect">
            <a:avLst/>
          </a:prstGeom>
        </p:spPr>
        <p:txBody>
          <a:bodyPr wrap="square">
            <a:spAutoFit/>
          </a:bodyPr>
          <a:lstStyle/>
          <a:p>
            <a:r>
              <a:rPr lang="en-US" sz="2800" dirty="0" smtClean="0"/>
              <a:t> R1 </a:t>
            </a:r>
            <a:r>
              <a:rPr lang="el-GR" sz="2800" dirty="0"/>
              <a:t>⋈</a:t>
            </a:r>
            <a:r>
              <a:rPr lang="el-GR" sz="2800" baseline="-25000" dirty="0"/>
              <a:t>θ</a:t>
            </a:r>
            <a:r>
              <a:rPr lang="en-US" sz="2800" dirty="0" smtClean="0"/>
              <a:t> R2 </a:t>
            </a:r>
          </a:p>
          <a:p>
            <a:pPr marL="457200" indent="-457200">
              <a:buFont typeface="Arial" pitchFamily="34" charset="0"/>
              <a:buChar char="•"/>
            </a:pPr>
            <a:r>
              <a:rPr lang="en-US" sz="2800" b="1" dirty="0" smtClean="0"/>
              <a:t>THETA </a:t>
            </a:r>
            <a:r>
              <a:rPr lang="en-US" sz="2800" b="1" dirty="0"/>
              <a:t>JOIN</a:t>
            </a:r>
            <a:r>
              <a:rPr lang="en-US" sz="2800" dirty="0"/>
              <a:t> allows </a:t>
            </a:r>
            <a:r>
              <a:rPr lang="en-US" sz="2800" dirty="0" smtClean="0"/>
              <a:t>to </a:t>
            </a:r>
            <a:r>
              <a:rPr lang="en-US" sz="2800" dirty="0"/>
              <a:t>merge two tables based on the condition represented by </a:t>
            </a:r>
            <a:r>
              <a:rPr lang="en-US" sz="2800" dirty="0" smtClean="0"/>
              <a:t>theta(</a:t>
            </a:r>
            <a:r>
              <a:rPr lang="el-GR" sz="2800" dirty="0" smtClean="0"/>
              <a:t>θ</a:t>
            </a:r>
            <a:r>
              <a:rPr lang="en-US" sz="2800" dirty="0" smtClean="0"/>
              <a:t>).</a:t>
            </a:r>
          </a:p>
          <a:p>
            <a:pPr marL="457200" indent="-457200">
              <a:buFont typeface="Arial" pitchFamily="34" charset="0"/>
              <a:buChar char="•"/>
            </a:pPr>
            <a:r>
              <a:rPr lang="en-US" sz="2800" dirty="0"/>
              <a:t>work for all comparison operators</a:t>
            </a:r>
            <a:r>
              <a:rPr lang="en-US" sz="2800" dirty="0" smtClean="0"/>
              <a:t>.</a:t>
            </a:r>
          </a:p>
          <a:p>
            <a:pPr marL="457200" indent="-457200">
              <a:buFont typeface="Arial" pitchFamily="34" charset="0"/>
              <a:buChar char="•"/>
            </a:pPr>
            <a:r>
              <a:rPr lang="en-US" sz="2800" dirty="0"/>
              <a:t>Theta join can use any conditions in the selection criteria</a:t>
            </a:r>
            <a:r>
              <a:rPr lang="en-US" sz="2800" dirty="0" smtClean="0"/>
              <a:t>.</a:t>
            </a:r>
          </a:p>
          <a:p>
            <a:endParaRPr lang="en-US" sz="2800" dirty="0"/>
          </a:p>
        </p:txBody>
      </p:sp>
      <p:sp>
        <p:nvSpPr>
          <p:cNvPr id="5" name="Rectangle 4"/>
          <p:cNvSpPr/>
          <p:nvPr/>
        </p:nvSpPr>
        <p:spPr>
          <a:xfrm>
            <a:off x="2133600" y="4495800"/>
            <a:ext cx="5715000" cy="1403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err="1"/>
              <a:t>Course</a:t>
            </a:r>
            <a:r>
              <a:rPr lang="es-ES" dirty="0"/>
              <a:t> ⋈ </a:t>
            </a:r>
            <a:r>
              <a:rPr lang="es-ES" baseline="-25000" dirty="0" err="1"/>
              <a:t>Course</a:t>
            </a:r>
            <a:r>
              <a:rPr lang="es-ES" baseline="-25000" dirty="0"/>
              <a:t>.</a:t>
            </a:r>
            <a:r>
              <a:rPr lang="en-US" baseline="-25000" dirty="0" err="1"/>
              <a:t>Instructorid</a:t>
            </a:r>
            <a:r>
              <a:rPr lang="es-ES" baseline="-25000" dirty="0"/>
              <a:t> &gt; 2 </a:t>
            </a:r>
            <a:r>
              <a:rPr lang="es-ES" dirty="0"/>
              <a:t>(Instructor</a:t>
            </a:r>
            <a:r>
              <a:rPr lang="es-ES" dirty="0" smtClean="0"/>
              <a:t>)</a:t>
            </a:r>
          </a:p>
          <a:p>
            <a:endParaRPr lang="es-ES" dirty="0"/>
          </a:p>
          <a:p>
            <a:r>
              <a:rPr lang="en-US" dirty="0" err="1" smtClean="0"/>
              <a:t>Courseid</a:t>
            </a:r>
            <a:r>
              <a:rPr lang="en-US" dirty="0" smtClean="0"/>
              <a:t>   </a:t>
            </a:r>
            <a:r>
              <a:rPr lang="en-US" dirty="0"/>
              <a:t>title                       </a:t>
            </a:r>
            <a:r>
              <a:rPr lang="en-US" dirty="0" err="1"/>
              <a:t>Instructorid</a:t>
            </a:r>
            <a:r>
              <a:rPr lang="en-US" dirty="0"/>
              <a:t>      </a:t>
            </a:r>
            <a:r>
              <a:rPr lang="en-US" dirty="0" err="1"/>
              <a:t>Instructorname</a:t>
            </a:r>
            <a:endParaRPr lang="en-US" dirty="0"/>
          </a:p>
          <a:p>
            <a:r>
              <a:rPr lang="en-US" dirty="0" smtClean="0"/>
              <a:t>CS51S         </a:t>
            </a:r>
            <a:r>
              <a:rPr lang="en-US" dirty="0"/>
              <a:t>C++                         3                                </a:t>
            </a:r>
            <a:r>
              <a:rPr lang="en-US" dirty="0" err="1"/>
              <a:t>Hari</a:t>
            </a:r>
            <a:endParaRPr lang="en-US" dirty="0"/>
          </a:p>
          <a:p>
            <a:pPr algn="ctr"/>
            <a:endParaRPr lang="en-US" dirty="0"/>
          </a:p>
        </p:txBody>
      </p:sp>
      <p:sp>
        <p:nvSpPr>
          <p:cNvPr id="2" name="Rectangle 1"/>
          <p:cNvSpPr/>
          <p:nvPr/>
        </p:nvSpPr>
        <p:spPr>
          <a:xfrm>
            <a:off x="914400" y="3733800"/>
            <a:ext cx="6781800" cy="1200329"/>
          </a:xfrm>
          <a:prstGeom prst="rect">
            <a:avLst/>
          </a:prstGeom>
        </p:spPr>
        <p:txBody>
          <a:bodyPr wrap="square">
            <a:spAutoFit/>
          </a:bodyPr>
          <a:lstStyle/>
          <a:p>
            <a:r>
              <a:rPr lang="es-ES" sz="2400" dirty="0" err="1"/>
              <a:t>Course</a:t>
            </a:r>
            <a:r>
              <a:rPr lang="es-ES" sz="2400" dirty="0"/>
              <a:t> ⋈ </a:t>
            </a:r>
            <a:r>
              <a:rPr lang="es-ES" sz="2400" baseline="-25000" dirty="0" err="1"/>
              <a:t>Course</a:t>
            </a:r>
            <a:r>
              <a:rPr lang="es-ES" sz="2400" baseline="-25000" dirty="0"/>
              <a:t>.</a:t>
            </a:r>
            <a:r>
              <a:rPr lang="en-US" sz="2400" baseline="-25000" dirty="0" err="1"/>
              <a:t>Instructorid</a:t>
            </a:r>
            <a:r>
              <a:rPr lang="es-ES" sz="2400" baseline="-25000" dirty="0"/>
              <a:t> &gt; 2 </a:t>
            </a:r>
            <a:r>
              <a:rPr lang="es-ES" sz="2400" dirty="0"/>
              <a:t>(Instructor)</a:t>
            </a:r>
          </a:p>
          <a:p>
            <a:endParaRPr lang="es-ES" sz="2400" dirty="0"/>
          </a:p>
          <a:p>
            <a:r>
              <a:rPr lang="es-ES" sz="2400" dirty="0" err="1"/>
              <a:t>Results</a:t>
            </a:r>
            <a:endParaRPr lang="es-ES" sz="2400" dirty="0"/>
          </a:p>
        </p:txBody>
      </p:sp>
    </p:spTree>
    <p:extLst>
      <p:ext uri="{BB962C8B-B14F-4D97-AF65-F5344CB8AC3E}">
        <p14:creationId xmlns:p14="http://schemas.microsoft.com/office/powerpoint/2010/main" val="3968119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85800" y="-76200"/>
            <a:ext cx="7772400" cy="1470025"/>
          </a:xfrm>
        </p:spPr>
        <p:txBody>
          <a:bodyPr/>
          <a:lstStyle/>
          <a:p>
            <a:r>
              <a:rPr lang="en-US" dirty="0" err="1" smtClean="0"/>
              <a:t>Equi</a:t>
            </a:r>
            <a:r>
              <a:rPr lang="en-US" b="1" dirty="0" smtClean="0"/>
              <a:t> </a:t>
            </a:r>
            <a:r>
              <a:rPr lang="en-US" dirty="0" smtClean="0"/>
              <a:t>Join</a:t>
            </a:r>
            <a:endParaRPr lang="en-US" dirty="0"/>
          </a:p>
        </p:txBody>
      </p:sp>
      <p:sp>
        <p:nvSpPr>
          <p:cNvPr id="4" name="Rectangle 3"/>
          <p:cNvSpPr/>
          <p:nvPr/>
        </p:nvSpPr>
        <p:spPr>
          <a:xfrm>
            <a:off x="838200" y="1066800"/>
            <a:ext cx="7315200" cy="2246769"/>
          </a:xfrm>
          <a:prstGeom prst="rect">
            <a:avLst/>
          </a:prstGeom>
        </p:spPr>
        <p:txBody>
          <a:bodyPr wrap="square">
            <a:spAutoFit/>
          </a:bodyPr>
          <a:lstStyle/>
          <a:p>
            <a:pPr marL="342900" indent="-342900">
              <a:buFont typeface="Arial" pitchFamily="34" charset="0"/>
              <a:buChar char="•"/>
            </a:pPr>
            <a:r>
              <a:rPr lang="en-US" sz="2000" dirty="0" smtClean="0"/>
              <a:t> </a:t>
            </a:r>
            <a:r>
              <a:rPr lang="en-US" sz="2000" b="1" dirty="0" smtClean="0"/>
              <a:t>EQUI </a:t>
            </a:r>
            <a:r>
              <a:rPr lang="en-US" sz="2000" b="1" dirty="0"/>
              <a:t>JOIN</a:t>
            </a:r>
            <a:r>
              <a:rPr lang="en-US" sz="2000" dirty="0"/>
              <a:t> is done when a Theta join uses only the equivalence condition</a:t>
            </a:r>
            <a:r>
              <a:rPr lang="en-US" sz="2000" dirty="0" smtClean="0"/>
              <a:t>.</a:t>
            </a:r>
          </a:p>
          <a:p>
            <a:pPr marL="457200" indent="-457200">
              <a:buFont typeface="Arial" pitchFamily="34" charset="0"/>
              <a:buChar char="•"/>
            </a:pPr>
            <a:r>
              <a:rPr lang="en-US" sz="2000" dirty="0" smtClean="0"/>
              <a:t>Most difficult </a:t>
            </a:r>
            <a:r>
              <a:rPr lang="en-US" sz="2000" dirty="0"/>
              <a:t>operation to implement efficiently in an </a:t>
            </a:r>
            <a:r>
              <a:rPr lang="en-US" sz="2000" dirty="0" smtClean="0"/>
              <a:t>RDBMS.</a:t>
            </a:r>
          </a:p>
          <a:p>
            <a:pPr marL="457200" indent="-457200">
              <a:buFont typeface="Arial" pitchFamily="34" charset="0"/>
              <a:buChar char="•"/>
            </a:pPr>
            <a:r>
              <a:rPr lang="en-US" sz="2000" dirty="0" smtClean="0"/>
              <a:t>Uses one </a:t>
            </a:r>
            <a:r>
              <a:rPr lang="en-US" sz="2000" dirty="0"/>
              <a:t>common </a:t>
            </a:r>
            <a:r>
              <a:rPr lang="en-US" sz="2000" dirty="0" smtClean="0"/>
              <a:t>column to join tables</a:t>
            </a:r>
          </a:p>
          <a:p>
            <a:pPr marL="457200" indent="-457200">
              <a:buFont typeface="Arial" pitchFamily="34" charset="0"/>
              <a:buChar char="•"/>
            </a:pPr>
            <a:r>
              <a:rPr lang="en-US" sz="2000" dirty="0" smtClean="0"/>
              <a:t>Does not allow </a:t>
            </a:r>
            <a:r>
              <a:rPr lang="en-US" sz="2000" dirty="0"/>
              <a:t>other comparison operator such as &lt;, &gt; &lt;= etc. </a:t>
            </a:r>
            <a:endParaRPr lang="en-US" sz="2000" dirty="0" smtClean="0"/>
          </a:p>
          <a:p>
            <a:pPr marL="457200" indent="-457200">
              <a:buFont typeface="Arial" pitchFamily="34" charset="0"/>
              <a:buChar char="•"/>
            </a:pPr>
            <a:r>
              <a:rPr lang="en-US" sz="2000" dirty="0" smtClean="0"/>
              <a:t>The </a:t>
            </a:r>
            <a:r>
              <a:rPr lang="en-US" sz="2000" dirty="0"/>
              <a:t>joining id needs to be exact match and doesn’t allow for any </a:t>
            </a:r>
            <a:r>
              <a:rPr lang="en-US" sz="2000" dirty="0" smtClean="0"/>
              <a:t>variations.</a:t>
            </a:r>
            <a:endParaRPr lang="en-US" sz="2000" dirty="0"/>
          </a:p>
        </p:txBody>
      </p:sp>
      <p:sp>
        <p:nvSpPr>
          <p:cNvPr id="6" name="Rectangle 5"/>
          <p:cNvSpPr/>
          <p:nvPr/>
        </p:nvSpPr>
        <p:spPr>
          <a:xfrm>
            <a:off x="772510" y="4344621"/>
            <a:ext cx="8229600" cy="1754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dirty="0" err="1"/>
              <a:t>Course</a:t>
            </a:r>
            <a:r>
              <a:rPr lang="es-ES" sz="1400" dirty="0"/>
              <a:t> ⋈ </a:t>
            </a:r>
            <a:r>
              <a:rPr lang="es-ES" sz="1400" baseline="-25000" dirty="0" err="1"/>
              <a:t>Course</a:t>
            </a:r>
            <a:r>
              <a:rPr lang="es-ES" sz="1400" baseline="-25000" dirty="0"/>
              <a:t>.</a:t>
            </a:r>
            <a:r>
              <a:rPr lang="en-US" sz="1400" baseline="-25000" dirty="0" err="1"/>
              <a:t>Instructorid</a:t>
            </a:r>
            <a:r>
              <a:rPr lang="es-ES" sz="1400" baseline="-25000" dirty="0"/>
              <a:t> =</a:t>
            </a:r>
            <a:r>
              <a:rPr lang="es-ES" sz="1400" dirty="0"/>
              <a:t> </a:t>
            </a:r>
            <a:r>
              <a:rPr lang="es-ES" sz="1400" baseline="-25000" dirty="0"/>
              <a:t>Instructor.</a:t>
            </a:r>
            <a:r>
              <a:rPr lang="en-US" sz="1400" baseline="-25000" dirty="0"/>
              <a:t> </a:t>
            </a:r>
            <a:r>
              <a:rPr lang="en-US" sz="1400" baseline="-25000" dirty="0" err="1"/>
              <a:t>Instructorid</a:t>
            </a:r>
            <a:r>
              <a:rPr lang="es-ES" sz="1400" baseline="-25000" dirty="0"/>
              <a:t> </a:t>
            </a:r>
            <a:r>
              <a:rPr lang="es-ES" sz="1400" dirty="0"/>
              <a:t>(Instructor)</a:t>
            </a:r>
          </a:p>
          <a:p>
            <a:r>
              <a:rPr lang="es-ES" sz="1400" dirty="0" err="1"/>
              <a:t>Course</a:t>
            </a:r>
            <a:r>
              <a:rPr lang="es-ES" sz="1400" dirty="0"/>
              <a:t> </a:t>
            </a:r>
            <a:r>
              <a:rPr lang="es-ES" sz="1400" dirty="0" smtClean="0"/>
              <a:t>.</a:t>
            </a:r>
            <a:r>
              <a:rPr lang="en-US" sz="1400" dirty="0" err="1" smtClean="0"/>
              <a:t>Courseid</a:t>
            </a:r>
            <a:r>
              <a:rPr lang="en-US" sz="1400" dirty="0" smtClean="0"/>
              <a:t>      </a:t>
            </a:r>
            <a:r>
              <a:rPr lang="es-ES" sz="1400" dirty="0" err="1"/>
              <a:t>Course</a:t>
            </a:r>
            <a:r>
              <a:rPr lang="es-ES" sz="1400" dirty="0"/>
              <a:t> </a:t>
            </a:r>
            <a:r>
              <a:rPr lang="es-ES" sz="1400" dirty="0" smtClean="0"/>
              <a:t>.</a:t>
            </a:r>
            <a:r>
              <a:rPr lang="en-US" sz="1400" dirty="0" smtClean="0"/>
              <a:t>title       </a:t>
            </a:r>
            <a:r>
              <a:rPr lang="es-ES" sz="1400" dirty="0" err="1" smtClean="0"/>
              <a:t>Course</a:t>
            </a:r>
            <a:r>
              <a:rPr lang="es-ES" sz="1400" dirty="0" smtClean="0"/>
              <a:t>.</a:t>
            </a:r>
            <a:r>
              <a:rPr lang="en-US" sz="1400" dirty="0" err="1" smtClean="0"/>
              <a:t>Instructorid</a:t>
            </a:r>
            <a:r>
              <a:rPr lang="en-US" sz="1400" dirty="0" smtClean="0"/>
              <a:t>       </a:t>
            </a:r>
            <a:r>
              <a:rPr lang="es-ES" sz="1400" dirty="0" smtClean="0"/>
              <a:t>Instructor.</a:t>
            </a:r>
            <a:r>
              <a:rPr lang="en-US" sz="1400" dirty="0" err="1" smtClean="0"/>
              <a:t>Instructorid</a:t>
            </a:r>
            <a:r>
              <a:rPr lang="en-US" sz="1400" dirty="0" smtClean="0"/>
              <a:t>      </a:t>
            </a:r>
            <a:r>
              <a:rPr lang="es-ES" sz="1400" dirty="0" smtClean="0"/>
              <a:t>Instructor.</a:t>
            </a:r>
            <a:r>
              <a:rPr lang="en-US" sz="1400" dirty="0" err="1" smtClean="0"/>
              <a:t>Instructorname</a:t>
            </a:r>
            <a:endParaRPr lang="en-US" sz="1400" dirty="0"/>
          </a:p>
          <a:p>
            <a:r>
              <a:rPr lang="en-US" sz="1400" dirty="0"/>
              <a:t>CS51T        </a:t>
            </a:r>
            <a:r>
              <a:rPr lang="en-US" sz="1400" dirty="0" smtClean="0"/>
              <a:t>		DBMS                     1                                1			Ram</a:t>
            </a:r>
            <a:endParaRPr lang="en-US" sz="1400" dirty="0"/>
          </a:p>
          <a:p>
            <a:r>
              <a:rPr lang="en-US" sz="1400" dirty="0" smtClean="0"/>
              <a:t>CS52S         		OS                           2                                2			</a:t>
            </a:r>
            <a:r>
              <a:rPr lang="en-US" sz="1400" dirty="0" err="1" smtClean="0"/>
              <a:t>Shyam</a:t>
            </a:r>
            <a:endParaRPr lang="en-US" sz="1400" dirty="0" smtClean="0"/>
          </a:p>
          <a:p>
            <a:r>
              <a:rPr lang="en-US" sz="1400" dirty="0" smtClean="0"/>
              <a:t>CS52T         		Networking           2                                2			</a:t>
            </a:r>
            <a:r>
              <a:rPr lang="en-US" sz="1400" dirty="0" err="1" smtClean="0"/>
              <a:t>Shyam</a:t>
            </a:r>
            <a:endParaRPr lang="en-US" sz="1400" dirty="0" smtClean="0"/>
          </a:p>
          <a:p>
            <a:r>
              <a:rPr lang="en-US" sz="1400" dirty="0" smtClean="0"/>
              <a:t>CS51S         		C++                         3                                3			</a:t>
            </a:r>
            <a:r>
              <a:rPr lang="en-US" sz="1400" dirty="0" err="1" smtClean="0"/>
              <a:t>Hari</a:t>
            </a:r>
            <a:endParaRPr lang="en-US" sz="1400" dirty="0" smtClean="0"/>
          </a:p>
          <a:p>
            <a:pPr algn="ctr"/>
            <a:endParaRPr lang="en-US" sz="1400" dirty="0"/>
          </a:p>
        </p:txBody>
      </p:sp>
      <p:sp>
        <p:nvSpPr>
          <p:cNvPr id="2" name="Rectangle 1"/>
          <p:cNvSpPr/>
          <p:nvPr/>
        </p:nvSpPr>
        <p:spPr>
          <a:xfrm>
            <a:off x="990600" y="3505200"/>
            <a:ext cx="6629400" cy="923330"/>
          </a:xfrm>
          <a:prstGeom prst="rect">
            <a:avLst/>
          </a:prstGeom>
        </p:spPr>
        <p:txBody>
          <a:bodyPr wrap="square">
            <a:spAutoFit/>
          </a:bodyPr>
          <a:lstStyle/>
          <a:p>
            <a:r>
              <a:rPr lang="es-ES" dirty="0" err="1"/>
              <a:t>Course</a:t>
            </a:r>
            <a:r>
              <a:rPr lang="es-ES" dirty="0"/>
              <a:t> ⋈ </a:t>
            </a:r>
            <a:r>
              <a:rPr lang="es-ES" baseline="-25000" dirty="0" err="1"/>
              <a:t>Course</a:t>
            </a:r>
            <a:r>
              <a:rPr lang="es-ES" baseline="-25000" dirty="0"/>
              <a:t>.</a:t>
            </a:r>
            <a:r>
              <a:rPr lang="en-US" baseline="-25000" dirty="0" err="1"/>
              <a:t>Instructorid</a:t>
            </a:r>
            <a:r>
              <a:rPr lang="es-ES" baseline="-25000" dirty="0"/>
              <a:t> =</a:t>
            </a:r>
            <a:r>
              <a:rPr lang="es-ES" dirty="0"/>
              <a:t> </a:t>
            </a:r>
            <a:r>
              <a:rPr lang="es-ES" baseline="-25000" dirty="0" smtClean="0"/>
              <a:t>Instructor.</a:t>
            </a:r>
            <a:r>
              <a:rPr lang="en-US" baseline="-25000" dirty="0" smtClean="0"/>
              <a:t> </a:t>
            </a:r>
            <a:r>
              <a:rPr lang="en-US" baseline="-25000" dirty="0" err="1" smtClean="0"/>
              <a:t>Instructorid</a:t>
            </a:r>
            <a:r>
              <a:rPr lang="es-ES" baseline="-25000" dirty="0" smtClean="0"/>
              <a:t> </a:t>
            </a:r>
            <a:r>
              <a:rPr lang="es-ES" dirty="0"/>
              <a:t>(Instructor)</a:t>
            </a:r>
          </a:p>
          <a:p>
            <a:endParaRPr lang="es-ES" dirty="0"/>
          </a:p>
          <a:p>
            <a:r>
              <a:rPr lang="es-ES" dirty="0" err="1"/>
              <a:t>Results</a:t>
            </a:r>
            <a:endParaRPr lang="es-ES" dirty="0"/>
          </a:p>
        </p:txBody>
      </p:sp>
    </p:spTree>
    <p:extLst>
      <p:ext uri="{BB962C8B-B14F-4D97-AF65-F5344CB8AC3E}">
        <p14:creationId xmlns:p14="http://schemas.microsoft.com/office/powerpoint/2010/main" val="1807763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76200"/>
            <a:ext cx="8229240" cy="1144800"/>
          </a:xfrm>
        </p:spPr>
        <p:txBody>
          <a:bodyPr>
            <a:normAutofit/>
          </a:bodyPr>
          <a:lstStyle/>
          <a:p>
            <a:r>
              <a:rPr lang="en-US" dirty="0"/>
              <a:t>Rename Operation (</a:t>
            </a:r>
            <a:r>
              <a:rPr lang="el-GR" dirty="0"/>
              <a:t>ρ)</a:t>
            </a:r>
          </a:p>
        </p:txBody>
      </p:sp>
      <p:sp>
        <p:nvSpPr>
          <p:cNvPr id="4" name="Rectangle 3"/>
          <p:cNvSpPr/>
          <p:nvPr/>
        </p:nvSpPr>
        <p:spPr>
          <a:xfrm>
            <a:off x="762000" y="990600"/>
            <a:ext cx="7543800" cy="1015663"/>
          </a:xfrm>
          <a:prstGeom prst="rect">
            <a:avLst/>
          </a:prstGeom>
        </p:spPr>
        <p:txBody>
          <a:bodyPr wrap="square">
            <a:spAutoFit/>
          </a:bodyPr>
          <a:lstStyle/>
          <a:p>
            <a:r>
              <a:rPr lang="en-US" sz="2000" dirty="0"/>
              <a:t>This operation is used to rename the output relation for any query operation which returns result like Select, Project etc. Or to simply rename a relation(table</a:t>
            </a:r>
            <a:r>
              <a:rPr lang="en-US" sz="2000" dirty="0" smtClean="0"/>
              <a:t>).</a:t>
            </a:r>
          </a:p>
        </p:txBody>
      </p:sp>
      <p:sp>
        <p:nvSpPr>
          <p:cNvPr id="2" name="Rectangle 1"/>
          <p:cNvSpPr/>
          <p:nvPr/>
        </p:nvSpPr>
        <p:spPr>
          <a:xfrm>
            <a:off x="914400" y="2006263"/>
            <a:ext cx="7086600" cy="2277547"/>
          </a:xfrm>
          <a:prstGeom prst="rect">
            <a:avLst/>
          </a:prstGeom>
        </p:spPr>
        <p:txBody>
          <a:bodyPr wrap="square">
            <a:spAutoFit/>
          </a:bodyPr>
          <a:lstStyle/>
          <a:p>
            <a:r>
              <a:rPr lang="en-US" sz="2400" dirty="0"/>
              <a:t>ρ(</a:t>
            </a:r>
            <a:r>
              <a:rPr lang="en-US" sz="2400" dirty="0" err="1"/>
              <a:t>RelationNew</a:t>
            </a:r>
            <a:r>
              <a:rPr lang="en-US" sz="2400" dirty="0"/>
              <a:t>, </a:t>
            </a:r>
            <a:r>
              <a:rPr lang="en-US" sz="2400" dirty="0" err="1"/>
              <a:t>RelationOld</a:t>
            </a:r>
            <a:r>
              <a:rPr lang="en-US" sz="2400" dirty="0"/>
              <a:t>) </a:t>
            </a:r>
            <a:r>
              <a:rPr lang="en-US" sz="2400" dirty="0" smtClean="0"/>
              <a:t>         ρ= </a:t>
            </a:r>
            <a:r>
              <a:rPr lang="en-US" sz="2400" dirty="0"/>
              <a:t>rho </a:t>
            </a:r>
          </a:p>
          <a:p>
            <a:r>
              <a:rPr lang="en-US" sz="2400" dirty="0" err="1"/>
              <a:t>Eg</a:t>
            </a:r>
            <a:r>
              <a:rPr lang="en-US" sz="2400" dirty="0"/>
              <a:t>: </a:t>
            </a:r>
          </a:p>
          <a:p>
            <a:r>
              <a:rPr lang="en-US" u="sng" dirty="0"/>
              <a:t>Enroll</a:t>
            </a:r>
            <a:r>
              <a:rPr lang="en-US" dirty="0"/>
              <a:t/>
            </a:r>
            <a:br>
              <a:rPr lang="en-US" dirty="0"/>
            </a:br>
            <a:r>
              <a:rPr lang="en-US" dirty="0" err="1"/>
              <a:t>sid</a:t>
            </a:r>
            <a:r>
              <a:rPr lang="en-US" dirty="0"/>
              <a:t> 	</a:t>
            </a:r>
            <a:r>
              <a:rPr lang="en-US" dirty="0" err="1"/>
              <a:t>cid</a:t>
            </a:r>
            <a:r>
              <a:rPr lang="en-US" dirty="0"/>
              <a:t> 	grade</a:t>
            </a:r>
            <a:br>
              <a:rPr lang="en-US" dirty="0"/>
            </a:br>
            <a:r>
              <a:rPr lang="en-US" dirty="0"/>
              <a:t>123 	CS51T 	76</a:t>
            </a:r>
            <a:br>
              <a:rPr lang="en-US" dirty="0"/>
            </a:br>
            <a:r>
              <a:rPr lang="en-US" dirty="0"/>
              <a:t>234 	CS52S 	50</a:t>
            </a:r>
            <a:br>
              <a:rPr lang="en-US" dirty="0"/>
            </a:br>
            <a:r>
              <a:rPr lang="en-US" dirty="0"/>
              <a:t>345 	CS52S 	55</a:t>
            </a:r>
            <a:r>
              <a:rPr lang="el-GR" dirty="0"/>
              <a:t> </a:t>
            </a:r>
            <a:endParaRPr lang="en-US" dirty="0"/>
          </a:p>
        </p:txBody>
      </p:sp>
      <p:sp>
        <p:nvSpPr>
          <p:cNvPr id="5" name="Rectangle 4"/>
          <p:cNvSpPr/>
          <p:nvPr/>
        </p:nvSpPr>
        <p:spPr>
          <a:xfrm>
            <a:off x="990600" y="4114800"/>
            <a:ext cx="4572000" cy="646331"/>
          </a:xfrm>
          <a:prstGeom prst="rect">
            <a:avLst/>
          </a:prstGeom>
        </p:spPr>
        <p:txBody>
          <a:bodyPr>
            <a:spAutoFit/>
          </a:bodyPr>
          <a:lstStyle/>
          <a:p>
            <a:endParaRPr lang="en-US" dirty="0"/>
          </a:p>
          <a:p>
            <a:r>
              <a:rPr lang="el-GR" dirty="0"/>
              <a:t>ρ(</a:t>
            </a:r>
            <a:r>
              <a:rPr lang="en-US" dirty="0" err="1"/>
              <a:t>CourseId</a:t>
            </a:r>
            <a:r>
              <a:rPr lang="en-US" dirty="0"/>
              <a:t>, ∏</a:t>
            </a:r>
            <a:r>
              <a:rPr lang="en-US" baseline="-25000" dirty="0" err="1"/>
              <a:t>cid</a:t>
            </a:r>
            <a:r>
              <a:rPr lang="en-US" dirty="0"/>
              <a:t> (Enroll)) </a:t>
            </a:r>
          </a:p>
        </p:txBody>
      </p:sp>
      <p:sp>
        <p:nvSpPr>
          <p:cNvPr id="6" name="Rectangle 5"/>
          <p:cNvSpPr/>
          <p:nvPr/>
        </p:nvSpPr>
        <p:spPr>
          <a:xfrm>
            <a:off x="1143000" y="4800600"/>
            <a:ext cx="4572000" cy="1477328"/>
          </a:xfrm>
          <a:prstGeom prst="rect">
            <a:avLst/>
          </a:prstGeom>
        </p:spPr>
        <p:txBody>
          <a:bodyPr>
            <a:spAutoFit/>
          </a:bodyPr>
          <a:lstStyle/>
          <a:p>
            <a:r>
              <a:rPr lang="en-US" dirty="0"/>
              <a:t>Results:</a:t>
            </a:r>
          </a:p>
          <a:p>
            <a:endParaRPr lang="en-US" dirty="0"/>
          </a:p>
          <a:p>
            <a:r>
              <a:rPr lang="en-US" dirty="0" err="1"/>
              <a:t>CourseId</a:t>
            </a:r>
            <a:endParaRPr lang="en-US" dirty="0"/>
          </a:p>
          <a:p>
            <a:r>
              <a:rPr lang="en-US" dirty="0"/>
              <a:t>CS51T 	</a:t>
            </a:r>
            <a:br>
              <a:rPr lang="en-US" dirty="0"/>
            </a:br>
            <a:r>
              <a:rPr lang="en-US" dirty="0"/>
              <a:t>CS52S </a:t>
            </a:r>
          </a:p>
        </p:txBody>
      </p:sp>
    </p:spTree>
    <p:extLst>
      <p:ext uri="{BB962C8B-B14F-4D97-AF65-F5344CB8AC3E}">
        <p14:creationId xmlns:p14="http://schemas.microsoft.com/office/powerpoint/2010/main" val="3876659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76200"/>
            <a:ext cx="8229240" cy="1144800"/>
          </a:xfrm>
        </p:spPr>
        <p:txBody>
          <a:bodyPr>
            <a:normAutofit/>
          </a:bodyPr>
          <a:lstStyle/>
          <a:p>
            <a:r>
              <a:rPr lang="en-US" dirty="0" smtClean="0"/>
              <a:t>Division Operation (</a:t>
            </a:r>
            <a:r>
              <a:rPr lang="el-GR" dirty="0" smtClean="0"/>
              <a:t>÷)</a:t>
            </a:r>
            <a:endParaRPr lang="el-GR" dirty="0"/>
          </a:p>
        </p:txBody>
      </p:sp>
      <p:sp>
        <p:nvSpPr>
          <p:cNvPr id="4" name="Rectangle 3"/>
          <p:cNvSpPr/>
          <p:nvPr/>
        </p:nvSpPr>
        <p:spPr>
          <a:xfrm>
            <a:off x="762000" y="2908280"/>
            <a:ext cx="7543800" cy="3416320"/>
          </a:xfrm>
          <a:prstGeom prst="rect">
            <a:avLst/>
          </a:prstGeom>
        </p:spPr>
        <p:txBody>
          <a:bodyPr wrap="square">
            <a:spAutoFit/>
          </a:bodyPr>
          <a:lstStyle/>
          <a:p>
            <a:pPr marL="342900" indent="-342900" fontAlgn="base">
              <a:buFont typeface="Arial" pitchFamily="34" charset="0"/>
              <a:buChar char="•"/>
            </a:pPr>
            <a:endParaRPr lang="en-US" dirty="0" smtClean="0"/>
          </a:p>
          <a:p>
            <a:pPr fontAlgn="base"/>
            <a:r>
              <a:rPr lang="en-US" dirty="0"/>
              <a:t> </a:t>
            </a:r>
            <a:endParaRPr lang="en-US" dirty="0" smtClean="0"/>
          </a:p>
          <a:p>
            <a:pPr fontAlgn="base"/>
            <a:endParaRPr lang="en-US" dirty="0"/>
          </a:p>
          <a:p>
            <a:pPr fontAlgn="base"/>
            <a:endParaRPr lang="en-US" dirty="0" smtClean="0"/>
          </a:p>
          <a:p>
            <a:pPr marL="342900" indent="-342900" fontAlgn="base">
              <a:buFont typeface="Arial" pitchFamily="34" charset="0"/>
              <a:buChar char="•"/>
            </a:pPr>
            <a:r>
              <a:rPr lang="en-US" dirty="0" smtClean="0"/>
              <a:t>The </a:t>
            </a:r>
            <a:r>
              <a:rPr lang="en-US" dirty="0"/>
              <a:t>operation is valid as attributes in </a:t>
            </a:r>
            <a:r>
              <a:rPr lang="es-ES" dirty="0" err="1" smtClean="0"/>
              <a:t>Student</a:t>
            </a:r>
            <a:r>
              <a:rPr lang="es-ES" dirty="0" smtClean="0"/>
              <a:t> </a:t>
            </a:r>
            <a:r>
              <a:rPr lang="en-US" dirty="0" smtClean="0"/>
              <a:t>is </a:t>
            </a:r>
            <a:r>
              <a:rPr lang="en-US" dirty="0"/>
              <a:t>a proper subset of attributes in </a:t>
            </a:r>
            <a:r>
              <a:rPr lang="es-ES" dirty="0" err="1" smtClean="0"/>
              <a:t>Sports</a:t>
            </a:r>
            <a:r>
              <a:rPr lang="en-US" dirty="0" smtClean="0"/>
              <a:t>.</a:t>
            </a:r>
            <a:endParaRPr lang="en-US" dirty="0"/>
          </a:p>
          <a:p>
            <a:pPr marL="342900" indent="-342900" fontAlgn="base">
              <a:buFont typeface="Arial" pitchFamily="34" charset="0"/>
              <a:buChar char="•"/>
            </a:pPr>
            <a:r>
              <a:rPr lang="en-US" dirty="0"/>
              <a:t>The attributes in resulting relation will have attributes </a:t>
            </a:r>
            <a:endParaRPr lang="en-US" dirty="0" smtClean="0"/>
          </a:p>
          <a:p>
            <a:pPr lvl="1" fontAlgn="base"/>
            <a:r>
              <a:rPr lang="en-US" dirty="0" smtClean="0"/>
              <a:t>{</a:t>
            </a:r>
            <a:r>
              <a:rPr lang="en-US" dirty="0" smtClean="0"/>
              <a:t>Name, Sports}-{Sports} = {Name}</a:t>
            </a:r>
            <a:endParaRPr lang="en-US" dirty="0"/>
          </a:p>
          <a:p>
            <a:pPr marL="342900" indent="-342900" fontAlgn="base">
              <a:buFont typeface="Arial" pitchFamily="34" charset="0"/>
              <a:buChar char="•"/>
            </a:pPr>
            <a:r>
              <a:rPr lang="en-US" dirty="0"/>
              <a:t>The tuples in resulting relation will have those Name </a:t>
            </a:r>
            <a:r>
              <a:rPr lang="en-US" dirty="0" smtClean="0"/>
              <a:t>which </a:t>
            </a:r>
            <a:r>
              <a:rPr lang="en-US" dirty="0"/>
              <a:t>are associated with </a:t>
            </a:r>
            <a:r>
              <a:rPr lang="en-US" dirty="0" smtClean="0"/>
              <a:t>all tuples from Sports </a:t>
            </a:r>
            <a:r>
              <a:rPr lang="en-US" dirty="0"/>
              <a:t>{Badminton, Cricket}. </a:t>
            </a:r>
            <a:r>
              <a:rPr lang="en-US" dirty="0" smtClean="0"/>
              <a:t>Students Ram and </a:t>
            </a:r>
            <a:r>
              <a:rPr lang="en-US" dirty="0" err="1" smtClean="0"/>
              <a:t>Hari</a:t>
            </a:r>
            <a:r>
              <a:rPr lang="en-US" dirty="0" smtClean="0"/>
              <a:t> </a:t>
            </a:r>
            <a:r>
              <a:rPr lang="en-US" dirty="0"/>
              <a:t>are associated to Badminton only. </a:t>
            </a:r>
            <a:r>
              <a:rPr lang="en-US" dirty="0" smtClean="0"/>
              <a:t>Student </a:t>
            </a:r>
            <a:r>
              <a:rPr lang="en-US" dirty="0" err="1" smtClean="0"/>
              <a:t>Shyam</a:t>
            </a:r>
            <a:r>
              <a:rPr lang="en-US" dirty="0" smtClean="0"/>
              <a:t> is </a:t>
            </a:r>
            <a:r>
              <a:rPr lang="en-US" dirty="0"/>
              <a:t>associated to all tuples of </a:t>
            </a:r>
            <a:r>
              <a:rPr lang="en-US" dirty="0" smtClean="0"/>
              <a:t>Sports. </a:t>
            </a:r>
            <a:r>
              <a:rPr lang="en-US" dirty="0"/>
              <a:t>So the resulting relation will be</a:t>
            </a:r>
            <a:r>
              <a:rPr lang="en-US" dirty="0" smtClean="0"/>
              <a:t>:</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951410212"/>
              </p:ext>
            </p:extLst>
          </p:nvPr>
        </p:nvGraphicFramePr>
        <p:xfrm>
          <a:off x="1447800" y="2971800"/>
          <a:ext cx="1676400" cy="1051560"/>
        </p:xfrm>
        <a:graphic>
          <a:graphicData uri="http://schemas.openxmlformats.org/drawingml/2006/table">
            <a:tbl>
              <a:tblPr>
                <a:tableStyleId>{5C22544A-7EE6-4342-B048-85BDC9FD1C3A}</a:tableStyleId>
              </a:tblPr>
              <a:tblGrid>
                <a:gridCol w="1016000"/>
                <a:gridCol w="660400"/>
              </a:tblGrid>
              <a:tr h="175260">
                <a:tc>
                  <a:txBody>
                    <a:bodyPr/>
                    <a:lstStyle/>
                    <a:p>
                      <a:pPr algn="l" fontAlgn="ctr"/>
                      <a:r>
                        <a:rPr lang="en-US" sz="1000" u="none" strike="noStrike" dirty="0">
                          <a:effectLst/>
                        </a:rPr>
                        <a:t>  </a:t>
                      </a:r>
                      <a:r>
                        <a:rPr lang="en-US" sz="1000" b="1" u="sng" strike="noStrike" dirty="0" smtClean="0">
                          <a:effectLst/>
                        </a:rPr>
                        <a:t>Student</a:t>
                      </a:r>
                      <a:r>
                        <a:rPr lang="en-US" sz="1000" u="none" strike="noStrike" dirty="0">
                          <a:effectLst/>
                        </a:rPr>
                        <a:t>       </a:t>
                      </a:r>
                      <a:endParaRPr lang="en-US" sz="1000" b="1" i="0" u="none" strike="noStrike" dirty="0">
                        <a:solidFill>
                          <a:srgbClr val="40424E"/>
                        </a:solidFill>
                        <a:effectLst/>
                        <a:latin typeface="Arial"/>
                      </a:endParaRPr>
                    </a:p>
                  </a:txBody>
                  <a:tcPr marL="7620" marR="7620" marT="7620" marB="0" anchor="ctr"/>
                </a:tc>
                <a:tc>
                  <a:txBody>
                    <a:bodyPr/>
                    <a:lstStyle/>
                    <a:p>
                      <a:pPr algn="l" fontAlgn="b"/>
                      <a:r>
                        <a:rPr lang="en-US" sz="1000" u="none" strike="noStrike">
                          <a:effectLst/>
                        </a:rPr>
                        <a:t> </a:t>
                      </a:r>
                      <a:endParaRPr lang="en-US" sz="1000" b="0" i="0" u="none" strike="noStrike">
                        <a:solidFill>
                          <a:srgbClr val="000000"/>
                        </a:solidFill>
                        <a:effectLst/>
                        <a:latin typeface="Calibri"/>
                      </a:endParaRPr>
                    </a:p>
                  </a:txBody>
                  <a:tcPr marL="7620" marR="7620" marT="7620" marB="0" anchor="b"/>
                </a:tc>
              </a:tr>
              <a:tr h="175260">
                <a:tc>
                  <a:txBody>
                    <a:bodyPr/>
                    <a:lstStyle/>
                    <a:p>
                      <a:pPr algn="l" fontAlgn="ctr"/>
                      <a:r>
                        <a:rPr lang="en-US" sz="1000" b="1" u="none" strike="noStrike" dirty="0">
                          <a:effectLst/>
                        </a:rPr>
                        <a:t>Name</a:t>
                      </a:r>
                      <a:endParaRPr lang="en-US" sz="1000" b="1" i="0" u="none" strike="noStrike" dirty="0">
                        <a:solidFill>
                          <a:srgbClr val="40424E"/>
                        </a:solidFill>
                        <a:effectLst/>
                        <a:latin typeface="Arial"/>
                      </a:endParaRPr>
                    </a:p>
                  </a:txBody>
                  <a:tcPr marL="7620" marR="7620" marT="7620" marB="0" anchor="ctr"/>
                </a:tc>
                <a:tc>
                  <a:txBody>
                    <a:bodyPr/>
                    <a:lstStyle/>
                    <a:p>
                      <a:pPr algn="l" fontAlgn="ctr"/>
                      <a:r>
                        <a:rPr lang="en-US" sz="1000" b="1" u="none" strike="noStrike" dirty="0" smtClean="0">
                          <a:effectLst/>
                        </a:rPr>
                        <a:t>Sports</a:t>
                      </a:r>
                      <a:endParaRPr lang="en-US" sz="1000" b="1" i="0" u="none" strike="noStrike" dirty="0">
                        <a:solidFill>
                          <a:srgbClr val="40424E"/>
                        </a:solidFill>
                        <a:effectLst/>
                        <a:latin typeface="Arial"/>
                      </a:endParaRPr>
                    </a:p>
                  </a:txBody>
                  <a:tcPr marL="7620" marR="7620" marT="7620" marB="0" anchor="ctr"/>
                </a:tc>
              </a:tr>
              <a:tr h="175260">
                <a:tc>
                  <a:txBody>
                    <a:bodyPr/>
                    <a:lstStyle/>
                    <a:p>
                      <a:pPr algn="l" fontAlgn="ctr"/>
                      <a:r>
                        <a:rPr lang="en-US" sz="1000" u="none" strike="noStrike" dirty="0">
                          <a:effectLst/>
                        </a:rPr>
                        <a:t>Ram</a:t>
                      </a:r>
                      <a:endParaRPr lang="en-US" sz="1000" b="0" i="0" u="none" strike="noStrike" dirty="0">
                        <a:solidFill>
                          <a:srgbClr val="40424E"/>
                        </a:solidFill>
                        <a:effectLst/>
                        <a:latin typeface="Arial"/>
                      </a:endParaRPr>
                    </a:p>
                  </a:txBody>
                  <a:tcPr marL="7620" marR="7620" marT="7620" marB="0" anchor="ctr"/>
                </a:tc>
                <a:tc>
                  <a:txBody>
                    <a:bodyPr/>
                    <a:lstStyle/>
                    <a:p>
                      <a:pPr algn="l" fontAlgn="ctr"/>
                      <a:r>
                        <a:rPr lang="en-US" sz="1000" u="none" strike="noStrike" dirty="0">
                          <a:effectLst/>
                        </a:rPr>
                        <a:t>Badminton</a:t>
                      </a:r>
                      <a:endParaRPr lang="en-US" sz="1000" b="0" i="0" u="none" strike="noStrike" dirty="0">
                        <a:solidFill>
                          <a:srgbClr val="40424E"/>
                        </a:solidFill>
                        <a:effectLst/>
                        <a:latin typeface="Arial"/>
                      </a:endParaRPr>
                    </a:p>
                  </a:txBody>
                  <a:tcPr marL="7620" marR="7620" marT="7620" marB="0" anchor="ctr"/>
                </a:tc>
              </a:tr>
              <a:tr h="175260">
                <a:tc>
                  <a:txBody>
                    <a:bodyPr/>
                    <a:lstStyle/>
                    <a:p>
                      <a:pPr algn="l" fontAlgn="ctr"/>
                      <a:r>
                        <a:rPr lang="en-US" sz="1000" u="none" strike="noStrike" dirty="0" err="1">
                          <a:effectLst/>
                        </a:rPr>
                        <a:t>Shyam</a:t>
                      </a:r>
                      <a:endParaRPr lang="en-US" sz="1000" b="0" i="0" u="none" strike="noStrike" dirty="0">
                        <a:solidFill>
                          <a:srgbClr val="40424E"/>
                        </a:solidFill>
                        <a:effectLst/>
                        <a:latin typeface="Arial"/>
                      </a:endParaRPr>
                    </a:p>
                  </a:txBody>
                  <a:tcPr marL="7620" marR="7620" marT="7620" marB="0" anchor="ctr"/>
                </a:tc>
                <a:tc>
                  <a:txBody>
                    <a:bodyPr/>
                    <a:lstStyle/>
                    <a:p>
                      <a:pPr algn="l" fontAlgn="ctr"/>
                      <a:r>
                        <a:rPr lang="en-US" sz="1000" u="none" strike="noStrike" dirty="0">
                          <a:effectLst/>
                        </a:rPr>
                        <a:t>Cricket</a:t>
                      </a:r>
                      <a:endParaRPr lang="en-US" sz="1000" b="0" i="0" u="none" strike="noStrike" dirty="0">
                        <a:solidFill>
                          <a:srgbClr val="40424E"/>
                        </a:solidFill>
                        <a:effectLst/>
                        <a:latin typeface="Arial"/>
                      </a:endParaRPr>
                    </a:p>
                  </a:txBody>
                  <a:tcPr marL="7620" marR="7620" marT="7620" marB="0" anchor="ctr"/>
                </a:tc>
              </a:tr>
              <a:tr h="175260">
                <a:tc>
                  <a:txBody>
                    <a:bodyPr/>
                    <a:lstStyle/>
                    <a:p>
                      <a:pPr algn="l" fontAlgn="ctr"/>
                      <a:r>
                        <a:rPr lang="en-US" sz="1000" u="none" strike="noStrike" dirty="0" err="1">
                          <a:effectLst/>
                        </a:rPr>
                        <a:t>Shyam</a:t>
                      </a:r>
                      <a:endParaRPr lang="en-US" sz="1000" b="0" i="0" u="none" strike="noStrike" dirty="0">
                        <a:solidFill>
                          <a:srgbClr val="40424E"/>
                        </a:solidFill>
                        <a:effectLst/>
                        <a:latin typeface="Arial"/>
                      </a:endParaRPr>
                    </a:p>
                  </a:txBody>
                  <a:tcPr marL="7620" marR="7620" marT="7620" marB="0" anchor="ctr"/>
                </a:tc>
                <a:tc>
                  <a:txBody>
                    <a:bodyPr/>
                    <a:lstStyle/>
                    <a:p>
                      <a:pPr algn="l" fontAlgn="ctr"/>
                      <a:r>
                        <a:rPr lang="en-US" sz="1000" u="none" strike="noStrike" dirty="0">
                          <a:effectLst/>
                        </a:rPr>
                        <a:t>Badminton</a:t>
                      </a:r>
                      <a:endParaRPr lang="en-US" sz="1000" b="0" i="0" u="none" strike="noStrike" dirty="0">
                        <a:solidFill>
                          <a:srgbClr val="40424E"/>
                        </a:solidFill>
                        <a:effectLst/>
                        <a:latin typeface="Arial"/>
                      </a:endParaRPr>
                    </a:p>
                  </a:txBody>
                  <a:tcPr marL="7620" marR="7620" marT="7620" marB="0" anchor="ctr"/>
                </a:tc>
              </a:tr>
              <a:tr h="175260">
                <a:tc>
                  <a:txBody>
                    <a:bodyPr/>
                    <a:lstStyle/>
                    <a:p>
                      <a:pPr algn="l" fontAlgn="ctr"/>
                      <a:r>
                        <a:rPr lang="en-US" sz="1000" u="none" strike="noStrike" dirty="0" err="1">
                          <a:effectLst/>
                        </a:rPr>
                        <a:t>Hari</a:t>
                      </a:r>
                      <a:endParaRPr lang="en-US" sz="1000" b="0" i="0" u="none" strike="noStrike" dirty="0">
                        <a:solidFill>
                          <a:srgbClr val="40424E"/>
                        </a:solidFill>
                        <a:effectLst/>
                        <a:latin typeface="Arial"/>
                      </a:endParaRPr>
                    </a:p>
                  </a:txBody>
                  <a:tcPr marL="7620" marR="7620" marT="7620" marB="0" anchor="ctr"/>
                </a:tc>
                <a:tc>
                  <a:txBody>
                    <a:bodyPr/>
                    <a:lstStyle/>
                    <a:p>
                      <a:pPr algn="l" fontAlgn="ctr"/>
                      <a:r>
                        <a:rPr lang="en-US" sz="1000" u="none" strike="noStrike" dirty="0">
                          <a:effectLst/>
                        </a:rPr>
                        <a:t>Badminton</a:t>
                      </a:r>
                      <a:endParaRPr lang="en-US" sz="1000" b="0" i="0" u="none" strike="noStrike" dirty="0">
                        <a:solidFill>
                          <a:srgbClr val="40424E"/>
                        </a:solidFill>
                        <a:effectLst/>
                        <a:latin typeface="Arial"/>
                      </a:endParaRPr>
                    </a:p>
                  </a:txBody>
                  <a:tcPr marL="7620" marR="7620" marT="7620" marB="0" anchor="ct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733107739"/>
              </p:ext>
            </p:extLst>
          </p:nvPr>
        </p:nvGraphicFramePr>
        <p:xfrm>
          <a:off x="3733800" y="3124200"/>
          <a:ext cx="660400" cy="525780"/>
        </p:xfrm>
        <a:graphic>
          <a:graphicData uri="http://schemas.openxmlformats.org/drawingml/2006/table">
            <a:tbl>
              <a:tblPr>
                <a:tableStyleId>{5C22544A-7EE6-4342-B048-85BDC9FD1C3A}</a:tableStyleId>
              </a:tblPr>
              <a:tblGrid>
                <a:gridCol w="660400"/>
              </a:tblGrid>
              <a:tr h="175260">
                <a:tc>
                  <a:txBody>
                    <a:bodyPr/>
                    <a:lstStyle/>
                    <a:p>
                      <a:pPr algn="l" fontAlgn="ctr"/>
                      <a:r>
                        <a:rPr lang="en-US" sz="1000" b="1" u="none" strike="noStrike" dirty="0">
                          <a:effectLst/>
                        </a:rPr>
                        <a:t>Sports</a:t>
                      </a:r>
                      <a:endParaRPr lang="en-US" sz="1000" b="1" i="0" u="none" strike="noStrike" dirty="0">
                        <a:solidFill>
                          <a:srgbClr val="40424E"/>
                        </a:solidFill>
                        <a:effectLst/>
                        <a:latin typeface="Arial"/>
                      </a:endParaRPr>
                    </a:p>
                  </a:txBody>
                  <a:tcPr marL="7620" marR="7620" marT="7620" marB="0" anchor="ctr"/>
                </a:tc>
              </a:tr>
              <a:tr h="175260">
                <a:tc>
                  <a:txBody>
                    <a:bodyPr/>
                    <a:lstStyle/>
                    <a:p>
                      <a:pPr algn="l" fontAlgn="ctr"/>
                      <a:r>
                        <a:rPr lang="en-US" sz="1000" u="none" strike="noStrike" dirty="0">
                          <a:effectLst/>
                        </a:rPr>
                        <a:t>Badminton</a:t>
                      </a:r>
                      <a:endParaRPr lang="en-US" sz="1000" b="0" i="0" u="none" strike="noStrike" dirty="0">
                        <a:solidFill>
                          <a:srgbClr val="40424E"/>
                        </a:solidFill>
                        <a:effectLst/>
                        <a:latin typeface="Arial"/>
                      </a:endParaRPr>
                    </a:p>
                  </a:txBody>
                  <a:tcPr marL="7620" marR="7620" marT="7620" marB="0" anchor="ctr"/>
                </a:tc>
              </a:tr>
              <a:tr h="175260">
                <a:tc>
                  <a:txBody>
                    <a:bodyPr/>
                    <a:lstStyle/>
                    <a:p>
                      <a:pPr algn="l" fontAlgn="ctr"/>
                      <a:r>
                        <a:rPr lang="en-US" sz="1000" u="none" strike="noStrike" dirty="0">
                          <a:effectLst/>
                        </a:rPr>
                        <a:t>Cricket </a:t>
                      </a:r>
                      <a:endParaRPr lang="en-US" sz="1000" b="0" i="0" u="none" strike="noStrike" dirty="0">
                        <a:solidFill>
                          <a:srgbClr val="40424E"/>
                        </a:solidFill>
                        <a:effectLst/>
                        <a:latin typeface="Arial"/>
                      </a:endParaRPr>
                    </a:p>
                  </a:txBody>
                  <a:tcPr marL="7620" marR="7620" marT="7620" marB="0" anchor="ct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927674633"/>
              </p:ext>
            </p:extLst>
          </p:nvPr>
        </p:nvGraphicFramePr>
        <p:xfrm>
          <a:off x="3733800" y="3733800"/>
          <a:ext cx="1955800" cy="175260"/>
        </p:xfrm>
        <a:graphic>
          <a:graphicData uri="http://schemas.openxmlformats.org/drawingml/2006/table">
            <a:tbl>
              <a:tblPr>
                <a:tableStyleId>{5C22544A-7EE6-4342-B048-85BDC9FD1C3A}</a:tableStyleId>
              </a:tblPr>
              <a:tblGrid>
                <a:gridCol w="1955800"/>
              </a:tblGrid>
              <a:tr h="175260">
                <a:tc>
                  <a:txBody>
                    <a:bodyPr/>
                    <a:lstStyle/>
                    <a:p>
                      <a:pPr algn="l" fontAlgn="b"/>
                      <a:r>
                        <a:rPr lang="en-US" sz="1000" u="none" strike="noStrike" dirty="0">
                          <a:effectLst/>
                        </a:rPr>
                        <a:t>Student ÷ Sports</a:t>
                      </a:r>
                      <a:endParaRPr lang="en-US" sz="1000" b="0" i="0" u="none" strike="noStrike" dirty="0">
                        <a:solidFill>
                          <a:srgbClr val="000000"/>
                        </a:solidFill>
                        <a:effectLst/>
                        <a:latin typeface="Calibri"/>
                      </a:endParaRPr>
                    </a:p>
                  </a:txBody>
                  <a:tcPr marL="7620" marR="7620" marT="7620" marB="0" anchor="b"/>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623120695"/>
              </p:ext>
            </p:extLst>
          </p:nvPr>
        </p:nvGraphicFramePr>
        <p:xfrm>
          <a:off x="5257800" y="6019800"/>
          <a:ext cx="660400" cy="350520"/>
        </p:xfrm>
        <a:graphic>
          <a:graphicData uri="http://schemas.openxmlformats.org/drawingml/2006/table">
            <a:tbl>
              <a:tblPr>
                <a:tableStyleId>{5C22544A-7EE6-4342-B048-85BDC9FD1C3A}</a:tableStyleId>
              </a:tblPr>
              <a:tblGrid>
                <a:gridCol w="660400"/>
              </a:tblGrid>
              <a:tr h="175260">
                <a:tc>
                  <a:txBody>
                    <a:bodyPr/>
                    <a:lstStyle/>
                    <a:p>
                      <a:pPr algn="l" fontAlgn="b"/>
                      <a:r>
                        <a:rPr lang="en-US" sz="1000" b="1" u="none" strike="noStrike" dirty="0" smtClean="0">
                          <a:effectLst/>
                        </a:rPr>
                        <a:t>Name</a:t>
                      </a:r>
                      <a:endParaRPr lang="en-US" sz="1000" b="1" i="0" u="none" strike="noStrike" dirty="0">
                        <a:solidFill>
                          <a:srgbClr val="000000"/>
                        </a:solidFill>
                        <a:effectLst/>
                        <a:latin typeface="Calibri"/>
                      </a:endParaRPr>
                    </a:p>
                  </a:txBody>
                  <a:tcPr marL="7620" marR="7620" marT="7620" marB="0" anchor="b"/>
                </a:tc>
              </a:tr>
              <a:tr h="175260">
                <a:tc>
                  <a:txBody>
                    <a:bodyPr/>
                    <a:lstStyle/>
                    <a:p>
                      <a:pPr algn="l" fontAlgn="b"/>
                      <a:r>
                        <a:rPr lang="en-US" sz="1000" u="none" strike="noStrike" dirty="0" err="1">
                          <a:effectLst/>
                        </a:rPr>
                        <a:t>Shyam</a:t>
                      </a:r>
                      <a:endParaRPr lang="en-US" sz="1000" b="0" i="0" u="none" strike="noStrike" dirty="0">
                        <a:solidFill>
                          <a:srgbClr val="000000"/>
                        </a:solidFill>
                        <a:effectLst/>
                        <a:latin typeface="Calibri"/>
                      </a:endParaRPr>
                    </a:p>
                  </a:txBody>
                  <a:tcPr marL="7620" marR="7620" marT="7620" marB="0" anchor="b"/>
                </a:tc>
              </a:tr>
            </a:tbl>
          </a:graphicData>
        </a:graphic>
      </p:graphicFrame>
      <p:sp>
        <p:nvSpPr>
          <p:cNvPr id="13" name="Rectangle 12"/>
          <p:cNvSpPr/>
          <p:nvPr/>
        </p:nvSpPr>
        <p:spPr>
          <a:xfrm>
            <a:off x="762000" y="914400"/>
            <a:ext cx="7848600" cy="1754326"/>
          </a:xfrm>
          <a:prstGeom prst="rect">
            <a:avLst/>
          </a:prstGeom>
        </p:spPr>
        <p:txBody>
          <a:bodyPr wrap="square">
            <a:spAutoFit/>
          </a:bodyPr>
          <a:lstStyle/>
          <a:p>
            <a:pPr fontAlgn="base"/>
            <a:r>
              <a:rPr lang="en-US" dirty="0"/>
              <a:t>Division operator A</a:t>
            </a:r>
            <a:r>
              <a:rPr lang="en-US" b="1" dirty="0"/>
              <a:t>÷</a:t>
            </a:r>
            <a:r>
              <a:rPr lang="en-US" dirty="0"/>
              <a:t>B can be applied if and only if:</a:t>
            </a:r>
          </a:p>
          <a:p>
            <a:pPr marL="342900" indent="-342900" fontAlgn="base">
              <a:buFont typeface="Arial" pitchFamily="34" charset="0"/>
              <a:buChar char="•"/>
            </a:pPr>
            <a:r>
              <a:rPr lang="en-US" dirty="0"/>
              <a:t>Attributes of B is proper subset of Attributes of A.</a:t>
            </a:r>
          </a:p>
          <a:p>
            <a:pPr marL="342900" indent="-342900" fontAlgn="base">
              <a:buFont typeface="Arial" pitchFamily="34" charset="0"/>
              <a:buChar char="•"/>
            </a:pPr>
            <a:r>
              <a:rPr lang="en-US" dirty="0"/>
              <a:t>The relation returned by division operator will have attributes = (All attributes of A – All Attributes of B)</a:t>
            </a:r>
          </a:p>
          <a:p>
            <a:pPr marL="342900" indent="-342900" fontAlgn="base">
              <a:buFont typeface="Arial" pitchFamily="34" charset="0"/>
              <a:buChar char="•"/>
            </a:pPr>
            <a:r>
              <a:rPr lang="en-US" dirty="0" smtClean="0"/>
              <a:t>The relation returned by division operator will return those tuples from relation A which are associated to every B’s tuple.</a:t>
            </a:r>
            <a:endParaRPr lang="en-US" dirty="0"/>
          </a:p>
        </p:txBody>
      </p:sp>
      <p:sp>
        <p:nvSpPr>
          <p:cNvPr id="14" name="Rectangle 13"/>
          <p:cNvSpPr/>
          <p:nvPr/>
        </p:nvSpPr>
        <p:spPr>
          <a:xfrm>
            <a:off x="762000" y="2665601"/>
            <a:ext cx="6858000" cy="369332"/>
          </a:xfrm>
          <a:prstGeom prst="rect">
            <a:avLst/>
          </a:prstGeom>
        </p:spPr>
        <p:txBody>
          <a:bodyPr wrap="square">
            <a:spAutoFit/>
          </a:bodyPr>
          <a:lstStyle/>
          <a:p>
            <a:pPr marL="342900" indent="-342900" fontAlgn="base">
              <a:buFont typeface="Arial" pitchFamily="34" charset="0"/>
              <a:buChar char="•"/>
            </a:pPr>
            <a:r>
              <a:rPr lang="en-US" dirty="0" err="1"/>
              <a:t>Eg</a:t>
            </a:r>
            <a:r>
              <a:rPr lang="en-US" dirty="0"/>
              <a:t>: Consider the relation Student and Sports.</a:t>
            </a:r>
          </a:p>
        </p:txBody>
      </p:sp>
    </p:spTree>
    <p:extLst>
      <p:ext uri="{BB962C8B-B14F-4D97-AF65-F5344CB8AC3E}">
        <p14:creationId xmlns:p14="http://schemas.microsoft.com/office/powerpoint/2010/main" val="1047354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76200"/>
            <a:ext cx="8229240" cy="1144800"/>
          </a:xfrm>
        </p:spPr>
        <p:txBody>
          <a:bodyPr>
            <a:normAutofit/>
          </a:bodyPr>
          <a:lstStyle/>
          <a:p>
            <a:r>
              <a:rPr lang="en-US" dirty="0" smtClean="0"/>
              <a:t>Delete Operation</a:t>
            </a:r>
            <a:endParaRPr lang="el-GR" dirty="0"/>
          </a:p>
        </p:txBody>
      </p:sp>
      <p:grpSp>
        <p:nvGrpSpPr>
          <p:cNvPr id="29" name="Group 28"/>
          <p:cNvGrpSpPr/>
          <p:nvPr/>
        </p:nvGrpSpPr>
        <p:grpSpPr>
          <a:xfrm>
            <a:off x="1066800" y="914400"/>
            <a:ext cx="7239000" cy="3970318"/>
            <a:chOff x="1066800" y="914400"/>
            <a:chExt cx="7239000" cy="3970318"/>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3776" y="2527210"/>
              <a:ext cx="1724025" cy="372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066800" y="914400"/>
              <a:ext cx="7239000" cy="3970318"/>
            </a:xfrm>
            <a:prstGeom prst="rect">
              <a:avLst/>
            </a:prstGeom>
          </p:spPr>
          <p:txBody>
            <a:bodyPr wrap="square">
              <a:spAutoFit/>
            </a:bodyPr>
            <a:lstStyle/>
            <a:p>
              <a:pPr marL="285750" indent="-285750">
                <a:buFont typeface="Arial" pitchFamily="34" charset="0"/>
                <a:buChar char="•"/>
              </a:pPr>
              <a:r>
                <a:rPr lang="en-US" dirty="0"/>
                <a:t>A delete request is expressed similarly to a query, except</a:t>
              </a:r>
              <a:br>
                <a:rPr lang="en-US" dirty="0"/>
              </a:br>
              <a:r>
                <a:rPr lang="en-US" dirty="0"/>
                <a:t>instead of displaying tuples to the user, the selected tuples are</a:t>
              </a:r>
              <a:br>
                <a:rPr lang="en-US" dirty="0"/>
              </a:br>
              <a:r>
                <a:rPr lang="en-US" dirty="0"/>
                <a:t>removed from the database</a:t>
              </a:r>
              <a:r>
                <a:rPr lang="en-US" dirty="0" smtClean="0"/>
                <a:t>.</a:t>
              </a:r>
            </a:p>
            <a:p>
              <a:pPr marL="285750" indent="-285750">
                <a:buFont typeface="Arial" pitchFamily="34" charset="0"/>
                <a:buChar char="•"/>
              </a:pPr>
              <a:r>
                <a:rPr lang="en-US" dirty="0" smtClean="0"/>
                <a:t>It </a:t>
              </a:r>
              <a:r>
                <a:rPr lang="en-US" dirty="0"/>
                <a:t>can delete only whole tuples; cannot delete values on only</a:t>
              </a:r>
              <a:br>
                <a:rPr lang="en-US" dirty="0"/>
              </a:br>
              <a:r>
                <a:rPr lang="en-US" dirty="0"/>
                <a:t>particular attributes</a:t>
              </a:r>
              <a:r>
                <a:rPr lang="en-US" dirty="0" smtClean="0"/>
                <a:t>.</a:t>
              </a:r>
            </a:p>
            <a:p>
              <a:pPr marL="285750" indent="-285750">
                <a:buFont typeface="Arial" pitchFamily="34" charset="0"/>
                <a:buChar char="•"/>
              </a:pPr>
              <a:r>
                <a:rPr lang="en-US" dirty="0" smtClean="0"/>
                <a:t>A </a:t>
              </a:r>
              <a:r>
                <a:rPr lang="en-US" dirty="0"/>
                <a:t>deletion is expressed in relational algebra by: </a:t>
              </a:r>
            </a:p>
            <a:p>
              <a:pPr marL="285750" indent="-285750">
                <a:buFont typeface="Arial" pitchFamily="34" charset="0"/>
                <a:buChar char="•"/>
              </a:pPr>
              <a:endParaRPr lang="en-US" dirty="0" smtClean="0"/>
            </a:p>
            <a:p>
              <a:pPr lvl="1"/>
              <a:r>
                <a:rPr lang="en-US" dirty="0" smtClean="0"/>
                <a:t>Where </a:t>
              </a:r>
              <a:r>
                <a:rPr lang="en-US" i="1" dirty="0" smtClean="0"/>
                <a:t>r</a:t>
              </a:r>
              <a:r>
                <a:rPr lang="en-US" dirty="0" smtClean="0"/>
                <a:t> is a relation and </a:t>
              </a:r>
              <a:r>
                <a:rPr lang="en-US" i="1" dirty="0" smtClean="0"/>
                <a:t>E </a:t>
              </a:r>
              <a:r>
                <a:rPr lang="en-US" dirty="0" smtClean="0"/>
                <a:t>is a Relational Algebra Expression.</a:t>
              </a:r>
            </a:p>
            <a:p>
              <a:pPr marL="285750" indent="-285750">
                <a:buFont typeface="Arial" pitchFamily="34" charset="0"/>
                <a:buChar char="•"/>
              </a:pPr>
              <a:r>
                <a:rPr lang="en-US" dirty="0" smtClean="0"/>
                <a:t>If Enroll be a table </a:t>
              </a:r>
              <a:r>
                <a:rPr lang="en-US" dirty="0"/>
                <a:t/>
              </a:r>
              <a:br>
                <a:rPr lang="en-US" dirty="0"/>
              </a:br>
              <a:r>
                <a:rPr lang="en-US" dirty="0" smtClean="0"/>
                <a:t>		</a:t>
              </a:r>
              <a:r>
                <a:rPr lang="en-US" u="sng" dirty="0" smtClean="0"/>
                <a:t>Enroll</a:t>
              </a:r>
              <a:r>
                <a:rPr lang="en-US" dirty="0"/>
                <a:t/>
              </a:r>
              <a:br>
                <a:rPr lang="en-US" dirty="0"/>
              </a:br>
              <a:r>
                <a:rPr lang="en-US" dirty="0" smtClean="0"/>
                <a:t>		</a:t>
              </a:r>
              <a:r>
                <a:rPr lang="en-US" dirty="0" err="1" smtClean="0"/>
                <a:t>sid</a:t>
              </a:r>
              <a:r>
                <a:rPr lang="en-US" dirty="0" smtClean="0"/>
                <a:t> </a:t>
              </a:r>
              <a:r>
                <a:rPr lang="en-US" dirty="0"/>
                <a:t>	</a:t>
              </a:r>
              <a:r>
                <a:rPr lang="en-US" dirty="0" err="1"/>
                <a:t>cid</a:t>
              </a:r>
              <a:r>
                <a:rPr lang="en-US" dirty="0"/>
                <a:t> 	grade</a:t>
              </a:r>
              <a:br>
                <a:rPr lang="en-US" dirty="0"/>
              </a:br>
              <a:r>
                <a:rPr lang="en-US" dirty="0" smtClean="0"/>
                <a:t>		123 </a:t>
              </a:r>
              <a:r>
                <a:rPr lang="en-US" dirty="0"/>
                <a:t>	CS51T 	76</a:t>
              </a:r>
              <a:br>
                <a:rPr lang="en-US" dirty="0"/>
              </a:br>
              <a:r>
                <a:rPr lang="en-US" dirty="0" smtClean="0"/>
                <a:t>		234 </a:t>
              </a:r>
              <a:r>
                <a:rPr lang="en-US" dirty="0"/>
                <a:t>	CS52S 	50</a:t>
              </a:r>
              <a:br>
                <a:rPr lang="en-US" dirty="0"/>
              </a:br>
              <a:r>
                <a:rPr lang="en-US" dirty="0" smtClean="0"/>
                <a:t>		345 </a:t>
              </a:r>
              <a:r>
                <a:rPr lang="en-US" dirty="0"/>
                <a:t>	CS52S 	</a:t>
              </a:r>
              <a:r>
                <a:rPr lang="en-US" dirty="0" smtClean="0"/>
                <a:t>55</a:t>
              </a:r>
            </a:p>
          </p:txBody>
        </p:sp>
      </p:grpSp>
      <p:cxnSp>
        <p:nvCxnSpPr>
          <p:cNvPr id="8" name="Straight Arrow Connector 7"/>
          <p:cNvCxnSpPr/>
          <p:nvPr/>
        </p:nvCxnSpPr>
        <p:spPr>
          <a:xfrm flipH="1">
            <a:off x="2691962" y="5257800"/>
            <a:ext cx="22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066800" y="4800600"/>
            <a:ext cx="5638800" cy="646331"/>
          </a:xfrm>
          <a:prstGeom prst="rect">
            <a:avLst/>
          </a:prstGeom>
        </p:spPr>
        <p:txBody>
          <a:bodyPr wrap="square">
            <a:spAutoFit/>
          </a:bodyPr>
          <a:lstStyle/>
          <a:p>
            <a:pPr marL="285750" indent="-285750">
              <a:buFont typeface="Arial" pitchFamily="34" charset="0"/>
              <a:buChar char="•"/>
            </a:pPr>
            <a:r>
              <a:rPr lang="en-US" dirty="0" smtClean="0"/>
              <a:t>To delete records from Enroll Table with </a:t>
            </a:r>
            <a:r>
              <a:rPr lang="en-US" dirty="0" err="1" smtClean="0"/>
              <a:t>sid</a:t>
            </a:r>
            <a:r>
              <a:rPr lang="en-US" dirty="0" smtClean="0"/>
              <a:t> = 123,</a:t>
            </a:r>
            <a:r>
              <a:rPr lang="el-GR" dirty="0" smtClean="0"/>
              <a:t> </a:t>
            </a:r>
            <a:endParaRPr lang="el-GR" dirty="0"/>
          </a:p>
          <a:p>
            <a:pPr lvl="2"/>
            <a:r>
              <a:rPr lang="en-US" dirty="0"/>
              <a:t>Enroll        </a:t>
            </a:r>
            <a:r>
              <a:rPr lang="en-US" dirty="0" err="1"/>
              <a:t>Enroll</a:t>
            </a:r>
            <a:r>
              <a:rPr lang="en-US" dirty="0"/>
              <a:t> - </a:t>
            </a:r>
            <a:r>
              <a:rPr lang="en-US" dirty="0">
                <a:sym typeface="Symbol"/>
              </a:rPr>
              <a:t></a:t>
            </a:r>
            <a:r>
              <a:rPr lang="en-US" baseline="-25000" dirty="0"/>
              <a:t> </a:t>
            </a:r>
            <a:r>
              <a:rPr lang="en-US" baseline="-25000" dirty="0" err="1"/>
              <a:t>sid</a:t>
            </a:r>
            <a:r>
              <a:rPr lang="en-US" baseline="-25000" dirty="0"/>
              <a:t> = 123</a:t>
            </a:r>
            <a:r>
              <a:rPr lang="en-US" dirty="0"/>
              <a:t>(Enroll)</a:t>
            </a:r>
          </a:p>
        </p:txBody>
      </p:sp>
      <p:grpSp>
        <p:nvGrpSpPr>
          <p:cNvPr id="28" name="Group 27"/>
          <p:cNvGrpSpPr/>
          <p:nvPr/>
        </p:nvGrpSpPr>
        <p:grpSpPr>
          <a:xfrm>
            <a:off x="1066800" y="5855934"/>
            <a:ext cx="6934200" cy="369332"/>
            <a:chOff x="1066800" y="5855934"/>
            <a:chExt cx="6934200" cy="369332"/>
          </a:xfrm>
        </p:grpSpPr>
        <p:cxnSp>
          <p:nvCxnSpPr>
            <p:cNvPr id="27" name="Straight Arrow Connector 26"/>
            <p:cNvCxnSpPr/>
            <p:nvPr/>
          </p:nvCxnSpPr>
          <p:spPr>
            <a:xfrm flipH="1">
              <a:off x="2691962" y="6048483"/>
              <a:ext cx="22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066800" y="5855934"/>
              <a:ext cx="6934200" cy="369332"/>
            </a:xfrm>
            <a:prstGeom prst="rect">
              <a:avLst/>
            </a:prstGeom>
          </p:spPr>
          <p:txBody>
            <a:bodyPr wrap="square">
              <a:spAutoFit/>
            </a:bodyPr>
            <a:lstStyle/>
            <a:p>
              <a:r>
                <a:rPr lang="en-US" dirty="0" smtClean="0"/>
                <a:t>	Enroll       Student </a:t>
              </a:r>
              <a:r>
                <a:rPr lang="en-US" dirty="0"/>
                <a:t>- </a:t>
              </a:r>
              <a:r>
                <a:rPr lang="en-US" dirty="0">
                  <a:sym typeface="Symbol"/>
                </a:rPr>
                <a:t></a:t>
              </a:r>
              <a:r>
                <a:rPr lang="en-US" baseline="-25000" dirty="0"/>
                <a:t> </a:t>
              </a:r>
              <a:r>
                <a:rPr lang="en-US" baseline="-25000" dirty="0" err="1"/>
                <a:t>sid</a:t>
              </a:r>
              <a:r>
                <a:rPr lang="en-US" baseline="-25000" dirty="0"/>
                <a:t>  ≥ 200 and grade &lt; </a:t>
              </a:r>
              <a:r>
                <a:rPr lang="en-US" baseline="-25000" dirty="0" smtClean="0"/>
                <a:t>55</a:t>
              </a:r>
              <a:r>
                <a:rPr lang="en-US" dirty="0" smtClean="0"/>
                <a:t>(Student)</a:t>
              </a:r>
              <a:endParaRPr lang="en-US" dirty="0"/>
            </a:p>
          </p:txBody>
        </p:sp>
      </p:grpSp>
      <p:sp>
        <p:nvSpPr>
          <p:cNvPr id="25" name="Rectangle 24"/>
          <p:cNvSpPr/>
          <p:nvPr/>
        </p:nvSpPr>
        <p:spPr>
          <a:xfrm>
            <a:off x="1066800" y="5410200"/>
            <a:ext cx="6553200" cy="369332"/>
          </a:xfrm>
          <a:prstGeom prst="rect">
            <a:avLst/>
          </a:prstGeom>
        </p:spPr>
        <p:txBody>
          <a:bodyPr wrap="square">
            <a:spAutoFit/>
          </a:bodyPr>
          <a:lstStyle/>
          <a:p>
            <a:pPr marL="285750" indent="-285750">
              <a:buFont typeface="Arial" pitchFamily="34" charset="0"/>
              <a:buChar char="•"/>
            </a:pPr>
            <a:r>
              <a:rPr lang="en-US" dirty="0"/>
              <a:t>To delete records from Enroll Table with </a:t>
            </a:r>
            <a:r>
              <a:rPr lang="en-US" dirty="0" err="1"/>
              <a:t>sid</a:t>
            </a:r>
            <a:r>
              <a:rPr lang="en-US" dirty="0"/>
              <a:t> ≥ 200 and grade &lt; 55 </a:t>
            </a:r>
          </a:p>
        </p:txBody>
      </p:sp>
      <p:cxnSp>
        <p:nvCxnSpPr>
          <p:cNvPr id="5" name="Straight Arrow Connector 4"/>
          <p:cNvCxnSpPr/>
          <p:nvPr/>
        </p:nvCxnSpPr>
        <p:spPr>
          <a:xfrm flipH="1">
            <a:off x="6400800" y="4064556"/>
            <a:ext cx="15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8463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3200" b="1" dirty="0" smtClean="0"/>
              <a:t>Relational Algebra</a:t>
            </a:r>
            <a:endParaRPr lang="en-US" sz="3200" dirty="0"/>
          </a:p>
        </p:txBody>
      </p:sp>
      <p:sp>
        <p:nvSpPr>
          <p:cNvPr id="4" name="Rectangle 3"/>
          <p:cNvSpPr/>
          <p:nvPr/>
        </p:nvSpPr>
        <p:spPr>
          <a:xfrm>
            <a:off x="762000" y="914400"/>
            <a:ext cx="8077200" cy="4832092"/>
          </a:xfrm>
          <a:prstGeom prst="rect">
            <a:avLst/>
          </a:prstGeom>
        </p:spPr>
        <p:txBody>
          <a:bodyPr wrap="square">
            <a:spAutoFit/>
          </a:bodyPr>
          <a:lstStyle/>
          <a:p>
            <a:pPr marL="457200" indent="-457200">
              <a:buFont typeface="Arial" pitchFamily="34" charset="0"/>
              <a:buChar char="•"/>
            </a:pPr>
            <a:r>
              <a:rPr lang="en-US" sz="2800" dirty="0" smtClean="0"/>
              <a:t>Edgar F. </a:t>
            </a:r>
            <a:r>
              <a:rPr lang="en-US" sz="2800" dirty="0" err="1" smtClean="0"/>
              <a:t>Codd</a:t>
            </a:r>
            <a:r>
              <a:rPr lang="en-US" sz="2800" dirty="0" smtClean="0"/>
              <a:t> defined </a:t>
            </a:r>
            <a:r>
              <a:rPr lang="en-US" sz="2800" dirty="0"/>
              <a:t>a number of </a:t>
            </a:r>
            <a:r>
              <a:rPr lang="en-US" sz="2800" dirty="0" smtClean="0"/>
              <a:t> algebraic operations </a:t>
            </a:r>
            <a:r>
              <a:rPr lang="en-US" sz="2800" dirty="0"/>
              <a:t>for the relational model</a:t>
            </a:r>
            <a:r>
              <a:rPr lang="en-US" sz="2800" dirty="0" smtClean="0"/>
              <a:t>.</a:t>
            </a:r>
          </a:p>
          <a:p>
            <a:pPr marL="457200" indent="-457200">
              <a:buFont typeface="Arial" pitchFamily="34" charset="0"/>
              <a:buChar char="•"/>
            </a:pPr>
            <a:r>
              <a:rPr lang="en-US" sz="2800" dirty="0" smtClean="0"/>
              <a:t>A procedural </a:t>
            </a:r>
            <a:r>
              <a:rPr lang="en-US" sz="2800" dirty="0"/>
              <a:t>query language, which takes instances of relations as input and yields instances of relations as output. It uses operators to perform </a:t>
            </a:r>
            <a:r>
              <a:rPr lang="en-US" sz="2800" dirty="0" smtClean="0"/>
              <a:t>queries.</a:t>
            </a:r>
          </a:p>
          <a:p>
            <a:pPr marL="457200" indent="-457200">
              <a:buFont typeface="Arial" pitchFamily="34" charset="0"/>
              <a:buChar char="•"/>
            </a:pPr>
            <a:r>
              <a:rPr lang="en-US" sz="2800" dirty="0"/>
              <a:t>operator can be either </a:t>
            </a:r>
            <a:r>
              <a:rPr lang="en-US" sz="2800" b="1" dirty="0"/>
              <a:t>unary</a:t>
            </a:r>
            <a:r>
              <a:rPr lang="en-US" sz="2800" dirty="0"/>
              <a:t> or </a:t>
            </a:r>
            <a:r>
              <a:rPr lang="en-US" sz="2800" b="1" dirty="0"/>
              <a:t>binary</a:t>
            </a:r>
            <a:r>
              <a:rPr lang="en-US" sz="2800" dirty="0"/>
              <a:t/>
            </a:r>
            <a:br>
              <a:rPr lang="en-US" sz="2800" dirty="0"/>
            </a:br>
            <a:r>
              <a:rPr lang="en-US" sz="2800" dirty="0"/>
              <a:t>• Unary operations take as input a single</a:t>
            </a:r>
            <a:br>
              <a:rPr lang="en-US" sz="2800" dirty="0"/>
            </a:br>
            <a:r>
              <a:rPr lang="en-US" sz="2800" dirty="0"/>
              <a:t>table and produce as output another table.</a:t>
            </a:r>
            <a:br>
              <a:rPr lang="en-US" sz="2800" dirty="0"/>
            </a:br>
            <a:r>
              <a:rPr lang="en-US" sz="2800" dirty="0"/>
              <a:t>• Binary operations take as input two </a:t>
            </a:r>
            <a:r>
              <a:rPr lang="en-US" sz="2800" dirty="0" smtClean="0"/>
              <a:t>tables and </a:t>
            </a:r>
            <a:r>
              <a:rPr lang="en-US" sz="2800" dirty="0"/>
              <a:t>produce as output </a:t>
            </a:r>
            <a:r>
              <a:rPr lang="en-US" sz="2800"/>
              <a:t>another </a:t>
            </a:r>
            <a:r>
              <a:rPr lang="en-US" sz="2800" smtClean="0"/>
              <a:t>table</a:t>
            </a:r>
            <a:r>
              <a:rPr lang="en-US" sz="2800"/>
              <a:t>.</a:t>
            </a:r>
            <a:endParaRPr lang="en-US" sz="2800" dirty="0" smtClean="0"/>
          </a:p>
        </p:txBody>
      </p:sp>
    </p:spTree>
    <p:extLst>
      <p:ext uri="{BB962C8B-B14F-4D97-AF65-F5344CB8AC3E}">
        <p14:creationId xmlns:p14="http://schemas.microsoft.com/office/powerpoint/2010/main" val="11464166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76200"/>
            <a:ext cx="8229240" cy="1144800"/>
          </a:xfrm>
        </p:spPr>
        <p:txBody>
          <a:bodyPr>
            <a:normAutofit/>
          </a:bodyPr>
          <a:lstStyle/>
          <a:p>
            <a:r>
              <a:rPr lang="en-US" dirty="0" smtClean="0"/>
              <a:t>Insert Operation</a:t>
            </a:r>
            <a:endParaRPr lang="el-GR" dirty="0"/>
          </a:p>
        </p:txBody>
      </p:sp>
      <p:grpSp>
        <p:nvGrpSpPr>
          <p:cNvPr id="4" name="Group 3"/>
          <p:cNvGrpSpPr/>
          <p:nvPr/>
        </p:nvGrpSpPr>
        <p:grpSpPr>
          <a:xfrm>
            <a:off x="1066800" y="1020415"/>
            <a:ext cx="7239000" cy="2862322"/>
            <a:chOff x="1066800" y="1020415"/>
            <a:chExt cx="7239000" cy="2862322"/>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057400"/>
              <a:ext cx="1752600" cy="406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066800" y="1020415"/>
              <a:ext cx="7239000" cy="2862322"/>
            </a:xfrm>
            <a:prstGeom prst="rect">
              <a:avLst/>
            </a:prstGeom>
          </p:spPr>
          <p:txBody>
            <a:bodyPr wrap="square">
              <a:spAutoFit/>
            </a:bodyPr>
            <a:lstStyle/>
            <a:p>
              <a:pPr marL="285750" lvl="0" indent="-285750">
                <a:buFont typeface="Arial" pitchFamily="34" charset="0"/>
                <a:buChar char="•"/>
              </a:pPr>
              <a:r>
                <a:rPr lang="en-US" dirty="0"/>
                <a:t>To insert data into a relation, we either:</a:t>
              </a:r>
              <a:br>
                <a:rPr lang="en-US" dirty="0"/>
              </a:br>
              <a:r>
                <a:rPr lang="en-US" dirty="0" smtClean="0"/>
                <a:t>	</a:t>
              </a:r>
              <a:r>
                <a:rPr lang="en-US" dirty="0" smtClean="0">
                  <a:sym typeface="Wingdings 2"/>
                </a:rPr>
                <a:t></a:t>
              </a:r>
              <a:r>
                <a:rPr lang="en-US" dirty="0" smtClean="0"/>
                <a:t> </a:t>
              </a:r>
              <a:r>
                <a:rPr lang="en-US" dirty="0"/>
                <a:t>Specify a tuple to be inserted.</a:t>
              </a:r>
              <a:br>
                <a:rPr lang="en-US" dirty="0"/>
              </a:br>
              <a:r>
                <a:rPr lang="en-US" dirty="0" smtClean="0"/>
                <a:t>	</a:t>
              </a:r>
              <a:r>
                <a:rPr lang="en-US" dirty="0" smtClean="0">
                  <a:sym typeface="Wingdings 2"/>
                </a:rPr>
                <a:t></a:t>
              </a:r>
              <a:r>
                <a:rPr lang="en-US" dirty="0" smtClean="0"/>
                <a:t> </a:t>
              </a:r>
              <a:r>
                <a:rPr lang="en-US" dirty="0"/>
                <a:t>Write a query whose result is a set of tuples to be inserted.</a:t>
              </a:r>
            </a:p>
            <a:p>
              <a:pPr marL="285750" lvl="0" indent="-285750">
                <a:buFont typeface="Arial" pitchFamily="34" charset="0"/>
                <a:buChar char="•"/>
              </a:pPr>
              <a:r>
                <a:rPr lang="en-US" dirty="0"/>
                <a:t>In relational algebra, an insertion is expressed by</a:t>
              </a:r>
              <a:r>
                <a:rPr lang="en-US" dirty="0" smtClean="0"/>
                <a:t>:</a:t>
              </a:r>
            </a:p>
            <a:p>
              <a:pPr lvl="1"/>
              <a:endParaRPr lang="en-US" dirty="0" smtClean="0"/>
            </a:p>
            <a:p>
              <a:pPr lvl="1"/>
              <a:r>
                <a:rPr lang="en-US" dirty="0"/>
                <a:t>Where </a:t>
              </a:r>
              <a:r>
                <a:rPr lang="en-US" i="1" dirty="0"/>
                <a:t>r</a:t>
              </a:r>
              <a:r>
                <a:rPr lang="en-US" dirty="0"/>
                <a:t> is a relation and </a:t>
              </a:r>
              <a:r>
                <a:rPr lang="en-US" i="1" dirty="0"/>
                <a:t>E </a:t>
              </a:r>
              <a:r>
                <a:rPr lang="en-US" dirty="0"/>
                <a:t>is a Relational Algebra Expression.</a:t>
              </a:r>
            </a:p>
            <a:p>
              <a:pPr marL="285750" indent="-285750">
                <a:buFont typeface="Arial" pitchFamily="34" charset="0"/>
                <a:buChar char="•"/>
              </a:pPr>
              <a:r>
                <a:rPr lang="en-US" dirty="0" smtClean="0"/>
                <a:t>If Enroll be a table </a:t>
              </a:r>
              <a:r>
                <a:rPr lang="en-US" dirty="0"/>
                <a:t/>
              </a:r>
              <a:br>
                <a:rPr lang="en-US" dirty="0"/>
              </a:br>
              <a:r>
                <a:rPr lang="en-US" dirty="0" smtClean="0"/>
                <a:t>		</a:t>
              </a:r>
              <a:r>
                <a:rPr lang="en-US" u="sng" dirty="0" smtClean="0"/>
                <a:t>Enroll</a:t>
              </a:r>
              <a:r>
                <a:rPr lang="en-US" dirty="0"/>
                <a:t/>
              </a:r>
              <a:br>
                <a:rPr lang="en-US" dirty="0"/>
              </a:br>
              <a:r>
                <a:rPr lang="en-US" dirty="0" smtClean="0"/>
                <a:t>		</a:t>
              </a:r>
              <a:r>
                <a:rPr lang="en-US" dirty="0" err="1" smtClean="0"/>
                <a:t>sid</a:t>
              </a:r>
              <a:r>
                <a:rPr lang="en-US" dirty="0" smtClean="0"/>
                <a:t> </a:t>
              </a:r>
              <a:r>
                <a:rPr lang="en-US" dirty="0"/>
                <a:t>	</a:t>
              </a:r>
              <a:r>
                <a:rPr lang="en-US" dirty="0" err="1"/>
                <a:t>cid</a:t>
              </a:r>
              <a:r>
                <a:rPr lang="en-US" dirty="0"/>
                <a:t> 	</a:t>
              </a:r>
              <a:r>
                <a:rPr lang="en-US" dirty="0" smtClean="0"/>
                <a:t>grade</a:t>
              </a:r>
              <a:r>
                <a:rPr lang="en-US" dirty="0"/>
                <a:t/>
              </a:r>
              <a:br>
                <a:rPr lang="en-US" dirty="0"/>
              </a:br>
              <a:r>
                <a:rPr lang="en-US" dirty="0" smtClean="0"/>
                <a:t>		345 </a:t>
              </a:r>
              <a:r>
                <a:rPr lang="en-US" dirty="0"/>
                <a:t>	CS52S 	</a:t>
              </a:r>
              <a:r>
                <a:rPr lang="en-US" dirty="0" smtClean="0"/>
                <a:t>55</a:t>
              </a:r>
            </a:p>
          </p:txBody>
        </p:sp>
      </p:grpSp>
      <p:grpSp>
        <p:nvGrpSpPr>
          <p:cNvPr id="5" name="Group 4"/>
          <p:cNvGrpSpPr/>
          <p:nvPr/>
        </p:nvGrpSpPr>
        <p:grpSpPr>
          <a:xfrm>
            <a:off x="1066800" y="3983641"/>
            <a:ext cx="5638800" cy="646331"/>
            <a:chOff x="1066800" y="3983641"/>
            <a:chExt cx="5638800" cy="646331"/>
          </a:xfrm>
        </p:grpSpPr>
        <p:cxnSp>
          <p:nvCxnSpPr>
            <p:cNvPr id="8" name="Straight Arrow Connector 7"/>
            <p:cNvCxnSpPr/>
            <p:nvPr/>
          </p:nvCxnSpPr>
          <p:spPr>
            <a:xfrm flipH="1">
              <a:off x="2691962" y="4419600"/>
              <a:ext cx="22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066800" y="3983641"/>
              <a:ext cx="5638800" cy="646331"/>
            </a:xfrm>
            <a:prstGeom prst="rect">
              <a:avLst/>
            </a:prstGeom>
          </p:spPr>
          <p:txBody>
            <a:bodyPr wrap="square">
              <a:spAutoFit/>
            </a:bodyPr>
            <a:lstStyle/>
            <a:p>
              <a:pPr marL="285750" indent="-285750">
                <a:buFont typeface="Arial" pitchFamily="34" charset="0"/>
                <a:buChar char="•"/>
              </a:pPr>
              <a:r>
                <a:rPr lang="en-US" dirty="0" smtClean="0"/>
                <a:t>To Insert records in Table Enroll,</a:t>
              </a:r>
              <a:r>
                <a:rPr lang="el-GR" dirty="0" smtClean="0"/>
                <a:t> </a:t>
              </a:r>
              <a:endParaRPr lang="el-GR" dirty="0"/>
            </a:p>
            <a:p>
              <a:pPr lvl="2"/>
              <a:r>
                <a:rPr lang="en-US" dirty="0"/>
                <a:t>Enroll        </a:t>
              </a:r>
              <a:r>
                <a:rPr lang="en-US" dirty="0" err="1" smtClean="0"/>
                <a:t>Enroll</a:t>
              </a:r>
              <a:r>
                <a:rPr lang="en-US" dirty="0" smtClean="0"/>
                <a:t> ∪ </a:t>
              </a:r>
              <a:r>
                <a:rPr lang="en-US" dirty="0" smtClean="0">
                  <a:sym typeface="Symbol"/>
                </a:rPr>
                <a:t></a:t>
              </a:r>
              <a:r>
                <a:rPr lang="en-US" baseline="-25000" dirty="0" smtClean="0">
                  <a:sym typeface="Symbol"/>
                </a:rPr>
                <a:t>{</a:t>
              </a:r>
              <a:r>
                <a:rPr lang="en-US" sz="1400" baseline="-25000" dirty="0" smtClean="0"/>
                <a:t>(</a:t>
              </a:r>
              <a:r>
                <a:rPr lang="en-US" sz="1400" baseline="-25000" dirty="0" smtClean="0"/>
                <a:t>123, “CS51T”, 76</a:t>
              </a:r>
              <a:r>
                <a:rPr lang="en-US" baseline="-25000" dirty="0" smtClean="0"/>
                <a:t>)}</a:t>
              </a:r>
              <a:endParaRPr lang="en-US" baseline="-25000" dirty="0"/>
            </a:p>
          </p:txBody>
        </p:sp>
      </p:grpSp>
      <p:grpSp>
        <p:nvGrpSpPr>
          <p:cNvPr id="6" name="Group 5"/>
          <p:cNvGrpSpPr/>
          <p:nvPr/>
        </p:nvGrpSpPr>
        <p:grpSpPr>
          <a:xfrm>
            <a:off x="1066800" y="4866290"/>
            <a:ext cx="7391400" cy="369332"/>
            <a:chOff x="1066800" y="4866290"/>
            <a:chExt cx="7391400" cy="369332"/>
          </a:xfrm>
        </p:grpSpPr>
        <p:cxnSp>
          <p:nvCxnSpPr>
            <p:cNvPr id="27" name="Straight Arrow Connector 26"/>
            <p:cNvCxnSpPr/>
            <p:nvPr/>
          </p:nvCxnSpPr>
          <p:spPr>
            <a:xfrm flipH="1">
              <a:off x="2691962" y="5050956"/>
              <a:ext cx="20501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066800" y="4866290"/>
              <a:ext cx="7391400" cy="369332"/>
            </a:xfrm>
            <a:prstGeom prst="rect">
              <a:avLst/>
            </a:prstGeom>
          </p:spPr>
          <p:txBody>
            <a:bodyPr wrap="square">
              <a:spAutoFit/>
            </a:bodyPr>
            <a:lstStyle/>
            <a:p>
              <a:pPr lvl="2"/>
              <a:r>
                <a:rPr lang="en-US" dirty="0" smtClean="0"/>
                <a:t>Enroll       </a:t>
              </a:r>
              <a:r>
                <a:rPr lang="en-US" dirty="0" err="1"/>
                <a:t>Enroll</a:t>
              </a:r>
              <a:r>
                <a:rPr lang="en-US" dirty="0"/>
                <a:t> ∪ </a:t>
              </a:r>
              <a:r>
                <a:rPr lang="en-US" dirty="0" smtClean="0">
                  <a:sym typeface="Symbol"/>
                </a:rPr>
                <a:t></a:t>
              </a:r>
              <a:r>
                <a:rPr lang="en-US" baseline="-25000" dirty="0" smtClean="0">
                  <a:sym typeface="Symbol"/>
                </a:rPr>
                <a:t>{</a:t>
              </a:r>
              <a:r>
                <a:rPr lang="en-US" baseline="-25000" dirty="0" smtClean="0"/>
                <a:t>(</a:t>
              </a:r>
              <a:r>
                <a:rPr lang="en-US" baseline="-25000" dirty="0"/>
                <a:t>234 </a:t>
              </a:r>
              <a:r>
                <a:rPr lang="en-US" baseline="-25000" dirty="0" smtClean="0"/>
                <a:t>, “CS52S”, 50</a:t>
              </a:r>
              <a:r>
                <a:rPr lang="en-US" baseline="-25000" dirty="0" smtClean="0"/>
                <a:t>)}</a:t>
              </a:r>
              <a:endParaRPr lang="en-US" baseline="-25000" dirty="0"/>
            </a:p>
          </p:txBody>
        </p:sp>
      </p:grpSp>
    </p:spTree>
    <p:extLst>
      <p:ext uri="{BB962C8B-B14F-4D97-AF65-F5344CB8AC3E}">
        <p14:creationId xmlns:p14="http://schemas.microsoft.com/office/powerpoint/2010/main" val="34930554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76200"/>
            <a:ext cx="8229240" cy="1144800"/>
          </a:xfrm>
        </p:spPr>
        <p:txBody>
          <a:bodyPr>
            <a:normAutofit/>
          </a:bodyPr>
          <a:lstStyle/>
          <a:p>
            <a:r>
              <a:rPr lang="en-US" dirty="0" smtClean="0"/>
              <a:t>Update Operation</a:t>
            </a:r>
            <a:endParaRPr lang="el-GR" dirty="0"/>
          </a:p>
        </p:txBody>
      </p:sp>
      <p:grpSp>
        <p:nvGrpSpPr>
          <p:cNvPr id="5" name="Group 4"/>
          <p:cNvGrpSpPr/>
          <p:nvPr/>
        </p:nvGrpSpPr>
        <p:grpSpPr>
          <a:xfrm>
            <a:off x="1066800" y="4876800"/>
            <a:ext cx="5638800" cy="646331"/>
            <a:chOff x="1066800" y="3983641"/>
            <a:chExt cx="5638800" cy="646331"/>
          </a:xfrm>
        </p:grpSpPr>
        <p:cxnSp>
          <p:nvCxnSpPr>
            <p:cNvPr id="8" name="Straight Arrow Connector 7"/>
            <p:cNvCxnSpPr/>
            <p:nvPr/>
          </p:nvCxnSpPr>
          <p:spPr>
            <a:xfrm flipH="1">
              <a:off x="2691962" y="4419600"/>
              <a:ext cx="22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066800" y="3983641"/>
              <a:ext cx="5638800" cy="646331"/>
            </a:xfrm>
            <a:prstGeom prst="rect">
              <a:avLst/>
            </a:prstGeom>
          </p:spPr>
          <p:txBody>
            <a:bodyPr wrap="square">
              <a:spAutoFit/>
            </a:bodyPr>
            <a:lstStyle/>
            <a:p>
              <a:pPr marL="285750" indent="-285750">
                <a:buFont typeface="Arial" pitchFamily="34" charset="0"/>
                <a:buChar char="•"/>
              </a:pPr>
              <a:r>
                <a:rPr lang="en-US" dirty="0" smtClean="0"/>
                <a:t>To increase all the grades in Table Enroll by 5,</a:t>
              </a:r>
              <a:r>
                <a:rPr lang="el-GR" dirty="0" smtClean="0"/>
                <a:t> </a:t>
              </a:r>
              <a:endParaRPr lang="el-GR" dirty="0"/>
            </a:p>
            <a:p>
              <a:pPr lvl="2"/>
              <a:r>
                <a:rPr lang="en-US" dirty="0" smtClean="0"/>
                <a:t>Enroll	</a:t>
              </a:r>
              <a:r>
                <a:rPr lang="en-US" dirty="0">
                  <a:sym typeface="Symbol"/>
                </a:rPr>
                <a:t>  </a:t>
              </a:r>
              <a:r>
                <a:rPr lang="en-US" baseline="-25000" dirty="0" smtClean="0"/>
                <a:t>grade+5</a:t>
              </a:r>
              <a:r>
                <a:rPr lang="en-US" dirty="0" smtClean="0"/>
                <a:t>(Enroll</a:t>
              </a:r>
              <a:r>
                <a:rPr lang="en-US" dirty="0"/>
                <a:t>)</a:t>
              </a:r>
            </a:p>
          </p:txBody>
        </p:sp>
      </p:grpSp>
      <p:grpSp>
        <p:nvGrpSpPr>
          <p:cNvPr id="6" name="Group 5"/>
          <p:cNvGrpSpPr/>
          <p:nvPr/>
        </p:nvGrpSpPr>
        <p:grpSpPr>
          <a:xfrm>
            <a:off x="1066800" y="5943600"/>
            <a:ext cx="7391400" cy="369332"/>
            <a:chOff x="1066800" y="4866290"/>
            <a:chExt cx="7391400" cy="369332"/>
          </a:xfrm>
        </p:grpSpPr>
        <p:cxnSp>
          <p:nvCxnSpPr>
            <p:cNvPr id="27" name="Straight Arrow Connector 26"/>
            <p:cNvCxnSpPr/>
            <p:nvPr/>
          </p:nvCxnSpPr>
          <p:spPr>
            <a:xfrm flipH="1">
              <a:off x="2691962" y="5050956"/>
              <a:ext cx="20501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066800" y="4866290"/>
              <a:ext cx="7391400" cy="369332"/>
            </a:xfrm>
            <a:prstGeom prst="rect">
              <a:avLst/>
            </a:prstGeom>
          </p:spPr>
          <p:txBody>
            <a:bodyPr wrap="square">
              <a:spAutoFit/>
            </a:bodyPr>
            <a:lstStyle/>
            <a:p>
              <a:pPr lvl="2"/>
              <a:r>
                <a:rPr lang="en-US" dirty="0" smtClean="0"/>
                <a:t>Enroll       </a:t>
              </a:r>
              <a:r>
                <a:rPr lang="en-US" dirty="0">
                  <a:sym typeface="Symbol"/>
                </a:rPr>
                <a:t> </a:t>
              </a:r>
              <a:r>
                <a:rPr lang="en-US" baseline="-25000" dirty="0" smtClean="0"/>
                <a:t>grade+10</a:t>
              </a:r>
              <a:r>
                <a:rPr lang="en-US" dirty="0" smtClean="0"/>
                <a:t>(</a:t>
              </a:r>
              <a:r>
                <a:rPr lang="en-US" dirty="0">
                  <a:sym typeface="Symbol"/>
                </a:rPr>
                <a:t></a:t>
              </a:r>
              <a:r>
                <a:rPr lang="en-US" baseline="-25000" dirty="0" err="1"/>
                <a:t>sid</a:t>
              </a:r>
              <a:r>
                <a:rPr lang="en-US" baseline="-25000" dirty="0"/>
                <a:t> </a:t>
              </a:r>
              <a:r>
                <a:rPr lang="en-US" baseline="-25000" dirty="0" smtClean="0"/>
                <a:t>= 123</a:t>
              </a:r>
              <a:r>
                <a:rPr lang="en-US" dirty="0" smtClean="0"/>
                <a:t> (Enroll))</a:t>
              </a:r>
              <a:endParaRPr lang="en-US" dirty="0"/>
            </a:p>
          </p:txBody>
        </p:sp>
      </p:grpSp>
      <p:grpSp>
        <p:nvGrpSpPr>
          <p:cNvPr id="9" name="Group 8"/>
          <p:cNvGrpSpPr/>
          <p:nvPr/>
        </p:nvGrpSpPr>
        <p:grpSpPr>
          <a:xfrm>
            <a:off x="990600" y="934283"/>
            <a:ext cx="7086600" cy="3970318"/>
            <a:chOff x="990600" y="1066800"/>
            <a:chExt cx="7086600" cy="3970318"/>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8583" y="1613123"/>
              <a:ext cx="1974631" cy="388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990600" y="1066800"/>
              <a:ext cx="7086600" cy="3970318"/>
            </a:xfrm>
            <a:prstGeom prst="rect">
              <a:avLst/>
            </a:prstGeom>
          </p:spPr>
          <p:txBody>
            <a:bodyPr wrap="square">
              <a:spAutoFit/>
            </a:bodyPr>
            <a:lstStyle/>
            <a:p>
              <a:pPr marL="285750" lvl="0" indent="-285750">
                <a:buFont typeface="Arial" pitchFamily="34" charset="0"/>
                <a:buChar char="•"/>
              </a:pPr>
              <a:r>
                <a:rPr lang="en-US" dirty="0"/>
                <a:t>Change a value in a tuple without changing all values in the tuple.</a:t>
              </a:r>
            </a:p>
            <a:p>
              <a:pPr marL="285750" lvl="0" indent="-285750">
                <a:buFont typeface="Arial" pitchFamily="34" charset="0"/>
                <a:buChar char="•"/>
              </a:pPr>
              <a:r>
                <a:rPr lang="en-US" dirty="0"/>
                <a:t>Use the generalized projection operator to do this task</a:t>
              </a:r>
            </a:p>
            <a:p>
              <a:r>
                <a:rPr lang="en-US" dirty="0" smtClean="0"/>
                <a:t>	</a:t>
              </a:r>
              <a:endParaRPr lang="en-US" dirty="0"/>
            </a:p>
            <a:p>
              <a:r>
                <a:rPr lang="en-US" dirty="0"/>
                <a:t>• Each Fi is either </a:t>
              </a:r>
            </a:p>
            <a:p>
              <a:r>
                <a:rPr lang="en-US" dirty="0" smtClean="0"/>
                <a:t>	– </a:t>
              </a:r>
              <a:r>
                <a:rPr lang="en-US" dirty="0"/>
                <a:t>the </a:t>
              </a:r>
              <a:r>
                <a:rPr lang="en-US" dirty="0" err="1"/>
                <a:t>ith</a:t>
              </a:r>
              <a:r>
                <a:rPr lang="en-US" dirty="0"/>
                <a:t> attribute of r, if the </a:t>
              </a:r>
              <a:r>
                <a:rPr lang="en-US" dirty="0" err="1"/>
                <a:t>ith</a:t>
              </a:r>
              <a:r>
                <a:rPr lang="en-US" dirty="0"/>
                <a:t> attribute is not updated, or, </a:t>
              </a:r>
            </a:p>
            <a:p>
              <a:r>
                <a:rPr lang="en-US" dirty="0" smtClean="0"/>
                <a:t>	– </a:t>
              </a:r>
              <a:r>
                <a:rPr lang="en-US" dirty="0"/>
                <a:t>if the attribute is to be updated Fi is an expression, involving </a:t>
              </a:r>
              <a:r>
                <a:rPr lang="en-US" dirty="0" smtClean="0"/>
                <a:t>	only </a:t>
              </a:r>
              <a:r>
                <a:rPr lang="en-US" dirty="0"/>
                <a:t>constants and the attributes of r, which gives the new value </a:t>
              </a:r>
              <a:r>
                <a:rPr lang="en-US" dirty="0" smtClean="0"/>
                <a:t>	for </a:t>
              </a:r>
              <a:r>
                <a:rPr lang="en-US" dirty="0"/>
                <a:t>the </a:t>
              </a:r>
              <a:r>
                <a:rPr lang="en-US" dirty="0" smtClean="0"/>
                <a:t>attribute</a:t>
              </a:r>
            </a:p>
            <a:p>
              <a:pPr marL="285750" indent="-285750">
                <a:buFont typeface="Arial" pitchFamily="34" charset="0"/>
                <a:buChar char="•"/>
              </a:pPr>
              <a:r>
                <a:rPr lang="en-US" dirty="0"/>
                <a:t>If Enroll be a table </a:t>
              </a:r>
              <a:br>
                <a:rPr lang="en-US" dirty="0"/>
              </a:br>
              <a:r>
                <a:rPr lang="en-US" dirty="0"/>
                <a:t>		</a:t>
              </a:r>
              <a:r>
                <a:rPr lang="en-US" u="sng" dirty="0"/>
                <a:t>Enroll</a:t>
              </a:r>
              <a:r>
                <a:rPr lang="en-US" dirty="0"/>
                <a:t/>
              </a:r>
              <a:br>
                <a:rPr lang="en-US" dirty="0"/>
              </a:br>
              <a:r>
                <a:rPr lang="en-US" dirty="0"/>
                <a:t>		</a:t>
              </a:r>
              <a:r>
                <a:rPr lang="en-US" dirty="0" err="1"/>
                <a:t>sid</a:t>
              </a:r>
              <a:r>
                <a:rPr lang="en-US" dirty="0"/>
                <a:t> 	</a:t>
              </a:r>
              <a:r>
                <a:rPr lang="en-US" dirty="0" err="1"/>
                <a:t>cid</a:t>
              </a:r>
              <a:r>
                <a:rPr lang="en-US" dirty="0"/>
                <a:t> 	grade</a:t>
              </a:r>
              <a:br>
                <a:rPr lang="en-US" dirty="0"/>
              </a:br>
              <a:r>
                <a:rPr lang="en-US" dirty="0"/>
                <a:t>		123 	CS51T 	76</a:t>
              </a:r>
              <a:br>
                <a:rPr lang="en-US" dirty="0"/>
              </a:br>
              <a:r>
                <a:rPr lang="en-US" dirty="0"/>
                <a:t>		234 	CS52S 	50</a:t>
              </a:r>
              <a:br>
                <a:rPr lang="en-US" dirty="0"/>
              </a:br>
              <a:r>
                <a:rPr lang="en-US" dirty="0"/>
                <a:t>		345 	CS52S 	</a:t>
              </a:r>
              <a:r>
                <a:rPr lang="en-US" dirty="0" smtClean="0"/>
                <a:t>55</a:t>
              </a:r>
              <a:endParaRPr lang="en-US" dirty="0"/>
            </a:p>
          </p:txBody>
        </p:sp>
      </p:grpSp>
      <p:sp>
        <p:nvSpPr>
          <p:cNvPr id="16" name="Rectangle 15"/>
          <p:cNvSpPr/>
          <p:nvPr/>
        </p:nvSpPr>
        <p:spPr>
          <a:xfrm>
            <a:off x="1100959" y="5523131"/>
            <a:ext cx="6553200" cy="369332"/>
          </a:xfrm>
          <a:prstGeom prst="rect">
            <a:avLst/>
          </a:prstGeom>
        </p:spPr>
        <p:txBody>
          <a:bodyPr wrap="square">
            <a:spAutoFit/>
          </a:bodyPr>
          <a:lstStyle/>
          <a:p>
            <a:pPr marL="285750" indent="-285750">
              <a:buFont typeface="Arial" pitchFamily="34" charset="0"/>
              <a:buChar char="•"/>
            </a:pPr>
            <a:r>
              <a:rPr lang="en-US" dirty="0" smtClean="0"/>
              <a:t>Update grades by 10 for </a:t>
            </a:r>
            <a:r>
              <a:rPr lang="en-US" dirty="0" err="1" smtClean="0"/>
              <a:t>sid</a:t>
            </a:r>
            <a:r>
              <a:rPr lang="en-US" dirty="0" smtClean="0"/>
              <a:t> 123</a:t>
            </a:r>
            <a:endParaRPr lang="en-US" dirty="0"/>
          </a:p>
        </p:txBody>
      </p:sp>
    </p:spTree>
    <p:extLst>
      <p:ext uri="{BB962C8B-B14F-4D97-AF65-F5344CB8AC3E}">
        <p14:creationId xmlns:p14="http://schemas.microsoft.com/office/powerpoint/2010/main" val="29776689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a:t>Predicate in DBMS</a:t>
            </a:r>
          </a:p>
        </p:txBody>
      </p:sp>
      <p:sp>
        <p:nvSpPr>
          <p:cNvPr id="3" name="Content Placeholder 2"/>
          <p:cNvSpPr>
            <a:spLocks noGrp="1"/>
          </p:cNvSpPr>
          <p:nvPr>
            <p:ph idx="1"/>
          </p:nvPr>
        </p:nvSpPr>
        <p:spPr/>
        <p:txBody>
          <a:bodyPr>
            <a:normAutofit fontScale="77500" lnSpcReduction="20000"/>
          </a:bodyPr>
          <a:lstStyle/>
          <a:p>
            <a:r>
              <a:rPr lang="en-US" dirty="0" smtClean="0"/>
              <a:t> </a:t>
            </a:r>
            <a:r>
              <a:rPr lang="en-US" dirty="0"/>
              <a:t>Sometimes expressions need to be evaluated to true or false</a:t>
            </a:r>
            <a:r>
              <a:rPr lang="en-US" dirty="0" smtClean="0"/>
              <a:t>, based </a:t>
            </a:r>
            <a:r>
              <a:rPr lang="en-US" dirty="0"/>
              <a:t>on this decision of true or false then the records </a:t>
            </a:r>
            <a:r>
              <a:rPr lang="en-US" dirty="0" smtClean="0"/>
              <a:t>are retrieved </a:t>
            </a:r>
            <a:r>
              <a:rPr lang="en-US" dirty="0"/>
              <a:t>from the database tables</a:t>
            </a:r>
            <a:r>
              <a:rPr lang="en-US" dirty="0" smtClean="0"/>
              <a:t>.</a:t>
            </a:r>
          </a:p>
          <a:p>
            <a:r>
              <a:rPr lang="en-US" dirty="0" smtClean="0"/>
              <a:t>A </a:t>
            </a:r>
            <a:r>
              <a:rPr lang="en-US" dirty="0"/>
              <a:t>predicate is a condition expression which evaluates and</a:t>
            </a:r>
            <a:br>
              <a:rPr lang="en-US" dirty="0"/>
            </a:br>
            <a:r>
              <a:rPr lang="en-US" dirty="0"/>
              <a:t>results in Boolean value either true or false which enables</a:t>
            </a:r>
            <a:br>
              <a:rPr lang="en-US" dirty="0"/>
            </a:br>
            <a:r>
              <a:rPr lang="en-US" dirty="0"/>
              <a:t>decision making in retrieving and manipulating a record</a:t>
            </a:r>
            <a:r>
              <a:rPr lang="en-US" dirty="0" smtClean="0"/>
              <a:t>.</a:t>
            </a:r>
          </a:p>
          <a:p>
            <a:r>
              <a:rPr lang="en-US" dirty="0" smtClean="0"/>
              <a:t>A </a:t>
            </a:r>
            <a:r>
              <a:rPr lang="en-US" dirty="0"/>
              <a:t>predicate is a condition that is specified for</a:t>
            </a:r>
            <a:r>
              <a:rPr lang="en-US" dirty="0" smtClean="0"/>
              <a:t>:</a:t>
            </a:r>
          </a:p>
          <a:p>
            <a:pPr lvl="1"/>
            <a:r>
              <a:rPr lang="en-US" dirty="0" smtClean="0"/>
              <a:t>Filtering </a:t>
            </a:r>
            <a:r>
              <a:rPr lang="en-US" dirty="0"/>
              <a:t>the data using the </a:t>
            </a:r>
            <a:r>
              <a:rPr lang="en-US" i="1" dirty="0"/>
              <a:t>WHERE </a:t>
            </a:r>
            <a:r>
              <a:rPr lang="en-US" dirty="0"/>
              <a:t>clause</a:t>
            </a:r>
            <a:r>
              <a:rPr lang="en-US" dirty="0" smtClean="0"/>
              <a:t>,</a:t>
            </a:r>
          </a:p>
          <a:p>
            <a:pPr lvl="1"/>
            <a:r>
              <a:rPr lang="en-US" dirty="0" smtClean="0"/>
              <a:t>Pattern </a:t>
            </a:r>
            <a:r>
              <a:rPr lang="en-US" dirty="0"/>
              <a:t>matching in </a:t>
            </a:r>
            <a:r>
              <a:rPr lang="en-US" i="1" dirty="0"/>
              <a:t>LIKE </a:t>
            </a:r>
            <a:r>
              <a:rPr lang="en-US" dirty="0"/>
              <a:t>operator</a:t>
            </a:r>
            <a:r>
              <a:rPr lang="en-US" dirty="0" smtClean="0"/>
              <a:t>,</a:t>
            </a:r>
          </a:p>
          <a:p>
            <a:pPr lvl="1"/>
            <a:r>
              <a:rPr lang="en-US" dirty="0" smtClean="0"/>
              <a:t>Specifying </a:t>
            </a:r>
            <a:r>
              <a:rPr lang="en-US" dirty="0"/>
              <a:t>a set of list for using </a:t>
            </a:r>
            <a:r>
              <a:rPr lang="en-US" i="1" dirty="0"/>
              <a:t>IN </a:t>
            </a:r>
            <a:r>
              <a:rPr lang="en-US" dirty="0"/>
              <a:t>operator</a:t>
            </a:r>
            <a:r>
              <a:rPr lang="en-US" dirty="0" smtClean="0"/>
              <a:t>,</a:t>
            </a:r>
          </a:p>
          <a:p>
            <a:pPr lvl="1"/>
            <a:r>
              <a:rPr lang="en-US" dirty="0" smtClean="0"/>
              <a:t>Manipulating </a:t>
            </a:r>
            <a:r>
              <a:rPr lang="en-US" dirty="0"/>
              <a:t>a range of values using </a:t>
            </a:r>
            <a:r>
              <a:rPr lang="en-US" i="1" dirty="0"/>
              <a:t>BETWEEN </a:t>
            </a:r>
            <a:r>
              <a:rPr lang="en-US" dirty="0" smtClean="0"/>
              <a:t>operator</a:t>
            </a:r>
          </a:p>
          <a:p>
            <a:pPr lvl="1"/>
            <a:r>
              <a:rPr lang="en-US" dirty="0" smtClean="0"/>
              <a:t>Filtering data with NULL values using </a:t>
            </a:r>
            <a:r>
              <a:rPr lang="en-US" i="1" dirty="0" smtClean="0"/>
              <a:t>IS NULL </a:t>
            </a:r>
            <a:r>
              <a:rPr lang="en-US" dirty="0" smtClean="0"/>
              <a:t>clause. </a:t>
            </a:r>
            <a:r>
              <a:rPr lang="en-US" dirty="0"/>
              <a:t/>
            </a:r>
            <a:br>
              <a:rPr lang="en-US" dirty="0"/>
            </a:br>
            <a:endParaRPr lang="en-US" dirty="0"/>
          </a:p>
        </p:txBody>
      </p:sp>
    </p:spTree>
    <p:extLst>
      <p:ext uri="{BB962C8B-B14F-4D97-AF65-F5344CB8AC3E}">
        <p14:creationId xmlns:p14="http://schemas.microsoft.com/office/powerpoint/2010/main" val="39892541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 name="CustomShape 1"/>
          <p:cNvSpPr/>
          <p:nvPr/>
        </p:nvSpPr>
        <p:spPr>
          <a:xfrm>
            <a:off x="457200" y="274680"/>
            <a:ext cx="8225280" cy="1138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2400" b="1" strike="noStrike" spc="-1" dirty="0">
                <a:solidFill>
                  <a:srgbClr val="000000"/>
                </a:solidFill>
                <a:latin typeface="Calibri"/>
                <a:ea typeface="DejaVu Sans"/>
              </a:rPr>
              <a:t>DATA INTEGRITY</a:t>
            </a:r>
            <a:endParaRPr lang="en-US" sz="2400" b="0" strike="noStrike" spc="-1" dirty="0">
              <a:latin typeface="Arial"/>
            </a:endParaRPr>
          </a:p>
        </p:txBody>
      </p:sp>
      <p:sp>
        <p:nvSpPr>
          <p:cNvPr id="629" name="CustomShape 2"/>
          <p:cNvSpPr/>
          <p:nvPr/>
        </p:nvSpPr>
        <p:spPr>
          <a:xfrm>
            <a:off x="561960" y="1185120"/>
            <a:ext cx="8225280" cy="452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3876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Data Integrity refers to the accuracy, consistency and reliability of data that is stored in database</a:t>
            </a:r>
            <a:r>
              <a:rPr lang="en-US" sz="1800" b="0" strike="noStrike" spc="-1" dirty="0" smtClean="0">
                <a:solidFill>
                  <a:srgbClr val="000000"/>
                </a:solidFill>
                <a:latin typeface="Calibri"/>
                <a:ea typeface="DejaVu Sans"/>
              </a:rPr>
              <a:t>.</a:t>
            </a:r>
          </a:p>
          <a:p>
            <a:pPr marL="343080" indent="-338760">
              <a:lnSpc>
                <a:spcPct val="100000"/>
              </a:lnSpc>
              <a:spcBef>
                <a:spcPts val="360"/>
              </a:spcBef>
              <a:buClr>
                <a:srgbClr val="000000"/>
              </a:buClr>
              <a:buFont typeface="Arial"/>
              <a:buChar char="•"/>
            </a:pPr>
            <a:r>
              <a:rPr lang="en-US" spc="-1" dirty="0" smtClean="0">
                <a:solidFill>
                  <a:srgbClr val="000000"/>
                </a:solidFill>
                <a:latin typeface="Calibri"/>
                <a:ea typeface="DejaVu Sans"/>
              </a:rPr>
              <a:t>D</a:t>
            </a:r>
            <a:r>
              <a:rPr lang="en-US" dirty="0" smtClean="0"/>
              <a:t>ata </a:t>
            </a:r>
            <a:r>
              <a:rPr lang="en-US" dirty="0"/>
              <a:t>integrity is usually imposed during the database design phase through the use of standard procedures and rules</a:t>
            </a:r>
            <a:r>
              <a:rPr lang="en-US" dirty="0" smtClean="0"/>
              <a:t>.</a:t>
            </a:r>
          </a:p>
          <a:p>
            <a:pPr marL="343080" indent="-338760">
              <a:lnSpc>
                <a:spcPct val="100000"/>
              </a:lnSpc>
              <a:spcBef>
                <a:spcPts val="360"/>
              </a:spcBef>
              <a:buClr>
                <a:srgbClr val="000000"/>
              </a:buClr>
              <a:buFont typeface="Arial"/>
              <a:buChar char="•"/>
            </a:pPr>
            <a:r>
              <a:rPr lang="en-US" dirty="0" smtClean="0"/>
              <a:t>Data </a:t>
            </a:r>
            <a:r>
              <a:rPr lang="en-US" dirty="0"/>
              <a:t>integrity can be maintained through the use of various error-checking methods and validation procedures</a:t>
            </a:r>
            <a:r>
              <a:rPr lang="en-US" dirty="0" smtClean="0"/>
              <a:t>.</a:t>
            </a:r>
          </a:p>
          <a:p>
            <a:pPr marL="343080" indent="-338760">
              <a:lnSpc>
                <a:spcPct val="100000"/>
              </a:lnSpc>
              <a:spcBef>
                <a:spcPts val="360"/>
              </a:spcBef>
              <a:buClr>
                <a:srgbClr val="000000"/>
              </a:buClr>
              <a:buFont typeface="Arial"/>
              <a:buChar char="•"/>
            </a:pPr>
            <a:r>
              <a:rPr lang="en-US" dirty="0" smtClean="0"/>
              <a:t>Integrity </a:t>
            </a:r>
            <a:r>
              <a:rPr lang="en-US" dirty="0"/>
              <a:t>constraints are a set of </a:t>
            </a:r>
            <a:r>
              <a:rPr lang="en-US"/>
              <a:t>rules </a:t>
            </a:r>
            <a:r>
              <a:rPr lang="en-US" smtClean="0"/>
              <a:t>used </a:t>
            </a:r>
            <a:r>
              <a:rPr lang="en-US" dirty="0"/>
              <a:t>to maintain the quality of </a:t>
            </a:r>
            <a:r>
              <a:rPr lang="en-US" dirty="0" smtClean="0"/>
              <a:t>data.</a:t>
            </a:r>
          </a:p>
          <a:p>
            <a:pPr marL="343080" indent="-338760">
              <a:lnSpc>
                <a:spcPct val="100000"/>
              </a:lnSpc>
              <a:spcBef>
                <a:spcPts val="360"/>
              </a:spcBef>
              <a:buClr>
                <a:srgbClr val="000000"/>
              </a:buClr>
              <a:buFont typeface="Arial"/>
              <a:buChar char="•"/>
            </a:pPr>
            <a:r>
              <a:rPr lang="en-US" dirty="0" smtClean="0"/>
              <a:t>Integrity </a:t>
            </a:r>
            <a:r>
              <a:rPr lang="en-US" dirty="0"/>
              <a:t>constraints ensure that the data insertion, updating, and other processes have to be performed in such a way that data integrity is not affected</a:t>
            </a:r>
            <a:r>
              <a:rPr lang="en-US" dirty="0" smtClean="0"/>
              <a:t>.</a:t>
            </a:r>
            <a:endParaRPr lang="en-US" sz="1800" b="0" strike="noStrike" spc="-1" dirty="0">
              <a:latin typeface="Arial"/>
            </a:endParaRPr>
          </a:p>
          <a:p>
            <a:pPr marL="343080" indent="-33876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Primary keys, foreign keys and constraints keep SQL Server data consistent.</a:t>
            </a:r>
            <a:endParaRPr lang="en-US" sz="1800" b="0" strike="noStrike" spc="-1" dirty="0">
              <a:latin typeface="Arial"/>
            </a:endParaRPr>
          </a:p>
          <a:p>
            <a:pPr marL="343080" indent="-33876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Integrity should be maintained even after operations in database and tables</a:t>
            </a:r>
            <a:r>
              <a:rPr lang="en-US" sz="1800" b="0" strike="noStrike" spc="-1" dirty="0" smtClean="0">
                <a:solidFill>
                  <a:srgbClr val="000000"/>
                </a:solidFill>
                <a:latin typeface="Calibri"/>
                <a:ea typeface="DejaVu Sans"/>
              </a:rPr>
              <a:t>.</a:t>
            </a:r>
            <a:endParaRPr lang="en-US" sz="1800" b="0" strike="noStrike" spc="-1" dirty="0">
              <a:latin typeface="Arial"/>
            </a:endParaRPr>
          </a:p>
        </p:txBody>
      </p:sp>
      <p:sp>
        <p:nvSpPr>
          <p:cNvPr id="630" name="CustomShape 3"/>
          <p:cNvSpPr/>
          <p:nvPr/>
        </p:nvSpPr>
        <p:spPr>
          <a:xfrm>
            <a:off x="5410080" y="6400800"/>
            <a:ext cx="2205360" cy="24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25000" lnSpcReduction="20000"/>
          </a:bodyPr>
          <a:lstStyle/>
          <a:p>
            <a:pPr algn="ctr">
              <a:lnSpc>
                <a:spcPct val="100000"/>
              </a:lnSpc>
            </a:pPr>
            <a:r>
              <a:rPr lang="en-US" sz="4400" b="0" strike="noStrike" spc="-1">
                <a:solidFill>
                  <a:srgbClr val="000000"/>
                </a:solidFill>
                <a:latin typeface="Calibri"/>
                <a:ea typeface="DejaVu Sans"/>
              </a:rPr>
              <a:t>Data Integrity</a:t>
            </a:r>
            <a:endParaRPr lang="en-US" sz="4400" b="0" strike="noStrike" spc="-1">
              <a:latin typeface="Arial"/>
            </a:endParaRPr>
          </a:p>
        </p:txBody>
      </p:sp>
      <p:sp>
        <p:nvSpPr>
          <p:cNvPr id="631" name="CustomShape 4"/>
          <p:cNvSpPr/>
          <p:nvPr/>
        </p:nvSpPr>
        <p:spPr>
          <a:xfrm>
            <a:off x="6553080" y="6356520"/>
            <a:ext cx="2129400" cy="36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1E17B028-F3A9-4110-BC3F-1FEF3422EA82}" type="slidenum">
              <a:rPr lang="en-US" sz="1200" b="0" strike="noStrike" spc="-1">
                <a:solidFill>
                  <a:srgbClr val="8B8B8B"/>
                </a:solidFill>
                <a:latin typeface="Calibri"/>
                <a:ea typeface="DejaVu Sans"/>
              </a:rPr>
              <a:t>23</a:t>
            </a:fld>
            <a:endParaRPr lang="en-US" sz="1200" b="0" strike="noStrike" spc="-1">
              <a:latin typeface="Arial"/>
            </a:endParaRPr>
          </a:p>
        </p:txBody>
      </p:sp>
    </p:spTree>
    <p:extLst>
      <p:ext uri="{BB962C8B-B14F-4D97-AF65-F5344CB8AC3E}">
        <p14:creationId xmlns:p14="http://schemas.microsoft.com/office/powerpoint/2010/main" val="90112232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110417"/>
            <a:ext cx="7467600" cy="2975173"/>
          </a:xfrm>
          <a:prstGeom prst="rect">
            <a:avLst/>
          </a:prstGeom>
        </p:spPr>
        <p:txBody>
          <a:bodyPr wrap="square">
            <a:spAutoFit/>
          </a:bodyPr>
          <a:lstStyle/>
          <a:p>
            <a:pPr marL="343080" indent="-338760">
              <a:lnSpc>
                <a:spcPct val="100000"/>
              </a:lnSpc>
              <a:spcBef>
                <a:spcPts val="360"/>
              </a:spcBef>
              <a:buClr>
                <a:srgbClr val="000000"/>
              </a:buClr>
              <a:buFont typeface="Arial"/>
              <a:buChar char="•"/>
            </a:pPr>
            <a:r>
              <a:rPr lang="en-US" spc="-1" dirty="0">
                <a:solidFill>
                  <a:srgbClr val="000000"/>
                </a:solidFill>
                <a:ea typeface="DejaVu Sans"/>
              </a:rPr>
              <a:t>Types of Data Integrity</a:t>
            </a:r>
            <a:endParaRPr lang="en-US" spc="-1" dirty="0">
              <a:latin typeface="Arial"/>
            </a:endParaRPr>
          </a:p>
          <a:p>
            <a:pPr marL="800280" lvl="1" indent="-338760">
              <a:lnSpc>
                <a:spcPct val="100000"/>
              </a:lnSpc>
              <a:spcBef>
                <a:spcPts val="400"/>
              </a:spcBef>
              <a:buClr>
                <a:srgbClr val="000000"/>
              </a:buClr>
              <a:buFont typeface="Arial"/>
              <a:buAutoNum type="arabicPeriod"/>
            </a:pPr>
            <a:r>
              <a:rPr lang="en-US" sz="2000" b="1" spc="-1" dirty="0">
                <a:solidFill>
                  <a:srgbClr val="000000"/>
                </a:solidFill>
                <a:ea typeface="DejaVu Sans"/>
              </a:rPr>
              <a:t>Entity/Row Integrity</a:t>
            </a:r>
            <a:endParaRPr lang="en-US" sz="2000" spc="-1" dirty="0">
              <a:latin typeface="Arial"/>
            </a:endParaRPr>
          </a:p>
          <a:p>
            <a:pPr marL="743040" lvl="1" indent="-281520">
              <a:lnSpc>
                <a:spcPct val="100000"/>
              </a:lnSpc>
              <a:spcBef>
                <a:spcPts val="360"/>
              </a:spcBef>
              <a:buClr>
                <a:srgbClr val="000000"/>
              </a:buClr>
              <a:buFont typeface="Arial"/>
              <a:buChar char="–"/>
            </a:pPr>
            <a:r>
              <a:rPr lang="en-US" spc="-1" dirty="0">
                <a:solidFill>
                  <a:srgbClr val="000000"/>
                </a:solidFill>
                <a:ea typeface="DejaVu Sans"/>
              </a:rPr>
              <a:t>Row Integrity refers to the requirement that all rows in a table must have a unique identifier/a Primary Key.</a:t>
            </a:r>
            <a:endParaRPr lang="en-US" spc="-1" dirty="0">
              <a:latin typeface="Arial"/>
            </a:endParaRPr>
          </a:p>
          <a:p>
            <a:pPr marL="743040" lvl="1" indent="-281520">
              <a:lnSpc>
                <a:spcPct val="100000"/>
              </a:lnSpc>
              <a:spcBef>
                <a:spcPts val="360"/>
              </a:spcBef>
              <a:buClr>
                <a:srgbClr val="000000"/>
              </a:buClr>
              <a:buFont typeface="Arial"/>
              <a:buChar char="–"/>
            </a:pPr>
            <a:r>
              <a:rPr lang="en-US" spc="-1" dirty="0">
                <a:solidFill>
                  <a:srgbClr val="000000"/>
                </a:solidFill>
                <a:ea typeface="DejaVu Sans"/>
              </a:rPr>
              <a:t>Entity Integrity does not allow duplicate and null values in the column.</a:t>
            </a:r>
            <a:endParaRPr lang="en-US" spc="-1" dirty="0">
              <a:latin typeface="Arial"/>
            </a:endParaRPr>
          </a:p>
          <a:p>
            <a:pPr marL="457200">
              <a:lnSpc>
                <a:spcPct val="100000"/>
              </a:lnSpc>
              <a:spcBef>
                <a:spcPts val="360"/>
              </a:spcBef>
            </a:pPr>
            <a:r>
              <a:rPr lang="en-US" spc="-1" dirty="0">
                <a:solidFill>
                  <a:srgbClr val="000000"/>
                </a:solidFill>
                <a:ea typeface="DejaVu Sans"/>
              </a:rPr>
              <a:t>Example</a:t>
            </a:r>
            <a:endParaRPr lang="en-US" spc="-1" dirty="0">
              <a:latin typeface="Arial"/>
            </a:endParaRPr>
          </a:p>
          <a:p>
            <a:pPr marL="743040" lvl="1" indent="-281520">
              <a:lnSpc>
                <a:spcPct val="100000"/>
              </a:lnSpc>
              <a:spcBef>
                <a:spcPts val="360"/>
              </a:spcBef>
              <a:buClr>
                <a:srgbClr val="000000"/>
              </a:buClr>
              <a:buFont typeface="Arial"/>
              <a:buChar char="–"/>
            </a:pPr>
            <a:r>
              <a:rPr lang="en-US" spc="-1" dirty="0">
                <a:solidFill>
                  <a:srgbClr val="000000"/>
                </a:solidFill>
                <a:ea typeface="DejaVu Sans"/>
              </a:rPr>
              <a:t>NULL value is not allowed as a product name in Product table.</a:t>
            </a:r>
            <a:endParaRPr lang="en-US" spc="-1" dirty="0">
              <a:latin typeface="Arial"/>
            </a:endParaRPr>
          </a:p>
          <a:p>
            <a:pPr marL="743040" lvl="1" indent="-281520">
              <a:lnSpc>
                <a:spcPct val="100000"/>
              </a:lnSpc>
              <a:spcBef>
                <a:spcPts val="360"/>
              </a:spcBef>
              <a:buClr>
                <a:srgbClr val="000000"/>
              </a:buClr>
              <a:buFont typeface="Arial"/>
              <a:buChar char="–"/>
            </a:pPr>
            <a:r>
              <a:rPr lang="en-US" spc="-1" dirty="0">
                <a:solidFill>
                  <a:srgbClr val="000000"/>
                </a:solidFill>
                <a:ea typeface="DejaVu Sans"/>
              </a:rPr>
              <a:t>Duplicate products are not allowed in Product table.</a:t>
            </a:r>
            <a:endParaRPr lang="en-US" spc="-1" dirty="0">
              <a:latin typeface="Arial"/>
            </a:endParaRPr>
          </a:p>
          <a:p>
            <a:pPr marL="457200">
              <a:lnSpc>
                <a:spcPct val="100000"/>
              </a:lnSpc>
              <a:spcBef>
                <a:spcPts val="360"/>
              </a:spcBef>
            </a:pPr>
            <a:endParaRPr lang="en-US" spc="-1" dirty="0">
              <a:latin typeface="Arial"/>
            </a:endParaRPr>
          </a:p>
        </p:txBody>
      </p:sp>
      <p:sp>
        <p:nvSpPr>
          <p:cNvPr id="3" name="CustomShape 1"/>
          <p:cNvSpPr/>
          <p:nvPr/>
        </p:nvSpPr>
        <p:spPr>
          <a:xfrm>
            <a:off x="457200" y="274680"/>
            <a:ext cx="8225280" cy="1138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2400" b="1" strike="noStrike" spc="-1" dirty="0">
                <a:solidFill>
                  <a:srgbClr val="000000"/>
                </a:solidFill>
                <a:latin typeface="Calibri"/>
                <a:ea typeface="DejaVu Sans"/>
              </a:rPr>
              <a:t>DATA INTEGRITY</a:t>
            </a:r>
            <a:endParaRPr lang="en-US" sz="2400" b="0" strike="noStrike" spc="-1" dirty="0">
              <a:latin typeface="Arial"/>
            </a:endParaRPr>
          </a:p>
        </p:txBody>
      </p:sp>
    </p:spTree>
    <p:extLst>
      <p:ext uri="{BB962C8B-B14F-4D97-AF65-F5344CB8AC3E}">
        <p14:creationId xmlns:p14="http://schemas.microsoft.com/office/powerpoint/2010/main" val="39283353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CustomShape 1"/>
          <p:cNvSpPr/>
          <p:nvPr/>
        </p:nvSpPr>
        <p:spPr>
          <a:xfrm>
            <a:off x="457200" y="274680"/>
            <a:ext cx="8225280" cy="1138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2000" b="1" strike="noStrike" spc="-1">
                <a:solidFill>
                  <a:srgbClr val="000000"/>
                </a:solidFill>
                <a:latin typeface="Calibri"/>
                <a:ea typeface="DejaVu Sans"/>
              </a:rPr>
              <a:t>2. Domain/Column Integrity</a:t>
            </a:r>
            <a:endParaRPr lang="en-US" sz="2000" b="0" strike="noStrike" spc="-1">
              <a:latin typeface="Arial"/>
            </a:endParaRPr>
          </a:p>
        </p:txBody>
      </p:sp>
      <p:sp>
        <p:nvSpPr>
          <p:cNvPr id="633" name="CustomShape 2"/>
          <p:cNvSpPr/>
          <p:nvPr/>
        </p:nvSpPr>
        <p:spPr>
          <a:xfrm>
            <a:off x="561960" y="1265400"/>
            <a:ext cx="7968240" cy="452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3876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Domain integrity defines the type, range and format of data allowed in a column.</a:t>
            </a:r>
            <a:endParaRPr lang="en-US" sz="1800" b="0" strike="noStrike" spc="-1" dirty="0">
              <a:latin typeface="Arial"/>
            </a:endParaRPr>
          </a:p>
          <a:p>
            <a:pPr marL="343080" indent="-33876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Domain integrity states that all values in a column must be of same type </a:t>
            </a:r>
            <a:endParaRPr lang="en-US" sz="1800" b="0" strike="noStrike" spc="-1" dirty="0" smtClean="0">
              <a:solidFill>
                <a:srgbClr val="000000"/>
              </a:solidFill>
              <a:latin typeface="Calibri"/>
              <a:ea typeface="DejaVu Sans"/>
            </a:endParaRPr>
          </a:p>
          <a:p>
            <a:pPr marL="800280" lvl="1" indent="-338760">
              <a:spcBef>
                <a:spcPts val="360"/>
              </a:spcBef>
              <a:buClr>
                <a:srgbClr val="000000"/>
              </a:buClr>
              <a:buFont typeface="Arial"/>
              <a:buChar char="•"/>
            </a:pPr>
            <a:r>
              <a:rPr lang="en-US" spc="-1" dirty="0" err="1" smtClean="0">
                <a:solidFill>
                  <a:srgbClr val="000000"/>
                </a:solidFill>
                <a:latin typeface="Calibri"/>
                <a:ea typeface="DejaVu Sans"/>
              </a:rPr>
              <a:t>Eg</a:t>
            </a:r>
            <a:r>
              <a:rPr lang="en-US" spc="-1" dirty="0" smtClean="0">
                <a:solidFill>
                  <a:srgbClr val="000000"/>
                </a:solidFill>
                <a:latin typeface="Calibri"/>
                <a:ea typeface="DejaVu Sans"/>
              </a:rPr>
              <a:t>:</a:t>
            </a:r>
            <a:r>
              <a:rPr lang="en-US" b="0" strike="noStrike" spc="-1" dirty="0" smtClean="0">
                <a:solidFill>
                  <a:srgbClr val="000000"/>
                </a:solidFill>
                <a:latin typeface="Calibri"/>
                <a:ea typeface="DejaVu Sans"/>
              </a:rPr>
              <a:t> </a:t>
            </a:r>
            <a:r>
              <a:rPr lang="en-US" b="0" strike="noStrike" spc="-1" dirty="0">
                <a:solidFill>
                  <a:srgbClr val="000000"/>
                </a:solidFill>
                <a:latin typeface="Calibri"/>
                <a:ea typeface="DejaVu Sans"/>
              </a:rPr>
              <a:t>an integer type column can only store integer values and not character data.</a:t>
            </a:r>
            <a:endParaRPr lang="en-US" b="0" strike="noStrike" spc="-1" dirty="0">
              <a:latin typeface="Arial"/>
            </a:endParaRPr>
          </a:p>
          <a:p>
            <a:pPr marL="343080" indent="-33876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Domain integrity is defined on a table by column definitions.</a:t>
            </a:r>
            <a:endParaRPr lang="en-US" sz="1800" b="0" strike="noStrike" spc="-1" dirty="0">
              <a:latin typeface="Arial"/>
            </a:endParaRPr>
          </a:p>
          <a:p>
            <a:pPr marL="343080" indent="-33876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We can also use constraints, stored procedures, functions and triggers to implement domain integrity on tables.</a:t>
            </a:r>
            <a:endParaRPr lang="en-US" sz="1800" b="0" strike="noStrike" spc="-1" dirty="0">
              <a:latin typeface="Arial"/>
            </a:endParaRPr>
          </a:p>
          <a:p>
            <a:pPr marL="343080" indent="-33876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Example </a:t>
            </a:r>
            <a:endParaRPr lang="en-US" sz="1800" b="0" strike="noStrike" spc="-1" dirty="0">
              <a:latin typeface="Arial"/>
            </a:endParaRPr>
          </a:p>
          <a:p>
            <a:pPr marL="743040" lvl="1" indent="-28152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There should not be any alphanumeric value in Amount column of Sales table.</a:t>
            </a:r>
            <a:endParaRPr lang="en-US" sz="1800" b="0" strike="noStrike" spc="-1" dirty="0">
              <a:latin typeface="Arial"/>
            </a:endParaRPr>
          </a:p>
          <a:p>
            <a:pPr marL="743040" lvl="1" indent="-281520">
              <a:lnSpc>
                <a:spcPct val="100000"/>
              </a:lnSpc>
              <a:spcBef>
                <a:spcPts val="360"/>
              </a:spcBef>
              <a:buClr>
                <a:srgbClr val="000000"/>
              </a:buClr>
              <a:buFont typeface="Arial"/>
              <a:buChar char="–"/>
            </a:pPr>
            <a:r>
              <a:rPr lang="en-US" sz="1800" b="0" strike="noStrike" spc="-1" dirty="0" err="1">
                <a:solidFill>
                  <a:srgbClr val="000000"/>
                </a:solidFill>
                <a:latin typeface="Calibri"/>
                <a:ea typeface="DejaVu Sans"/>
              </a:rPr>
              <a:t>LastName</a:t>
            </a:r>
            <a:r>
              <a:rPr lang="en-US" sz="1800" b="0" strike="noStrike" spc="-1" dirty="0">
                <a:solidFill>
                  <a:srgbClr val="000000"/>
                </a:solidFill>
                <a:latin typeface="Calibri"/>
                <a:ea typeface="DejaVu Sans"/>
              </a:rPr>
              <a:t> in table must be </a:t>
            </a:r>
            <a:r>
              <a:rPr lang="en-US" sz="1800" b="0" strike="noStrike" spc="-1" dirty="0" err="1">
                <a:solidFill>
                  <a:srgbClr val="000000"/>
                </a:solidFill>
                <a:latin typeface="Calibri"/>
                <a:ea typeface="DejaVu Sans"/>
              </a:rPr>
              <a:t>varchar</a:t>
            </a:r>
            <a:r>
              <a:rPr lang="en-US" sz="1800" b="0" strike="noStrike" spc="-1" dirty="0">
                <a:solidFill>
                  <a:srgbClr val="000000"/>
                </a:solidFill>
                <a:latin typeface="Calibri"/>
                <a:ea typeface="DejaVu Sans"/>
              </a:rPr>
              <a:t> and can't be null.</a:t>
            </a:r>
            <a:endParaRPr lang="en-US" sz="1800" b="0" strike="noStrike" spc="-1" dirty="0">
              <a:latin typeface="Arial"/>
            </a:endParaRPr>
          </a:p>
        </p:txBody>
      </p:sp>
      <p:sp>
        <p:nvSpPr>
          <p:cNvPr id="634" name="CustomShape 3"/>
          <p:cNvSpPr/>
          <p:nvPr/>
        </p:nvSpPr>
        <p:spPr>
          <a:xfrm>
            <a:off x="5410080" y="6400800"/>
            <a:ext cx="2205360" cy="24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25000" lnSpcReduction="20000"/>
          </a:bodyPr>
          <a:lstStyle/>
          <a:p>
            <a:pPr algn="ctr">
              <a:lnSpc>
                <a:spcPct val="100000"/>
              </a:lnSpc>
            </a:pPr>
            <a:r>
              <a:rPr lang="en-US" sz="4400" b="0" strike="noStrike" spc="-1">
                <a:solidFill>
                  <a:srgbClr val="000000"/>
                </a:solidFill>
                <a:latin typeface="Calibri"/>
                <a:ea typeface="DejaVu Sans"/>
              </a:rPr>
              <a:t>Data Integrity</a:t>
            </a:r>
            <a:endParaRPr lang="en-US" sz="4400" b="0" strike="noStrike" spc="-1">
              <a:latin typeface="Arial"/>
            </a:endParaRPr>
          </a:p>
        </p:txBody>
      </p:sp>
      <p:sp>
        <p:nvSpPr>
          <p:cNvPr id="635" name="CustomShape 4"/>
          <p:cNvSpPr/>
          <p:nvPr/>
        </p:nvSpPr>
        <p:spPr>
          <a:xfrm>
            <a:off x="6553080" y="6356520"/>
            <a:ext cx="2129400" cy="36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C91C1424-97B6-445D-88F5-491736AD8110}" type="slidenum">
              <a:rPr lang="en-US" sz="1200" b="0" strike="noStrike" spc="-1">
                <a:solidFill>
                  <a:srgbClr val="8B8B8B"/>
                </a:solidFill>
                <a:latin typeface="Calibri"/>
                <a:ea typeface="DejaVu Sans"/>
              </a:rPr>
              <a:t>25</a:t>
            </a:fld>
            <a:endParaRPr lang="en-US" sz="1200" b="0" strike="noStrike" spc="-1">
              <a:latin typeface="Arial"/>
            </a:endParaRPr>
          </a:p>
        </p:txBody>
      </p:sp>
    </p:spTree>
    <p:extLst>
      <p:ext uri="{BB962C8B-B14F-4D97-AF65-F5344CB8AC3E}">
        <p14:creationId xmlns:p14="http://schemas.microsoft.com/office/powerpoint/2010/main" val="113072307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 name="CustomShape 1"/>
          <p:cNvSpPr/>
          <p:nvPr/>
        </p:nvSpPr>
        <p:spPr>
          <a:xfrm>
            <a:off x="457200" y="-76320"/>
            <a:ext cx="8225280" cy="1138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2000" b="1" strike="noStrike" spc="-1">
                <a:solidFill>
                  <a:srgbClr val="000000"/>
                </a:solidFill>
                <a:latin typeface="Calibri"/>
                <a:ea typeface="DejaVu Sans"/>
              </a:rPr>
              <a:t>3. Referential Integrity</a:t>
            </a:r>
            <a:endParaRPr lang="en-US" sz="2000" b="0" strike="noStrike" spc="-1">
              <a:latin typeface="Arial"/>
            </a:endParaRPr>
          </a:p>
        </p:txBody>
      </p:sp>
      <p:sp>
        <p:nvSpPr>
          <p:cNvPr id="637" name="CustomShape 2"/>
          <p:cNvSpPr/>
          <p:nvPr/>
        </p:nvSpPr>
        <p:spPr>
          <a:xfrm>
            <a:off x="561960" y="685800"/>
            <a:ext cx="8501400" cy="452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3876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Referential integrity is about the foreign key concepts and ensures that the child tables do not have any orphaned record.</a:t>
            </a:r>
            <a:endParaRPr lang="en-US" sz="1800" b="0" strike="noStrike" spc="-1" dirty="0">
              <a:latin typeface="Arial"/>
            </a:endParaRPr>
          </a:p>
          <a:p>
            <a:pPr marL="343080" indent="-33876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Ensures that data in related tables remains accurate and consistent before and after making any changes.</a:t>
            </a:r>
            <a:endParaRPr lang="en-US" sz="1800" b="0" strike="noStrike" spc="-1" dirty="0">
              <a:latin typeface="Arial"/>
            </a:endParaRPr>
          </a:p>
          <a:p>
            <a:pPr marL="343080" indent="-33876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In case we implement referential integrity on a table, we cannot perform few operations such as:</a:t>
            </a:r>
            <a:endParaRPr lang="en-US" sz="1800" b="0" strike="noStrike" spc="-1" dirty="0">
              <a:latin typeface="Arial"/>
            </a:endParaRPr>
          </a:p>
          <a:p>
            <a:pPr>
              <a:lnSpc>
                <a:spcPct val="100000"/>
              </a:lnSpc>
              <a:spcBef>
                <a:spcPts val="360"/>
              </a:spcBef>
            </a:pPr>
            <a:r>
              <a:rPr lang="en-US" sz="1800" b="0" strike="noStrike" spc="-1" dirty="0">
                <a:solidFill>
                  <a:srgbClr val="000000"/>
                </a:solidFill>
                <a:latin typeface="Calibri"/>
                <a:ea typeface="DejaVu Sans"/>
              </a:rPr>
              <a:t>      1. Cannot use TRUNCATE on a table being referenced by other table.</a:t>
            </a:r>
            <a:endParaRPr lang="en-US" sz="1800" b="0" strike="noStrike" spc="-1" dirty="0">
              <a:latin typeface="Arial"/>
            </a:endParaRPr>
          </a:p>
          <a:p>
            <a:pPr>
              <a:lnSpc>
                <a:spcPct val="100000"/>
              </a:lnSpc>
              <a:spcBef>
                <a:spcPts val="360"/>
              </a:spcBef>
            </a:pPr>
            <a:r>
              <a:rPr lang="en-US" sz="1800" b="0" strike="noStrike" spc="-1" dirty="0">
                <a:solidFill>
                  <a:srgbClr val="000000"/>
                </a:solidFill>
                <a:latin typeface="Calibri"/>
                <a:ea typeface="DejaVu Sans"/>
              </a:rPr>
              <a:t>      2. Cannot insert a record in child table when there is no related record in parent table.</a:t>
            </a:r>
            <a:endParaRPr lang="en-US" sz="1800" b="0" strike="noStrike" spc="-1" dirty="0">
              <a:latin typeface="Arial"/>
            </a:endParaRPr>
          </a:p>
          <a:p>
            <a:pPr>
              <a:lnSpc>
                <a:spcPct val="100000"/>
              </a:lnSpc>
              <a:spcBef>
                <a:spcPts val="360"/>
              </a:spcBef>
            </a:pPr>
            <a:r>
              <a:rPr lang="en-US" sz="1800" b="0" strike="noStrike" spc="-1" dirty="0">
                <a:solidFill>
                  <a:srgbClr val="000000"/>
                </a:solidFill>
                <a:latin typeface="Calibri"/>
                <a:ea typeface="DejaVu Sans"/>
              </a:rPr>
              <a:t>      3. Cannot delete a record from parent table when there is a reference in any 	              	other table.</a:t>
            </a:r>
            <a:endParaRPr lang="en-US" sz="1800" b="0" strike="noStrike" spc="-1" dirty="0">
              <a:latin typeface="Arial"/>
            </a:endParaRPr>
          </a:p>
          <a:p>
            <a:pPr>
              <a:lnSpc>
                <a:spcPct val="100000"/>
              </a:lnSpc>
              <a:spcBef>
                <a:spcPts val="360"/>
              </a:spcBef>
            </a:pPr>
            <a:r>
              <a:rPr lang="en-US" sz="1800" b="0" strike="noStrike" spc="-1" dirty="0">
                <a:solidFill>
                  <a:srgbClr val="000000"/>
                </a:solidFill>
                <a:latin typeface="Calibri"/>
                <a:ea typeface="DejaVu Sans"/>
              </a:rPr>
              <a:t>      4. Cannot update a record in child table which results orphaned records in child 	table.</a:t>
            </a:r>
            <a:endParaRPr lang="en-US" sz="1800" b="0" strike="noStrike" spc="-1" dirty="0">
              <a:latin typeface="Arial"/>
            </a:endParaRPr>
          </a:p>
          <a:p>
            <a:pPr>
              <a:lnSpc>
                <a:spcPct val="100000"/>
              </a:lnSpc>
              <a:spcBef>
                <a:spcPts val="360"/>
              </a:spcBef>
            </a:pPr>
            <a:r>
              <a:rPr lang="en-US" sz="1800" b="0" strike="noStrike" spc="-1" dirty="0">
                <a:solidFill>
                  <a:srgbClr val="000000"/>
                </a:solidFill>
                <a:latin typeface="Calibri"/>
                <a:ea typeface="DejaVu Sans"/>
              </a:rPr>
              <a:t>      5. Cannot update records in parent table which causes orphaned records in 	    	child table.</a:t>
            </a:r>
            <a:endParaRPr lang="en-US" sz="1800" b="0" strike="noStrike" spc="-1" dirty="0">
              <a:latin typeface="Arial"/>
            </a:endParaRPr>
          </a:p>
          <a:p>
            <a:pPr>
              <a:lnSpc>
                <a:spcPct val="100000"/>
              </a:lnSpc>
              <a:spcBef>
                <a:spcPts val="360"/>
              </a:spcBef>
            </a:pPr>
            <a:r>
              <a:rPr lang="en-US" sz="1800" b="0" strike="noStrike" spc="-1" dirty="0">
                <a:solidFill>
                  <a:srgbClr val="000000"/>
                </a:solidFill>
                <a:latin typeface="Calibri"/>
                <a:ea typeface="DejaVu Sans"/>
              </a:rPr>
              <a:t>Example:</a:t>
            </a:r>
            <a:endParaRPr lang="en-US" sz="1800" b="0" strike="noStrike" spc="-1" dirty="0">
              <a:latin typeface="Arial"/>
            </a:endParaRPr>
          </a:p>
          <a:p>
            <a:pPr marL="743040" lvl="1" indent="-28152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Sales table does not have any product which is not in Product table.</a:t>
            </a:r>
            <a:endParaRPr lang="en-US" sz="1800" b="0" strike="noStrike" spc="-1" dirty="0">
              <a:latin typeface="Arial"/>
            </a:endParaRPr>
          </a:p>
          <a:p>
            <a:pPr marL="743040" lvl="1" indent="-28152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Deletion of any product from Product table is not allowed if it has a reference in other tables.</a:t>
            </a:r>
            <a:endParaRPr lang="en-US" sz="1800" b="0" strike="noStrike" spc="-1" dirty="0">
              <a:latin typeface="Arial"/>
            </a:endParaRPr>
          </a:p>
        </p:txBody>
      </p:sp>
      <p:sp>
        <p:nvSpPr>
          <p:cNvPr id="638" name="CustomShape 3"/>
          <p:cNvSpPr/>
          <p:nvPr/>
        </p:nvSpPr>
        <p:spPr>
          <a:xfrm>
            <a:off x="5410080" y="6400800"/>
            <a:ext cx="2205360" cy="24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25000" lnSpcReduction="20000"/>
          </a:bodyPr>
          <a:lstStyle/>
          <a:p>
            <a:pPr algn="ctr">
              <a:lnSpc>
                <a:spcPct val="100000"/>
              </a:lnSpc>
            </a:pPr>
            <a:r>
              <a:rPr lang="en-US" sz="4400" b="0" strike="noStrike" spc="-1">
                <a:solidFill>
                  <a:srgbClr val="000000"/>
                </a:solidFill>
                <a:latin typeface="Calibri"/>
                <a:ea typeface="DejaVu Sans"/>
              </a:rPr>
              <a:t>Data Integrity</a:t>
            </a:r>
            <a:endParaRPr lang="en-US" sz="4400" b="0" strike="noStrike" spc="-1">
              <a:latin typeface="Arial"/>
            </a:endParaRPr>
          </a:p>
        </p:txBody>
      </p:sp>
      <p:sp>
        <p:nvSpPr>
          <p:cNvPr id="639" name="CustomShape 4"/>
          <p:cNvSpPr/>
          <p:nvPr/>
        </p:nvSpPr>
        <p:spPr>
          <a:xfrm>
            <a:off x="6553080" y="6356520"/>
            <a:ext cx="2129400" cy="36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1491995-4E0E-4DE7-A46E-484ABE956811}" type="slidenum">
              <a:rPr lang="en-US" sz="1200" b="0" strike="noStrike" spc="-1">
                <a:solidFill>
                  <a:srgbClr val="8B8B8B"/>
                </a:solidFill>
                <a:latin typeface="Calibri"/>
                <a:ea typeface="DejaVu Sans"/>
              </a:rPr>
              <a:t>26</a:t>
            </a:fld>
            <a:endParaRPr lang="en-US" sz="1200" b="0" strike="noStrike" spc="-1">
              <a:latin typeface="Arial"/>
            </a:endParaRPr>
          </a:p>
        </p:txBody>
      </p:sp>
    </p:spTree>
    <p:extLst>
      <p:ext uri="{BB962C8B-B14F-4D97-AF65-F5344CB8AC3E}">
        <p14:creationId xmlns:p14="http://schemas.microsoft.com/office/powerpoint/2010/main" val="428748204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 name="CustomShape 1"/>
          <p:cNvSpPr/>
          <p:nvPr/>
        </p:nvSpPr>
        <p:spPr>
          <a:xfrm>
            <a:off x="457200" y="228600"/>
            <a:ext cx="8225280" cy="1138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2000" b="1" strike="noStrike" spc="-1">
                <a:solidFill>
                  <a:srgbClr val="000000"/>
                </a:solidFill>
                <a:latin typeface="Calibri"/>
                <a:ea typeface="DejaVu Sans"/>
              </a:rPr>
              <a:t>4. User Defined/Custom Integrity</a:t>
            </a:r>
            <a:endParaRPr lang="en-US" sz="2000" b="0" strike="noStrike" spc="-1">
              <a:latin typeface="Arial"/>
            </a:endParaRPr>
          </a:p>
        </p:txBody>
      </p:sp>
      <p:sp>
        <p:nvSpPr>
          <p:cNvPr id="641" name="CustomShape 2"/>
          <p:cNvSpPr/>
          <p:nvPr/>
        </p:nvSpPr>
        <p:spPr>
          <a:xfrm>
            <a:off x="609480" y="1417680"/>
            <a:ext cx="8225280" cy="452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3876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The requirements which does not fit in any of the above discussed integrity types are fulfilled by the User Defined Integrity.</a:t>
            </a:r>
            <a:endParaRPr lang="en-US" sz="1800" b="0" strike="noStrike" spc="-1" dirty="0">
              <a:latin typeface="Arial"/>
            </a:endParaRPr>
          </a:p>
          <a:p>
            <a:pPr marL="343080" indent="-33876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User Defined Integrity includes custom and complex business logic.</a:t>
            </a:r>
            <a:endParaRPr lang="en-US" sz="1800" b="0" strike="noStrike" spc="-1" dirty="0">
              <a:latin typeface="Arial"/>
            </a:endParaRPr>
          </a:p>
          <a:p>
            <a:pPr marL="343080" indent="-33876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Implemented by using database triggers, stored procedures or functions, or by using tools external to the database.</a:t>
            </a:r>
            <a:endParaRPr lang="en-US" sz="1800" b="0" strike="noStrike" spc="-1" dirty="0">
              <a:latin typeface="Arial"/>
            </a:endParaRPr>
          </a:p>
          <a:p>
            <a:pPr marL="343080" indent="-33876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Example:</a:t>
            </a:r>
            <a:endParaRPr lang="en-US" sz="1800" b="0" strike="noStrike" spc="-1" dirty="0">
              <a:latin typeface="Arial"/>
            </a:endParaRPr>
          </a:p>
          <a:p>
            <a:pPr marL="743040" lvl="1" indent="-28152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Sale of a product is not allowed if it is not available in stock.</a:t>
            </a:r>
            <a:endParaRPr lang="en-US" sz="1800" b="0" strike="noStrike" spc="-1" dirty="0">
              <a:latin typeface="Arial"/>
            </a:endParaRPr>
          </a:p>
          <a:p>
            <a:pPr marL="743040" lvl="1" indent="-28152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Invoice number must be formatted as 20180129-000001(yyyymmdd-000000)</a:t>
            </a:r>
            <a:endParaRPr lang="en-US" sz="1800" b="0" strike="noStrike" spc="-1" dirty="0">
              <a:latin typeface="Arial"/>
            </a:endParaRPr>
          </a:p>
          <a:p>
            <a:pPr marL="743040" lvl="1" indent="-281520">
              <a:lnSpc>
                <a:spcPct val="100000"/>
              </a:lnSpc>
              <a:spcBef>
                <a:spcPts val="360"/>
              </a:spcBef>
              <a:buClr>
                <a:srgbClr val="000000"/>
              </a:buClr>
              <a:buFont typeface="Arial"/>
              <a:buChar char="–"/>
            </a:pPr>
            <a:r>
              <a:rPr lang="en-US" sz="1800" b="0" strike="noStrike" spc="-1" dirty="0">
                <a:solidFill>
                  <a:srgbClr val="000000"/>
                </a:solidFill>
                <a:latin typeface="Calibri"/>
                <a:ea typeface="DejaVu Sans"/>
              </a:rPr>
              <a:t>In banks, withdrawals can not be made if the balance is 0.</a:t>
            </a:r>
            <a:endParaRPr lang="en-US" sz="1800" b="0" strike="noStrike" spc="-1" dirty="0">
              <a:latin typeface="Arial"/>
            </a:endParaRPr>
          </a:p>
        </p:txBody>
      </p:sp>
      <p:sp>
        <p:nvSpPr>
          <p:cNvPr id="642" name="CustomShape 3"/>
          <p:cNvSpPr/>
          <p:nvPr/>
        </p:nvSpPr>
        <p:spPr>
          <a:xfrm>
            <a:off x="5410080" y="6400800"/>
            <a:ext cx="2205360" cy="24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25000" lnSpcReduction="20000"/>
          </a:bodyPr>
          <a:lstStyle/>
          <a:p>
            <a:pPr algn="ctr">
              <a:lnSpc>
                <a:spcPct val="100000"/>
              </a:lnSpc>
            </a:pPr>
            <a:r>
              <a:rPr lang="en-US" sz="4400" b="0" strike="noStrike" spc="-1">
                <a:solidFill>
                  <a:srgbClr val="000000"/>
                </a:solidFill>
                <a:latin typeface="Calibri"/>
                <a:ea typeface="DejaVu Sans"/>
              </a:rPr>
              <a:t>Data Integrity</a:t>
            </a:r>
            <a:endParaRPr lang="en-US" sz="4400" b="0" strike="noStrike" spc="-1">
              <a:latin typeface="Arial"/>
            </a:endParaRPr>
          </a:p>
        </p:txBody>
      </p:sp>
      <p:sp>
        <p:nvSpPr>
          <p:cNvPr id="643" name="CustomShape 4"/>
          <p:cNvSpPr/>
          <p:nvPr/>
        </p:nvSpPr>
        <p:spPr>
          <a:xfrm>
            <a:off x="6553080" y="6356520"/>
            <a:ext cx="2129400" cy="36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9B147A12-B133-497A-B464-CA8D44D9C34B}" type="slidenum">
              <a:rPr lang="en-US" sz="1200" b="0" strike="noStrike" spc="-1">
                <a:solidFill>
                  <a:srgbClr val="8B8B8B"/>
                </a:solidFill>
                <a:latin typeface="Calibri"/>
                <a:ea typeface="DejaVu Sans"/>
              </a:rPr>
              <a:t>27</a:t>
            </a:fld>
            <a:endParaRPr lang="en-US" sz="1200" b="0" strike="noStrike" spc="-1">
              <a:latin typeface="Arial"/>
            </a:endParaRPr>
          </a:p>
        </p:txBody>
      </p:sp>
    </p:spTree>
    <p:extLst>
      <p:ext uri="{BB962C8B-B14F-4D97-AF65-F5344CB8AC3E}">
        <p14:creationId xmlns:p14="http://schemas.microsoft.com/office/powerpoint/2010/main" val="18595729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772400" cy="1162050"/>
          </a:xfrm>
        </p:spPr>
        <p:txBody>
          <a:bodyPr/>
          <a:lstStyle/>
          <a:p>
            <a:pPr algn="ctr"/>
            <a:r>
              <a:rPr lang="en-US" dirty="0">
                <a:latin typeface="Calibri" pitchFamily="34" charset="0"/>
                <a:cs typeface="Calibri" pitchFamily="34" charset="0"/>
              </a:rPr>
              <a:t>ACID Properties</a:t>
            </a:r>
          </a:p>
        </p:txBody>
      </p:sp>
      <p:sp>
        <p:nvSpPr>
          <p:cNvPr id="3" name="Subtitle 2"/>
          <p:cNvSpPr>
            <a:spLocks noGrp="1"/>
          </p:cNvSpPr>
          <p:nvPr>
            <p:ph type="subTitle"/>
          </p:nvPr>
        </p:nvSpPr>
        <p:spPr>
          <a:xfrm>
            <a:off x="457200" y="1219200"/>
            <a:ext cx="8229240" cy="4724400"/>
          </a:xfrm>
        </p:spPr>
        <p:txBody>
          <a:bodyPr>
            <a:noAutofit/>
          </a:bodyPr>
          <a:lstStyle/>
          <a:p>
            <a:pPr marL="285750" indent="-285750" algn="l">
              <a:buFont typeface="Arial" pitchFamily="34" charset="0"/>
              <a:buChar char="•"/>
            </a:pPr>
            <a:r>
              <a:rPr lang="en-US" sz="1800" b="1" i="1" dirty="0">
                <a:latin typeface="Calibri" pitchFamily="34" charset="0"/>
                <a:cs typeface="Calibri" pitchFamily="34" charset="0"/>
              </a:rPr>
              <a:t>Atomicity</a:t>
            </a:r>
            <a:r>
              <a:rPr lang="en-US" sz="1800" i="1" dirty="0">
                <a:latin typeface="Calibri" pitchFamily="34" charset="0"/>
                <a:cs typeface="Calibri" pitchFamily="34" charset="0"/>
              </a:rPr>
              <a:t> </a:t>
            </a:r>
            <a:r>
              <a:rPr lang="en-US" sz="1800" dirty="0">
                <a:latin typeface="Calibri" pitchFamily="34" charset="0"/>
                <a:cs typeface="Calibri" pitchFamily="34" charset="0"/>
              </a:rPr>
              <a:t>The transaction is either performed in its entirety or is not performed at all. It is the responsibility of the recovery subsystem of the DBMS to ensure atomicity.</a:t>
            </a:r>
          </a:p>
          <a:p>
            <a:pPr marL="285750" indent="-285750" algn="l">
              <a:buFont typeface="Arial" pitchFamily="34" charset="0"/>
              <a:buChar char="•"/>
            </a:pPr>
            <a:r>
              <a:rPr lang="en-US" sz="1800" b="1" i="1" dirty="0">
                <a:latin typeface="Calibri" pitchFamily="34" charset="0"/>
                <a:cs typeface="Calibri" pitchFamily="34" charset="0"/>
              </a:rPr>
              <a:t>Consistency</a:t>
            </a:r>
            <a:r>
              <a:rPr lang="en-US" sz="1800" i="1" dirty="0">
                <a:latin typeface="Calibri" pitchFamily="34" charset="0"/>
                <a:cs typeface="Calibri" pitchFamily="34" charset="0"/>
              </a:rPr>
              <a:t> </a:t>
            </a:r>
            <a:r>
              <a:rPr lang="en-US" sz="1800" dirty="0">
                <a:latin typeface="Calibri" pitchFamily="34" charset="0"/>
                <a:cs typeface="Calibri" pitchFamily="34" charset="0"/>
              </a:rPr>
              <a:t>A transaction must transform the database from one consistent state </a:t>
            </a:r>
            <a:r>
              <a:rPr lang="en-US" sz="1800" dirty="0" smtClean="0">
                <a:latin typeface="Calibri" pitchFamily="34" charset="0"/>
                <a:cs typeface="Calibri" pitchFamily="34" charset="0"/>
              </a:rPr>
              <a:t>to another </a:t>
            </a:r>
            <a:r>
              <a:rPr lang="en-US" sz="1800" dirty="0">
                <a:latin typeface="Calibri" pitchFamily="34" charset="0"/>
                <a:cs typeface="Calibri" pitchFamily="34" charset="0"/>
              </a:rPr>
              <a:t>consistent state. For example, we have a transaction that is intended to transfer money from one bank account to another and the programmer makes an error in the transaction logic and debits one account but credits the wrong account, then the database is in an inconsistent state. However, the DBMS would not have been responsible for introducing this inconsistency and would have had no ability to detect the error.</a:t>
            </a:r>
          </a:p>
          <a:p>
            <a:pPr marL="285750" indent="-285750" algn="l">
              <a:buFont typeface="Arial" pitchFamily="34" charset="0"/>
              <a:buChar char="•"/>
            </a:pPr>
            <a:r>
              <a:rPr lang="en-US" sz="1800" b="1" i="1" dirty="0">
                <a:latin typeface="Calibri" pitchFamily="34" charset="0"/>
                <a:cs typeface="Calibri" pitchFamily="34" charset="0"/>
              </a:rPr>
              <a:t>Isolation</a:t>
            </a:r>
            <a:r>
              <a:rPr lang="en-US" sz="1800" i="1" dirty="0">
                <a:latin typeface="Calibri" pitchFamily="34" charset="0"/>
                <a:cs typeface="Calibri" pitchFamily="34" charset="0"/>
              </a:rPr>
              <a:t> </a:t>
            </a:r>
            <a:r>
              <a:rPr lang="en-US" sz="1800" dirty="0">
                <a:latin typeface="Calibri" pitchFamily="34" charset="0"/>
                <a:cs typeface="Calibri" pitchFamily="34" charset="0"/>
              </a:rPr>
              <a:t>Transactions execute independently of one another. In other words, the</a:t>
            </a:r>
            <a:br>
              <a:rPr lang="en-US" sz="1800" dirty="0">
                <a:latin typeface="Calibri" pitchFamily="34" charset="0"/>
                <a:cs typeface="Calibri" pitchFamily="34" charset="0"/>
              </a:rPr>
            </a:br>
            <a:r>
              <a:rPr lang="en-US" sz="1800" dirty="0">
                <a:latin typeface="Calibri" pitchFamily="34" charset="0"/>
                <a:cs typeface="Calibri" pitchFamily="34" charset="0"/>
              </a:rPr>
              <a:t>partial effects of incomplete transactions should not be visible to other transactions. It is the responsibility of the concurrency control subsystem to ensure isolation.</a:t>
            </a:r>
          </a:p>
          <a:p>
            <a:pPr marL="285750" indent="-285750" algn="l">
              <a:buFont typeface="Arial" pitchFamily="34" charset="0"/>
              <a:buChar char="•"/>
            </a:pPr>
            <a:r>
              <a:rPr lang="en-US" sz="1800" b="1" i="1" dirty="0">
                <a:latin typeface="Calibri" pitchFamily="34" charset="0"/>
                <a:cs typeface="Calibri" pitchFamily="34" charset="0"/>
              </a:rPr>
              <a:t>Durability</a:t>
            </a:r>
            <a:r>
              <a:rPr lang="en-US" sz="1800" i="1" dirty="0">
                <a:latin typeface="Calibri" pitchFamily="34" charset="0"/>
                <a:cs typeface="Calibri" pitchFamily="34" charset="0"/>
              </a:rPr>
              <a:t> </a:t>
            </a:r>
            <a:r>
              <a:rPr lang="en-US" sz="1800" dirty="0">
                <a:latin typeface="Calibri" pitchFamily="34" charset="0"/>
                <a:cs typeface="Calibri" pitchFamily="34" charset="0"/>
              </a:rPr>
              <a:t>The effects of a successfully completed transaction are permanently recorded in the database and must not be lost because of a subsequent failure.</a:t>
            </a:r>
          </a:p>
        </p:txBody>
      </p:sp>
    </p:spTree>
    <p:extLst>
      <p:ext uri="{BB962C8B-B14F-4D97-AF65-F5344CB8AC3E}">
        <p14:creationId xmlns:p14="http://schemas.microsoft.com/office/powerpoint/2010/main" val="24497719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Transaction Processing System </a:t>
            </a:r>
          </a:p>
        </p:txBody>
      </p:sp>
      <p:sp>
        <p:nvSpPr>
          <p:cNvPr id="3" name="Content Placeholder 2"/>
          <p:cNvSpPr>
            <a:spLocks noGrp="1"/>
          </p:cNvSpPr>
          <p:nvPr>
            <p:ph idx="1"/>
          </p:nvPr>
        </p:nvSpPr>
        <p:spPr/>
        <p:txBody>
          <a:bodyPr>
            <a:normAutofit fontScale="70000" lnSpcReduction="20000"/>
          </a:bodyPr>
          <a:lstStyle/>
          <a:p>
            <a:pPr lvl="0"/>
            <a:r>
              <a:rPr lang="en-US" dirty="0"/>
              <a:t>A transaction can be defined as a group of tasks where a single task is the minimum processing unit which cannot be divided further.</a:t>
            </a:r>
          </a:p>
          <a:p>
            <a:pPr lvl="0"/>
            <a:r>
              <a:rPr lang="en-US" dirty="0"/>
              <a:t>A transaction is a program including a collection of database operations, executed as a logical unit of data processing.</a:t>
            </a:r>
          </a:p>
          <a:p>
            <a:pPr lvl="0"/>
            <a:r>
              <a:rPr lang="en-US" dirty="0"/>
              <a:t>The operations performed in a transaction include one or</a:t>
            </a:r>
            <a:br>
              <a:rPr lang="en-US" dirty="0"/>
            </a:br>
            <a:r>
              <a:rPr lang="en-US" dirty="0"/>
              <a:t>more of database operations like insert, delete, update or</a:t>
            </a:r>
            <a:br>
              <a:rPr lang="en-US" dirty="0"/>
            </a:br>
            <a:r>
              <a:rPr lang="en-US" dirty="0"/>
              <a:t>retrieve data.</a:t>
            </a:r>
          </a:p>
          <a:p>
            <a:pPr lvl="0"/>
            <a:r>
              <a:rPr lang="en-US" dirty="0"/>
              <a:t>It is an atomic process that is either performed into</a:t>
            </a:r>
            <a:br>
              <a:rPr lang="en-US" dirty="0"/>
            </a:br>
            <a:r>
              <a:rPr lang="en-US" dirty="0"/>
              <a:t>completion entirely or is not performed at all.</a:t>
            </a:r>
          </a:p>
          <a:p>
            <a:pPr lvl="0"/>
            <a:r>
              <a:rPr lang="en-US" dirty="0"/>
              <a:t>A transaction involving only data retrieval without any data update is called read-only transaction.</a:t>
            </a:r>
          </a:p>
          <a:p>
            <a:pPr lvl="0"/>
            <a:r>
              <a:rPr lang="en-US" dirty="0"/>
              <a:t>Each high level operation can be divided into a number of</a:t>
            </a:r>
            <a:br>
              <a:rPr lang="en-US" dirty="0"/>
            </a:br>
            <a:r>
              <a:rPr lang="en-US" dirty="0"/>
              <a:t>low level tasks or operations</a:t>
            </a:r>
            <a:r>
              <a:rPr lang="en-US" dirty="0" smtClean="0"/>
              <a:t>.</a:t>
            </a:r>
            <a:endParaRPr lang="en-US" dirty="0"/>
          </a:p>
        </p:txBody>
      </p:sp>
    </p:spTree>
    <p:extLst>
      <p:ext uri="{BB962C8B-B14F-4D97-AF65-F5344CB8AC3E}">
        <p14:creationId xmlns:p14="http://schemas.microsoft.com/office/powerpoint/2010/main" val="30089760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772400" cy="1470025"/>
          </a:xfrm>
        </p:spPr>
        <p:txBody>
          <a:bodyPr>
            <a:normAutofit/>
          </a:bodyPr>
          <a:lstStyle/>
          <a:p>
            <a:r>
              <a:rPr lang="en-US" sz="3200" b="1" dirty="0"/>
              <a:t>Types of </a:t>
            </a:r>
            <a:r>
              <a:rPr lang="en-US" sz="3200" b="1" dirty="0" smtClean="0"/>
              <a:t>Relational Algebra</a:t>
            </a:r>
            <a:endParaRPr lang="en-US" sz="3200" dirty="0"/>
          </a:p>
        </p:txBody>
      </p:sp>
      <p:sp>
        <p:nvSpPr>
          <p:cNvPr id="3" name="Subtitle 2"/>
          <p:cNvSpPr>
            <a:spLocks noGrp="1"/>
          </p:cNvSpPr>
          <p:nvPr>
            <p:ph type="subTitle"/>
          </p:nvPr>
        </p:nvSpPr>
        <p:spPr>
          <a:xfrm>
            <a:off x="685800" y="1447800"/>
            <a:ext cx="7772400" cy="4800600"/>
          </a:xfrm>
        </p:spPr>
        <p:txBody>
          <a:bodyPr>
            <a:normAutofit fontScale="77500" lnSpcReduction="20000"/>
          </a:bodyPr>
          <a:lstStyle/>
          <a:p>
            <a:pPr algn="l"/>
            <a:r>
              <a:rPr lang="en-US" dirty="0"/>
              <a:t>• Traditional Set Operation</a:t>
            </a:r>
            <a:br>
              <a:rPr lang="en-US" dirty="0"/>
            </a:br>
            <a:r>
              <a:rPr lang="en-US" dirty="0" smtClean="0"/>
              <a:t>    – </a:t>
            </a:r>
            <a:r>
              <a:rPr lang="en-US" dirty="0"/>
              <a:t>Union</a:t>
            </a:r>
            <a:br>
              <a:rPr lang="en-US" dirty="0"/>
            </a:br>
            <a:r>
              <a:rPr lang="en-US" dirty="0" smtClean="0"/>
              <a:t>    – </a:t>
            </a:r>
            <a:r>
              <a:rPr lang="en-US" dirty="0"/>
              <a:t>Intersection</a:t>
            </a:r>
            <a:br>
              <a:rPr lang="en-US" dirty="0"/>
            </a:br>
            <a:r>
              <a:rPr lang="en-US" dirty="0" smtClean="0"/>
              <a:t>    – </a:t>
            </a:r>
            <a:r>
              <a:rPr lang="en-US" dirty="0"/>
              <a:t>Difference</a:t>
            </a:r>
            <a:br>
              <a:rPr lang="en-US" dirty="0"/>
            </a:br>
            <a:r>
              <a:rPr lang="en-US" dirty="0" smtClean="0"/>
              <a:t>    – </a:t>
            </a:r>
            <a:r>
              <a:rPr lang="en-US" dirty="0"/>
              <a:t>Cartesian product</a:t>
            </a:r>
            <a:br>
              <a:rPr lang="en-US" dirty="0"/>
            </a:br>
            <a:r>
              <a:rPr lang="en-US" dirty="0"/>
              <a:t>• Special Operations</a:t>
            </a:r>
            <a:br>
              <a:rPr lang="en-US" dirty="0"/>
            </a:br>
            <a:r>
              <a:rPr lang="en-US" dirty="0" smtClean="0"/>
              <a:t>    – </a:t>
            </a:r>
            <a:r>
              <a:rPr lang="en-US" dirty="0"/>
              <a:t>Selection</a:t>
            </a:r>
            <a:br>
              <a:rPr lang="en-US" dirty="0"/>
            </a:br>
            <a:r>
              <a:rPr lang="en-US" dirty="0" smtClean="0"/>
              <a:t>    – </a:t>
            </a:r>
            <a:r>
              <a:rPr lang="en-US" dirty="0"/>
              <a:t>Projection</a:t>
            </a:r>
            <a:br>
              <a:rPr lang="en-US" dirty="0"/>
            </a:br>
            <a:r>
              <a:rPr lang="en-US" dirty="0" smtClean="0"/>
              <a:t>    – </a:t>
            </a:r>
            <a:r>
              <a:rPr lang="en-US" dirty="0"/>
              <a:t>Join</a:t>
            </a:r>
            <a:br>
              <a:rPr lang="en-US" dirty="0"/>
            </a:br>
            <a:r>
              <a:rPr lang="en-US" dirty="0" smtClean="0"/>
              <a:t>    – </a:t>
            </a:r>
            <a:r>
              <a:rPr lang="en-US" dirty="0"/>
              <a:t>Division</a:t>
            </a:r>
            <a:br>
              <a:rPr lang="en-US" dirty="0"/>
            </a:br>
            <a:endParaRPr lang="en-US" dirty="0"/>
          </a:p>
        </p:txBody>
      </p:sp>
    </p:spTree>
    <p:extLst>
      <p:ext uri="{BB962C8B-B14F-4D97-AF65-F5344CB8AC3E}">
        <p14:creationId xmlns:p14="http://schemas.microsoft.com/office/powerpoint/2010/main" val="17589485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Transaction Processing System </a:t>
            </a:r>
          </a:p>
        </p:txBody>
      </p:sp>
      <p:sp>
        <p:nvSpPr>
          <p:cNvPr id="3" name="Content Placeholder 2"/>
          <p:cNvSpPr>
            <a:spLocks noGrp="1"/>
          </p:cNvSpPr>
          <p:nvPr>
            <p:ph idx="1"/>
          </p:nvPr>
        </p:nvSpPr>
        <p:spPr>
          <a:xfrm>
            <a:off x="457200" y="1295400"/>
            <a:ext cx="8229600" cy="4525963"/>
          </a:xfrm>
        </p:spPr>
        <p:txBody>
          <a:bodyPr>
            <a:normAutofit fontScale="77500" lnSpcReduction="20000"/>
          </a:bodyPr>
          <a:lstStyle/>
          <a:p>
            <a:pPr lvl="0"/>
            <a:r>
              <a:rPr lang="en-US" dirty="0"/>
              <a:t>For example, a data update operation can be divided into</a:t>
            </a:r>
            <a:br>
              <a:rPr lang="en-US" dirty="0"/>
            </a:br>
            <a:r>
              <a:rPr lang="en-US" dirty="0"/>
              <a:t>three tasks:</a:t>
            </a:r>
            <a:endParaRPr lang="en-US" sz="1800" dirty="0"/>
          </a:p>
          <a:p>
            <a:pPr lvl="1"/>
            <a:r>
              <a:rPr lang="en-US" b="1" i="1" dirty="0" err="1"/>
              <a:t>read_item</a:t>
            </a:r>
            <a:r>
              <a:rPr lang="en-US" b="1" i="1" dirty="0"/>
              <a:t>( ) </a:t>
            </a:r>
            <a:r>
              <a:rPr lang="en-US" dirty="0"/>
              <a:t>– reads data item from storage to main memory.</a:t>
            </a:r>
            <a:endParaRPr lang="en-US" sz="1600" dirty="0"/>
          </a:p>
          <a:p>
            <a:pPr lvl="1"/>
            <a:r>
              <a:rPr lang="en-US" b="1" i="1" dirty="0" err="1"/>
              <a:t>modify_item</a:t>
            </a:r>
            <a:r>
              <a:rPr lang="en-US" b="1" i="1" dirty="0"/>
              <a:t>( ) </a:t>
            </a:r>
            <a:r>
              <a:rPr lang="en-US" dirty="0"/>
              <a:t>– change value of item in the main memory.</a:t>
            </a:r>
            <a:endParaRPr lang="en-US" sz="1600" dirty="0"/>
          </a:p>
          <a:p>
            <a:pPr lvl="1"/>
            <a:r>
              <a:rPr lang="en-US" b="1" i="1" dirty="0" err="1"/>
              <a:t>write_item</a:t>
            </a:r>
            <a:r>
              <a:rPr lang="en-US" b="1" i="1" dirty="0"/>
              <a:t>( ) </a:t>
            </a:r>
            <a:r>
              <a:rPr lang="en-US" dirty="0"/>
              <a:t>– write the modified value from main memory to storage.</a:t>
            </a:r>
            <a:endParaRPr lang="en-US" sz="1600" dirty="0"/>
          </a:p>
          <a:p>
            <a:pPr lvl="0"/>
            <a:r>
              <a:rPr lang="en-US" dirty="0"/>
              <a:t>Database access is restricted to </a:t>
            </a:r>
            <a:r>
              <a:rPr lang="en-US" i="1" dirty="0" err="1"/>
              <a:t>read_item</a:t>
            </a:r>
            <a:r>
              <a:rPr lang="en-US" i="1" dirty="0"/>
              <a:t>( ) </a:t>
            </a:r>
            <a:r>
              <a:rPr lang="en-US" dirty="0"/>
              <a:t>and </a:t>
            </a:r>
            <a:r>
              <a:rPr lang="en-US" i="1" dirty="0" err="1"/>
              <a:t>write_item</a:t>
            </a:r>
            <a:r>
              <a:rPr lang="en-US" i="1" dirty="0"/>
              <a:t>( ) </a:t>
            </a:r>
            <a:r>
              <a:rPr lang="en-US" dirty="0"/>
              <a:t>operations.</a:t>
            </a:r>
            <a:endParaRPr lang="en-US" sz="1800" dirty="0"/>
          </a:p>
          <a:p>
            <a:pPr lvl="0"/>
            <a:r>
              <a:rPr lang="en-US" dirty="0"/>
              <a:t>Likewise, for all transactions, read and write forms the basic database operations</a:t>
            </a:r>
            <a:r>
              <a:rPr lang="en-US" dirty="0" smtClean="0"/>
              <a:t>.</a:t>
            </a:r>
            <a:endParaRPr lang="en-US" dirty="0"/>
          </a:p>
        </p:txBody>
      </p:sp>
    </p:spTree>
    <p:extLst>
      <p:ext uri="{BB962C8B-B14F-4D97-AF65-F5344CB8AC3E}">
        <p14:creationId xmlns:p14="http://schemas.microsoft.com/office/powerpoint/2010/main" val="10556729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a:t>Transaction Processing System </a:t>
            </a:r>
          </a:p>
        </p:txBody>
      </p:sp>
      <p:sp>
        <p:nvSpPr>
          <p:cNvPr id="3" name="Content Placeholder 2"/>
          <p:cNvSpPr>
            <a:spLocks noGrp="1"/>
          </p:cNvSpPr>
          <p:nvPr>
            <p:ph idx="1"/>
          </p:nvPr>
        </p:nvSpPr>
        <p:spPr>
          <a:xfrm>
            <a:off x="457200" y="533400"/>
            <a:ext cx="8229600" cy="762000"/>
          </a:xfrm>
        </p:spPr>
        <p:txBody>
          <a:bodyPr>
            <a:normAutofit/>
          </a:bodyPr>
          <a:lstStyle/>
          <a:p>
            <a:pPr lvl="0"/>
            <a:r>
              <a:rPr lang="en-US" sz="1800" dirty="0" err="1" smtClean="0"/>
              <a:t>Eg</a:t>
            </a:r>
            <a:r>
              <a:rPr lang="en-US" sz="1800" dirty="0" smtClean="0"/>
              <a:t>: a </a:t>
            </a:r>
            <a:r>
              <a:rPr lang="en-US" sz="1800" dirty="0"/>
              <a:t>bank employee transfers </a:t>
            </a:r>
            <a:r>
              <a:rPr lang="en-US" sz="1800" dirty="0" err="1"/>
              <a:t>Rs</a:t>
            </a:r>
            <a:r>
              <a:rPr lang="en-US" sz="1800" dirty="0"/>
              <a:t>. 500 </a:t>
            </a:r>
            <a:r>
              <a:rPr lang="en-US" sz="1800" dirty="0" smtClean="0"/>
              <a:t>from </a:t>
            </a:r>
            <a:r>
              <a:rPr lang="en-US" sz="1800" dirty="0"/>
              <a:t>account </a:t>
            </a:r>
            <a:r>
              <a:rPr lang="en-US" sz="1800" dirty="0" smtClean="0"/>
              <a:t>A to account B.</a:t>
            </a:r>
            <a:endParaRPr lang="en-US" sz="1800" dirty="0"/>
          </a:p>
          <a:p>
            <a:pPr lvl="0"/>
            <a:r>
              <a:rPr lang="en-US" sz="1800" dirty="0"/>
              <a:t>This </a:t>
            </a:r>
            <a:r>
              <a:rPr lang="en-US" sz="1800" dirty="0" smtClean="0"/>
              <a:t>task involves </a:t>
            </a:r>
            <a:r>
              <a:rPr lang="en-US" sz="1800" dirty="0"/>
              <a:t>several </a:t>
            </a:r>
            <a:r>
              <a:rPr lang="en-US" sz="1800" dirty="0" smtClean="0"/>
              <a:t>low level </a:t>
            </a:r>
            <a:r>
              <a:rPr lang="en-US" sz="1800" dirty="0"/>
              <a:t>tasks</a:t>
            </a:r>
            <a:r>
              <a:rPr lang="en-US" sz="1800" dirty="0" smtClean="0"/>
              <a:t>.</a:t>
            </a:r>
            <a:endParaRPr lang="en-US" sz="1800" dirty="0"/>
          </a:p>
        </p:txBody>
      </p:sp>
      <p:sp>
        <p:nvSpPr>
          <p:cNvPr id="4" name="Rectangle 3"/>
          <p:cNvSpPr/>
          <p:nvPr/>
        </p:nvSpPr>
        <p:spPr>
          <a:xfrm>
            <a:off x="762000" y="1295400"/>
            <a:ext cx="3657600" cy="1754326"/>
          </a:xfrm>
          <a:prstGeom prst="rect">
            <a:avLst/>
          </a:prstGeom>
        </p:spPr>
        <p:txBody>
          <a:bodyPr wrap="square">
            <a:spAutoFit/>
          </a:bodyPr>
          <a:lstStyle/>
          <a:p>
            <a:r>
              <a:rPr lang="en-US" b="1" u="sng" dirty="0" smtClean="0"/>
              <a:t>Account A</a:t>
            </a:r>
            <a:r>
              <a:rPr lang="en-US" b="1" dirty="0" smtClean="0"/>
              <a:t/>
            </a:r>
            <a:br>
              <a:rPr lang="en-US" b="1" dirty="0" smtClean="0"/>
            </a:br>
            <a:r>
              <a:rPr lang="en-US" dirty="0" err="1" smtClean="0"/>
              <a:t>Open_Account</a:t>
            </a:r>
            <a:r>
              <a:rPr lang="en-US" dirty="0" smtClean="0"/>
              <a:t>(A)</a:t>
            </a:r>
            <a:br>
              <a:rPr lang="en-US" dirty="0" smtClean="0"/>
            </a:br>
            <a:r>
              <a:rPr lang="en-US" dirty="0" err="1" smtClean="0"/>
              <a:t>Old_Balance</a:t>
            </a:r>
            <a:r>
              <a:rPr lang="en-US" dirty="0" smtClean="0"/>
              <a:t> = </a:t>
            </a:r>
            <a:r>
              <a:rPr lang="en-US" dirty="0" err="1" smtClean="0"/>
              <a:t>A.balance</a:t>
            </a:r>
            <a:r>
              <a:rPr lang="en-US" dirty="0" smtClean="0"/>
              <a:t/>
            </a:r>
            <a:br>
              <a:rPr lang="en-US" dirty="0" smtClean="0"/>
            </a:br>
            <a:r>
              <a:rPr lang="en-US" dirty="0" err="1" smtClean="0"/>
              <a:t>New_Balance</a:t>
            </a:r>
            <a:r>
              <a:rPr lang="en-US" dirty="0" smtClean="0"/>
              <a:t> = </a:t>
            </a:r>
            <a:r>
              <a:rPr lang="en-US" dirty="0" err="1" smtClean="0"/>
              <a:t>Old_Balance</a:t>
            </a:r>
            <a:r>
              <a:rPr lang="en-US" dirty="0" smtClean="0"/>
              <a:t> – 500</a:t>
            </a:r>
            <a:br>
              <a:rPr lang="en-US" dirty="0" smtClean="0"/>
            </a:br>
            <a:r>
              <a:rPr lang="en-US" dirty="0" err="1" smtClean="0"/>
              <a:t>A.balance</a:t>
            </a:r>
            <a:r>
              <a:rPr lang="en-US" dirty="0" smtClean="0"/>
              <a:t> = </a:t>
            </a:r>
            <a:r>
              <a:rPr lang="en-US" dirty="0" err="1" smtClean="0"/>
              <a:t>New_Balance</a:t>
            </a:r>
            <a:r>
              <a:rPr lang="en-US" dirty="0" smtClean="0"/>
              <a:t/>
            </a:r>
            <a:br>
              <a:rPr lang="en-US" dirty="0" smtClean="0"/>
            </a:br>
            <a:r>
              <a:rPr lang="en-US" dirty="0" err="1" smtClean="0"/>
              <a:t>Close_Account</a:t>
            </a:r>
            <a:r>
              <a:rPr lang="en-US" dirty="0" smtClean="0"/>
              <a:t>(A)</a:t>
            </a:r>
            <a:endParaRPr lang="en-US" dirty="0"/>
          </a:p>
        </p:txBody>
      </p:sp>
      <p:sp>
        <p:nvSpPr>
          <p:cNvPr id="5" name="Rectangle 4"/>
          <p:cNvSpPr/>
          <p:nvPr/>
        </p:nvSpPr>
        <p:spPr>
          <a:xfrm>
            <a:off x="4572000" y="1295400"/>
            <a:ext cx="3657600" cy="1754326"/>
          </a:xfrm>
          <a:prstGeom prst="rect">
            <a:avLst/>
          </a:prstGeom>
        </p:spPr>
        <p:txBody>
          <a:bodyPr wrap="square">
            <a:spAutoFit/>
          </a:bodyPr>
          <a:lstStyle/>
          <a:p>
            <a:r>
              <a:rPr lang="en-US" b="1" u="sng" dirty="0"/>
              <a:t>Account B</a:t>
            </a:r>
            <a:r>
              <a:rPr lang="en-US" b="1" dirty="0"/>
              <a:t/>
            </a:r>
            <a:br>
              <a:rPr lang="en-US" b="1" dirty="0"/>
            </a:br>
            <a:r>
              <a:rPr lang="en-US" dirty="0" err="1"/>
              <a:t>Open_Account</a:t>
            </a:r>
            <a:r>
              <a:rPr lang="en-US" dirty="0"/>
              <a:t>(B)</a:t>
            </a:r>
            <a:br>
              <a:rPr lang="en-US" dirty="0"/>
            </a:br>
            <a:r>
              <a:rPr lang="en-US" dirty="0" err="1"/>
              <a:t>Old_Balance</a:t>
            </a:r>
            <a:r>
              <a:rPr lang="en-US" dirty="0"/>
              <a:t> = </a:t>
            </a:r>
            <a:r>
              <a:rPr lang="en-US" dirty="0" err="1"/>
              <a:t>B.balance</a:t>
            </a:r>
            <a:r>
              <a:rPr lang="en-US" dirty="0"/>
              <a:t/>
            </a:r>
            <a:br>
              <a:rPr lang="en-US" dirty="0"/>
            </a:br>
            <a:r>
              <a:rPr lang="en-US" dirty="0" err="1"/>
              <a:t>New_Balance</a:t>
            </a:r>
            <a:r>
              <a:rPr lang="en-US" dirty="0"/>
              <a:t> = </a:t>
            </a:r>
            <a:r>
              <a:rPr lang="en-US" dirty="0" err="1"/>
              <a:t>Old_Balance</a:t>
            </a:r>
            <a:r>
              <a:rPr lang="en-US" dirty="0"/>
              <a:t> + 500</a:t>
            </a:r>
            <a:br>
              <a:rPr lang="en-US" dirty="0"/>
            </a:br>
            <a:r>
              <a:rPr lang="en-US" dirty="0" err="1"/>
              <a:t>A.balance</a:t>
            </a:r>
            <a:r>
              <a:rPr lang="en-US" dirty="0"/>
              <a:t> = </a:t>
            </a:r>
            <a:r>
              <a:rPr lang="en-US" dirty="0" err="1"/>
              <a:t>New_Balance</a:t>
            </a:r>
            <a:r>
              <a:rPr lang="en-US" dirty="0"/>
              <a:t/>
            </a:r>
            <a:br>
              <a:rPr lang="en-US" dirty="0"/>
            </a:br>
            <a:r>
              <a:rPr lang="en-US" dirty="0" err="1"/>
              <a:t>Close_Account</a:t>
            </a:r>
            <a:r>
              <a:rPr lang="en-US" dirty="0"/>
              <a:t>(B)</a:t>
            </a:r>
          </a:p>
        </p:txBody>
      </p:sp>
      <p:sp>
        <p:nvSpPr>
          <p:cNvPr id="6" name="Rectangle 5"/>
          <p:cNvSpPr/>
          <p:nvPr/>
        </p:nvSpPr>
        <p:spPr>
          <a:xfrm>
            <a:off x="780392" y="3200400"/>
            <a:ext cx="7754007" cy="3139321"/>
          </a:xfrm>
          <a:prstGeom prst="rect">
            <a:avLst/>
          </a:prstGeom>
        </p:spPr>
        <p:txBody>
          <a:bodyPr wrap="square">
            <a:spAutoFit/>
          </a:bodyPr>
          <a:lstStyle/>
          <a:p>
            <a:pPr marL="285750" lvl="0" indent="-285750">
              <a:buFont typeface="Arial" pitchFamily="34" charset="0"/>
              <a:buChar char="•"/>
            </a:pPr>
            <a:r>
              <a:rPr lang="en-US" dirty="0"/>
              <a:t>The low level operations performed in a transaction are:</a:t>
            </a:r>
            <a:endParaRPr lang="en-US" sz="1100" dirty="0"/>
          </a:p>
          <a:p>
            <a:pPr lvl="1"/>
            <a:r>
              <a:rPr lang="en-US" b="1" i="1" dirty="0" err="1"/>
              <a:t>begin_transaction</a:t>
            </a:r>
            <a:r>
              <a:rPr lang="en-US" b="1" i="1" dirty="0"/>
              <a:t> </a:t>
            </a:r>
            <a:r>
              <a:rPr lang="en-US" dirty="0"/>
              <a:t>– a marker that specifies start of</a:t>
            </a:r>
            <a:br>
              <a:rPr lang="en-US" dirty="0"/>
            </a:br>
            <a:r>
              <a:rPr lang="en-US" dirty="0"/>
              <a:t>transaction execution.</a:t>
            </a:r>
            <a:endParaRPr lang="en-US" sz="1100" dirty="0"/>
          </a:p>
          <a:p>
            <a:pPr lvl="1"/>
            <a:r>
              <a:rPr lang="en-US" b="1" i="1" dirty="0" err="1"/>
              <a:t>read_item</a:t>
            </a:r>
            <a:r>
              <a:rPr lang="en-US" b="1" i="1" dirty="0"/>
              <a:t> </a:t>
            </a:r>
            <a:r>
              <a:rPr lang="en-US" dirty="0"/>
              <a:t>or </a:t>
            </a:r>
            <a:r>
              <a:rPr lang="en-US" b="1" i="1" dirty="0" err="1"/>
              <a:t>write_item</a:t>
            </a:r>
            <a:r>
              <a:rPr lang="en-US" b="1" i="1" dirty="0"/>
              <a:t> </a:t>
            </a:r>
            <a:r>
              <a:rPr lang="en-US" dirty="0"/>
              <a:t>– database operations that may be interleaved with main memory operations as a part of transaction.</a:t>
            </a:r>
            <a:endParaRPr lang="en-US" sz="1100" dirty="0"/>
          </a:p>
          <a:p>
            <a:pPr lvl="1"/>
            <a:r>
              <a:rPr lang="en-US" b="1" i="1" dirty="0" err="1"/>
              <a:t>end_transaction</a:t>
            </a:r>
            <a:r>
              <a:rPr lang="en-US" b="1" i="1" dirty="0"/>
              <a:t> </a:t>
            </a:r>
            <a:r>
              <a:rPr lang="en-US" dirty="0"/>
              <a:t>– a marker that specifies end of transaction.</a:t>
            </a:r>
            <a:endParaRPr lang="en-US" sz="1100" dirty="0"/>
          </a:p>
          <a:p>
            <a:pPr lvl="1"/>
            <a:r>
              <a:rPr lang="en-US" b="1" i="1" dirty="0"/>
              <a:t>commit </a:t>
            </a:r>
            <a:r>
              <a:rPr lang="en-US" dirty="0"/>
              <a:t>– a signal to specify that the transaction has been successfully completed in its entirety and will not be undone.</a:t>
            </a:r>
            <a:endParaRPr lang="en-US" sz="1100" dirty="0"/>
          </a:p>
          <a:p>
            <a:pPr lvl="1"/>
            <a:r>
              <a:rPr lang="en-US" b="1" i="1" dirty="0"/>
              <a:t>rollback </a:t>
            </a:r>
            <a:r>
              <a:rPr lang="en-US" dirty="0"/>
              <a:t>– a signal to specify that the transaction has been unsuccessful and so all temporary changes in the database are undone. A committed transaction cannot be rolled back.</a:t>
            </a:r>
            <a:endParaRPr lang="en-US" sz="1100" dirty="0"/>
          </a:p>
        </p:txBody>
      </p:sp>
    </p:spTree>
    <p:extLst>
      <p:ext uri="{BB962C8B-B14F-4D97-AF65-F5344CB8AC3E}">
        <p14:creationId xmlns:p14="http://schemas.microsoft.com/office/powerpoint/2010/main" val="39008833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a:t>Transaction Processing System </a:t>
            </a:r>
          </a:p>
        </p:txBody>
      </p:sp>
      <p:sp>
        <p:nvSpPr>
          <p:cNvPr id="7" name="Rectangle 6"/>
          <p:cNvSpPr/>
          <p:nvPr/>
        </p:nvSpPr>
        <p:spPr>
          <a:xfrm>
            <a:off x="304800" y="692289"/>
            <a:ext cx="6553200" cy="5355312"/>
          </a:xfrm>
          <a:prstGeom prst="rect">
            <a:avLst/>
          </a:prstGeom>
        </p:spPr>
        <p:txBody>
          <a:bodyPr wrap="square">
            <a:spAutoFit/>
          </a:bodyPr>
          <a:lstStyle/>
          <a:p>
            <a:pPr fontAlgn="base" latinLnBrk="1"/>
            <a:r>
              <a:rPr lang="en-US" dirty="0"/>
              <a:t>        BEGIN TRY</a:t>
            </a:r>
          </a:p>
          <a:p>
            <a:pPr fontAlgn="base" latinLnBrk="1"/>
            <a:r>
              <a:rPr lang="en-US" dirty="0"/>
              <a:t>            BEGIN TRANSACTION;</a:t>
            </a:r>
          </a:p>
          <a:p>
            <a:pPr lvl="1" fontAlgn="base" latinLnBrk="1"/>
            <a:r>
              <a:rPr lang="en-US" dirty="0"/>
              <a:t>            UPDATE </a:t>
            </a:r>
            <a:r>
              <a:rPr lang="en-US" dirty="0" smtClean="0"/>
              <a:t>Account</a:t>
            </a:r>
            <a:endParaRPr lang="en-US" dirty="0"/>
          </a:p>
          <a:p>
            <a:pPr lvl="1" fontAlgn="base" latinLnBrk="1"/>
            <a:r>
              <a:rPr lang="en-US" dirty="0" smtClean="0"/>
              <a:t>	</a:t>
            </a:r>
            <a:r>
              <a:rPr lang="en-US" dirty="0"/>
              <a:t>              SET </a:t>
            </a:r>
            <a:r>
              <a:rPr lang="en-US" dirty="0" smtClean="0"/>
              <a:t>Balance = Balance - 500</a:t>
            </a:r>
            <a:endParaRPr lang="en-US" dirty="0"/>
          </a:p>
          <a:p>
            <a:pPr lvl="1" fontAlgn="base" latinLnBrk="1"/>
            <a:r>
              <a:rPr lang="en-US" dirty="0"/>
              <a:t>           </a:t>
            </a:r>
            <a:r>
              <a:rPr lang="en-US" dirty="0" smtClean="0"/>
              <a:t>	</a:t>
            </a:r>
            <a:r>
              <a:rPr lang="en-US" dirty="0"/>
              <a:t> WHERE </a:t>
            </a:r>
            <a:r>
              <a:rPr lang="en-US" dirty="0" err="1" smtClean="0"/>
              <a:t>AccountID</a:t>
            </a:r>
            <a:r>
              <a:rPr lang="en-US" dirty="0" smtClean="0"/>
              <a:t> </a:t>
            </a:r>
            <a:r>
              <a:rPr lang="en-US" dirty="0"/>
              <a:t>= </a:t>
            </a:r>
            <a:r>
              <a:rPr lang="en-US" dirty="0" smtClean="0"/>
              <a:t>10776</a:t>
            </a:r>
          </a:p>
          <a:p>
            <a:pPr lvl="1" fontAlgn="base" latinLnBrk="1"/>
            <a:r>
              <a:rPr lang="en-US" dirty="0"/>
              <a:t>	 </a:t>
            </a:r>
            <a:r>
              <a:rPr lang="en-US" dirty="0" smtClean="0"/>
              <a:t>  UPDATE </a:t>
            </a:r>
            <a:r>
              <a:rPr lang="en-US" dirty="0"/>
              <a:t>Account</a:t>
            </a:r>
          </a:p>
          <a:p>
            <a:pPr lvl="1" fontAlgn="base" latinLnBrk="1"/>
            <a:r>
              <a:rPr lang="en-US" dirty="0"/>
              <a:t>	              SET Balance = Balance </a:t>
            </a:r>
            <a:r>
              <a:rPr lang="en-US" dirty="0" smtClean="0"/>
              <a:t>+ </a:t>
            </a:r>
            <a:r>
              <a:rPr lang="en-US" dirty="0"/>
              <a:t>500</a:t>
            </a:r>
          </a:p>
          <a:p>
            <a:pPr lvl="1" fontAlgn="base" latinLnBrk="1"/>
            <a:r>
              <a:rPr lang="en-US" dirty="0"/>
              <a:t>           	 WHERE </a:t>
            </a:r>
            <a:r>
              <a:rPr lang="en-US" dirty="0" err="1"/>
              <a:t>AccountID</a:t>
            </a:r>
            <a:r>
              <a:rPr lang="en-US" dirty="0"/>
              <a:t> = </a:t>
            </a:r>
            <a:r>
              <a:rPr lang="en-US" dirty="0" smtClean="0"/>
              <a:t>10688</a:t>
            </a:r>
          </a:p>
          <a:p>
            <a:pPr lvl="1" fontAlgn="base" latinLnBrk="1"/>
            <a:r>
              <a:rPr lang="en-US" dirty="0"/>
              <a:t>                  </a:t>
            </a:r>
          </a:p>
          <a:p>
            <a:pPr fontAlgn="base" latinLnBrk="1"/>
            <a:r>
              <a:rPr lang="en-US" dirty="0"/>
              <a:t>            IF @@TRANCOUNT &gt; 0</a:t>
            </a:r>
          </a:p>
          <a:p>
            <a:pPr fontAlgn="base" latinLnBrk="1"/>
            <a:r>
              <a:rPr lang="en-US" dirty="0"/>
              <a:t>               </a:t>
            </a:r>
            <a:r>
              <a:rPr lang="en-US" dirty="0" smtClean="0"/>
              <a:t>	</a:t>
            </a:r>
            <a:r>
              <a:rPr lang="en-US" dirty="0"/>
              <a:t> COMMIT;</a:t>
            </a:r>
          </a:p>
          <a:p>
            <a:pPr fontAlgn="base" latinLnBrk="1"/>
            <a:r>
              <a:rPr lang="en-US" dirty="0"/>
              <a:t>        END TRY</a:t>
            </a:r>
          </a:p>
          <a:p>
            <a:pPr fontAlgn="base" latinLnBrk="1"/>
            <a:r>
              <a:rPr lang="en-US" dirty="0"/>
              <a:t>        </a:t>
            </a:r>
            <a:r>
              <a:rPr lang="en-US" dirty="0" smtClean="0"/>
              <a:t>	BEGIN </a:t>
            </a:r>
            <a:r>
              <a:rPr lang="en-US" dirty="0"/>
              <a:t>CATCH</a:t>
            </a:r>
          </a:p>
          <a:p>
            <a:pPr lvl="1" fontAlgn="base" latinLnBrk="1"/>
            <a:r>
              <a:rPr lang="en-US" dirty="0"/>
              <a:t>            IF @@TRANCOUNT &gt; 0</a:t>
            </a:r>
          </a:p>
          <a:p>
            <a:pPr lvl="1" fontAlgn="base" latinLnBrk="1"/>
            <a:r>
              <a:rPr lang="en-US" dirty="0"/>
              <a:t>                </a:t>
            </a:r>
            <a:r>
              <a:rPr lang="en-US" dirty="0" smtClean="0"/>
              <a:t>	ROLLBACK</a:t>
            </a:r>
            <a:r>
              <a:rPr lang="en-US" dirty="0"/>
              <a:t>;</a:t>
            </a:r>
          </a:p>
          <a:p>
            <a:pPr lvl="1" fontAlgn="base" latinLnBrk="1"/>
            <a:r>
              <a:rPr lang="en-US" dirty="0"/>
              <a:t>            SELECT ERROR_NUMBER() AS </a:t>
            </a:r>
            <a:r>
              <a:rPr lang="en-US" dirty="0" err="1"/>
              <a:t>ErrorNumber</a:t>
            </a:r>
            <a:r>
              <a:rPr lang="en-US" dirty="0"/>
              <a:t>;</a:t>
            </a:r>
          </a:p>
          <a:p>
            <a:pPr lvl="1" fontAlgn="base" latinLnBrk="1"/>
            <a:r>
              <a:rPr lang="en-US" dirty="0"/>
              <a:t>            SELECT ERROR_MESSAGE() AS </a:t>
            </a:r>
            <a:r>
              <a:rPr lang="en-US" dirty="0" err="1"/>
              <a:t>ErrorMessage</a:t>
            </a:r>
            <a:r>
              <a:rPr lang="en-US" dirty="0"/>
              <a:t>;</a:t>
            </a:r>
          </a:p>
          <a:p>
            <a:pPr fontAlgn="base" latinLnBrk="1"/>
            <a:r>
              <a:rPr lang="en-US" dirty="0"/>
              <a:t>        END CATCH;</a:t>
            </a:r>
          </a:p>
          <a:p>
            <a:pPr fontAlgn="base" latinLnBrk="1"/>
            <a:r>
              <a:rPr lang="en-US" dirty="0"/>
              <a:t>    </a:t>
            </a:r>
          </a:p>
        </p:txBody>
      </p:sp>
    </p:spTree>
    <p:extLst>
      <p:ext uri="{BB962C8B-B14F-4D97-AF65-F5344CB8AC3E}">
        <p14:creationId xmlns:p14="http://schemas.microsoft.com/office/powerpoint/2010/main" val="148923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772400" cy="1371600"/>
          </a:xfrm>
        </p:spPr>
        <p:txBody>
          <a:bodyPr>
            <a:normAutofit/>
          </a:bodyPr>
          <a:lstStyle/>
          <a:p>
            <a:r>
              <a:rPr lang="en-US" sz="3200" b="1" dirty="0"/>
              <a:t>Unary </a:t>
            </a:r>
            <a:r>
              <a:rPr lang="en-US" sz="3200" b="1" dirty="0" smtClean="0"/>
              <a:t>Operations</a:t>
            </a:r>
            <a:r>
              <a:rPr lang="en-US" b="1" dirty="0" smtClean="0"/>
              <a:t/>
            </a:r>
            <a:br>
              <a:rPr lang="en-US" b="1" dirty="0" smtClean="0"/>
            </a:br>
            <a:r>
              <a:rPr lang="en-US" sz="2200" dirty="0" err="1"/>
              <a:t>Operations</a:t>
            </a:r>
            <a:r>
              <a:rPr lang="en-US" sz="2200" dirty="0"/>
              <a:t> </a:t>
            </a:r>
            <a:r>
              <a:rPr lang="en-US" sz="2200" dirty="0" smtClean="0"/>
              <a:t>involving </a:t>
            </a:r>
            <a:r>
              <a:rPr lang="en-US" sz="2200" dirty="0"/>
              <a:t>only one </a:t>
            </a:r>
            <a:r>
              <a:rPr lang="en-US" sz="2200" dirty="0" smtClean="0"/>
              <a:t>relation </a:t>
            </a:r>
            <a:r>
              <a:rPr lang="en-US" sz="2200" dirty="0"/>
              <a:t>are called unary operations.</a:t>
            </a:r>
            <a:r>
              <a:rPr lang="en-US" b="1" dirty="0" smtClean="0"/>
              <a:t> </a:t>
            </a:r>
            <a:endParaRPr lang="en-US" dirty="0"/>
          </a:p>
        </p:txBody>
      </p:sp>
      <p:sp>
        <p:nvSpPr>
          <p:cNvPr id="3" name="Subtitle 2"/>
          <p:cNvSpPr>
            <a:spLocks noGrp="1"/>
          </p:cNvSpPr>
          <p:nvPr>
            <p:ph type="subTitle"/>
          </p:nvPr>
        </p:nvSpPr>
        <p:spPr>
          <a:xfrm>
            <a:off x="685800" y="1752601"/>
            <a:ext cx="7772400" cy="2362200"/>
          </a:xfrm>
        </p:spPr>
        <p:txBody>
          <a:bodyPr>
            <a:normAutofit/>
          </a:bodyPr>
          <a:lstStyle/>
          <a:p>
            <a:pPr algn="l"/>
            <a:r>
              <a:rPr lang="en-US" sz="2800" b="1" dirty="0"/>
              <a:t>Select</a:t>
            </a:r>
          </a:p>
          <a:p>
            <a:pPr marL="571500" indent="-571500" algn="l">
              <a:buFont typeface="Arial" pitchFamily="34" charset="0"/>
              <a:buChar char="•"/>
            </a:pPr>
            <a:r>
              <a:rPr lang="en-US" sz="2800" i="1" dirty="0" smtClean="0"/>
              <a:t>Select </a:t>
            </a:r>
            <a:r>
              <a:rPr lang="en-US" sz="2800" dirty="0"/>
              <a:t>produces a table that only contains the tuples that satisfy a particular condition, in other words a “horizontal” subset</a:t>
            </a:r>
            <a:r>
              <a:rPr lang="en-US" sz="2800" dirty="0" smtClean="0"/>
              <a:t>.</a:t>
            </a:r>
          </a:p>
          <a:p>
            <a:pPr marL="571500" indent="-571500" algn="l">
              <a:buFont typeface="Arial" pitchFamily="34" charset="0"/>
              <a:buChar char="•"/>
            </a:pPr>
            <a:endParaRPr lang="en-US" dirty="0"/>
          </a:p>
        </p:txBody>
      </p:sp>
      <p:sp>
        <p:nvSpPr>
          <p:cNvPr id="4" name="Rectangle 3"/>
          <p:cNvSpPr/>
          <p:nvPr/>
        </p:nvSpPr>
        <p:spPr>
          <a:xfrm>
            <a:off x="963433" y="3733799"/>
            <a:ext cx="7086600" cy="2246769"/>
          </a:xfrm>
          <a:prstGeom prst="rect">
            <a:avLst/>
          </a:prstGeom>
        </p:spPr>
        <p:txBody>
          <a:bodyPr wrap="square">
            <a:spAutoFit/>
          </a:bodyPr>
          <a:lstStyle/>
          <a:p>
            <a:r>
              <a:rPr lang="en-US" sz="2800" dirty="0"/>
              <a:t>Appearance:</a:t>
            </a:r>
            <a:br>
              <a:rPr lang="en-US" sz="2800" dirty="0"/>
            </a:br>
            <a:r>
              <a:rPr lang="en-US" sz="2800" dirty="0">
                <a:sym typeface="Symbol"/>
              </a:rPr>
              <a:t></a:t>
            </a:r>
            <a:r>
              <a:rPr lang="en-US" sz="2800" i="1" baseline="-25000" dirty="0"/>
              <a:t>C</a:t>
            </a:r>
            <a:r>
              <a:rPr lang="en-US" sz="2800" i="1" dirty="0"/>
              <a:t>(R)</a:t>
            </a:r>
            <a:r>
              <a:rPr lang="en-US" sz="2800" dirty="0"/>
              <a:t>  					</a:t>
            </a:r>
            <a:r>
              <a:rPr lang="en-US" sz="2800" dirty="0">
                <a:sym typeface="Symbol"/>
              </a:rPr>
              <a:t></a:t>
            </a:r>
            <a:r>
              <a:rPr lang="en-US" sz="2800" dirty="0"/>
              <a:t>= </a:t>
            </a:r>
            <a:r>
              <a:rPr lang="en-US" sz="2800" i="1" dirty="0"/>
              <a:t>Sigma</a:t>
            </a:r>
            <a:br>
              <a:rPr lang="en-US" sz="2800" i="1" dirty="0"/>
            </a:br>
            <a:r>
              <a:rPr lang="en-US" sz="2800" dirty="0"/>
              <a:t>– where </a:t>
            </a:r>
            <a:r>
              <a:rPr lang="en-US" sz="2800" i="1" dirty="0"/>
              <a:t>C </a:t>
            </a:r>
            <a:r>
              <a:rPr lang="en-US" sz="2800" dirty="0"/>
              <a:t>is a selection condition</a:t>
            </a:r>
            <a:br>
              <a:rPr lang="en-US" sz="2800" dirty="0"/>
            </a:br>
            <a:r>
              <a:rPr lang="en-US" sz="2800" dirty="0"/>
              <a:t>– and </a:t>
            </a:r>
            <a:r>
              <a:rPr lang="en-US" sz="2800" i="1" dirty="0"/>
              <a:t>R </a:t>
            </a:r>
            <a:r>
              <a:rPr lang="en-US" sz="2800" dirty="0"/>
              <a:t>is the relation over which the selection</a:t>
            </a:r>
            <a:br>
              <a:rPr lang="en-US" sz="2800" dirty="0"/>
            </a:br>
            <a:r>
              <a:rPr lang="en-US" sz="2800" dirty="0"/>
              <a:t>takes place</a:t>
            </a:r>
          </a:p>
        </p:txBody>
      </p:sp>
    </p:spTree>
    <p:extLst>
      <p:ext uri="{BB962C8B-B14F-4D97-AF65-F5344CB8AC3E}">
        <p14:creationId xmlns:p14="http://schemas.microsoft.com/office/powerpoint/2010/main" val="220524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381000"/>
            <a:ext cx="6553200" cy="3046988"/>
          </a:xfrm>
          <a:prstGeom prst="rect">
            <a:avLst/>
          </a:prstGeom>
        </p:spPr>
        <p:txBody>
          <a:bodyPr wrap="square">
            <a:spAutoFit/>
          </a:bodyPr>
          <a:lstStyle/>
          <a:p>
            <a:r>
              <a:rPr lang="en-US" sz="3200" b="1" dirty="0"/>
              <a:t>Example of Select</a:t>
            </a:r>
            <a:br>
              <a:rPr lang="en-US" sz="3200" b="1" dirty="0"/>
            </a:br>
            <a:r>
              <a:rPr lang="en-US" sz="3200" u="sng" dirty="0"/>
              <a:t>Student</a:t>
            </a:r>
            <a:r>
              <a:rPr lang="en-US" sz="3200" dirty="0"/>
              <a:t/>
            </a:r>
            <a:br>
              <a:rPr lang="en-US" sz="3200" dirty="0"/>
            </a:br>
            <a:r>
              <a:rPr lang="en-US" sz="3200" b="1" dirty="0" err="1"/>
              <a:t>sid</a:t>
            </a:r>
            <a:r>
              <a:rPr lang="en-US" sz="3200" b="1" dirty="0"/>
              <a:t> 		name 	</a:t>
            </a:r>
            <a:r>
              <a:rPr lang="en-US" sz="3200" b="1" dirty="0" err="1"/>
              <a:t>addr</a:t>
            </a:r>
            <a:r>
              <a:rPr lang="en-US" sz="3200" b="1" dirty="0"/>
              <a:t/>
            </a:r>
            <a:br>
              <a:rPr lang="en-US" sz="3200" b="1" dirty="0"/>
            </a:br>
            <a:r>
              <a:rPr lang="en-US" sz="3200" dirty="0"/>
              <a:t>123 	</a:t>
            </a:r>
            <a:r>
              <a:rPr lang="en-US" sz="3200" dirty="0" smtClean="0"/>
              <a:t>	Fred </a:t>
            </a:r>
            <a:r>
              <a:rPr lang="en-US" sz="3200" dirty="0"/>
              <a:t>	</a:t>
            </a:r>
            <a:r>
              <a:rPr lang="en-US" sz="3200" dirty="0" smtClean="0"/>
              <a:t>      3 </a:t>
            </a:r>
            <a:r>
              <a:rPr lang="en-US" sz="3200" dirty="0"/>
              <a:t>Oxford</a:t>
            </a:r>
            <a:br>
              <a:rPr lang="en-US" sz="3200" dirty="0"/>
            </a:br>
            <a:r>
              <a:rPr lang="en-US" sz="3200" dirty="0"/>
              <a:t>345 		John 	</a:t>
            </a:r>
            <a:r>
              <a:rPr lang="en-US" sz="3200" dirty="0" smtClean="0"/>
              <a:t>      6 </a:t>
            </a:r>
            <a:r>
              <a:rPr lang="en-US" sz="3200" dirty="0"/>
              <a:t>Hope Rd.</a:t>
            </a:r>
            <a:br>
              <a:rPr lang="en-US" sz="3200" dirty="0"/>
            </a:br>
            <a:r>
              <a:rPr lang="en-US" sz="3200" dirty="0"/>
              <a:t>567 		Ann 	</a:t>
            </a:r>
            <a:r>
              <a:rPr lang="en-US" sz="3200" dirty="0" smtClean="0"/>
              <a:t>      5 Garden</a:t>
            </a:r>
            <a:endParaRPr lang="en-US" sz="3200" dirty="0"/>
          </a:p>
        </p:txBody>
      </p:sp>
      <p:sp>
        <p:nvSpPr>
          <p:cNvPr id="2" name="Rectangle 1"/>
          <p:cNvSpPr/>
          <p:nvPr/>
        </p:nvSpPr>
        <p:spPr>
          <a:xfrm>
            <a:off x="914400" y="3810000"/>
            <a:ext cx="7086600" cy="2677656"/>
          </a:xfrm>
          <a:prstGeom prst="rect">
            <a:avLst/>
          </a:prstGeom>
        </p:spPr>
        <p:txBody>
          <a:bodyPr wrap="square">
            <a:spAutoFit/>
          </a:bodyPr>
          <a:lstStyle/>
          <a:p>
            <a:r>
              <a:rPr lang="en-US" sz="2800" dirty="0">
                <a:sym typeface="Symbol"/>
              </a:rPr>
              <a:t></a:t>
            </a:r>
            <a:r>
              <a:rPr lang="en-US" sz="2800" baseline="-25000" dirty="0" err="1"/>
              <a:t>sid</a:t>
            </a:r>
            <a:r>
              <a:rPr lang="en-US" sz="2800" baseline="-25000" dirty="0"/>
              <a:t> &gt; 300</a:t>
            </a:r>
            <a:r>
              <a:rPr lang="en-US" sz="2800" dirty="0"/>
              <a:t>(Student) 	</a:t>
            </a:r>
            <a:endParaRPr lang="en-US" sz="2800" dirty="0" smtClean="0"/>
          </a:p>
          <a:p>
            <a:endParaRPr lang="en-US" sz="2800" dirty="0"/>
          </a:p>
          <a:p>
            <a:r>
              <a:rPr lang="en-US" sz="2800" dirty="0" smtClean="0"/>
              <a:t>results</a:t>
            </a:r>
            <a:endParaRPr lang="en-US" sz="2800" dirty="0"/>
          </a:p>
          <a:p>
            <a:r>
              <a:rPr lang="en-US" sz="2800" b="1" dirty="0" err="1"/>
              <a:t>sid</a:t>
            </a:r>
            <a:r>
              <a:rPr lang="en-US" sz="2800" b="1" dirty="0"/>
              <a:t> 		name 	</a:t>
            </a:r>
            <a:r>
              <a:rPr lang="en-US" sz="2800" b="1" dirty="0" err="1"/>
              <a:t>addr</a:t>
            </a:r>
            <a:r>
              <a:rPr lang="en-US" sz="2800" dirty="0"/>
              <a:t/>
            </a:r>
            <a:br>
              <a:rPr lang="en-US" sz="2800" dirty="0"/>
            </a:br>
            <a:r>
              <a:rPr lang="en-US" sz="2800" dirty="0"/>
              <a:t>345 		 John         6 Hope Rd.</a:t>
            </a:r>
            <a:br>
              <a:rPr lang="en-US" sz="2800" dirty="0"/>
            </a:br>
            <a:r>
              <a:rPr lang="en-US" sz="2800" dirty="0"/>
              <a:t>567 		 Ann 	         5 Garden</a:t>
            </a:r>
          </a:p>
        </p:txBody>
      </p:sp>
    </p:spTree>
    <p:extLst>
      <p:ext uri="{BB962C8B-B14F-4D97-AF65-F5344CB8AC3E}">
        <p14:creationId xmlns:p14="http://schemas.microsoft.com/office/powerpoint/2010/main" val="1083113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685800"/>
            <a:ext cx="7467600" cy="4401205"/>
          </a:xfrm>
          <a:prstGeom prst="rect">
            <a:avLst/>
          </a:prstGeom>
        </p:spPr>
        <p:txBody>
          <a:bodyPr wrap="square">
            <a:spAutoFit/>
          </a:bodyPr>
          <a:lstStyle/>
          <a:p>
            <a:r>
              <a:rPr lang="en-US" sz="2800" b="1" dirty="0" smtClean="0"/>
              <a:t>Project</a:t>
            </a:r>
            <a:r>
              <a:rPr lang="en-US" sz="2800" b="1" dirty="0"/>
              <a:t/>
            </a:r>
            <a:br>
              <a:rPr lang="en-US" sz="2800" b="1" dirty="0"/>
            </a:br>
            <a:r>
              <a:rPr lang="en-US" sz="2800" dirty="0"/>
              <a:t>• </a:t>
            </a:r>
            <a:r>
              <a:rPr lang="en-US" sz="2800" i="1" dirty="0"/>
              <a:t>Project </a:t>
            </a:r>
            <a:r>
              <a:rPr lang="en-US" sz="2800" dirty="0"/>
              <a:t>produces a table consisting of </a:t>
            </a:r>
            <a:r>
              <a:rPr lang="en-US" sz="2800" dirty="0" smtClean="0"/>
              <a:t>only some </a:t>
            </a:r>
            <a:r>
              <a:rPr lang="en-US" sz="2800" dirty="0"/>
              <a:t>of the attributes. It creates </a:t>
            </a:r>
            <a:r>
              <a:rPr lang="en-US" sz="2800" dirty="0" smtClean="0"/>
              <a:t>a “vertical</a:t>
            </a:r>
            <a:r>
              <a:rPr lang="en-US" sz="2800" dirty="0"/>
              <a:t>” subset.</a:t>
            </a:r>
            <a:br>
              <a:rPr lang="en-US" sz="2800" dirty="0"/>
            </a:br>
            <a:r>
              <a:rPr lang="en-US" sz="2800" dirty="0"/>
              <a:t>• Note that a project eliminates duplicates.</a:t>
            </a:r>
            <a:br>
              <a:rPr lang="en-US" sz="2800" dirty="0"/>
            </a:br>
            <a:r>
              <a:rPr lang="en-US" sz="2800" dirty="0"/>
              <a:t>• Appearance:</a:t>
            </a:r>
            <a:br>
              <a:rPr lang="en-US" sz="2800" dirty="0"/>
            </a:br>
            <a:r>
              <a:rPr lang="en-US" sz="2800" dirty="0" smtClean="0">
                <a:sym typeface="Symbol"/>
              </a:rPr>
              <a:t></a:t>
            </a:r>
            <a:r>
              <a:rPr lang="en-US" sz="2800" baseline="-25000" dirty="0" smtClean="0"/>
              <a:t>A</a:t>
            </a:r>
            <a:r>
              <a:rPr lang="en-US" sz="2800" dirty="0" smtClean="0"/>
              <a:t>(R</a:t>
            </a:r>
            <a:r>
              <a:rPr lang="en-US" sz="2800" dirty="0"/>
              <a:t>) </a:t>
            </a:r>
            <a:r>
              <a:rPr lang="en-US" sz="2800" dirty="0" smtClean="0"/>
              <a:t>			</a:t>
            </a:r>
            <a:r>
              <a:rPr lang="en-US" sz="2800" dirty="0">
                <a:sym typeface="Symbol"/>
              </a:rPr>
              <a:t>  </a:t>
            </a:r>
            <a:r>
              <a:rPr lang="en-US" sz="2800" dirty="0" smtClean="0"/>
              <a:t>=Pi</a:t>
            </a:r>
            <a:r>
              <a:rPr lang="en-US" sz="2800" dirty="0"/>
              <a:t/>
            </a:r>
            <a:br>
              <a:rPr lang="en-US" sz="2800" dirty="0"/>
            </a:br>
            <a:r>
              <a:rPr lang="en-US" sz="2800" dirty="0"/>
              <a:t>– where A is a set of attributes of R</a:t>
            </a:r>
            <a:br>
              <a:rPr lang="en-US" sz="2800" dirty="0"/>
            </a:br>
            <a:r>
              <a:rPr lang="en-US" sz="2800" dirty="0"/>
              <a:t>– and R is the relation over which the </a:t>
            </a:r>
            <a:r>
              <a:rPr lang="en-US" sz="2800" dirty="0" smtClean="0"/>
              <a:t>project takes </a:t>
            </a:r>
            <a:r>
              <a:rPr lang="en-US" sz="2800" dirty="0"/>
              <a:t>place.</a:t>
            </a:r>
            <a:br>
              <a:rPr lang="en-US" sz="2800" dirty="0"/>
            </a:br>
            <a:endParaRPr lang="en-US" sz="2800" dirty="0"/>
          </a:p>
        </p:txBody>
      </p:sp>
    </p:spTree>
    <p:extLst>
      <p:ext uri="{BB962C8B-B14F-4D97-AF65-F5344CB8AC3E}">
        <p14:creationId xmlns:p14="http://schemas.microsoft.com/office/powerpoint/2010/main" val="19099483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1066800"/>
            <a:ext cx="5943600" cy="3046988"/>
          </a:xfrm>
          <a:prstGeom prst="rect">
            <a:avLst/>
          </a:prstGeom>
        </p:spPr>
        <p:txBody>
          <a:bodyPr wrap="square">
            <a:spAutoFit/>
          </a:bodyPr>
          <a:lstStyle/>
          <a:p>
            <a:r>
              <a:rPr lang="en-US" sz="3200" b="1" dirty="0"/>
              <a:t>Example of Project</a:t>
            </a:r>
            <a:br>
              <a:rPr lang="en-US" sz="3200" b="1" dirty="0"/>
            </a:br>
            <a:r>
              <a:rPr lang="en-US" sz="3200" u="sng" dirty="0" smtClean="0"/>
              <a:t>Enroll</a:t>
            </a:r>
            <a:r>
              <a:rPr lang="en-US" sz="3200" dirty="0"/>
              <a:t/>
            </a:r>
            <a:br>
              <a:rPr lang="en-US" sz="3200" dirty="0"/>
            </a:br>
            <a:r>
              <a:rPr lang="en-US" sz="3200" dirty="0" err="1"/>
              <a:t>sid</a:t>
            </a:r>
            <a:r>
              <a:rPr lang="en-US" sz="3200" dirty="0"/>
              <a:t> </a:t>
            </a:r>
            <a:r>
              <a:rPr lang="en-US" sz="3200" dirty="0" smtClean="0"/>
              <a:t>	</a:t>
            </a:r>
            <a:r>
              <a:rPr lang="en-US" sz="3200" dirty="0" err="1" smtClean="0"/>
              <a:t>cid</a:t>
            </a:r>
            <a:r>
              <a:rPr lang="en-US" sz="3200" dirty="0" smtClean="0"/>
              <a:t> 	       grade</a:t>
            </a:r>
            <a:r>
              <a:rPr lang="en-US" sz="3200" dirty="0"/>
              <a:t/>
            </a:r>
            <a:br>
              <a:rPr lang="en-US" sz="3200" dirty="0"/>
            </a:br>
            <a:r>
              <a:rPr lang="en-US" sz="3200" dirty="0"/>
              <a:t>123 </a:t>
            </a:r>
            <a:r>
              <a:rPr lang="en-US" sz="3200" dirty="0" smtClean="0"/>
              <a:t>	CS51T 	76</a:t>
            </a:r>
            <a:r>
              <a:rPr lang="en-US" sz="3200" dirty="0"/>
              <a:t/>
            </a:r>
            <a:br>
              <a:rPr lang="en-US" sz="3200" dirty="0"/>
            </a:br>
            <a:r>
              <a:rPr lang="en-US" sz="3200" dirty="0"/>
              <a:t>234 </a:t>
            </a:r>
            <a:r>
              <a:rPr lang="en-US" sz="3200" dirty="0" smtClean="0"/>
              <a:t>	CS52S 	50</a:t>
            </a:r>
            <a:r>
              <a:rPr lang="en-US" sz="3200" dirty="0"/>
              <a:t/>
            </a:r>
            <a:br>
              <a:rPr lang="en-US" sz="3200" dirty="0"/>
            </a:br>
            <a:r>
              <a:rPr lang="en-US" sz="3200" dirty="0"/>
              <a:t>345 </a:t>
            </a:r>
            <a:r>
              <a:rPr lang="en-US" sz="3200" dirty="0" smtClean="0"/>
              <a:t>	CS52S 	55</a:t>
            </a:r>
          </a:p>
        </p:txBody>
      </p:sp>
      <p:sp>
        <p:nvSpPr>
          <p:cNvPr id="2" name="Rectangle 1"/>
          <p:cNvSpPr/>
          <p:nvPr/>
        </p:nvSpPr>
        <p:spPr>
          <a:xfrm>
            <a:off x="1066800" y="4343400"/>
            <a:ext cx="6629400" cy="1815882"/>
          </a:xfrm>
          <a:prstGeom prst="rect">
            <a:avLst/>
          </a:prstGeom>
        </p:spPr>
        <p:txBody>
          <a:bodyPr wrap="square">
            <a:spAutoFit/>
          </a:bodyPr>
          <a:lstStyle/>
          <a:p>
            <a:r>
              <a:rPr lang="en-US" sz="2800" dirty="0">
                <a:sym typeface="Symbol"/>
              </a:rPr>
              <a:t> </a:t>
            </a:r>
            <a:r>
              <a:rPr lang="en-US" sz="2800" baseline="-25000" dirty="0" err="1" smtClean="0"/>
              <a:t>cid</a:t>
            </a:r>
            <a:r>
              <a:rPr lang="en-US" sz="2800" baseline="-25000" dirty="0" smtClean="0"/>
              <a:t> </a:t>
            </a:r>
            <a:r>
              <a:rPr lang="en-US" sz="2800" dirty="0" smtClean="0"/>
              <a:t>(Enroll</a:t>
            </a:r>
            <a:r>
              <a:rPr lang="en-US" sz="2800" dirty="0"/>
              <a:t>)        results</a:t>
            </a:r>
          </a:p>
          <a:p>
            <a:r>
              <a:rPr lang="en-US" sz="2800" dirty="0"/>
              <a:t>			</a:t>
            </a:r>
            <a:r>
              <a:rPr lang="en-US" sz="2800" dirty="0" err="1"/>
              <a:t>cid</a:t>
            </a:r>
            <a:r>
              <a:rPr lang="en-US" sz="2800" dirty="0"/>
              <a:t/>
            </a:r>
            <a:br>
              <a:rPr lang="en-US" sz="2800" dirty="0"/>
            </a:br>
            <a:r>
              <a:rPr lang="en-US" sz="2800" dirty="0"/>
              <a:t>			CS51T</a:t>
            </a:r>
            <a:br>
              <a:rPr lang="en-US" sz="2800" dirty="0"/>
            </a:br>
            <a:r>
              <a:rPr lang="en-US" sz="2800" dirty="0"/>
              <a:t>			CS52S</a:t>
            </a:r>
          </a:p>
        </p:txBody>
      </p:sp>
    </p:spTree>
    <p:extLst>
      <p:ext uri="{BB962C8B-B14F-4D97-AF65-F5344CB8AC3E}">
        <p14:creationId xmlns:p14="http://schemas.microsoft.com/office/powerpoint/2010/main" val="179507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38100" y="152400"/>
            <a:ext cx="7772400" cy="1470025"/>
          </a:xfrm>
        </p:spPr>
        <p:txBody>
          <a:bodyPr>
            <a:normAutofit/>
          </a:bodyPr>
          <a:lstStyle/>
          <a:p>
            <a:r>
              <a:rPr lang="en-US" sz="3200" b="1" dirty="0"/>
              <a:t>Binary Operations</a:t>
            </a:r>
          </a:p>
        </p:txBody>
      </p:sp>
      <p:sp>
        <p:nvSpPr>
          <p:cNvPr id="4" name="Rectangle 3"/>
          <p:cNvSpPr/>
          <p:nvPr/>
        </p:nvSpPr>
        <p:spPr>
          <a:xfrm>
            <a:off x="914400" y="1295400"/>
            <a:ext cx="8153400" cy="3108543"/>
          </a:xfrm>
          <a:prstGeom prst="rect">
            <a:avLst/>
          </a:prstGeom>
        </p:spPr>
        <p:txBody>
          <a:bodyPr wrap="square">
            <a:spAutoFit/>
          </a:bodyPr>
          <a:lstStyle/>
          <a:p>
            <a:r>
              <a:rPr lang="en-US" sz="2800" dirty="0" smtClean="0"/>
              <a:t>• Operations involving </a:t>
            </a:r>
            <a:r>
              <a:rPr lang="en-US" sz="2800" dirty="0"/>
              <a:t>pairs of relations are called binary operations</a:t>
            </a:r>
            <a:r>
              <a:rPr lang="en-US" sz="2800" dirty="0" smtClean="0"/>
              <a:t>.</a:t>
            </a:r>
            <a:r>
              <a:rPr lang="en-US" sz="2800" dirty="0"/>
              <a:t/>
            </a:r>
            <a:br>
              <a:rPr lang="en-US" sz="2800" dirty="0"/>
            </a:br>
            <a:r>
              <a:rPr lang="en-US" sz="2800" dirty="0"/>
              <a:t>• Example, one table may represent</a:t>
            </a:r>
            <a:br>
              <a:rPr lang="en-US" sz="2800" dirty="0"/>
            </a:br>
            <a:r>
              <a:rPr lang="en-US" sz="2800" dirty="0"/>
              <a:t>suppliers in one country, while another</a:t>
            </a:r>
            <a:br>
              <a:rPr lang="en-US" sz="2800" dirty="0"/>
            </a:br>
            <a:r>
              <a:rPr lang="en-US" sz="2800" dirty="0"/>
              <a:t>table </a:t>
            </a:r>
            <a:r>
              <a:rPr lang="en-US" sz="2800" dirty="0" smtClean="0"/>
              <a:t>may represent suppliers </a:t>
            </a:r>
            <a:r>
              <a:rPr lang="en-US" sz="2800" dirty="0"/>
              <a:t>in another country.</a:t>
            </a:r>
            <a:br>
              <a:rPr lang="en-US" sz="2800" dirty="0"/>
            </a:br>
            <a:r>
              <a:rPr lang="en-US" sz="2800" dirty="0"/>
              <a:t>• </a:t>
            </a:r>
            <a:r>
              <a:rPr lang="en-US" sz="2800" dirty="0" smtClean="0"/>
              <a:t>Example Union</a:t>
            </a:r>
            <a:r>
              <a:rPr lang="en-US" sz="2800" dirty="0"/>
              <a:t>, </a:t>
            </a:r>
            <a:r>
              <a:rPr lang="en-US" sz="2800" dirty="0" smtClean="0"/>
              <a:t>Intersection </a:t>
            </a:r>
            <a:r>
              <a:rPr lang="en-US" sz="2800" dirty="0"/>
              <a:t>and </a:t>
            </a:r>
            <a:r>
              <a:rPr lang="en-US" sz="2800" dirty="0" smtClean="0"/>
              <a:t>Set </a:t>
            </a:r>
            <a:r>
              <a:rPr lang="en-US" sz="2800" dirty="0"/>
              <a:t>D</a:t>
            </a:r>
            <a:r>
              <a:rPr lang="en-US" sz="2800" dirty="0" smtClean="0"/>
              <a:t>ifference operations.</a:t>
            </a:r>
            <a:endParaRPr lang="en-US" sz="2800" dirty="0"/>
          </a:p>
        </p:txBody>
      </p:sp>
    </p:spTree>
    <p:extLst>
      <p:ext uri="{BB962C8B-B14F-4D97-AF65-F5344CB8AC3E}">
        <p14:creationId xmlns:p14="http://schemas.microsoft.com/office/powerpoint/2010/main" val="79504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685800"/>
            <a:ext cx="8229240" cy="1144800"/>
          </a:xfrm>
        </p:spPr>
        <p:txBody>
          <a:bodyPr>
            <a:normAutofit fontScale="92500" lnSpcReduction="10000"/>
          </a:bodyPr>
          <a:lstStyle/>
          <a:p>
            <a:r>
              <a:rPr lang="en-US" sz="3500" b="1" dirty="0" smtClean="0"/>
              <a:t>Union</a:t>
            </a:r>
            <a:r>
              <a:rPr lang="en-US" dirty="0"/>
              <a:t/>
            </a:r>
            <a:br>
              <a:rPr lang="en-US" dirty="0"/>
            </a:br>
            <a:endParaRPr lang="en-US" dirty="0"/>
          </a:p>
        </p:txBody>
      </p:sp>
      <p:sp>
        <p:nvSpPr>
          <p:cNvPr id="4" name="Rectangle 3"/>
          <p:cNvSpPr/>
          <p:nvPr/>
        </p:nvSpPr>
        <p:spPr>
          <a:xfrm>
            <a:off x="762000" y="1524000"/>
            <a:ext cx="7543800" cy="4647426"/>
          </a:xfrm>
          <a:prstGeom prst="rect">
            <a:avLst/>
          </a:prstGeom>
        </p:spPr>
        <p:txBody>
          <a:bodyPr wrap="square">
            <a:spAutoFit/>
          </a:bodyPr>
          <a:lstStyle/>
          <a:p>
            <a:r>
              <a:rPr lang="en-US" sz="3200" dirty="0"/>
              <a:t>• R1 </a:t>
            </a:r>
            <a:r>
              <a:rPr lang="en-US" sz="3200" dirty="0" smtClean="0"/>
              <a:t>∪ R2</a:t>
            </a:r>
            <a:r>
              <a:rPr lang="en-US" sz="3200" dirty="0"/>
              <a:t/>
            </a:r>
            <a:br>
              <a:rPr lang="en-US" sz="3200" dirty="0"/>
            </a:br>
            <a:r>
              <a:rPr lang="en-US" sz="3200" dirty="0"/>
              <a:t>– The union is the table comprised of all </a:t>
            </a:r>
            <a:r>
              <a:rPr lang="en-US" sz="3200" dirty="0" smtClean="0"/>
              <a:t>	tuples in </a:t>
            </a:r>
            <a:r>
              <a:rPr lang="en-US" sz="3200" dirty="0"/>
              <a:t>R1 or R2</a:t>
            </a:r>
            <a:r>
              <a:rPr lang="en-US" sz="3200" dirty="0" smtClean="0"/>
              <a:t>.</a:t>
            </a:r>
          </a:p>
          <a:p>
            <a:r>
              <a:rPr lang="en-US" sz="2000" dirty="0"/>
              <a:t>For example, if we have two tables </a:t>
            </a:r>
            <a:r>
              <a:rPr lang="en-US" sz="2000" b="1" dirty="0" err="1"/>
              <a:t>RegularClass</a:t>
            </a:r>
            <a:r>
              <a:rPr lang="en-US" sz="2000" dirty="0"/>
              <a:t> and </a:t>
            </a:r>
            <a:r>
              <a:rPr lang="en-US" sz="2000" b="1" dirty="0" err="1"/>
              <a:t>ExtraClass</a:t>
            </a:r>
            <a:r>
              <a:rPr lang="en-US" sz="2000" dirty="0"/>
              <a:t>, both have a column </a:t>
            </a:r>
            <a:r>
              <a:rPr lang="en-US" sz="2000" b="1" dirty="0"/>
              <a:t>student</a:t>
            </a:r>
            <a:r>
              <a:rPr lang="en-US" sz="2000" dirty="0"/>
              <a:t> to save name of student, </a:t>
            </a:r>
            <a:r>
              <a:rPr lang="en-US" sz="2000" dirty="0" smtClean="0"/>
              <a:t>then</a:t>
            </a:r>
          </a:p>
          <a:p>
            <a:endParaRPr lang="en-US" sz="3200" dirty="0"/>
          </a:p>
          <a:p>
            <a:r>
              <a:rPr lang="en-US" sz="3200" dirty="0" smtClean="0"/>
              <a:t>∏</a:t>
            </a:r>
            <a:r>
              <a:rPr lang="en-US" sz="3200" baseline="-25000" dirty="0" smtClean="0"/>
              <a:t>Student</a:t>
            </a:r>
            <a:r>
              <a:rPr lang="en-US" sz="3200" dirty="0" smtClean="0"/>
              <a:t>(</a:t>
            </a:r>
            <a:r>
              <a:rPr lang="en-US" sz="3200" dirty="0" err="1" smtClean="0"/>
              <a:t>RegularClass</a:t>
            </a:r>
            <a:r>
              <a:rPr lang="en-US" sz="3200" dirty="0" smtClean="0"/>
              <a:t>) ∪ ∏</a:t>
            </a:r>
            <a:r>
              <a:rPr lang="en-US" sz="3200" baseline="-25000" dirty="0" smtClean="0"/>
              <a:t>Student</a:t>
            </a:r>
            <a:r>
              <a:rPr lang="en-US" sz="3200" dirty="0" smtClean="0"/>
              <a:t>(</a:t>
            </a:r>
            <a:r>
              <a:rPr lang="en-US" sz="3200" dirty="0" err="1" smtClean="0"/>
              <a:t>ExtraClass</a:t>
            </a:r>
            <a:r>
              <a:rPr lang="en-US" sz="3200" dirty="0" smtClean="0"/>
              <a:t>)</a:t>
            </a:r>
          </a:p>
          <a:p>
            <a:endParaRPr lang="en-US" sz="3200" dirty="0" smtClean="0"/>
          </a:p>
          <a:p>
            <a:r>
              <a:rPr lang="en-US" sz="2000" dirty="0" smtClean="0"/>
              <a:t>Above operation will give name of </a:t>
            </a:r>
            <a:r>
              <a:rPr lang="en-US" sz="2000" b="1" dirty="0" smtClean="0"/>
              <a:t>Students</a:t>
            </a:r>
            <a:r>
              <a:rPr lang="en-US" sz="2000" dirty="0" smtClean="0"/>
              <a:t> who are attending both regular classes and extra Class, attending only Regular Class, attending only Extra class, eliminating repetition</a:t>
            </a:r>
            <a:r>
              <a:rPr lang="en-US" sz="2400" dirty="0" smtClean="0"/>
              <a:t>.</a:t>
            </a:r>
            <a:endParaRPr lang="en-US" sz="3200" dirty="0"/>
          </a:p>
        </p:txBody>
      </p:sp>
    </p:spTree>
    <p:extLst>
      <p:ext uri="{BB962C8B-B14F-4D97-AF65-F5344CB8AC3E}">
        <p14:creationId xmlns:p14="http://schemas.microsoft.com/office/powerpoint/2010/main" val="4040368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AC2453619E89948B7C0CC0B76A91114" ma:contentTypeVersion="10" ma:contentTypeDescription="Create a new document." ma:contentTypeScope="" ma:versionID="27c89ae4a7f0d02e2c832c92f3531b50">
  <xsd:schema xmlns:xsd="http://www.w3.org/2001/XMLSchema" xmlns:xs="http://www.w3.org/2001/XMLSchema" xmlns:p="http://schemas.microsoft.com/office/2006/metadata/properties" xmlns:ns2="8453d70f-135f-4c57-97e3-0275b71f4d64" xmlns:ns3="2190e04c-d178-4ea5-bf4c-1d62bbd43f7c" targetNamespace="http://schemas.microsoft.com/office/2006/metadata/properties" ma:root="true" ma:fieldsID="f435aa91b7fbeec4a5f101a33a46227f" ns2:_="" ns3:_="">
    <xsd:import namespace="8453d70f-135f-4c57-97e3-0275b71f4d64"/>
    <xsd:import namespace="2190e04c-d178-4ea5-bf4c-1d62bbd43f7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53d70f-135f-4c57-97e3-0275b71f4d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190e04c-d178-4ea5-bf4c-1d62bbd43f7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2190e04c-d178-4ea5-bf4c-1d62bbd43f7c">
      <UserInfo>
        <DisplayName>BIT 2020 BATCH - SPRING Members</DisplayName>
        <AccountId>148</AccountId>
        <AccountType/>
      </UserInfo>
    </SharedWithUsers>
  </documentManagement>
</p:properties>
</file>

<file path=customXml/itemProps1.xml><?xml version="1.0" encoding="utf-8"?>
<ds:datastoreItem xmlns:ds="http://schemas.openxmlformats.org/officeDocument/2006/customXml" ds:itemID="{977EF865-AB28-4775-A584-704F512AB398}"/>
</file>

<file path=customXml/itemProps2.xml><?xml version="1.0" encoding="utf-8"?>
<ds:datastoreItem xmlns:ds="http://schemas.openxmlformats.org/officeDocument/2006/customXml" ds:itemID="{0788E396-A495-4207-ABEA-D1EBA5700C1A}"/>
</file>

<file path=customXml/itemProps3.xml><?xml version="1.0" encoding="utf-8"?>
<ds:datastoreItem xmlns:ds="http://schemas.openxmlformats.org/officeDocument/2006/customXml" ds:itemID="{4D00F71E-A1A7-47BC-9A31-B03388F047DC}"/>
</file>

<file path=docProps/app.xml><?xml version="1.0" encoding="utf-8"?>
<Properties xmlns="http://schemas.openxmlformats.org/officeDocument/2006/extended-properties" xmlns:vt="http://schemas.openxmlformats.org/officeDocument/2006/docPropsVTypes">
  <TotalTime>912</TotalTime>
  <Words>1454</Words>
  <Application>Microsoft Office PowerPoint</Application>
  <PresentationFormat>On-screen Show (4:3)</PresentationFormat>
  <Paragraphs>339</Paragraphs>
  <Slides>32</Slides>
  <Notes>2</Notes>
  <HiddenSlides>0</HiddenSlides>
  <MMClips>0</MMClips>
  <ScaleCrop>false</ScaleCrop>
  <HeadingPairs>
    <vt:vector size="4" baseType="variant">
      <vt:variant>
        <vt:lpstr>Theme</vt:lpstr>
      </vt:variant>
      <vt:variant>
        <vt:i4>2</vt:i4>
      </vt:variant>
      <vt:variant>
        <vt:lpstr>Slide Titles</vt:lpstr>
      </vt:variant>
      <vt:variant>
        <vt:i4>32</vt:i4>
      </vt:variant>
    </vt:vector>
  </HeadingPairs>
  <TitlesOfParts>
    <vt:vector size="34" baseType="lpstr">
      <vt:lpstr>Office Theme</vt:lpstr>
      <vt:lpstr>1_Office Theme</vt:lpstr>
      <vt:lpstr>PowerPoint Presentation</vt:lpstr>
      <vt:lpstr>Relational Algebra</vt:lpstr>
      <vt:lpstr>Types of Relational Algebra</vt:lpstr>
      <vt:lpstr>Unary Operations Operations involving only one relation are called unary operations.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Predicate in DBMS</vt:lpstr>
      <vt:lpstr>PowerPoint Presentation</vt:lpstr>
      <vt:lpstr>PowerPoint Presentation</vt:lpstr>
      <vt:lpstr>PowerPoint Presentation</vt:lpstr>
      <vt:lpstr>PowerPoint Presentation</vt:lpstr>
      <vt:lpstr>PowerPoint Presentation</vt:lpstr>
      <vt:lpstr>ACID Properties</vt:lpstr>
      <vt:lpstr>Transaction Processing System </vt:lpstr>
      <vt:lpstr>Transaction Processing System </vt:lpstr>
      <vt:lpstr>Transaction Processing System </vt:lpstr>
      <vt:lpstr>Transaction Processing System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MYPC</dc:creator>
  <cp:lastModifiedBy>MYPC</cp:lastModifiedBy>
  <cp:revision>195</cp:revision>
  <dcterms:created xsi:type="dcterms:W3CDTF">2021-03-09T16:47:17Z</dcterms:created>
  <dcterms:modified xsi:type="dcterms:W3CDTF">2022-02-03T02:23:02Z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0x0101007AC2453619E89948B7C0CC0B76A91114</vt:lpwstr>
  </property>
</Properties>
</file>