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56" r:id="rId4"/>
    <p:sldId id="258" r:id="rId5"/>
    <p:sldId id="265" r:id="rId6"/>
    <p:sldId id="266" r:id="rId7"/>
    <p:sldId id="267" r:id="rId8"/>
    <p:sldId id="268" r:id="rId9"/>
    <p:sldId id="269" r:id="rId10"/>
    <p:sldId id="260" r:id="rId11"/>
    <p:sldId id="261" r:id="rId12"/>
    <p:sldId id="273" r:id="rId13"/>
    <p:sldId id="270" r:id="rId14"/>
    <p:sldId id="271" r:id="rId15"/>
    <p:sldId id="272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1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1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5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6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48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5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10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B96C-FC4F-4644-9E90-E16CA663BC0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3B07-170C-4383-B2FA-C70807872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6000" dirty="0">
                <a:solidFill>
                  <a:prstClr val="black"/>
                </a:solidFill>
                <a:cs typeface="Calibri" pitchFamily="34" charset="0"/>
              </a:rPr>
              <a:t>BIT 245</a:t>
            </a:r>
            <a:endParaRPr lang="en-US" sz="6000" b="1" dirty="0">
              <a:solidFill>
                <a:prstClr val="black"/>
              </a:solidFill>
              <a:cs typeface="Calibri" pitchFamily="34" charset="0"/>
            </a:endParaRPr>
          </a:p>
          <a:p>
            <a:pPr algn="ctr"/>
            <a:r>
              <a:rPr lang="en-US" sz="6000" dirty="0">
                <a:solidFill>
                  <a:prstClr val="black"/>
                </a:solidFill>
                <a:cs typeface="Calibri" pitchFamily="34" charset="0"/>
              </a:rPr>
              <a:t>RDBMS With SQL</a:t>
            </a:r>
            <a:endParaRPr lang="en-US" sz="6000" spc="-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Sushil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Bhattarai</a:t>
            </a:r>
            <a:endParaRPr lang="en-US" smtClean="0">
              <a:solidFill>
                <a:prstClr val="black"/>
              </a:solidFill>
            </a:endParaRPr>
          </a:p>
          <a:p>
            <a:pPr algn="ctr"/>
            <a:r>
              <a:rPr lang="en-US" smtClean="0">
                <a:solidFill>
                  <a:prstClr val="black"/>
                </a:solidFill>
              </a:rPr>
              <a:t>sushil.bhattarai@texascollege.edu.np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Lincoln University College, CN 1221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488400"/>
          </a:xfrm>
        </p:spPr>
        <p:txBody>
          <a:bodyPr/>
          <a:lstStyle/>
          <a:p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Entity Relationship Model for a College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63162" y="191203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Student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87162" y="1752600"/>
            <a:ext cx="1066800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Admit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311162" y="1918384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College</a:t>
            </a:r>
            <a:endParaRPr lang="en-US" sz="1200" dirty="0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2177562" y="2063750"/>
            <a:ext cx="609600" cy="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32860" y="2058377"/>
            <a:ext cx="478302" cy="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7562" y="1988234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77562" y="2067267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4962" y="2009569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361398" y="1017814"/>
            <a:ext cx="2506002" cy="900570"/>
            <a:chOff x="316524" y="1017814"/>
            <a:chExt cx="2506002" cy="900570"/>
          </a:xfrm>
        </p:grpSpPr>
        <p:sp>
          <p:nvSpPr>
            <p:cNvPr id="14" name="Oval 13"/>
            <p:cNvSpPr/>
            <p:nvPr/>
          </p:nvSpPr>
          <p:spPr>
            <a:xfrm>
              <a:off x="765126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723488" y="1017814"/>
              <a:ext cx="10990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University</a:t>
              </a:r>
              <a:endParaRPr lang="en-US" sz="1000" dirty="0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5"/>
              <a:endCxn id="7" idx="0"/>
            </p:cNvCxnSpPr>
            <p:nvPr/>
          </p:nvCxnSpPr>
          <p:spPr>
            <a:xfrm>
              <a:off x="1508091" y="1326963"/>
              <a:ext cx="215397" cy="59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4"/>
            </p:cNvCxnSpPr>
            <p:nvPr/>
          </p:nvCxnSpPr>
          <p:spPr>
            <a:xfrm flipH="1">
              <a:off x="1720363" y="1322614"/>
              <a:ext cx="552644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6524" y="1017814"/>
            <a:ext cx="2305050" cy="894220"/>
            <a:chOff x="316524" y="1017814"/>
            <a:chExt cx="2305050" cy="894220"/>
          </a:xfrm>
        </p:grpSpPr>
        <p:sp>
          <p:nvSpPr>
            <p:cNvPr id="21" name="Oval 20"/>
            <p:cNvSpPr/>
            <p:nvPr/>
          </p:nvSpPr>
          <p:spPr>
            <a:xfrm>
              <a:off x="577362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415562" y="1289957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Roll</a:t>
              </a:r>
              <a:endParaRPr lang="en-US" sz="1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891812" y="1017814"/>
              <a:ext cx="729762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Class</a:t>
              </a:r>
              <a:endParaRPr lang="en-US" sz="1000" dirty="0"/>
            </a:p>
          </p:txBody>
        </p:sp>
        <p:cxnSp>
          <p:nvCxnSpPr>
            <p:cNvPr id="25" name="Straight Connector 24"/>
            <p:cNvCxnSpPr>
              <a:stCxn id="22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5"/>
            </p:cNvCxnSpPr>
            <p:nvPr/>
          </p:nvCxnSpPr>
          <p:spPr>
            <a:xfrm>
              <a:off x="1320327" y="1326963"/>
              <a:ext cx="400035" cy="58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</p:cNvCxnSpPr>
            <p:nvPr/>
          </p:nvCxnSpPr>
          <p:spPr>
            <a:xfrm>
              <a:off x="1720362" y="1594757"/>
              <a:ext cx="0" cy="31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4"/>
            </p:cNvCxnSpPr>
            <p:nvPr/>
          </p:nvCxnSpPr>
          <p:spPr>
            <a:xfrm flipH="1">
              <a:off x="1720362" y="1322614"/>
              <a:ext cx="536331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iamond 30"/>
          <p:cNvSpPr/>
          <p:nvPr/>
        </p:nvSpPr>
        <p:spPr>
          <a:xfrm>
            <a:off x="4352737" y="2540582"/>
            <a:ext cx="914400" cy="3991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4267200" y="3201084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Departments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4000" y="2659966"/>
            <a:ext cx="2416418" cy="921434"/>
            <a:chOff x="5334000" y="2659966"/>
            <a:chExt cx="2416418" cy="921434"/>
          </a:xfrm>
        </p:grpSpPr>
        <p:grpSp>
          <p:nvGrpSpPr>
            <p:cNvPr id="36" name="Group 35"/>
            <p:cNvGrpSpPr/>
            <p:nvPr/>
          </p:nvGrpSpPr>
          <p:grpSpPr>
            <a:xfrm>
              <a:off x="5715000" y="2659966"/>
              <a:ext cx="2035418" cy="921434"/>
              <a:chOff x="392724" y="1066800"/>
              <a:chExt cx="2035418" cy="92143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362" y="1066800"/>
                <a:ext cx="87043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Name</a:t>
                </a:r>
                <a:endParaRPr lang="en-US" sz="12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92724" y="1683434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HOD</a:t>
                </a:r>
                <a:endParaRPr lang="en-US" sz="1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Location</a:t>
                </a:r>
                <a:endParaRPr lang="en-US" sz="1000" dirty="0"/>
              </a:p>
            </p:txBody>
          </p:sp>
        </p:grpSp>
        <p:cxnSp>
          <p:nvCxnSpPr>
            <p:cNvPr id="37" name="Straight Connector 36"/>
            <p:cNvCxnSpPr>
              <a:stCxn id="32" idx="3"/>
              <a:endCxn id="40" idx="3"/>
            </p:cNvCxnSpPr>
            <p:nvPr/>
          </p:nvCxnSpPr>
          <p:spPr>
            <a:xfrm flipV="1">
              <a:off x="5334000" y="2920129"/>
              <a:ext cx="693111" cy="43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3"/>
              <a:endCxn id="42" idx="2"/>
            </p:cNvCxnSpPr>
            <p:nvPr/>
          </p:nvCxnSpPr>
          <p:spPr>
            <a:xfrm flipV="1">
              <a:off x="5334000" y="3035523"/>
              <a:ext cx="1403837" cy="317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41" idx="2"/>
            </p:cNvCxnSpPr>
            <p:nvPr/>
          </p:nvCxnSpPr>
          <p:spPr>
            <a:xfrm>
              <a:off x="5334000" y="3353484"/>
              <a:ext cx="381000" cy="75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>
            <a:stCxn id="31" idx="2"/>
            <a:endCxn id="32" idx="0"/>
          </p:cNvCxnSpPr>
          <p:nvPr/>
        </p:nvCxnSpPr>
        <p:spPr>
          <a:xfrm flipH="1">
            <a:off x="4800600" y="2939725"/>
            <a:ext cx="9337" cy="26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809937" y="2169516"/>
            <a:ext cx="0" cy="42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4300275" y="3871326"/>
            <a:ext cx="1033725" cy="5496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Offers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4343400" y="4664759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Courses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5431972" y="4341227"/>
            <a:ext cx="2372456" cy="840373"/>
            <a:chOff x="5377962" y="2659966"/>
            <a:chExt cx="2372456" cy="840373"/>
          </a:xfrm>
        </p:grpSpPr>
        <p:grpSp>
          <p:nvGrpSpPr>
            <p:cNvPr id="73" name="Group 72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77362" y="1066800"/>
                <a:ext cx="98055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Name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Intake</a:t>
                </a:r>
                <a:endParaRPr lang="en-US" sz="1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Subject</a:t>
                </a:r>
              </a:p>
            </p:txBody>
          </p:sp>
        </p:grpSp>
        <p:cxnSp>
          <p:nvCxnSpPr>
            <p:cNvPr id="74" name="Straight Connector 73"/>
            <p:cNvCxnSpPr>
              <a:endCxn id="77" idx="3"/>
            </p:cNvCxnSpPr>
            <p:nvPr/>
          </p:nvCxnSpPr>
          <p:spPr>
            <a:xfrm flipV="1">
              <a:off x="5377962" y="2920129"/>
              <a:ext cx="665275" cy="204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9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8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>
            <a:stCxn id="32" idx="2"/>
          </p:cNvCxnSpPr>
          <p:nvPr/>
        </p:nvCxnSpPr>
        <p:spPr>
          <a:xfrm>
            <a:off x="4800600" y="3505884"/>
            <a:ext cx="16538" cy="35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17347" y="4315099"/>
            <a:ext cx="16538" cy="35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1206222" y="3201084"/>
            <a:ext cx="1066800" cy="622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Study</a:t>
            </a:r>
            <a:endParaRPr lang="en-US" sz="900" dirty="0"/>
          </a:p>
        </p:txBody>
      </p:sp>
      <p:cxnSp>
        <p:nvCxnSpPr>
          <p:cNvPr id="87" name="Straight Connector 86"/>
          <p:cNvCxnSpPr>
            <a:stCxn id="5" idx="2"/>
            <a:endCxn id="85" idx="0"/>
          </p:cNvCxnSpPr>
          <p:nvPr/>
        </p:nvCxnSpPr>
        <p:spPr>
          <a:xfrm>
            <a:off x="1720362" y="2216834"/>
            <a:ext cx="19260" cy="98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5" idx="2"/>
            <a:endCxn id="69" idx="1"/>
          </p:cNvCxnSpPr>
          <p:nvPr/>
        </p:nvCxnSpPr>
        <p:spPr>
          <a:xfrm rot="16200000" flipH="1">
            <a:off x="2544624" y="3018382"/>
            <a:ext cx="993775" cy="26037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24400" y="2328671"/>
            <a:ext cx="165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 rot="16200000">
            <a:off x="4724399" y="3046817"/>
            <a:ext cx="152400" cy="154765"/>
            <a:chOff x="2329962" y="2140634"/>
            <a:chExt cx="152400" cy="15476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4719448" y="3581400"/>
            <a:ext cx="165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 rot="16200000">
            <a:off x="4749416" y="4536216"/>
            <a:ext cx="152400" cy="154765"/>
            <a:chOff x="2329962" y="2140634"/>
            <a:chExt cx="152400" cy="154765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10483872">
            <a:off x="4193553" y="4734119"/>
            <a:ext cx="152400" cy="154765"/>
            <a:chOff x="2329962" y="2140634"/>
            <a:chExt cx="152400" cy="154765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5400000">
            <a:off x="1644161" y="2218485"/>
            <a:ext cx="152400" cy="154765"/>
            <a:chOff x="2329962" y="2140634"/>
            <a:chExt cx="152400" cy="1547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329962" y="2140634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329962" y="2219667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90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Construct an E-R diagram for a hospital with a set of patients and a set of medical doctors. Associate with each patient a </a:t>
            </a:r>
            <a:r>
              <a:rPr lang="en-US" dirty="0" smtClean="0"/>
              <a:t>Record of </a:t>
            </a:r>
            <a:r>
              <a:rPr lang="en-US" dirty="0"/>
              <a:t>the various tests and examinations conducted.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165071" y="2428875"/>
            <a:ext cx="7071141" cy="3362325"/>
            <a:chOff x="1165071" y="2428875"/>
            <a:chExt cx="7071141" cy="3362325"/>
          </a:xfrm>
        </p:grpSpPr>
        <p:grpSp>
          <p:nvGrpSpPr>
            <p:cNvPr id="26" name="Group 25"/>
            <p:cNvGrpSpPr/>
            <p:nvPr/>
          </p:nvGrpSpPr>
          <p:grpSpPr>
            <a:xfrm>
              <a:off x="1165071" y="2428875"/>
              <a:ext cx="7071141" cy="923925"/>
              <a:chOff x="1165071" y="2428875"/>
              <a:chExt cx="7071141" cy="92392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65071" y="2428875"/>
                <a:ext cx="7071141" cy="923925"/>
                <a:chOff x="0" y="0"/>
                <a:chExt cx="5482102" cy="71628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0" y="193430"/>
                  <a:ext cx="904240" cy="335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Doctor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" name="Diamond 4"/>
                <p:cNvSpPr/>
                <p:nvPr/>
              </p:nvSpPr>
              <p:spPr>
                <a:xfrm>
                  <a:off x="2297723" y="0"/>
                  <a:ext cx="995045" cy="71628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Treat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 flipH="1">
                  <a:off x="902677" y="363415"/>
                  <a:ext cx="143822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4577862" y="169984"/>
                  <a:ext cx="904240" cy="335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Patient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141785" y="222738"/>
                  <a:ext cx="1471246" cy="252046"/>
                  <a:chOff x="0" y="0"/>
                  <a:chExt cx="1471246" cy="252046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0" y="140677"/>
                    <a:ext cx="1437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1207477" y="0"/>
                    <a:ext cx="263769" cy="14067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207477" y="140677"/>
                    <a:ext cx="263525" cy="11136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2331413" y="2894617"/>
                <a:ext cx="340225" cy="181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31413" y="2750963"/>
                <a:ext cx="339910" cy="143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1165071" y="3648075"/>
              <a:ext cx="7071141" cy="1000125"/>
              <a:chOff x="1165071" y="3649887"/>
              <a:chExt cx="7071141" cy="10001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165071" y="3933713"/>
                <a:ext cx="1166342" cy="432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Doctor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4165456" y="3649887"/>
                <a:ext cx="1549544" cy="100012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Prepares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2329397" y="4152975"/>
                <a:ext cx="18551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7069870" y="3903470"/>
                <a:ext cx="1166342" cy="432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/>
                  <a:t>Record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217532" y="3971517"/>
                <a:ext cx="1897701" cy="325112"/>
                <a:chOff x="0" y="0"/>
                <a:chExt cx="1471246" cy="252046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0" y="140677"/>
                  <a:ext cx="14376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1207477" y="0"/>
                  <a:ext cx="263769" cy="1406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207477" y="140677"/>
                  <a:ext cx="263525" cy="11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2338568" y="4149949"/>
                <a:ext cx="340225" cy="181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338568" y="4006295"/>
                <a:ext cx="339910" cy="143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165071" y="4867275"/>
              <a:ext cx="7071141" cy="923925"/>
              <a:chOff x="1165071" y="2428875"/>
              <a:chExt cx="7071141" cy="92392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165071" y="2428875"/>
                <a:ext cx="7071141" cy="923925"/>
                <a:chOff x="0" y="0"/>
                <a:chExt cx="5482102" cy="71628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0" y="193430"/>
                  <a:ext cx="904240" cy="335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Patient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2" name="Diamond 31"/>
                <p:cNvSpPr/>
                <p:nvPr/>
              </p:nvSpPr>
              <p:spPr>
                <a:xfrm>
                  <a:off x="2297723" y="0"/>
                  <a:ext cx="995045" cy="71628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Test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902677" y="363415"/>
                  <a:ext cx="143822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4577862" y="169984"/>
                  <a:ext cx="904240" cy="335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dirty="0"/>
                    <a:t>Record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3141785" y="222738"/>
                  <a:ext cx="1471246" cy="252046"/>
                  <a:chOff x="0" y="0"/>
                  <a:chExt cx="1471246" cy="252046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0" y="140677"/>
                    <a:ext cx="1437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1207477" y="0"/>
                    <a:ext cx="263769" cy="14067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207477" y="140677"/>
                    <a:ext cx="263525" cy="11136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9" name="Straight Connector 28"/>
              <p:cNvCxnSpPr/>
              <p:nvPr/>
            </p:nvCxnSpPr>
            <p:spPr>
              <a:xfrm flipV="1">
                <a:off x="2514600" y="2733675"/>
                <a:ext cx="315" cy="296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1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spc="-1" dirty="0">
                <a:solidFill>
                  <a:srgbClr val="000000"/>
                </a:solidFill>
                <a:latin typeface="Calibri"/>
              </a:rPr>
              <a:t>Assignment</a:t>
            </a:r>
            <a:endParaRPr lang="en-US" sz="4400" spc="-1" dirty="0">
              <a:solidFill>
                <a:prstClr val="black"/>
              </a:solidFill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57200" y="1295280"/>
            <a:ext cx="8225640" cy="47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960">
              <a:spcBef>
                <a:spcPts val="400"/>
              </a:spcBef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database for an Airline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should store details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about an airline’s fleet, flights, and seat bookings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Prepare an ER Diagram, based on following requirements.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airplane has a model number, a unique registration number, and the capacity to take one or more passengers.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airplane flight has </a:t>
            </a:r>
            <a:r>
              <a:rPr lang="en-US" sz="200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flight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number, a departure airport, a destination airport, a departure date and time, and an arrival date and time.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flight is carried out by a single airplane.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passenger has given names, a surname, and a unique email address.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passenger can book a seat on a flight.</a:t>
            </a:r>
          </a:p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4952880" y="6356520"/>
            <a:ext cx="28915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200" spc="-1">
                <a:solidFill>
                  <a:srgbClr val="8B8B8B"/>
                </a:solidFill>
                <a:latin typeface="Calibri"/>
              </a:rPr>
              <a:t>Assignment</a:t>
            </a:r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0999BDBE-0E1C-4886-93C3-970684BA223B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12</a:t>
            </a:fld>
            <a:endParaRPr lang="en-US" sz="1200" spc="-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5071" y="1219200"/>
            <a:ext cx="7071141" cy="923925"/>
            <a:chOff x="0" y="0"/>
            <a:chExt cx="5482102" cy="716280"/>
          </a:xfrm>
        </p:grpSpPr>
        <p:sp>
          <p:nvSpPr>
            <p:cNvPr id="25" name="Rectangle 24"/>
            <p:cNvSpPr/>
            <p:nvPr/>
          </p:nvSpPr>
          <p:spPr>
            <a:xfrm>
              <a:off x="0" y="193430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Airplane</a:t>
              </a:r>
            </a:p>
          </p:txBody>
        </p:sp>
        <p:sp>
          <p:nvSpPr>
            <p:cNvPr id="26" name="Diamond 25"/>
            <p:cNvSpPr/>
            <p:nvPr/>
          </p:nvSpPr>
          <p:spPr>
            <a:xfrm>
              <a:off x="2297723" y="0"/>
              <a:ext cx="995045" cy="7162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Flies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902677" y="363415"/>
              <a:ext cx="1438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577862" y="169984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Flight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96462" y="281354"/>
              <a:ext cx="0" cy="158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141785" y="222738"/>
              <a:ext cx="1471246" cy="252046"/>
              <a:chOff x="0" y="0"/>
              <a:chExt cx="1471246" cy="2520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1210305" y="2603470"/>
            <a:ext cx="7025271" cy="923925"/>
            <a:chOff x="0" y="0"/>
            <a:chExt cx="5446933" cy="716280"/>
          </a:xfrm>
        </p:grpSpPr>
        <p:sp>
          <p:nvSpPr>
            <p:cNvPr id="16" name="Rectangle 15"/>
            <p:cNvSpPr/>
            <p:nvPr/>
          </p:nvSpPr>
          <p:spPr>
            <a:xfrm>
              <a:off x="0" y="187569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Passenger</a:t>
              </a:r>
            </a:p>
          </p:txBody>
        </p:sp>
        <p:sp>
          <p:nvSpPr>
            <p:cNvPr id="17" name="Diamond 16"/>
            <p:cNvSpPr/>
            <p:nvPr/>
          </p:nvSpPr>
          <p:spPr>
            <a:xfrm>
              <a:off x="2262554" y="0"/>
              <a:ext cx="995045" cy="7162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book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2693" y="146539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Seat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14400" y="357554"/>
              <a:ext cx="1437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08185" y="275492"/>
              <a:ext cx="0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182816" y="216877"/>
              <a:ext cx="1470660" cy="252046"/>
              <a:chOff x="0" y="0"/>
              <a:chExt cx="1471246" cy="25204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157061" y="4115948"/>
            <a:ext cx="7078517" cy="989452"/>
            <a:chOff x="0" y="0"/>
            <a:chExt cx="5487964" cy="767080"/>
          </a:xfrm>
        </p:grpSpPr>
        <p:sp>
          <p:nvSpPr>
            <p:cNvPr id="7" name="Rectangle 6"/>
            <p:cNvSpPr/>
            <p:nvPr/>
          </p:nvSpPr>
          <p:spPr>
            <a:xfrm>
              <a:off x="0" y="222738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Flight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3724" y="193431"/>
              <a:ext cx="904240" cy="335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Seat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2180493" y="0"/>
              <a:ext cx="1280160" cy="767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include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902677" y="392723"/>
              <a:ext cx="1437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188677" y="240323"/>
              <a:ext cx="1470660" cy="252046"/>
              <a:chOff x="0" y="0"/>
              <a:chExt cx="1471246" cy="25204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0" y="140677"/>
                <a:ext cx="14376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207477" y="0"/>
                <a:ext cx="263769" cy="140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207477" y="140677"/>
                <a:ext cx="263525" cy="111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/>
        </p:nvCxnSpPr>
        <p:spPr>
          <a:xfrm flipV="1">
            <a:off x="2286000" y="4619141"/>
            <a:ext cx="340081" cy="18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86000" y="4475487"/>
            <a:ext cx="339766" cy="14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Assignment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457200" y="1295280"/>
            <a:ext cx="8225640" cy="167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Prepare an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ER Diagram for </a:t>
            </a: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a system in a Hospital with Entities Doctor, Patient, Nurses, Medicines, etc. The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diagram should show the Entities, Attributes and Relationships</a:t>
            </a: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solidFill>
                <a:prstClr val="black"/>
              </a:solidFill>
            </a:endParaRPr>
          </a:p>
          <a:p>
            <a:pPr>
              <a:spcBef>
                <a:spcPts val="641"/>
              </a:spcBef>
            </a:pPr>
            <a:endParaRPr lang="en-US" sz="2000" spc="-1" dirty="0">
              <a:solidFill>
                <a:prstClr val="black"/>
              </a:solidFill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4952880" y="6356520"/>
            <a:ext cx="289152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200" spc="-1">
                <a:solidFill>
                  <a:srgbClr val="8B8B8B"/>
                </a:solidFill>
                <a:latin typeface="Calibri"/>
              </a:rPr>
              <a:t>Assignment</a:t>
            </a:r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0999BDBE-0E1C-4886-93C3-970684BA223B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14</a:t>
            </a:fld>
            <a:endParaRPr lang="en-US" sz="1200" spc="-1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371634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391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Prepare an ER Diagram for a system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in a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library with Entities like Librarian, Books, Reader and Fine showing the Attributes and Relationships among them.</a:t>
            </a:r>
            <a:endParaRPr lang="en-US" spc="-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Database design:</a:t>
            </a:r>
            <a:r>
              <a:rPr lang="en-US" dirty="0"/>
              <a:t> ER diagrams are used to model and design relational databases, in terms of logic and business </a:t>
            </a:r>
            <a:r>
              <a:rPr lang="en-US" dirty="0" smtClean="0"/>
              <a:t>rules.</a:t>
            </a:r>
          </a:p>
          <a:p>
            <a:r>
              <a:rPr lang="en-US" b="1" dirty="0"/>
              <a:t>Database troubleshooting: </a:t>
            </a:r>
            <a:r>
              <a:rPr lang="en-US" dirty="0"/>
              <a:t>ER diagrams are used to analyze existing databases to find and resolve </a:t>
            </a:r>
            <a:r>
              <a:rPr lang="en-US" dirty="0" smtClean="0"/>
              <a:t>problems.</a:t>
            </a:r>
          </a:p>
          <a:p>
            <a:r>
              <a:rPr lang="en-US" b="1" dirty="0"/>
              <a:t>Requirements </a:t>
            </a:r>
            <a:r>
              <a:rPr lang="en-US" b="1" dirty="0" smtClean="0"/>
              <a:t>Gathering : </a:t>
            </a:r>
            <a:r>
              <a:rPr lang="en-US" dirty="0" smtClean="0"/>
              <a:t>This </a:t>
            </a:r>
            <a:r>
              <a:rPr lang="en-US" dirty="0"/>
              <a:t>helps the users to plan how to organize </a:t>
            </a:r>
            <a:r>
              <a:rPr lang="en-US" dirty="0" smtClean="0"/>
              <a:t>data</a:t>
            </a:r>
          </a:p>
          <a:p>
            <a:r>
              <a:rPr lang="en-US" b="1" dirty="0"/>
              <a:t>Documentation </a:t>
            </a:r>
            <a:r>
              <a:rPr lang="en-US" b="1" dirty="0" smtClean="0"/>
              <a:t>Tool : </a:t>
            </a:r>
            <a:r>
              <a:rPr lang="en-US" dirty="0" smtClean="0"/>
              <a:t>ER </a:t>
            </a:r>
            <a:r>
              <a:rPr lang="en-US" dirty="0"/>
              <a:t>Diagrams can work as a documentation to make others understand the core of the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Business process re-engineering (BPR): </a:t>
            </a:r>
            <a:r>
              <a:rPr lang="en-US" dirty="0"/>
              <a:t>ER diagrams help in analyzing databases used in business process re-engineering and in modeling a new database setup.</a:t>
            </a:r>
          </a:p>
          <a:p>
            <a:r>
              <a:rPr lang="en-US" b="1" dirty="0"/>
              <a:t>Research:</a:t>
            </a:r>
            <a:r>
              <a:rPr lang="en-US" dirty="0"/>
              <a:t> </a:t>
            </a:r>
            <a:r>
              <a:rPr lang="en-US" dirty="0" smtClean="0"/>
              <a:t>ER </a:t>
            </a:r>
            <a:r>
              <a:rPr lang="en-US" dirty="0"/>
              <a:t>diagrams can play a key role </a:t>
            </a:r>
            <a:r>
              <a:rPr lang="en-US" dirty="0" smtClean="0"/>
              <a:t>to </a:t>
            </a:r>
            <a:r>
              <a:rPr lang="en-US" dirty="0"/>
              <a:t>analyze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</a:t>
            </a:r>
            <a:r>
              <a:rPr lang="en-US" dirty="0"/>
              <a:t>of E-R Data Model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industry standard for notation: There is no industry standard notation for developing an E-R diagram.</a:t>
            </a:r>
          </a:p>
          <a:p>
            <a:r>
              <a:rPr lang="en-US" sz="2400" dirty="0" smtClean="0"/>
              <a:t>high-level </a:t>
            </a:r>
            <a:r>
              <a:rPr lang="en-US" sz="2400" dirty="0"/>
              <a:t>design: The E-R data model is especially popular for high </a:t>
            </a:r>
            <a:r>
              <a:rPr lang="en-US" sz="2400" dirty="0" smtClean="0"/>
              <a:t>level and gives a high level overview.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4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 Narrow"/>
              </a:rPr>
              <a:t>Data models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/>
          <p:cNvGraphicFramePr/>
          <p:nvPr>
            <p:extLst>
              <p:ext uri="{D42A27DB-BD31-4B8C-83A1-F6EECF244321}">
                <p14:modId xmlns:p14="http://schemas.microsoft.com/office/powerpoint/2010/main" val="865118271"/>
              </p:ext>
            </p:extLst>
          </p:nvPr>
        </p:nvGraphicFramePr>
        <p:xfrm>
          <a:off x="609480" y="4038600"/>
          <a:ext cx="7619760" cy="219456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rectangle represents an Entity.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One To One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An oval represents an Attribute.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One To Many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 diamond represents Relationship.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Many To Many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ustomShape 1"/>
          <p:cNvSpPr/>
          <p:nvPr/>
        </p:nvSpPr>
        <p:spPr>
          <a:xfrm>
            <a:off x="457200" y="763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2400" b="1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2400" spc="-1">
              <a:solidFill>
                <a:prstClr val="black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33520" y="1112760"/>
            <a:ext cx="84542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An ERD shows the relationships of entity sets stored in a database, graphically.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Entity in a database could be a single person, place, or thing about which data can be stored.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Each entity has a set of properties. The properties of each entity are termed as attributes. 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Eg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 Student can be an entity and would be described by attributes such as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RollNumber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Semester, Address etc. 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Relationships are meaningful associations between or among entities.</a:t>
            </a:r>
            <a:endParaRPr lang="en-US" spc="-1" dirty="0">
              <a:solidFill>
                <a:prstClr val="black"/>
              </a:solidFill>
            </a:endParaRPr>
          </a:p>
          <a:p>
            <a:pPr marL="343080" indent="-33912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Relationships are represented as lines connecting the points and shapes. </a:t>
            </a:r>
            <a:endParaRPr lang="en-US" spc="-1" dirty="0">
              <a:solidFill>
                <a:prstClr val="black"/>
              </a:solidFill>
            </a:endParaRPr>
          </a:p>
          <a:p>
            <a:pPr>
              <a:spcBef>
                <a:spcPts val="360"/>
              </a:spcBef>
            </a:pPr>
            <a:endParaRPr lang="en-US" sz="1400" spc="-1" dirty="0">
              <a:solidFill>
                <a:prstClr val="black"/>
              </a:solidFill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5410080" y="6400800"/>
            <a:ext cx="22057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25000" lnSpcReduction="20000"/>
          </a:bodyPr>
          <a:lstStyle/>
          <a:p>
            <a:pPr algn="ctr"/>
            <a:r>
              <a:rPr lang="en-US" sz="4400" spc="-1">
                <a:solidFill>
                  <a:srgbClr val="000000"/>
                </a:solidFill>
                <a:latin typeface="Calibri"/>
              </a:rPr>
              <a:t>Entity Relationship Model</a:t>
            </a:r>
            <a:endParaRPr lang="en-US" sz="4400" spc="-1">
              <a:solidFill>
                <a:prstClr val="black"/>
              </a:solidFill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fld id="{C82B7D6E-8E97-4F88-9B1E-42063EE16623}" type="slidenum">
              <a:rPr lang="en-US" sz="1200" spc="-1">
                <a:solidFill>
                  <a:srgbClr val="8B8B8B"/>
                </a:solidFill>
                <a:latin typeface="Calibri"/>
              </a:rPr>
              <a:pPr algn="r"/>
              <a:t>3</a:t>
            </a:fld>
            <a:endParaRPr lang="en-US" sz="1200" spc="-1">
              <a:solidFill>
                <a:prstClr val="black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685800" y="4114800"/>
            <a:ext cx="1291320" cy="2053440"/>
            <a:chOff x="685800" y="4114800"/>
            <a:chExt cx="1291320" cy="2053440"/>
          </a:xfrm>
        </p:grpSpPr>
        <p:sp>
          <p:nvSpPr>
            <p:cNvPr id="10" name="CustomShape 6"/>
            <p:cNvSpPr/>
            <p:nvPr/>
          </p:nvSpPr>
          <p:spPr>
            <a:xfrm>
              <a:off x="685800" y="4114800"/>
              <a:ext cx="1291320" cy="453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838080" y="4701240"/>
              <a:ext cx="1062720" cy="55260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8"/>
            <p:cNvSpPr/>
            <p:nvPr/>
          </p:nvSpPr>
          <p:spPr>
            <a:xfrm>
              <a:off x="838080" y="5410080"/>
              <a:ext cx="1139040" cy="758160"/>
            </a:xfrm>
            <a:prstGeom prst="diamond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Group 10"/>
          <p:cNvGrpSpPr/>
          <p:nvPr/>
        </p:nvGrpSpPr>
        <p:grpSpPr>
          <a:xfrm>
            <a:off x="4495680" y="4258800"/>
            <a:ext cx="1892520" cy="165960"/>
            <a:chOff x="4495680" y="4258800"/>
            <a:chExt cx="1892520" cy="165960"/>
          </a:xfrm>
        </p:grpSpPr>
        <p:sp>
          <p:nvSpPr>
            <p:cNvPr id="14" name="Line 11"/>
            <p:cNvSpPr/>
            <p:nvPr/>
          </p:nvSpPr>
          <p:spPr>
            <a:xfrm>
              <a:off x="4495680" y="4341600"/>
              <a:ext cx="189252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2"/>
            <p:cNvSpPr/>
            <p:nvPr/>
          </p:nvSpPr>
          <p:spPr>
            <a:xfrm>
              <a:off x="4620240" y="4258800"/>
              <a:ext cx="360" cy="1659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3"/>
            <p:cNvSpPr/>
            <p:nvPr/>
          </p:nvSpPr>
          <p:spPr>
            <a:xfrm>
              <a:off x="6238800" y="4258800"/>
              <a:ext cx="360" cy="1659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" name="Group 14"/>
          <p:cNvGrpSpPr/>
          <p:nvPr/>
        </p:nvGrpSpPr>
        <p:grpSpPr>
          <a:xfrm>
            <a:off x="4419360" y="4903560"/>
            <a:ext cx="2042280" cy="201600"/>
            <a:chOff x="4419360" y="4903560"/>
            <a:chExt cx="2042280" cy="201600"/>
          </a:xfrm>
        </p:grpSpPr>
        <p:sp>
          <p:nvSpPr>
            <p:cNvPr id="18" name="Line 15"/>
            <p:cNvSpPr/>
            <p:nvPr/>
          </p:nvSpPr>
          <p:spPr>
            <a:xfrm>
              <a:off x="4419360" y="5005800"/>
              <a:ext cx="204228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16"/>
            <p:cNvSpPr/>
            <p:nvPr/>
          </p:nvSpPr>
          <p:spPr>
            <a:xfrm flipV="1">
              <a:off x="4553640" y="4903560"/>
              <a:ext cx="360" cy="17928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17"/>
            <p:cNvSpPr/>
            <p:nvPr/>
          </p:nvSpPr>
          <p:spPr>
            <a:xfrm flipV="1">
              <a:off x="6298560" y="4914720"/>
              <a:ext cx="163080" cy="8964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Line 18"/>
            <p:cNvSpPr/>
            <p:nvPr/>
          </p:nvSpPr>
          <p:spPr>
            <a:xfrm flipH="1" flipV="1">
              <a:off x="6298560" y="5000400"/>
              <a:ext cx="136080" cy="1047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" name="Group 19"/>
          <p:cNvGrpSpPr/>
          <p:nvPr/>
        </p:nvGrpSpPr>
        <p:grpSpPr>
          <a:xfrm>
            <a:off x="4539240" y="5583240"/>
            <a:ext cx="1861560" cy="207720"/>
            <a:chOff x="4539240" y="5583240"/>
            <a:chExt cx="1861560" cy="207720"/>
          </a:xfrm>
        </p:grpSpPr>
        <p:sp>
          <p:nvSpPr>
            <p:cNvPr id="23" name="Line 20"/>
            <p:cNvSpPr/>
            <p:nvPr/>
          </p:nvSpPr>
          <p:spPr>
            <a:xfrm>
              <a:off x="4539240" y="5684760"/>
              <a:ext cx="1852200" cy="360"/>
            </a:xfrm>
            <a:prstGeom prst="line">
              <a:avLst/>
            </a:prstGeom>
            <a:ln w="572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1"/>
            <p:cNvSpPr/>
            <p:nvPr/>
          </p:nvSpPr>
          <p:spPr>
            <a:xfrm>
              <a:off x="6252840" y="5684760"/>
              <a:ext cx="147960" cy="813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2"/>
            <p:cNvSpPr/>
            <p:nvPr/>
          </p:nvSpPr>
          <p:spPr>
            <a:xfrm>
              <a:off x="4563360" y="5583240"/>
              <a:ext cx="147960" cy="8136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3"/>
            <p:cNvSpPr/>
            <p:nvPr/>
          </p:nvSpPr>
          <p:spPr>
            <a:xfrm flipH="1">
              <a:off x="6247080" y="5593320"/>
              <a:ext cx="123480" cy="9468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4"/>
            <p:cNvSpPr/>
            <p:nvPr/>
          </p:nvSpPr>
          <p:spPr>
            <a:xfrm flipH="1">
              <a:off x="4575600" y="5695920"/>
              <a:ext cx="123480" cy="95040"/>
            </a:xfrm>
            <a:prstGeom prst="line">
              <a:avLst/>
            </a:prstGeom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152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762120" y="3888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 of Relations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762120" y="1600200"/>
            <a:ext cx="7844760" cy="44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One-to-One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28"/>
          <p:cNvPicPr/>
          <p:nvPr/>
        </p:nvPicPr>
        <p:blipFill>
          <a:blip r:embed="rId2"/>
          <a:stretch/>
        </p:blipFill>
        <p:spPr>
          <a:xfrm>
            <a:off x="2885400" y="1374840"/>
            <a:ext cx="4295160" cy="5275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336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 of Relations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762120" y="1600200"/>
            <a:ext cx="7844760" cy="44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One-to-One</a:t>
            </a:r>
            <a:endParaRPr lang="en-US" sz="1800" b="0" strike="noStrike" spc="-1">
              <a:latin typeface="Arial"/>
            </a:endParaRPr>
          </a:p>
          <a:p>
            <a:pPr marL="745560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Single record in the first table is related to only one record in the second table, and a single record in the second table is related to only one record in the first table</a:t>
            </a:r>
            <a:endParaRPr lang="en-US" sz="1800" b="0" strike="noStrike" spc="-1">
              <a:latin typeface="Arial"/>
            </a:endParaRPr>
          </a:p>
          <a:p>
            <a:pPr marL="745560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above relations can be represented as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1" name="Picture 2"/>
          <p:cNvPicPr/>
          <p:nvPr/>
        </p:nvPicPr>
        <p:blipFill>
          <a:blip r:embed="rId2"/>
          <a:stretch/>
        </p:blipFill>
        <p:spPr>
          <a:xfrm>
            <a:off x="3204360" y="3135960"/>
            <a:ext cx="2733840" cy="359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266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762120" y="39744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 of Relations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762120" y="1600200"/>
            <a:ext cx="7844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One-to-Many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5"/>
          <p:cNvSpPr/>
          <p:nvPr/>
        </p:nvSpPr>
        <p:spPr>
          <a:xfrm>
            <a:off x="1066800" y="2053440"/>
            <a:ext cx="7844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mother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has many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children</a:t>
            </a:r>
            <a:endParaRPr lang="en-US" sz="1800" b="0" strike="noStrike" spc="-1" dirty="0">
              <a:latin typeface="Arial"/>
            </a:endParaRPr>
          </a:p>
          <a:p>
            <a:pPr marL="252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(many children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one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mother)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1066800" y="3396960"/>
            <a:ext cx="7844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book written by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many authors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(many authors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write</a:t>
            </a:r>
          </a:p>
          <a:p>
            <a:pPr marL="3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one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book)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697680" y="5656680"/>
            <a:ext cx="7844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8"/>
          <p:cNvSpPr/>
          <p:nvPr/>
        </p:nvSpPr>
        <p:spPr>
          <a:xfrm>
            <a:off x="1066800" y="5107560"/>
            <a:ext cx="457056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Manufacturer produce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products</a:t>
            </a:r>
            <a:endParaRPr lang="en-US" sz="1800" b="0" strike="noStrike" spc="-1" dirty="0">
              <a:latin typeface="Arial"/>
            </a:endParaRPr>
          </a:p>
          <a:p>
            <a:pPr marL="252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US" spc="-1" dirty="0">
                <a:solidFill>
                  <a:srgbClr val="000000"/>
                </a:solidFill>
              </a:rPr>
              <a:t>(many products </a:t>
            </a:r>
            <a:r>
              <a:rPr lang="en-US" spc="-1" dirty="0" smtClean="0">
                <a:solidFill>
                  <a:srgbClr val="000000"/>
                </a:solidFill>
              </a:rPr>
              <a:t>produced by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one 	manufacturer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10" name="Picture 2"/>
          <p:cNvPicPr/>
          <p:nvPr/>
        </p:nvPicPr>
        <p:blipFill>
          <a:blip r:embed="rId2"/>
          <a:stretch/>
        </p:blipFill>
        <p:spPr>
          <a:xfrm>
            <a:off x="4572000" y="1370520"/>
            <a:ext cx="2986920" cy="1776600"/>
          </a:xfrm>
          <a:prstGeom prst="rect">
            <a:avLst/>
          </a:prstGeom>
          <a:ln>
            <a:noFill/>
          </a:ln>
        </p:spPr>
      </p:pic>
      <p:pic>
        <p:nvPicPr>
          <p:cNvPr id="411" name="Picture 4"/>
          <p:cNvPicPr/>
          <p:nvPr/>
        </p:nvPicPr>
        <p:blipFill>
          <a:blip r:embed="rId3"/>
          <a:stretch/>
        </p:blipFill>
        <p:spPr>
          <a:xfrm>
            <a:off x="4937040" y="4834800"/>
            <a:ext cx="3677760" cy="1749240"/>
          </a:xfrm>
          <a:prstGeom prst="rect">
            <a:avLst/>
          </a:prstGeom>
          <a:ln>
            <a:noFill/>
          </a:ln>
        </p:spPr>
      </p:pic>
      <p:pic>
        <p:nvPicPr>
          <p:cNvPr id="412" name="Picture 6"/>
          <p:cNvPicPr/>
          <p:nvPr/>
        </p:nvPicPr>
        <p:blipFill>
          <a:blip r:embed="rId4"/>
          <a:stretch/>
        </p:blipFill>
        <p:spPr>
          <a:xfrm>
            <a:off x="6776640" y="3104640"/>
            <a:ext cx="1817640" cy="1728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844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 of Relations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762120" y="1600200"/>
            <a:ext cx="7844760" cy="44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One-to-Many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Single record in the first table can be related to one or more records in the second table, </a:t>
            </a:r>
            <a:r>
              <a:rPr lang="en-US" sz="1800" b="0" strike="noStrike" spc="-1" dirty="0" smtClean="0">
                <a:solidFill>
                  <a:srgbClr val="333333"/>
                </a:solidFill>
                <a:latin typeface="Calibri"/>
                <a:ea typeface="DejaVu Sans"/>
              </a:rPr>
              <a:t>and multiple records </a:t>
            </a: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in the second table can be related to only one record in the first table.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above relations can be represented as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7" name="Picture 2"/>
          <p:cNvPicPr/>
          <p:nvPr/>
        </p:nvPicPr>
        <p:blipFill>
          <a:blip r:embed="rId2"/>
          <a:stretch/>
        </p:blipFill>
        <p:spPr>
          <a:xfrm>
            <a:off x="2981160" y="3107520"/>
            <a:ext cx="3179880" cy="1027440"/>
          </a:xfrm>
          <a:prstGeom prst="rect">
            <a:avLst/>
          </a:prstGeom>
          <a:ln>
            <a:noFill/>
          </a:ln>
        </p:spPr>
      </p:pic>
      <p:pic>
        <p:nvPicPr>
          <p:cNvPr id="418" name="Picture 4"/>
          <p:cNvPicPr/>
          <p:nvPr/>
        </p:nvPicPr>
        <p:blipFill>
          <a:blip r:embed="rId3"/>
          <a:stretch/>
        </p:blipFill>
        <p:spPr>
          <a:xfrm>
            <a:off x="2981160" y="4116960"/>
            <a:ext cx="3151440" cy="989280"/>
          </a:xfrm>
          <a:prstGeom prst="rect">
            <a:avLst/>
          </a:prstGeom>
          <a:ln>
            <a:noFill/>
          </a:ln>
        </p:spPr>
      </p:pic>
      <p:pic>
        <p:nvPicPr>
          <p:cNvPr id="419" name="Picture 7"/>
          <p:cNvPicPr/>
          <p:nvPr/>
        </p:nvPicPr>
        <p:blipFill>
          <a:blip r:embed="rId4"/>
          <a:stretch/>
        </p:blipFill>
        <p:spPr>
          <a:xfrm>
            <a:off x="2981160" y="5110920"/>
            <a:ext cx="3141720" cy="989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074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762120" y="21744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 of Relations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62120" y="1300680"/>
            <a:ext cx="7844760" cy="16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Many-to-Many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Many teachers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teach many students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many students study from many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teachers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Many student many subjects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many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subjects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studied by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many students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Many suppliers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many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products and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many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products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many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suppliers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5"/>
          <p:cNvSpPr/>
          <p:nvPr/>
        </p:nvSpPr>
        <p:spPr>
          <a:xfrm>
            <a:off x="299880" y="2948760"/>
            <a:ext cx="784476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333333"/>
                </a:solidFill>
                <a:latin typeface="Calibri"/>
                <a:ea typeface="DejaVu Sans"/>
              </a:rPr>
              <a:t>Many records </a:t>
            </a: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in the first table can be related </a:t>
            </a:r>
            <a:r>
              <a:rPr lang="en-US" sz="1800" b="0" strike="noStrike" spc="-1" dirty="0" smtClean="0">
                <a:solidFill>
                  <a:srgbClr val="333333"/>
                </a:solidFill>
                <a:latin typeface="Calibri"/>
                <a:ea typeface="DejaVu Sans"/>
              </a:rPr>
              <a:t>multiple </a:t>
            </a: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records in the second table, and </a:t>
            </a:r>
            <a:r>
              <a:rPr lang="en-US" sz="1800" b="0" strike="noStrike" spc="-1" dirty="0" smtClean="0">
                <a:solidFill>
                  <a:srgbClr val="333333"/>
                </a:solidFill>
                <a:latin typeface="Calibri"/>
                <a:ea typeface="DejaVu Sans"/>
              </a:rPr>
              <a:t>multiple records </a:t>
            </a: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in the second table can be related to </a:t>
            </a:r>
            <a:r>
              <a:rPr lang="en-US" sz="1800" b="0" strike="noStrike" spc="-1" dirty="0" smtClean="0">
                <a:solidFill>
                  <a:srgbClr val="333333"/>
                </a:solidFill>
                <a:latin typeface="Calibri"/>
                <a:ea typeface="DejaVu Sans"/>
              </a:rPr>
              <a:t>multiple </a:t>
            </a:r>
            <a:r>
              <a:rPr lang="en-US" sz="1800" b="0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records in the first table.</a:t>
            </a:r>
            <a:endParaRPr lang="en-US" sz="1800" b="0" strike="noStrike" spc="-1" dirty="0">
              <a:latin typeface="Arial"/>
            </a:endParaRPr>
          </a:p>
          <a:p>
            <a:pPr marL="743040" lvl="1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above relations can be represented as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25" name="Picture 3"/>
          <p:cNvPicPr/>
          <p:nvPr/>
        </p:nvPicPr>
        <p:blipFill>
          <a:blip r:embed="rId2"/>
          <a:stretch/>
        </p:blipFill>
        <p:spPr>
          <a:xfrm>
            <a:off x="5383800" y="3792960"/>
            <a:ext cx="2554200" cy="757440"/>
          </a:xfrm>
          <a:prstGeom prst="rect">
            <a:avLst/>
          </a:prstGeom>
          <a:ln>
            <a:noFill/>
          </a:ln>
        </p:spPr>
      </p:pic>
      <p:pic>
        <p:nvPicPr>
          <p:cNvPr id="426" name="Picture 5"/>
          <p:cNvPicPr/>
          <p:nvPr/>
        </p:nvPicPr>
        <p:blipFill>
          <a:blip r:embed="rId3"/>
          <a:stretch/>
        </p:blipFill>
        <p:spPr>
          <a:xfrm>
            <a:off x="5382000" y="4737240"/>
            <a:ext cx="2546640" cy="772920"/>
          </a:xfrm>
          <a:prstGeom prst="rect">
            <a:avLst/>
          </a:prstGeom>
          <a:ln>
            <a:noFill/>
          </a:ln>
        </p:spPr>
      </p:pic>
      <p:pic>
        <p:nvPicPr>
          <p:cNvPr id="427" name="Picture 8"/>
          <p:cNvPicPr/>
          <p:nvPr/>
        </p:nvPicPr>
        <p:blipFill>
          <a:blip r:embed="rId4"/>
          <a:stretch/>
        </p:blipFill>
        <p:spPr>
          <a:xfrm>
            <a:off x="5376960" y="5689800"/>
            <a:ext cx="2523240" cy="76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208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7924800" cy="640800"/>
          </a:xfrm>
        </p:spPr>
        <p:txBody>
          <a:bodyPr/>
          <a:lstStyle/>
          <a:p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Entity Relationship Model for 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a College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63162" y="1752600"/>
            <a:ext cx="3962400" cy="622300"/>
            <a:chOff x="685800" y="1745566"/>
            <a:chExt cx="3962400" cy="622300"/>
          </a:xfrm>
        </p:grpSpPr>
        <p:sp>
          <p:nvSpPr>
            <p:cNvPr id="4" name="Rectangle 3"/>
            <p:cNvSpPr/>
            <p:nvPr/>
          </p:nvSpPr>
          <p:spPr>
            <a:xfrm>
              <a:off x="685800" y="1905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Student</a:t>
              </a:r>
              <a:endParaRPr lang="en-US" sz="1200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Admit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191135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College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endCxn id="5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00200" y="1981200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600200" y="2060233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57600" y="2002535"/>
              <a:ext cx="0" cy="109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263162" y="2806700"/>
            <a:ext cx="4114800" cy="622300"/>
            <a:chOff x="685800" y="1745566"/>
            <a:chExt cx="4114800" cy="622300"/>
          </a:xfrm>
        </p:grpSpPr>
        <p:sp>
          <p:nvSpPr>
            <p:cNvPr id="15" name="Rectangle 14"/>
            <p:cNvSpPr/>
            <p:nvPr/>
          </p:nvSpPr>
          <p:spPr>
            <a:xfrm>
              <a:off x="685800" y="1905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College</a:t>
              </a:r>
            </a:p>
          </p:txBody>
        </p:sp>
        <p:sp>
          <p:nvSpPr>
            <p:cNvPr id="16" name="Diamond 15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Has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3800" y="191135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Departments</a:t>
              </a:r>
              <a:endParaRPr lang="en-US" sz="1200" dirty="0"/>
            </a:p>
          </p:txBody>
        </p:sp>
        <p:cxnSp>
          <p:nvCxnSpPr>
            <p:cNvPr id="19" name="Straight Connector 18"/>
            <p:cNvCxnSpPr>
              <a:endCxn id="16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 flipV="1">
            <a:off x="4158762" y="3032935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58762" y="3111968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56693" y="3066502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86962" y="3962400"/>
            <a:ext cx="4223238" cy="622300"/>
            <a:chOff x="577362" y="1745566"/>
            <a:chExt cx="4223238" cy="622300"/>
          </a:xfrm>
        </p:grpSpPr>
        <p:sp>
          <p:nvSpPr>
            <p:cNvPr id="30" name="Rectangle 29"/>
            <p:cNvSpPr/>
            <p:nvPr/>
          </p:nvSpPr>
          <p:spPr>
            <a:xfrm>
              <a:off x="577362" y="19050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Department</a:t>
              </a:r>
              <a:endParaRPr lang="en-US" sz="1200" dirty="0"/>
            </a:p>
          </p:txBody>
        </p:sp>
        <p:sp>
          <p:nvSpPr>
            <p:cNvPr id="31" name="Diamond 30"/>
            <p:cNvSpPr/>
            <p:nvPr/>
          </p:nvSpPr>
          <p:spPr>
            <a:xfrm>
              <a:off x="2209800" y="1745566"/>
              <a:ext cx="1066800" cy="622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Offers</a:t>
              </a:r>
              <a:endParaRPr lang="en-US" sz="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3800" y="191135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Courses</a:t>
              </a:r>
              <a:endParaRPr lang="en-US" sz="1200" dirty="0"/>
            </a:p>
          </p:txBody>
        </p:sp>
        <p:cxnSp>
          <p:nvCxnSpPr>
            <p:cNvPr id="33" name="Straight Connector 32"/>
            <p:cNvCxnSpPr>
              <a:endCxn id="31" idx="1"/>
            </p:cNvCxnSpPr>
            <p:nvPr/>
          </p:nvCxnSpPr>
          <p:spPr>
            <a:xfrm flipV="1">
              <a:off x="1600200" y="2056716"/>
              <a:ext cx="609600" cy="7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55498" y="2051343"/>
              <a:ext cx="478302" cy="7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V="1">
            <a:off x="4191000" y="4191000"/>
            <a:ext cx="152400" cy="9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4270033"/>
            <a:ext cx="152400" cy="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29962" y="4224839"/>
            <a:ext cx="0" cy="1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16524" y="1017814"/>
            <a:ext cx="2305050" cy="894220"/>
            <a:chOff x="316524" y="1017814"/>
            <a:chExt cx="2305050" cy="894220"/>
          </a:xfrm>
        </p:grpSpPr>
        <p:sp>
          <p:nvSpPr>
            <p:cNvPr id="7" name="Oval 6"/>
            <p:cNvSpPr/>
            <p:nvPr/>
          </p:nvSpPr>
          <p:spPr>
            <a:xfrm>
              <a:off x="577362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415562" y="1289957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Roll</a:t>
              </a:r>
              <a:endParaRPr lang="en-US" sz="1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891812" y="1017814"/>
              <a:ext cx="729762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Class</a:t>
              </a:r>
              <a:endParaRPr lang="en-US" sz="1000" dirty="0"/>
            </a:p>
          </p:txBody>
        </p:sp>
        <p:cxnSp>
          <p:nvCxnSpPr>
            <p:cNvPr id="12" name="Straight Connector 11"/>
            <p:cNvCxnSpPr>
              <a:stCxn id="53" idx="5"/>
              <a:endCxn id="4" idx="0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" idx="5"/>
              <a:endCxn id="4" idx="0"/>
            </p:cNvCxnSpPr>
            <p:nvPr/>
          </p:nvCxnSpPr>
          <p:spPr>
            <a:xfrm>
              <a:off x="1320327" y="1326963"/>
              <a:ext cx="400035" cy="585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4"/>
              <a:endCxn id="4" idx="0"/>
            </p:cNvCxnSpPr>
            <p:nvPr/>
          </p:nvCxnSpPr>
          <p:spPr>
            <a:xfrm>
              <a:off x="1720362" y="1594757"/>
              <a:ext cx="0" cy="31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4"/>
              <a:endCxn id="4" idx="0"/>
            </p:cNvCxnSpPr>
            <p:nvPr/>
          </p:nvCxnSpPr>
          <p:spPr>
            <a:xfrm flipH="1">
              <a:off x="1720362" y="1322614"/>
              <a:ext cx="536331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361398" y="1017814"/>
            <a:ext cx="2506002" cy="900570"/>
            <a:chOff x="316524" y="1017814"/>
            <a:chExt cx="2506002" cy="900570"/>
          </a:xfrm>
        </p:grpSpPr>
        <p:sp>
          <p:nvSpPr>
            <p:cNvPr id="67" name="Oval 66"/>
            <p:cNvSpPr/>
            <p:nvPr/>
          </p:nvSpPr>
          <p:spPr>
            <a:xfrm>
              <a:off x="765126" y="1066800"/>
              <a:ext cx="8704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316524" y="1447800"/>
              <a:ext cx="978876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Address</a:t>
              </a:r>
              <a:endParaRPr lang="en-US" sz="1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723488" y="1017814"/>
              <a:ext cx="109903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University</a:t>
              </a:r>
              <a:endParaRPr lang="en-US" sz="1000" dirty="0"/>
            </a:p>
          </p:txBody>
        </p: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1152047" y="1707963"/>
              <a:ext cx="568315" cy="20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5"/>
              <a:endCxn id="6" idx="0"/>
            </p:cNvCxnSpPr>
            <p:nvPr/>
          </p:nvCxnSpPr>
          <p:spPr>
            <a:xfrm>
              <a:off x="1508091" y="1326963"/>
              <a:ext cx="215397" cy="59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4"/>
            </p:cNvCxnSpPr>
            <p:nvPr/>
          </p:nvCxnSpPr>
          <p:spPr>
            <a:xfrm flipH="1">
              <a:off x="1720363" y="1322614"/>
              <a:ext cx="552644" cy="589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377962" y="2659966"/>
            <a:ext cx="2372456" cy="840373"/>
            <a:chOff x="5377962" y="2659966"/>
            <a:chExt cx="2372456" cy="840373"/>
          </a:xfrm>
        </p:grpSpPr>
        <p:grpSp>
          <p:nvGrpSpPr>
            <p:cNvPr id="79" name="Group 78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77362" y="1066800"/>
                <a:ext cx="87043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Name</a:t>
                </a:r>
                <a:endParaRPr lang="en-US" sz="12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HOD</a:t>
                </a:r>
                <a:endParaRPr lang="en-US" sz="1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Location</a:t>
                </a:r>
                <a:endParaRPr lang="en-US" sz="1000" dirty="0"/>
              </a:p>
            </p:txBody>
          </p:sp>
        </p:grpSp>
        <p:cxnSp>
          <p:nvCxnSpPr>
            <p:cNvPr id="90" name="Straight Connector 89"/>
            <p:cNvCxnSpPr>
              <a:stCxn id="17" idx="3"/>
              <a:endCxn id="80" idx="3"/>
            </p:cNvCxnSpPr>
            <p:nvPr/>
          </p:nvCxnSpPr>
          <p:spPr>
            <a:xfrm flipV="1">
              <a:off x="5377962" y="2920129"/>
              <a:ext cx="649149" cy="204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" idx="3"/>
              <a:endCxn id="82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" idx="3"/>
              <a:endCxn id="81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431972" y="3804652"/>
            <a:ext cx="2372456" cy="840373"/>
            <a:chOff x="5377962" y="2659966"/>
            <a:chExt cx="2372456" cy="840373"/>
          </a:xfrm>
        </p:grpSpPr>
        <p:grpSp>
          <p:nvGrpSpPr>
            <p:cNvPr id="99" name="Group 98"/>
            <p:cNvGrpSpPr/>
            <p:nvPr/>
          </p:nvGrpSpPr>
          <p:grpSpPr>
            <a:xfrm>
              <a:off x="5715000" y="2659966"/>
              <a:ext cx="2035418" cy="840373"/>
              <a:chOff x="392724" y="1066800"/>
              <a:chExt cx="2035418" cy="84037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7362" y="1066800"/>
                <a:ext cx="98055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Name</a:t>
                </a: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92724" y="1602373"/>
                <a:ext cx="978876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Intake</a:t>
                </a:r>
                <a:endParaRPr lang="en-US" sz="100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415561" y="1289957"/>
                <a:ext cx="1012581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Subject</a:t>
                </a:r>
              </a:p>
            </p:txBody>
          </p:sp>
        </p:grpSp>
        <p:cxnSp>
          <p:nvCxnSpPr>
            <p:cNvPr id="100" name="Straight Connector 99"/>
            <p:cNvCxnSpPr>
              <a:endCxn id="103" idx="3"/>
            </p:cNvCxnSpPr>
            <p:nvPr/>
          </p:nvCxnSpPr>
          <p:spPr>
            <a:xfrm flipV="1">
              <a:off x="5377962" y="2920129"/>
              <a:ext cx="665275" cy="204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05" idx="2"/>
            </p:cNvCxnSpPr>
            <p:nvPr/>
          </p:nvCxnSpPr>
          <p:spPr>
            <a:xfrm flipV="1">
              <a:off x="5377962" y="3035523"/>
              <a:ext cx="1359875" cy="8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04" idx="2"/>
            </p:cNvCxnSpPr>
            <p:nvPr/>
          </p:nvCxnSpPr>
          <p:spPr>
            <a:xfrm>
              <a:off x="5377962" y="3124884"/>
              <a:ext cx="337038" cy="22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186962" y="5245100"/>
            <a:ext cx="4223238" cy="622300"/>
            <a:chOff x="1186962" y="5245100"/>
            <a:chExt cx="4223238" cy="622300"/>
          </a:xfrm>
        </p:grpSpPr>
        <p:grpSp>
          <p:nvGrpSpPr>
            <p:cNvPr id="38" name="Group 37"/>
            <p:cNvGrpSpPr/>
            <p:nvPr/>
          </p:nvGrpSpPr>
          <p:grpSpPr>
            <a:xfrm>
              <a:off x="1186962" y="5245100"/>
              <a:ext cx="4223238" cy="622300"/>
              <a:chOff x="577362" y="1745566"/>
              <a:chExt cx="4223238" cy="6223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7362" y="1905000"/>
                <a:ext cx="1066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Student</a:t>
                </a:r>
                <a:endParaRPr lang="en-US" sz="1200" dirty="0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2209800" y="1745566"/>
                <a:ext cx="1066800" cy="6223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Study</a:t>
                </a:r>
                <a:endParaRPr lang="en-US" sz="9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33800" y="1911350"/>
                <a:ext cx="1066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Courses</a:t>
                </a:r>
                <a:endParaRPr lang="en-US" sz="1200" dirty="0"/>
              </a:p>
            </p:txBody>
          </p:sp>
          <p:cxnSp>
            <p:nvCxnSpPr>
              <p:cNvPr id="42" name="Straight Connector 41"/>
              <p:cNvCxnSpPr>
                <a:endCxn id="40" idx="1"/>
              </p:cNvCxnSpPr>
              <p:nvPr/>
            </p:nvCxnSpPr>
            <p:spPr>
              <a:xfrm flipV="1">
                <a:off x="1600200" y="2056716"/>
                <a:ext cx="609600" cy="7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255498" y="2051343"/>
                <a:ext cx="478302" cy="7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 flipV="1">
              <a:off x="4191000" y="5467420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91000" y="5546453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53762" y="5482203"/>
              <a:ext cx="152400" cy="90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253762" y="5561236"/>
              <a:ext cx="152400" cy="7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9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2453619E89948B7C0CC0B76A91114" ma:contentTypeVersion="10" ma:contentTypeDescription="Create a new document." ma:contentTypeScope="" ma:versionID="27c89ae4a7f0d02e2c832c92f3531b50">
  <xsd:schema xmlns:xsd="http://www.w3.org/2001/XMLSchema" xmlns:xs="http://www.w3.org/2001/XMLSchema" xmlns:p="http://schemas.microsoft.com/office/2006/metadata/properties" xmlns:ns2="8453d70f-135f-4c57-97e3-0275b71f4d64" xmlns:ns3="2190e04c-d178-4ea5-bf4c-1d62bbd43f7c" targetNamespace="http://schemas.microsoft.com/office/2006/metadata/properties" ma:root="true" ma:fieldsID="f435aa91b7fbeec4a5f101a33a46227f" ns2:_="" ns3:_="">
    <xsd:import namespace="8453d70f-135f-4c57-97e3-0275b71f4d64"/>
    <xsd:import namespace="2190e04c-d178-4ea5-bf4c-1d62bbd43f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3d70f-135f-4c57-97e3-0275b71f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0e04c-d178-4ea5-bf4c-1d62bbd43f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3DDAD6-72AE-4674-94D7-74DA55244191}"/>
</file>

<file path=customXml/itemProps2.xml><?xml version="1.0" encoding="utf-8"?>
<ds:datastoreItem xmlns:ds="http://schemas.openxmlformats.org/officeDocument/2006/customXml" ds:itemID="{E1A72134-AA75-4BE9-8E82-3AA623C9A544}"/>
</file>

<file path=customXml/itemProps3.xml><?xml version="1.0" encoding="utf-8"?>
<ds:datastoreItem xmlns:ds="http://schemas.openxmlformats.org/officeDocument/2006/customXml" ds:itemID="{3C0EC05F-B337-48B4-9266-23BD395FD7AE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593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Model for a College</vt:lpstr>
      <vt:lpstr>Entity Relationship Model for a College</vt:lpstr>
      <vt:lpstr>PowerPoint Presentation</vt:lpstr>
      <vt:lpstr>PowerPoint Presentation</vt:lpstr>
      <vt:lpstr>PowerPoint Presentation</vt:lpstr>
      <vt:lpstr>PowerPoint Presentation</vt:lpstr>
      <vt:lpstr>Importance of ER Diagram</vt:lpstr>
      <vt:lpstr>Disadvantages of E-R Data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MYPC</dc:creator>
  <cp:lastModifiedBy>MYPC</cp:lastModifiedBy>
  <cp:revision>27</cp:revision>
  <dcterms:created xsi:type="dcterms:W3CDTF">2021-11-23T05:23:33Z</dcterms:created>
  <dcterms:modified xsi:type="dcterms:W3CDTF">2022-02-02T02:55:58Z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0x0101007AC2453619E89948B7C0CC0B76A91114</vt:lpwstr>
  </property>
</Properties>
</file>