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7" r:id="rId8"/>
    <p:sldId id="268" r:id="rId9"/>
    <p:sldId id="269" r:id="rId10"/>
    <p:sldId id="270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71" r:id="rId29"/>
    <p:sldId id="272" r:id="rId30"/>
    <p:sldId id="273" r:id="rId31"/>
    <p:sldId id="274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9E2B2-D6C3-4D97-A9F5-85072334BB8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2B6B-15FA-4ECC-A414-D2D1A29D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7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RE-ENGINEERING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an activities that improves once understandability of software itself, usually for </a:t>
            </a:r>
            <a:r>
              <a:rPr lang="en-US" smtClean="0"/>
              <a:t>increased maintainability and  reusability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Software Maintenance</a:t>
            </a:r>
            <a:r>
              <a:rPr lang="en-US" dirty="0"/>
              <a:t> is the </a:t>
            </a:r>
            <a:r>
              <a:rPr lang="en-US" b="1" dirty="0"/>
              <a:t>process</a:t>
            </a:r>
            <a:r>
              <a:rPr lang="en-US" dirty="0"/>
              <a:t> of modifying a </a:t>
            </a:r>
            <a:r>
              <a:rPr lang="en-US" b="1" dirty="0"/>
              <a:t>software</a:t>
            </a:r>
            <a:r>
              <a:rPr lang="en-US" dirty="0"/>
              <a:t> product after it has been delivered to the customer. The main purpose of </a:t>
            </a:r>
            <a:r>
              <a:rPr lang="en-US" b="1" dirty="0"/>
              <a:t>software maintenance</a:t>
            </a:r>
            <a:r>
              <a:rPr lang="en-US" dirty="0"/>
              <a:t> is to modify and update </a:t>
            </a:r>
            <a:r>
              <a:rPr lang="en-US" b="1" dirty="0"/>
              <a:t>software</a:t>
            </a:r>
            <a:r>
              <a:rPr lang="en-US" dirty="0"/>
              <a:t> application after delivery to correct faults and to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896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Maintenance?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Maintenance is a broad activity that </a:t>
            </a:r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Error </a:t>
            </a:r>
            <a:r>
              <a:rPr lang="en-US" dirty="0"/>
              <a:t>Corrections,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Enhancements of Capabilities, </a:t>
            </a:r>
          </a:p>
          <a:p>
            <a:pPr lvl="1"/>
            <a:r>
              <a:rPr lang="en-US" dirty="0" smtClean="0"/>
              <a:t>Deletion </a:t>
            </a:r>
            <a:r>
              <a:rPr lang="en-US" dirty="0"/>
              <a:t>of Obsolete Capabilities, and 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Any </a:t>
            </a:r>
            <a:r>
              <a:rPr lang="en-US" dirty="0"/>
              <a:t>work done to change the software after it is in operation is considered as maintenance </a:t>
            </a:r>
            <a:r>
              <a:rPr lang="en-US" dirty="0" smtClean="0"/>
              <a:t>work.</a:t>
            </a:r>
          </a:p>
          <a:p>
            <a:r>
              <a:rPr lang="en-US" dirty="0" smtClean="0"/>
              <a:t>The </a:t>
            </a:r>
            <a:r>
              <a:rPr lang="en-US" dirty="0"/>
              <a:t>purpose is to preserve the value of the software over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major categories of software </a:t>
            </a:r>
            <a:r>
              <a:rPr lang="en-US" dirty="0" smtClean="0"/>
              <a:t>maintenance: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Corrective Maintenance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Adaptive Maintenance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Perfective Maintenance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mtClean="0"/>
              <a:t>Preventive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6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Corrective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Refers </a:t>
            </a:r>
            <a:r>
              <a:rPr lang="en-US" dirty="0"/>
              <a:t>to modifications initiated by defects in the </a:t>
            </a:r>
            <a:r>
              <a:rPr lang="en-US" dirty="0" smtClean="0"/>
              <a:t>software.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defect can result </a:t>
            </a:r>
            <a:r>
              <a:rPr lang="en-US" dirty="0" smtClean="0"/>
              <a:t>from</a:t>
            </a:r>
          </a:p>
          <a:p>
            <a:pPr marL="400050" lvl="1" indent="0" algn="just">
              <a:buNone/>
            </a:pPr>
            <a:r>
              <a:rPr lang="en-US" dirty="0" smtClean="0"/>
              <a:t>Design errors</a:t>
            </a:r>
          </a:p>
          <a:p>
            <a:pPr marL="400050" lvl="1" indent="0" algn="just">
              <a:buNone/>
            </a:pPr>
            <a:r>
              <a:rPr lang="en-US" dirty="0" smtClean="0"/>
              <a:t>Logical errors and</a:t>
            </a:r>
          </a:p>
          <a:p>
            <a:pPr marL="400050" lvl="1" indent="0" algn="just">
              <a:buNone/>
            </a:pPr>
            <a:r>
              <a:rPr lang="en-US" dirty="0" smtClean="0"/>
              <a:t>Coding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1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Errors occur when the software </a:t>
            </a:r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Incorrect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requirement specifications are misunderstood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Logical Errors result from</a:t>
            </a:r>
          </a:p>
          <a:p>
            <a:pPr lvl="1"/>
            <a:r>
              <a:rPr lang="en-US" dirty="0" smtClean="0"/>
              <a:t>Invalid </a:t>
            </a:r>
            <a:r>
              <a:rPr lang="en-US" dirty="0"/>
              <a:t>tests and </a:t>
            </a:r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Incorrect </a:t>
            </a:r>
            <a:r>
              <a:rPr lang="en-US" dirty="0"/>
              <a:t>implementation of design </a:t>
            </a:r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Faulty </a:t>
            </a:r>
            <a:r>
              <a:rPr lang="en-US" dirty="0"/>
              <a:t>logic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Incomplete </a:t>
            </a:r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54089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Coding </a:t>
            </a:r>
            <a:r>
              <a:rPr lang="en-US" dirty="0"/>
              <a:t>Errors are caused </a:t>
            </a:r>
            <a:r>
              <a:rPr lang="en-US" dirty="0" smtClean="0"/>
              <a:t>by</a:t>
            </a:r>
          </a:p>
          <a:p>
            <a:pPr lvl="1" algn="just"/>
            <a:r>
              <a:rPr lang="en-US" dirty="0" smtClean="0"/>
              <a:t>Incorrect </a:t>
            </a:r>
            <a:r>
              <a:rPr lang="en-US" dirty="0"/>
              <a:t>implementation of detailed logic </a:t>
            </a:r>
            <a:r>
              <a:rPr lang="en-US" dirty="0" smtClean="0"/>
              <a:t>design</a:t>
            </a:r>
          </a:p>
          <a:p>
            <a:pPr lvl="1" algn="just"/>
            <a:r>
              <a:rPr lang="en-US" dirty="0" smtClean="0"/>
              <a:t>Incorrect </a:t>
            </a:r>
            <a:r>
              <a:rPr lang="en-US" dirty="0"/>
              <a:t>use of source code </a:t>
            </a:r>
            <a:r>
              <a:rPr lang="en-US" dirty="0" smtClean="0"/>
              <a:t>logic.</a:t>
            </a:r>
          </a:p>
          <a:p>
            <a:pPr algn="just"/>
            <a:r>
              <a:rPr lang="en-US" dirty="0" smtClean="0"/>
              <a:t>Defects </a:t>
            </a:r>
            <a:r>
              <a:rPr lang="en-US" dirty="0"/>
              <a:t>are also caused by data processing errors and system performance </a:t>
            </a:r>
            <a:r>
              <a:rPr lang="en-US" dirty="0" smtClean="0"/>
              <a:t>errors.</a:t>
            </a:r>
          </a:p>
          <a:p>
            <a:pPr algn="just"/>
            <a:r>
              <a:rPr lang="en-US" dirty="0" smtClean="0"/>
              <a:t>Any </a:t>
            </a:r>
            <a:r>
              <a:rPr lang="en-US" dirty="0"/>
              <a:t>effort made to correct these errors comes under corrective </a:t>
            </a:r>
            <a:r>
              <a:rPr lang="en-US" dirty="0" smtClean="0"/>
              <a:t>maintenance.</a:t>
            </a:r>
          </a:p>
          <a:p>
            <a:pPr algn="just"/>
            <a:r>
              <a:rPr lang="en-US" dirty="0" smtClean="0"/>
              <a:t>Sometimes </a:t>
            </a:r>
            <a:r>
              <a:rPr lang="en-US" dirty="0"/>
              <a:t>emergency fixes, also called as “patching”, are done to restore the operations of a software.</a:t>
            </a:r>
          </a:p>
        </p:txBody>
      </p:sp>
    </p:spTree>
    <p:extLst>
      <p:ext uri="{BB962C8B-B14F-4D97-AF65-F5344CB8AC3E}">
        <p14:creationId xmlns:p14="http://schemas.microsoft.com/office/powerpoint/2010/main" val="84299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includes modifying the software to match changes in the </a:t>
            </a:r>
            <a:r>
              <a:rPr lang="en-US" dirty="0" smtClean="0"/>
              <a:t>environment.</a:t>
            </a:r>
          </a:p>
          <a:p>
            <a:pPr algn="just"/>
            <a:r>
              <a:rPr lang="en-US" dirty="0" smtClean="0"/>
              <a:t>Environment </a:t>
            </a:r>
            <a:r>
              <a:rPr lang="en-US" dirty="0"/>
              <a:t>refers to the totality of all conditions and influences which act upon the software from </a:t>
            </a:r>
            <a:r>
              <a:rPr lang="en-US" dirty="0" smtClean="0"/>
              <a:t>outside.</a:t>
            </a:r>
          </a:p>
          <a:p>
            <a:pPr algn="just"/>
            <a:r>
              <a:rPr lang="en-US" dirty="0" smtClean="0"/>
              <a:t>For example </a:t>
            </a:r>
          </a:p>
          <a:p>
            <a:pPr marL="400050" lvl="1" indent="0" algn="just">
              <a:buNone/>
            </a:pPr>
            <a:r>
              <a:rPr lang="en-US" dirty="0" smtClean="0"/>
              <a:t>Business rules</a:t>
            </a:r>
          </a:p>
          <a:p>
            <a:pPr marL="400050" lvl="1" indent="0" algn="just">
              <a:buNone/>
            </a:pPr>
            <a:r>
              <a:rPr lang="en-US" dirty="0" smtClean="0"/>
              <a:t>Government policies</a:t>
            </a:r>
          </a:p>
          <a:p>
            <a:pPr marL="400050" lvl="1" indent="0" algn="just">
              <a:buNone/>
            </a:pPr>
            <a:r>
              <a:rPr lang="en-US" dirty="0" smtClean="0"/>
              <a:t>Work patterns</a:t>
            </a:r>
          </a:p>
          <a:p>
            <a:pPr marL="400050" lvl="1" indent="0" algn="just">
              <a:buNone/>
            </a:pPr>
            <a:r>
              <a:rPr lang="en-US" dirty="0" smtClean="0"/>
              <a:t>Software </a:t>
            </a:r>
            <a:r>
              <a:rPr lang="en-US" dirty="0"/>
              <a:t>and hardware operating platforms.</a:t>
            </a:r>
          </a:p>
        </p:txBody>
      </p:sp>
    </p:spTree>
    <p:extLst>
      <p:ext uri="{BB962C8B-B14F-4D97-AF65-F5344CB8AC3E}">
        <p14:creationId xmlns:p14="http://schemas.microsoft.com/office/powerpoint/2010/main" val="82385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type of maintenance includes any work that has been started due to moving the software to a different hardware or software platform (a new operating system or a new processor).</a:t>
            </a:r>
          </a:p>
        </p:txBody>
      </p:sp>
    </p:spTree>
    <p:extLst>
      <p:ext uri="{BB962C8B-B14F-4D97-AF65-F5344CB8AC3E}">
        <p14:creationId xmlns:p14="http://schemas.microsoft.com/office/powerpoint/2010/main" val="338470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means improving processing efficiency or performance of the </a:t>
            </a:r>
            <a:r>
              <a:rPr lang="en-US" dirty="0" smtClean="0"/>
              <a:t>software.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also means restructuring the software to improve </a:t>
            </a:r>
            <a:r>
              <a:rPr lang="en-US" dirty="0" smtClean="0"/>
              <a:t>changeability.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software becomes useful, the user may want to extend it beyond the scope for which it was initially developed.</a:t>
            </a:r>
          </a:p>
        </p:txBody>
      </p:sp>
    </p:spTree>
    <p:extLst>
      <p:ext uri="{BB962C8B-B14F-4D97-AF65-F5344CB8AC3E}">
        <p14:creationId xmlns:p14="http://schemas.microsoft.com/office/powerpoint/2010/main" val="212225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Expansion </a:t>
            </a:r>
            <a:r>
              <a:rPr lang="en-US" dirty="0"/>
              <a:t>in requirements then results in enhancements to the existing system functionality or </a:t>
            </a:r>
            <a:r>
              <a:rPr lang="en-US" dirty="0" smtClean="0"/>
              <a:t>efficiency.</a:t>
            </a:r>
          </a:p>
          <a:p>
            <a:pPr algn="just"/>
            <a:r>
              <a:rPr lang="en-US" dirty="0" smtClean="0"/>
              <a:t>Thus</a:t>
            </a:r>
            <a:r>
              <a:rPr lang="en-US" dirty="0"/>
              <a:t>, Perfective maintenance refers to enhancements to make the product better, faster, and cleanly structured with more functions and reports.</a:t>
            </a:r>
          </a:p>
        </p:txBody>
      </p:sp>
    </p:spTree>
    <p:extLst>
      <p:ext uri="{BB962C8B-B14F-4D97-AF65-F5344CB8AC3E}">
        <p14:creationId xmlns:p14="http://schemas.microsoft.com/office/powerpoint/2010/main" val="192550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Reorganizing and modifying existing software systems to make them more maintainable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Preventive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Modification </a:t>
            </a:r>
            <a:r>
              <a:rPr lang="en-US" dirty="0"/>
              <a:t>of a software product after its delivery to detect and correct latent faults in the software product before they become effective </a:t>
            </a:r>
            <a:r>
              <a:rPr lang="en-US" dirty="0" smtClean="0"/>
              <a:t>faults.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predictable type of maintenance, where the software is checked periodically for adjustments, and repairs.</a:t>
            </a:r>
          </a:p>
        </p:txBody>
      </p:sp>
    </p:spTree>
    <p:extLst>
      <p:ext uri="{BB962C8B-B14F-4D97-AF65-F5344CB8AC3E}">
        <p14:creationId xmlns:p14="http://schemas.microsoft.com/office/powerpoint/2010/main" val="426381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US" dirty="0" smtClean="0"/>
              <a:t>Maintenance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Once </a:t>
            </a:r>
            <a:r>
              <a:rPr lang="en-US" dirty="0"/>
              <a:t>the maintenance objective is </a:t>
            </a:r>
            <a:r>
              <a:rPr lang="en-US" dirty="0" smtClean="0"/>
              <a:t>identified,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maintenance personnel must understand what they are to </a:t>
            </a:r>
            <a:r>
              <a:rPr lang="en-US" dirty="0" smtClean="0"/>
              <a:t>modify.</a:t>
            </a:r>
          </a:p>
          <a:p>
            <a:pPr algn="just"/>
            <a:r>
              <a:rPr lang="en-US" dirty="0" smtClean="0"/>
              <a:t>Then </a:t>
            </a:r>
            <a:r>
              <a:rPr lang="en-US" dirty="0"/>
              <a:t>they must modify the program to satisfy maintenance </a:t>
            </a:r>
            <a:r>
              <a:rPr lang="en-US" dirty="0" smtClean="0"/>
              <a:t>objectives.</a:t>
            </a:r>
          </a:p>
          <a:p>
            <a:pPr algn="just"/>
            <a:r>
              <a:rPr lang="en-US" dirty="0" smtClean="0"/>
              <a:t>After </a:t>
            </a:r>
            <a:r>
              <a:rPr lang="en-US" dirty="0"/>
              <a:t>modification they must ensure that the modification does not effect other portions of the </a:t>
            </a:r>
            <a:r>
              <a:rPr lang="en-US" dirty="0" smtClean="0"/>
              <a:t>program.</a:t>
            </a:r>
          </a:p>
          <a:p>
            <a:pPr algn="just"/>
            <a:r>
              <a:rPr lang="en-US" dirty="0" smtClean="0"/>
              <a:t>Finally </a:t>
            </a:r>
            <a:r>
              <a:rPr lang="en-US" dirty="0"/>
              <a:t>they must test the program</a:t>
            </a:r>
          </a:p>
        </p:txBody>
      </p:sp>
    </p:spTree>
    <p:extLst>
      <p:ext uri="{BB962C8B-B14F-4D97-AF65-F5344CB8AC3E}">
        <p14:creationId xmlns:p14="http://schemas.microsoft.com/office/powerpoint/2010/main" val="205116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Analyze </a:t>
            </a:r>
            <a:r>
              <a:rPr lang="en-US" dirty="0"/>
              <a:t>the program to understand </a:t>
            </a:r>
            <a:r>
              <a:rPr lang="en-US" dirty="0" smtClean="0"/>
              <a:t>it.</a:t>
            </a:r>
          </a:p>
          <a:p>
            <a:pPr algn="just"/>
            <a:r>
              <a:rPr lang="en-US" dirty="0" smtClean="0"/>
              <a:t>Complexity </a:t>
            </a:r>
            <a:r>
              <a:rPr lang="en-US" dirty="0"/>
              <a:t>of the program, documentation, self descriptiveness of the program help in understanding </a:t>
            </a:r>
            <a:r>
              <a:rPr lang="en-US" dirty="0" smtClean="0"/>
              <a:t>it.</a:t>
            </a:r>
          </a:p>
          <a:p>
            <a:pPr algn="just"/>
            <a:r>
              <a:rPr lang="en-US" dirty="0" smtClean="0"/>
              <a:t>Complexity </a:t>
            </a:r>
            <a:r>
              <a:rPr lang="en-US" dirty="0"/>
              <a:t>of the program is usually based on its data or control flow.</a:t>
            </a:r>
          </a:p>
        </p:txBody>
      </p:sp>
    </p:spTree>
    <p:extLst>
      <p:ext uri="{BB962C8B-B14F-4D97-AF65-F5344CB8AC3E}">
        <p14:creationId xmlns:p14="http://schemas.microsoft.com/office/powerpoint/2010/main" val="407583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Maintenance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is done to accomplish the maintenance </a:t>
            </a:r>
            <a:r>
              <a:rPr lang="en-US" dirty="0" smtClean="0"/>
              <a:t>objective.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requires clear understanding of both the maintenance objective and the program to be </a:t>
            </a:r>
            <a:r>
              <a:rPr lang="en-US" dirty="0" smtClean="0"/>
              <a:t>modified.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process becomes easy if the program is extensible and supports extensions to its functions.</a:t>
            </a:r>
          </a:p>
        </p:txBody>
      </p:sp>
    </p:spTree>
    <p:extLst>
      <p:ext uri="{BB962C8B-B14F-4D97-AF65-F5344CB8AC3E}">
        <p14:creationId xmlns:p14="http://schemas.microsoft.com/office/powerpoint/2010/main" val="289360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software, the effect of a modification may not be local to the changed module </a:t>
            </a:r>
            <a:r>
              <a:rPr lang="en-US" dirty="0" smtClean="0"/>
              <a:t>only.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may also effect other portions of the </a:t>
            </a:r>
            <a:r>
              <a:rPr lang="en-US" dirty="0" smtClean="0"/>
              <a:t>program.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effect is called as Ripple </a:t>
            </a:r>
            <a:r>
              <a:rPr lang="en-US" dirty="0" smtClean="0"/>
              <a:t>Effect.</a:t>
            </a:r>
          </a:p>
          <a:p>
            <a:pPr algn="just"/>
            <a:r>
              <a:rPr lang="en-US" dirty="0" smtClean="0"/>
              <a:t>One </a:t>
            </a:r>
            <a:r>
              <a:rPr lang="en-US" dirty="0"/>
              <a:t>aspect of the effect is logical or functional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Another aspect concerns the performance of the </a:t>
            </a:r>
            <a:r>
              <a:rPr lang="en-US" dirty="0" smtClean="0"/>
              <a:t>program.</a:t>
            </a:r>
          </a:p>
          <a:p>
            <a:pPr algn="just"/>
            <a:r>
              <a:rPr lang="en-US" dirty="0" smtClean="0"/>
              <a:t>Thus </a:t>
            </a:r>
            <a:r>
              <a:rPr lang="en-US" dirty="0"/>
              <a:t>it becomes necessary to understand the potential of the ripple effect.</a:t>
            </a:r>
          </a:p>
        </p:txBody>
      </p:sp>
    </p:spTree>
    <p:extLst>
      <p:ext uri="{BB962C8B-B14F-4D97-AF65-F5344CB8AC3E}">
        <p14:creationId xmlns:p14="http://schemas.microsoft.com/office/powerpoint/2010/main" val="399843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primary attribute of the program that gets effected by the ripple effect is the </a:t>
            </a:r>
            <a:r>
              <a:rPr lang="en-US" b="1" dirty="0"/>
              <a:t>stability</a:t>
            </a:r>
            <a:r>
              <a:rPr lang="en-US" dirty="0"/>
              <a:t> of the </a:t>
            </a:r>
            <a:r>
              <a:rPr lang="en-US" dirty="0" smtClean="0"/>
              <a:t>program.</a:t>
            </a:r>
          </a:p>
          <a:p>
            <a:pPr algn="just"/>
            <a:r>
              <a:rPr lang="en-US" dirty="0" smtClean="0"/>
              <a:t>Program </a:t>
            </a:r>
            <a:r>
              <a:rPr lang="en-US" dirty="0"/>
              <a:t>Stability is defined as the resistance to amplification of changes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38511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Program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◦ </a:t>
            </a:r>
            <a:r>
              <a:rPr lang="en-US" dirty="0"/>
              <a:t>This phase consists of testing the modified program to ensure that the modified program has the same reliability level as </a:t>
            </a:r>
            <a:r>
              <a:rPr lang="en-US" dirty="0" smtClean="0"/>
              <a:t>before.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important that cost effective testing techniques be applied during </a:t>
            </a:r>
            <a:r>
              <a:rPr lang="en-US" dirty="0" smtClean="0"/>
              <a:t>maintenance.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testing process becomes cost effective due to the testability of the </a:t>
            </a:r>
            <a:r>
              <a:rPr lang="en-US" dirty="0" smtClean="0"/>
              <a:t>program.</a:t>
            </a:r>
          </a:p>
          <a:p>
            <a:pPr algn="just"/>
            <a:r>
              <a:rPr lang="en-US" dirty="0" smtClean="0"/>
              <a:t>Program </a:t>
            </a:r>
            <a:r>
              <a:rPr lang="en-US" dirty="0"/>
              <a:t>Testability is defined as the effort</a:t>
            </a:r>
          </a:p>
        </p:txBody>
      </p:sp>
    </p:spTree>
    <p:extLst>
      <p:ext uri="{BB962C8B-B14F-4D97-AF65-F5344CB8AC3E}">
        <p14:creationId xmlns:p14="http://schemas.microsoft.com/office/powerpoint/2010/main" val="3858600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of the factors of above four phases are combined to form maintainability of the </a:t>
            </a:r>
            <a:r>
              <a:rPr lang="en-US" dirty="0" smtClean="0"/>
              <a:t>program.</a:t>
            </a:r>
          </a:p>
          <a:p>
            <a:pPr lvl="1" algn="just"/>
            <a:r>
              <a:rPr lang="en-US" dirty="0" smtClean="0"/>
              <a:t>How </a:t>
            </a:r>
            <a:r>
              <a:rPr lang="en-US" dirty="0"/>
              <a:t>easy is it to maintain the program?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answer to this question depends upon how difficult the program is to understand. </a:t>
            </a:r>
          </a:p>
          <a:p>
            <a:pPr algn="just"/>
            <a:r>
              <a:rPr lang="en-US" dirty="0" smtClean="0"/>
              <a:t>Program </a:t>
            </a:r>
            <a:r>
              <a:rPr lang="en-US" dirty="0"/>
              <a:t>maintainability and program understandability are parallel concepts.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more difficult a program is to understand, the more difficult it is to </a:t>
            </a:r>
            <a:r>
              <a:rPr lang="en-US" dirty="0" smtClean="0"/>
              <a:t>maintain.</a:t>
            </a:r>
          </a:p>
          <a:p>
            <a:pPr algn="just"/>
            <a:r>
              <a:rPr lang="en-US" dirty="0" smtClean="0"/>
              <a:t>And </a:t>
            </a:r>
            <a:r>
              <a:rPr lang="en-US" dirty="0"/>
              <a:t>the more difficult it is to maintain, the higher is its maintainability risk</a:t>
            </a:r>
          </a:p>
        </p:txBody>
      </p:sp>
    </p:spTree>
    <p:extLst>
      <p:ext uri="{BB962C8B-B14F-4D97-AF65-F5344CB8AC3E}">
        <p14:creationId xmlns:p14="http://schemas.microsoft.com/office/powerpoint/2010/main" val="350623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Need for Maintenance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Maintenance must be performed in order to:</a:t>
            </a:r>
          </a:p>
          <a:p>
            <a:pPr fontAlgn="base"/>
            <a:r>
              <a:rPr lang="en-US" dirty="0"/>
              <a:t>Correct faults.</a:t>
            </a:r>
          </a:p>
          <a:p>
            <a:pPr fontAlgn="base"/>
            <a:r>
              <a:rPr lang="en-US" dirty="0"/>
              <a:t>Improve the design.</a:t>
            </a:r>
          </a:p>
          <a:p>
            <a:pPr fontAlgn="base"/>
            <a:r>
              <a:rPr lang="en-US" dirty="0"/>
              <a:t>Implement enhancements.</a:t>
            </a:r>
          </a:p>
          <a:p>
            <a:pPr fontAlgn="base"/>
            <a:r>
              <a:rPr lang="en-US" dirty="0"/>
              <a:t>Interface with other systems.</a:t>
            </a:r>
          </a:p>
          <a:p>
            <a:pPr fontAlgn="base"/>
            <a:r>
              <a:rPr lang="en-US" dirty="0"/>
              <a:t>Accommodate programs so that different hardware, software, system features, and telecommunications facilities can be used.</a:t>
            </a:r>
          </a:p>
          <a:p>
            <a:pPr fontAlgn="base"/>
            <a:r>
              <a:rPr lang="en-US" dirty="0"/>
              <a:t>Migrate legacy software.</a:t>
            </a:r>
          </a:p>
          <a:p>
            <a:pPr fontAlgn="base"/>
            <a:r>
              <a:rPr lang="en-US" dirty="0"/>
              <a:t>Retire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39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Corrective maintenance: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Corrective maintenance of a software product may be essential either to rectify some bugs observed while the system is in use, or to enhance the performance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8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explain why software re-engineering is a cost-effective option for system evolution </a:t>
            </a:r>
          </a:p>
          <a:p>
            <a:pPr algn="just"/>
            <a:r>
              <a:rPr lang="en-US" dirty="0" smtClean="0"/>
              <a:t>To describe the activities involved in the software re-engineering process </a:t>
            </a:r>
          </a:p>
          <a:p>
            <a:pPr algn="just"/>
            <a:r>
              <a:rPr lang="en-US" dirty="0" smtClean="0"/>
              <a:t>To distinguish between software and data reengineering and to explain the problems of data re-engineering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26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Adaptive maintenance: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includes modifications and </a:t>
            </a:r>
            <a:r>
              <a:rPr lang="en-US" dirty="0" err="1"/>
              <a:t>updations</a:t>
            </a:r>
            <a:r>
              <a:rPr lang="en-US" dirty="0"/>
              <a:t> when the customers need the product to run on new platforms, on new operating systems, or when they need the product to interface with new hardware and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1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Perfective maintenance: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software product needs maintenance to support the new features that the users want or to change different types of functionalities of the system according to the customer demands.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23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Preventive maintenance: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type of maintenance includes modifications and </a:t>
            </a:r>
            <a:r>
              <a:rPr lang="en-US" dirty="0" err="1"/>
              <a:t>updations</a:t>
            </a:r>
            <a:r>
              <a:rPr lang="en-US" dirty="0"/>
              <a:t> to prevent future problems of the software. </a:t>
            </a:r>
            <a:r>
              <a:rPr lang="en-US"/>
              <a:t>It goals to attend problems, which are not significant at this moment but may cause serious issues in future.</a:t>
            </a:r>
          </a:p>
        </p:txBody>
      </p:sp>
    </p:spTree>
    <p:extLst>
      <p:ext uri="{BB962C8B-B14F-4D97-AF65-F5344CB8AC3E}">
        <p14:creationId xmlns:p14="http://schemas.microsoft.com/office/powerpoint/2010/main" val="34726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re-engineer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system or subsystem changes effects on system or subsystem so the system or subsystem should be reengineered</a:t>
            </a:r>
          </a:p>
          <a:p>
            <a:pPr algn="just"/>
            <a:r>
              <a:rPr lang="en-US" dirty="0" smtClean="0"/>
              <a:t>When hardware or software support becomes obsolete</a:t>
            </a:r>
          </a:p>
          <a:p>
            <a:pPr algn="just"/>
            <a:r>
              <a:rPr lang="en-US" dirty="0" smtClean="0"/>
              <a:t>When tools to support re-structuring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Re-engineering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Reduced risk </a:t>
            </a:r>
          </a:p>
          <a:p>
            <a:pPr marL="457200" lvl="1" indent="0" algn="just">
              <a:buNone/>
            </a:pPr>
            <a:r>
              <a:rPr lang="en-US" dirty="0" smtClean="0"/>
              <a:t>	There is a high risk in new software 	development. There may be development 	problems, staffing problems and specification 	problems 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/>
              <a:t>Reduced cost </a:t>
            </a:r>
            <a:endParaRPr lang="en-US" sz="3200" dirty="0" smtClean="0"/>
          </a:p>
          <a:p>
            <a:pPr marL="400050" lvl="2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The </a:t>
            </a:r>
            <a:r>
              <a:rPr lang="en-US" sz="2800" dirty="0"/>
              <a:t>cost of re-engineering is often significantly </a:t>
            </a:r>
            <a:r>
              <a:rPr lang="en-US" sz="2800" dirty="0" smtClean="0"/>
              <a:t>	less </a:t>
            </a:r>
            <a:r>
              <a:rPr lang="en-US" sz="2800" dirty="0"/>
              <a:t>than the costs of developing new software</a:t>
            </a:r>
          </a:p>
        </p:txBody>
      </p:sp>
    </p:spTree>
    <p:extLst>
      <p:ext uri="{BB962C8B-B14F-4D97-AF65-F5344CB8AC3E}">
        <p14:creationId xmlns:p14="http://schemas.microsoft.com/office/powerpoint/2010/main" val="384350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Analyzing software with a view to understanding its design and specification</a:t>
            </a:r>
          </a:p>
          <a:p>
            <a:pPr algn="just"/>
            <a:r>
              <a:rPr lang="en-US" dirty="0" smtClean="0"/>
              <a:t>May be part of a re-engineering process but may also be used to re-specify a system for reimplementation</a:t>
            </a:r>
          </a:p>
          <a:p>
            <a:pPr algn="just"/>
            <a:r>
              <a:rPr lang="en-US" dirty="0" smtClean="0"/>
              <a:t>Generates information from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8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CONFIGURATION MANAGEMENT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 process of software development and maintenance is controlled is called configuration management</a:t>
            </a:r>
          </a:p>
          <a:p>
            <a:pPr marL="0" indent="0" algn="ctr">
              <a:buNone/>
            </a:pPr>
            <a:r>
              <a:rPr lang="en-US" b="1" dirty="0" smtClean="0"/>
              <a:t>Purpose</a:t>
            </a:r>
          </a:p>
          <a:p>
            <a:pPr marL="0" indent="0" algn="just">
              <a:buNone/>
            </a:pPr>
            <a:r>
              <a:rPr lang="en-US" dirty="0" smtClean="0"/>
              <a:t>Systematically control changes to the configuration and maintain the integrity and traceability of the configuration through out the system life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2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activities are divided into four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identification of the component are changes.</a:t>
            </a:r>
          </a:p>
          <a:p>
            <a:pPr algn="just"/>
            <a:r>
              <a:rPr lang="en-US" dirty="0" smtClean="0"/>
              <a:t>The control of the way by which the changes are made.</a:t>
            </a:r>
          </a:p>
          <a:p>
            <a:pPr algn="just"/>
            <a:r>
              <a:rPr lang="en-US" dirty="0" smtClean="0"/>
              <a:t>Auditing the changes.</a:t>
            </a:r>
          </a:p>
          <a:p>
            <a:pPr algn="just"/>
            <a:r>
              <a:rPr lang="en-US" dirty="0" smtClean="0"/>
              <a:t>Status accounting-recording and documenting all the activities that have taken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3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required for these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Project plan</a:t>
            </a:r>
          </a:p>
          <a:p>
            <a:pPr algn="just"/>
            <a:r>
              <a:rPr lang="en-US" dirty="0" smtClean="0"/>
              <a:t>Software requirements specification document </a:t>
            </a:r>
          </a:p>
          <a:p>
            <a:pPr algn="just"/>
            <a:r>
              <a:rPr lang="en-US" dirty="0" smtClean="0"/>
              <a:t>Software design description document</a:t>
            </a:r>
          </a:p>
          <a:p>
            <a:pPr algn="just"/>
            <a:r>
              <a:rPr lang="en-US" dirty="0" smtClean="0"/>
              <a:t>Source code listing</a:t>
            </a:r>
          </a:p>
          <a:p>
            <a:pPr algn="just"/>
            <a:r>
              <a:rPr lang="en-US" dirty="0" smtClean="0"/>
              <a:t>Test plan/procedures/test cases</a:t>
            </a:r>
          </a:p>
          <a:p>
            <a:pPr algn="just"/>
            <a:r>
              <a:rPr lang="en-US" dirty="0" smtClean="0"/>
              <a:t>User manuals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3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e0cc3c305e6069c30d90a569d2ca0d59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fd4f807c050cdf948daa2b3c79c06f85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DB82C9-B8CF-4F81-8670-1F9B1473BE70}"/>
</file>

<file path=customXml/itemProps2.xml><?xml version="1.0" encoding="utf-8"?>
<ds:datastoreItem xmlns:ds="http://schemas.openxmlformats.org/officeDocument/2006/customXml" ds:itemID="{27591F02-54B7-4B21-B0B7-52A31091FEB1}"/>
</file>

<file path=customXml/itemProps3.xml><?xml version="1.0" encoding="utf-8"?>
<ds:datastoreItem xmlns:ds="http://schemas.openxmlformats.org/officeDocument/2006/customXml" ds:itemID="{4F9EFE62-4370-4A20-86F0-9DBE813DE59C}"/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1069</Words>
  <Application>Microsoft Office PowerPoint</Application>
  <PresentationFormat>On-screen Show (4:3)</PresentationFormat>
  <Paragraphs>140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SOFTWARE RE-ENGINEERING</vt:lpstr>
      <vt:lpstr>PowerPoint Presentation</vt:lpstr>
      <vt:lpstr>PowerPoint Presentation</vt:lpstr>
      <vt:lpstr>When to re-engineer</vt:lpstr>
      <vt:lpstr>Re-engineering advantages</vt:lpstr>
      <vt:lpstr>Reverse engineering</vt:lpstr>
      <vt:lpstr>CONFIGURATION MANAGEMENT ACTIVITIES</vt:lpstr>
      <vt:lpstr>The activities are divided into four categories</vt:lpstr>
      <vt:lpstr>Document required for these activities</vt:lpstr>
      <vt:lpstr>PowerPoint Presentation</vt:lpstr>
      <vt:lpstr>What is Software Maintenance?</vt:lpstr>
      <vt:lpstr>Categories of Maintenance</vt:lpstr>
      <vt:lpstr>Corrective Maintenance</vt:lpstr>
      <vt:lpstr>PowerPoint Presentation</vt:lpstr>
      <vt:lpstr>PowerPoint Presentation</vt:lpstr>
      <vt:lpstr>Adaptive Maintenance</vt:lpstr>
      <vt:lpstr>Adaptive Maintenance</vt:lpstr>
      <vt:lpstr>Perfective Maintenance</vt:lpstr>
      <vt:lpstr>Perfective Maintenance</vt:lpstr>
      <vt:lpstr>Preventive Maintenance</vt:lpstr>
      <vt:lpstr>Software Maintenance Process</vt:lpstr>
      <vt:lpstr>Program Understanding</vt:lpstr>
      <vt:lpstr>Generating Maintenance Proposal</vt:lpstr>
      <vt:lpstr>Ripple Effect</vt:lpstr>
      <vt:lpstr>Ripple Effect</vt:lpstr>
      <vt:lpstr>Modified Program Testing</vt:lpstr>
      <vt:lpstr>Maintainability</vt:lpstr>
      <vt:lpstr>Need for Maintenance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</dc:creator>
  <cp:lastModifiedBy>Lenovo</cp:lastModifiedBy>
  <cp:revision>50</cp:revision>
  <dcterms:created xsi:type="dcterms:W3CDTF">2019-08-11T13:02:01Z</dcterms:created>
  <dcterms:modified xsi:type="dcterms:W3CDTF">2022-03-30T00:59:05Z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