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7" r:id="rId2"/>
    <p:sldId id="269" r:id="rId3"/>
    <p:sldId id="270" r:id="rId4"/>
    <p:sldId id="271" r:id="rId5"/>
    <p:sldId id="272" r:id="rId6"/>
    <p:sldId id="273" r:id="rId7"/>
    <p:sldId id="274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7" r:id="rId17"/>
    <p:sldId id="288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B070E-4998-4ABC-8BBB-AAD3E615F69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4BD17-9B2C-4949-A98D-34F42899E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46C0-E1FC-48C4-B9FB-A55B6D9F0248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4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5471-AFE1-4C7F-9543-7C2A9FD7C5CF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1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E00F-3750-4F30-8465-ACB19A21E9A3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8709B-29D8-40E6-A1F8-BA47E0801F25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20AF-CFC0-4801-A129-86C55FBBF2E3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AEA3-3BF2-40C1-9C0D-8310E3C1B905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8690-5408-469B-9DA2-575830DE35EC}" type="datetime1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0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4CC2-FD17-49B7-9007-5279B17375D4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7DAF1-38C8-4209-94C7-4B9A02191F70}" type="datetime1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6901-8695-4852-B69C-5C892AB8D46D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3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56DCE-C575-487B-AF8E-46E0552B75F7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0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5026-E578-4E4A-9001-A50B88FFA1B2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925CC-1933-43A1-AC8A-5477CC55F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7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6058" y="461899"/>
            <a:ext cx="7092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 </a:t>
            </a:r>
            <a:r>
              <a:rPr sz="4400" spc="-20" dirty="0"/>
              <a:t>Strategic </a:t>
            </a:r>
            <a:r>
              <a:rPr sz="4400" spc="-10" dirty="0"/>
              <a:t>Approach </a:t>
            </a:r>
            <a:r>
              <a:rPr sz="4400" spc="-20" dirty="0"/>
              <a:t>to</a:t>
            </a:r>
            <a:r>
              <a:rPr sz="4400" spc="-45" dirty="0"/>
              <a:t> </a:t>
            </a:r>
            <a:r>
              <a:rPr sz="4400" spc="-60" dirty="0"/>
              <a:t>Testing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7853045" cy="4140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2804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95" dirty="0">
                <a:latin typeface="Times New Roman"/>
                <a:cs typeface="Times New Roman"/>
              </a:rPr>
              <a:t>To </a:t>
            </a:r>
            <a:r>
              <a:rPr sz="2500" spc="-5" dirty="0">
                <a:latin typeface="Times New Roman"/>
                <a:cs typeface="Times New Roman"/>
              </a:rPr>
              <a:t>perform </a:t>
            </a:r>
            <a:r>
              <a:rPr sz="2500" spc="-10" dirty="0">
                <a:latin typeface="Times New Roman"/>
                <a:cs typeface="Times New Roman"/>
              </a:rPr>
              <a:t>effective </a:t>
            </a:r>
            <a:r>
              <a:rPr sz="2500" spc="-5" dirty="0">
                <a:latin typeface="Times New Roman"/>
                <a:cs typeface="Times New Roman"/>
              </a:rPr>
              <a:t>testing, a software team should  conduct </a:t>
            </a:r>
            <a:r>
              <a:rPr sz="2500" spc="-10" dirty="0">
                <a:latin typeface="Times New Roman"/>
                <a:cs typeface="Times New Roman"/>
              </a:rPr>
              <a:t>effective formal </a:t>
            </a:r>
            <a:r>
              <a:rPr sz="2500" spc="-5" dirty="0">
                <a:latin typeface="Times New Roman"/>
                <a:cs typeface="Times New Roman"/>
              </a:rPr>
              <a:t>technical</a:t>
            </a:r>
            <a:r>
              <a:rPr sz="2500" spc="229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reviews</a:t>
            </a:r>
            <a:endParaRPr sz="25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30" dirty="0">
                <a:latin typeface="Times New Roman"/>
                <a:cs typeface="Times New Roman"/>
              </a:rPr>
              <a:t>Testing </a:t>
            </a:r>
            <a:r>
              <a:rPr sz="2500" spc="-5" dirty="0">
                <a:latin typeface="Times New Roman"/>
                <a:cs typeface="Times New Roman"/>
              </a:rPr>
              <a:t>begins at the component level and work outward  toward the integration of the entire computer based</a:t>
            </a:r>
            <a:r>
              <a:rPr sz="2500" spc="3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system</a:t>
            </a:r>
            <a:endParaRPr sz="2500" dirty="0">
              <a:latin typeface="Times New Roman"/>
              <a:cs typeface="Times New Roman"/>
            </a:endParaRPr>
          </a:p>
          <a:p>
            <a:pPr marL="355600" marR="475615" indent="-34290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Times New Roman"/>
                <a:cs typeface="Times New Roman"/>
              </a:rPr>
              <a:t>Different </a:t>
            </a:r>
            <a:r>
              <a:rPr sz="2500" dirty="0">
                <a:latin typeface="Times New Roman"/>
                <a:cs typeface="Times New Roman"/>
              </a:rPr>
              <a:t>testing </a:t>
            </a:r>
            <a:r>
              <a:rPr sz="2500" spc="-5" dirty="0">
                <a:latin typeface="Times New Roman"/>
                <a:cs typeface="Times New Roman"/>
              </a:rPr>
              <a:t>techniques are appropriate at </a:t>
            </a:r>
            <a:r>
              <a:rPr sz="2500" spc="-10" dirty="0">
                <a:latin typeface="Times New Roman"/>
                <a:cs typeface="Times New Roman"/>
              </a:rPr>
              <a:t>different  </a:t>
            </a:r>
            <a:r>
              <a:rPr sz="2500" spc="-5" dirty="0">
                <a:latin typeface="Times New Roman"/>
                <a:cs typeface="Times New Roman"/>
              </a:rPr>
              <a:t>points in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time</a:t>
            </a:r>
            <a:endParaRPr sz="2500" dirty="0">
              <a:latin typeface="Times New Roman"/>
              <a:cs typeface="Times New Roman"/>
            </a:endParaRPr>
          </a:p>
          <a:p>
            <a:pPr marL="355600" marR="14351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30" dirty="0">
                <a:latin typeface="Times New Roman"/>
                <a:cs typeface="Times New Roman"/>
              </a:rPr>
              <a:t>Testing </a:t>
            </a:r>
            <a:r>
              <a:rPr sz="2500" spc="-5" dirty="0">
                <a:latin typeface="Times New Roman"/>
                <a:cs typeface="Times New Roman"/>
              </a:rPr>
              <a:t>is conducted by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developer of the software and  (for </a:t>
            </a:r>
            <a:r>
              <a:rPr sz="2500" spc="-15" dirty="0">
                <a:latin typeface="Times New Roman"/>
                <a:cs typeface="Times New Roman"/>
              </a:rPr>
              <a:t>large </a:t>
            </a:r>
            <a:r>
              <a:rPr sz="2500" spc="-5" dirty="0">
                <a:latin typeface="Times New Roman"/>
                <a:cs typeface="Times New Roman"/>
              </a:rPr>
              <a:t>projects) by an independent test</a:t>
            </a:r>
            <a:r>
              <a:rPr sz="2500" spc="2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group</a:t>
            </a:r>
            <a:endParaRPr sz="2500" dirty="0">
              <a:latin typeface="Times New Roman"/>
              <a:cs typeface="Times New Roman"/>
            </a:endParaRPr>
          </a:p>
          <a:p>
            <a:pPr marL="355600" marR="1778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30" dirty="0">
                <a:latin typeface="Times New Roman"/>
                <a:cs typeface="Times New Roman"/>
              </a:rPr>
              <a:t>Testing </a:t>
            </a:r>
            <a:r>
              <a:rPr sz="2500" spc="-5" dirty="0">
                <a:latin typeface="Times New Roman"/>
                <a:cs typeface="Times New Roman"/>
              </a:rPr>
              <a:t>and debugging are </a:t>
            </a:r>
            <a:r>
              <a:rPr sz="2500" spc="-10" dirty="0">
                <a:latin typeface="Times New Roman"/>
                <a:cs typeface="Times New Roman"/>
              </a:rPr>
              <a:t>different </a:t>
            </a:r>
            <a:r>
              <a:rPr sz="2500" spc="-5" dirty="0">
                <a:latin typeface="Times New Roman"/>
                <a:cs typeface="Times New Roman"/>
              </a:rPr>
              <a:t>activities, but  debugging </a:t>
            </a:r>
            <a:r>
              <a:rPr sz="2500" spc="-10" dirty="0">
                <a:latin typeface="Times New Roman"/>
                <a:cs typeface="Times New Roman"/>
              </a:rPr>
              <a:t>must </a:t>
            </a:r>
            <a:r>
              <a:rPr sz="2500" spc="-5" dirty="0">
                <a:latin typeface="Times New Roman"/>
                <a:cs typeface="Times New Roman"/>
              </a:rPr>
              <a:t>be accommodated in any testing</a:t>
            </a:r>
            <a:r>
              <a:rPr sz="2500" spc="3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strategy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010" y="362153"/>
            <a:ext cx="70999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Incremental </a:t>
            </a:r>
            <a:r>
              <a:rPr sz="4400" spc="-20" dirty="0"/>
              <a:t>Integration</a:t>
            </a:r>
            <a:r>
              <a:rPr sz="4400" spc="-55" dirty="0"/>
              <a:t> </a:t>
            </a:r>
            <a:r>
              <a:rPr sz="4400" spc="-60" dirty="0"/>
              <a:t>Testing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5615"/>
            <a:ext cx="7797165" cy="414210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program is constructed and tested in small</a:t>
            </a:r>
            <a:r>
              <a:rPr sz="2500" spc="3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increments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Errors are easier to isolate and</a:t>
            </a:r>
            <a:r>
              <a:rPr sz="2500" spc="1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correct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Interfaces are </a:t>
            </a:r>
            <a:r>
              <a:rPr sz="2500" spc="-10" dirty="0">
                <a:latin typeface="Times New Roman"/>
                <a:cs typeface="Times New Roman"/>
              </a:rPr>
              <a:t>more </a:t>
            </a:r>
            <a:r>
              <a:rPr sz="2500" spc="-5" dirty="0">
                <a:latin typeface="Times New Roman"/>
                <a:cs typeface="Times New Roman"/>
              </a:rPr>
              <a:t>likely to be tested</a:t>
            </a:r>
            <a:r>
              <a:rPr sz="2500" spc="254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completely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A systematic test approach is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applied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Times New Roman"/>
                <a:cs typeface="Times New Roman"/>
              </a:rPr>
              <a:t>Different </a:t>
            </a:r>
            <a:r>
              <a:rPr sz="2500" spc="-5" dirty="0">
                <a:latin typeface="Times New Roman"/>
                <a:cs typeface="Times New Roman"/>
              </a:rPr>
              <a:t>incremental integration</a:t>
            </a:r>
            <a:r>
              <a:rPr sz="2500" spc="1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strategies</a:t>
            </a:r>
            <a:endParaRPr sz="2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30" dirty="0">
                <a:latin typeface="Times New Roman"/>
                <a:cs typeface="Times New Roman"/>
              </a:rPr>
              <a:t>Top-down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integration</a:t>
            </a:r>
            <a:endParaRPr sz="2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Bottom-up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integration</a:t>
            </a:r>
            <a:endParaRPr sz="2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Regression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testing</a:t>
            </a:r>
            <a:endParaRPr sz="2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10" dirty="0">
                <a:latin typeface="Times New Roman"/>
                <a:cs typeface="Times New Roman"/>
              </a:rPr>
              <a:t>Smoke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testing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7" y="87883"/>
            <a:ext cx="49225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/>
              <a:t>Top-down</a:t>
            </a:r>
            <a:r>
              <a:rPr sz="4400" spc="-65" dirty="0"/>
              <a:t> </a:t>
            </a:r>
            <a:r>
              <a:rPr sz="4400" spc="-20" dirty="0"/>
              <a:t>Integration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784605"/>
            <a:ext cx="7975600" cy="55886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26543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Modules are integrated by moving downward through the  control </a:t>
            </a:r>
            <a:r>
              <a:rPr sz="2500" spc="-20" dirty="0">
                <a:latin typeface="Times New Roman"/>
                <a:cs typeface="Times New Roman"/>
              </a:rPr>
              <a:t>hierarchy, </a:t>
            </a:r>
            <a:r>
              <a:rPr sz="2500" spc="-5" dirty="0">
                <a:latin typeface="Times New Roman"/>
                <a:cs typeface="Times New Roman"/>
              </a:rPr>
              <a:t>beginning with the </a:t>
            </a:r>
            <a:r>
              <a:rPr sz="2500" spc="-10" dirty="0">
                <a:latin typeface="Times New Roman"/>
                <a:cs typeface="Times New Roman"/>
              </a:rPr>
              <a:t>main</a:t>
            </a:r>
            <a:r>
              <a:rPr sz="2500" spc="2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module</a:t>
            </a: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Subordinate modules are incorporated in two ways</a:t>
            </a:r>
            <a:r>
              <a:rPr sz="2500" spc="2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endParaRPr sz="2500" dirty="0">
              <a:latin typeface="Times New Roman"/>
              <a:cs typeface="Times New Roman"/>
            </a:endParaRPr>
          </a:p>
          <a:p>
            <a:pPr marL="756285" marR="577850" lvl="1" indent="-287020">
              <a:lnSpc>
                <a:spcPts val="24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depth-first : All modules on a </a:t>
            </a:r>
            <a:r>
              <a:rPr sz="2500" spc="-10" dirty="0">
                <a:latin typeface="Times New Roman"/>
                <a:cs typeface="Times New Roman"/>
              </a:rPr>
              <a:t>major </a:t>
            </a:r>
            <a:r>
              <a:rPr sz="2500" spc="-5" dirty="0">
                <a:latin typeface="Times New Roman"/>
                <a:cs typeface="Times New Roman"/>
              </a:rPr>
              <a:t>control path are  integrated</a:t>
            </a:r>
            <a:endParaRPr sz="2500" dirty="0">
              <a:latin typeface="Times New Roman"/>
              <a:cs typeface="Times New Roman"/>
            </a:endParaRPr>
          </a:p>
          <a:p>
            <a:pPr marL="756285" marR="260350" lvl="1" indent="-287020">
              <a:lnSpc>
                <a:spcPts val="24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breadth-first : All </a:t>
            </a:r>
            <a:r>
              <a:rPr sz="2500" spc="-10" dirty="0">
                <a:latin typeface="Times New Roman"/>
                <a:cs typeface="Times New Roman"/>
              </a:rPr>
              <a:t>modules </a:t>
            </a:r>
            <a:r>
              <a:rPr sz="2500" spc="-5" dirty="0">
                <a:latin typeface="Times New Roman"/>
                <a:cs typeface="Times New Roman"/>
              </a:rPr>
              <a:t>directly subordinate at each  level are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integrated</a:t>
            </a: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Advantages</a:t>
            </a:r>
            <a:endParaRPr sz="2500" dirty="0">
              <a:latin typeface="Times New Roman"/>
              <a:cs typeface="Times New Roman"/>
            </a:endParaRPr>
          </a:p>
          <a:p>
            <a:pPr marL="756285" marR="224790" lvl="1" indent="-287020">
              <a:lnSpc>
                <a:spcPts val="24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This approach verifies </a:t>
            </a:r>
            <a:r>
              <a:rPr sz="2500" spc="-10" dirty="0">
                <a:latin typeface="Times New Roman"/>
                <a:cs typeface="Times New Roman"/>
              </a:rPr>
              <a:t>major </a:t>
            </a:r>
            <a:r>
              <a:rPr sz="2500" spc="-5" dirty="0">
                <a:latin typeface="Times New Roman"/>
                <a:cs typeface="Times New Roman"/>
              </a:rPr>
              <a:t>control or decision points  early in the test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process</a:t>
            </a:r>
            <a:endParaRPr sz="25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Disadvantages</a:t>
            </a:r>
            <a:endParaRPr sz="2500" dirty="0">
              <a:latin typeface="Times New Roman"/>
              <a:cs typeface="Times New Roman"/>
            </a:endParaRPr>
          </a:p>
          <a:p>
            <a:pPr marL="756285" marR="332740" lvl="1" indent="-287020">
              <a:lnSpc>
                <a:spcPct val="8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Stubs need to be created to substitute for </a:t>
            </a:r>
            <a:r>
              <a:rPr sz="2500" spc="-10" dirty="0">
                <a:latin typeface="Times New Roman"/>
                <a:cs typeface="Times New Roman"/>
              </a:rPr>
              <a:t>modules </a:t>
            </a:r>
            <a:r>
              <a:rPr sz="2500" spc="-5" dirty="0">
                <a:latin typeface="Times New Roman"/>
                <a:cs typeface="Times New Roman"/>
              </a:rPr>
              <a:t>that  have not been built or tested yet; this code is later  discarded</a:t>
            </a:r>
            <a:endParaRPr sz="25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4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Because stubs are used to replace lower level modules,  no significant data flow </a:t>
            </a:r>
            <a:r>
              <a:rPr sz="2500" spc="-10" dirty="0">
                <a:latin typeface="Times New Roman"/>
                <a:cs typeface="Times New Roman"/>
              </a:rPr>
              <a:t>can </a:t>
            </a:r>
            <a:r>
              <a:rPr sz="2500" spc="-5" dirty="0">
                <a:latin typeface="Times New Roman"/>
                <a:cs typeface="Times New Roman"/>
              </a:rPr>
              <a:t>occur until </a:t>
            </a:r>
            <a:r>
              <a:rPr sz="2500" spc="-10" dirty="0">
                <a:latin typeface="Times New Roman"/>
                <a:cs typeface="Times New Roman"/>
              </a:rPr>
              <a:t>much </a:t>
            </a:r>
            <a:r>
              <a:rPr sz="2500" spc="-5" dirty="0">
                <a:latin typeface="Times New Roman"/>
                <a:cs typeface="Times New Roman"/>
              </a:rPr>
              <a:t>later in</a:t>
            </a:r>
            <a:r>
              <a:rPr sz="2500" spc="2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905" y="6271971"/>
            <a:ext cx="337057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integration/testing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process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650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 smtClean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6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2634" y="3917696"/>
            <a:ext cx="701611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Forexample,selecting</a:t>
            </a:r>
            <a:endParaRPr sz="25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2500" spc="-5" dirty="0">
                <a:latin typeface="Times New Roman"/>
                <a:cs typeface="Times New Roman"/>
              </a:rPr>
              <a:t>the left-hand path, components M1, M2 , M5 would be  integrated first. Next,M8 or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(if</a:t>
            </a:r>
            <a:endParaRPr sz="2500">
              <a:latin typeface="Times New Roman"/>
              <a:cs typeface="Times New Roman"/>
            </a:endParaRPr>
          </a:p>
          <a:p>
            <a:pPr marL="65405" marR="56515" algn="ctr">
              <a:lnSpc>
                <a:spcPct val="100000"/>
              </a:lnSpc>
            </a:pPr>
            <a:r>
              <a:rPr sz="2500" spc="-5" dirty="0">
                <a:latin typeface="Times New Roman"/>
                <a:cs typeface="Times New Roman"/>
              </a:rPr>
              <a:t>necessary for proper functioning of M2) M6 would be  integrated. Then,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central</a:t>
            </a:r>
            <a:endParaRPr sz="25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500" spc="-5" dirty="0">
                <a:latin typeface="Times New Roman"/>
                <a:cs typeface="Times New Roman"/>
              </a:rPr>
              <a:t>and right-hand control paths are</a:t>
            </a:r>
            <a:r>
              <a:rPr sz="2500" spc="10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built.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3792" y="204215"/>
            <a:ext cx="6326266" cy="3230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9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2060" y="110439"/>
            <a:ext cx="5119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Bottom-up</a:t>
            </a:r>
            <a:r>
              <a:rPr sz="4400" spc="-45" dirty="0"/>
              <a:t> </a:t>
            </a:r>
            <a:r>
              <a:rPr sz="4400" spc="-20" dirty="0"/>
              <a:t>Integration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243329"/>
            <a:ext cx="8065770" cy="49276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3535">
              <a:lnSpc>
                <a:spcPts val="2300"/>
              </a:lnSpc>
              <a:spcBef>
                <a:spcPts val="6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Integration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testing starts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15" dirty="0">
                <a:latin typeface="Calibri"/>
                <a:cs typeface="Calibri"/>
              </a:rPr>
              <a:t>atomic </a:t>
            </a:r>
            <a:r>
              <a:rPr sz="2400" dirty="0">
                <a:latin typeface="Calibri"/>
                <a:cs typeface="Calibri"/>
              </a:rPr>
              <a:t>modules in  the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hierarchy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Advantages</a:t>
            </a:r>
            <a:endParaRPr sz="2400">
              <a:latin typeface="Calibri"/>
              <a:cs typeface="Calibri"/>
            </a:endParaRPr>
          </a:p>
          <a:p>
            <a:pPr marL="756285" marR="440055" lvl="1" indent="-287020">
              <a:lnSpc>
                <a:spcPct val="8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approach </a:t>
            </a:r>
            <a:r>
              <a:rPr sz="2400" spc="-5" dirty="0">
                <a:latin typeface="Calibri"/>
                <a:cs typeface="Calibri"/>
              </a:rPr>
              <a:t>verifies </a:t>
            </a:r>
            <a:r>
              <a:rPr sz="2400" spc="-10" dirty="0">
                <a:latin typeface="Calibri"/>
                <a:cs typeface="Calibri"/>
              </a:rPr>
              <a:t>low-level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dirty="0">
                <a:latin typeface="Calibri"/>
                <a:cs typeface="Calibri"/>
              </a:rPr>
              <a:t>early in  the </a:t>
            </a:r>
            <a:r>
              <a:rPr sz="2400" spc="-10" dirty="0">
                <a:latin typeface="Calibri"/>
                <a:cs typeface="Calibri"/>
              </a:rPr>
              <a:t>testing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Need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stubs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eliminated</a:t>
            </a:r>
            <a:endParaRPr sz="24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Disadvantages</a:t>
            </a:r>
            <a:endParaRPr sz="2400">
              <a:latin typeface="Calibri"/>
              <a:cs typeface="Calibri"/>
            </a:endParaRPr>
          </a:p>
          <a:p>
            <a:pPr marL="756285" marR="417195" lvl="1" indent="-287020">
              <a:lnSpc>
                <a:spcPts val="2300"/>
              </a:lnSpc>
              <a:spcBef>
                <a:spcPts val="5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Driver </a:t>
            </a:r>
            <a:r>
              <a:rPr sz="2400" dirty="0">
                <a:latin typeface="Calibri"/>
                <a:cs typeface="Calibri"/>
              </a:rPr>
              <a:t>modules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built </a:t>
            </a:r>
            <a:r>
              <a:rPr sz="2400" spc="-15" dirty="0">
                <a:latin typeface="Calibri"/>
                <a:cs typeface="Calibri"/>
              </a:rPr>
              <a:t>to test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lower-level  </a:t>
            </a:r>
            <a:r>
              <a:rPr sz="2400" dirty="0">
                <a:latin typeface="Calibri"/>
                <a:cs typeface="Calibri"/>
              </a:rPr>
              <a:t>modules; this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later </a:t>
            </a:r>
            <a:r>
              <a:rPr sz="2400" spc="-10" dirty="0">
                <a:latin typeface="Calibri"/>
                <a:cs typeface="Calibri"/>
              </a:rPr>
              <a:t>discarded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expanded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5" dirty="0">
                <a:latin typeface="Calibri"/>
                <a:cs typeface="Calibri"/>
              </a:rPr>
              <a:t>full-featured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version</a:t>
            </a:r>
            <a:endParaRPr sz="2400">
              <a:latin typeface="Calibri"/>
              <a:cs typeface="Calibri"/>
            </a:endParaRPr>
          </a:p>
          <a:p>
            <a:pPr marL="756285" marR="132080" lvl="1" indent="-287020">
              <a:lnSpc>
                <a:spcPct val="8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Drivers </a:t>
            </a:r>
            <a:r>
              <a:rPr sz="2400" spc="-5" dirty="0">
                <a:latin typeface="Calibri"/>
                <a:cs typeface="Calibri"/>
              </a:rPr>
              <a:t>inherently do </a:t>
            </a:r>
            <a:r>
              <a:rPr sz="2400" spc="-10" dirty="0">
                <a:latin typeface="Calibri"/>
                <a:cs typeface="Calibri"/>
              </a:rPr>
              <a:t>not </a:t>
            </a:r>
            <a:r>
              <a:rPr sz="2400" spc="-15" dirty="0">
                <a:latin typeface="Calibri"/>
                <a:cs typeface="Calibri"/>
              </a:rPr>
              <a:t>contain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complete </a:t>
            </a:r>
            <a:r>
              <a:rPr sz="2400" spc="-5" dirty="0">
                <a:latin typeface="Calibri"/>
                <a:cs typeface="Calibri"/>
              </a:rPr>
              <a:t>algorithms 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eventually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the services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lower-level  </a:t>
            </a:r>
            <a:r>
              <a:rPr sz="2400" dirty="0">
                <a:latin typeface="Calibri"/>
                <a:cs typeface="Calibri"/>
              </a:rPr>
              <a:t>modules; </a:t>
            </a:r>
            <a:r>
              <a:rPr sz="2400" spc="-20" dirty="0">
                <a:latin typeface="Calibri"/>
                <a:cs typeface="Calibri"/>
              </a:rPr>
              <a:t>consequently, </a:t>
            </a:r>
            <a:r>
              <a:rPr sz="2400" spc="-10" dirty="0">
                <a:latin typeface="Calibri"/>
                <a:cs typeface="Calibri"/>
              </a:rPr>
              <a:t>testing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incomplete </a:t>
            </a:r>
            <a:r>
              <a:rPr sz="2400" spc="-5" dirty="0">
                <a:latin typeface="Calibri"/>
                <a:cs typeface="Calibri"/>
              </a:rPr>
              <a:t>or  </a:t>
            </a:r>
            <a:r>
              <a:rPr sz="2400" spc="-10" dirty="0">
                <a:latin typeface="Calibri"/>
                <a:cs typeface="Calibri"/>
              </a:rPr>
              <a:t>more testing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needed </a:t>
            </a:r>
            <a:r>
              <a:rPr sz="2400" spc="-10" dirty="0">
                <a:latin typeface="Calibri"/>
                <a:cs typeface="Calibri"/>
              </a:rPr>
              <a:t>later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5" dirty="0">
                <a:latin typeface="Calibri"/>
                <a:cs typeface="Calibri"/>
              </a:rPr>
              <a:t>upper </a:t>
            </a:r>
            <a:r>
              <a:rPr sz="2400" spc="-10" dirty="0">
                <a:latin typeface="Calibri"/>
                <a:cs typeface="Calibri"/>
              </a:rPr>
              <a:t>level  </a:t>
            </a:r>
            <a:r>
              <a:rPr sz="2400" dirty="0">
                <a:latin typeface="Calibri"/>
                <a:cs typeface="Calibri"/>
              </a:rPr>
              <a:t>modules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438" y="3362325"/>
            <a:ext cx="7869555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 marR="52705" indent="-4445" algn="ctr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latin typeface="Calibri"/>
                <a:cs typeface="Calibri"/>
              </a:rPr>
              <a:t>Integration </a:t>
            </a:r>
            <a:r>
              <a:rPr sz="2500" spc="-20" dirty="0">
                <a:latin typeface="Calibri"/>
                <a:cs typeface="Calibri"/>
              </a:rPr>
              <a:t>follows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5" dirty="0">
                <a:latin typeface="Calibri"/>
                <a:cs typeface="Calibri"/>
              </a:rPr>
              <a:t>pattern illustrated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10" dirty="0">
                <a:latin typeface="Calibri"/>
                <a:cs typeface="Calibri"/>
              </a:rPr>
              <a:t>Figure  Components </a:t>
            </a:r>
            <a:r>
              <a:rPr sz="2500" spc="-15" dirty="0">
                <a:latin typeface="Calibri"/>
                <a:cs typeface="Calibri"/>
              </a:rPr>
              <a:t>are </a:t>
            </a:r>
            <a:r>
              <a:rPr sz="2500" spc="-10" dirty="0">
                <a:latin typeface="Calibri"/>
                <a:cs typeface="Calibri"/>
              </a:rPr>
              <a:t>combined </a:t>
            </a:r>
            <a:r>
              <a:rPr sz="2500" spc="-15" dirty="0">
                <a:latin typeface="Calibri"/>
                <a:cs typeface="Calibri"/>
              </a:rPr>
              <a:t>to form clusters </a:t>
            </a:r>
            <a:r>
              <a:rPr sz="2500" spc="-5" dirty="0">
                <a:latin typeface="Calibri"/>
                <a:cs typeface="Calibri"/>
              </a:rPr>
              <a:t>1, 2, and 3. </a:t>
            </a:r>
            <a:r>
              <a:rPr sz="2500" spc="-15" dirty="0">
                <a:latin typeface="Calibri"/>
                <a:cs typeface="Calibri"/>
              </a:rPr>
              <a:t>Each  </a:t>
            </a:r>
            <a:r>
              <a:rPr sz="2500" spc="-5" dirty="0">
                <a:latin typeface="Calibri"/>
                <a:cs typeface="Calibri"/>
              </a:rPr>
              <a:t>of the </a:t>
            </a:r>
            <a:r>
              <a:rPr sz="2500" spc="-15" dirty="0">
                <a:latin typeface="Calibri"/>
                <a:cs typeface="Calibri"/>
              </a:rPr>
              <a:t>clusters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5" dirty="0">
                <a:latin typeface="Calibri"/>
                <a:cs typeface="Calibri"/>
              </a:rPr>
              <a:t>tested </a:t>
            </a:r>
            <a:r>
              <a:rPr sz="2500" spc="-10" dirty="0">
                <a:latin typeface="Calibri"/>
                <a:cs typeface="Calibri"/>
              </a:rPr>
              <a:t>using </a:t>
            </a: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driver</a:t>
            </a:r>
            <a:r>
              <a:rPr sz="2500" spc="9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(shown</a:t>
            </a:r>
            <a:endParaRPr sz="2500">
              <a:latin typeface="Calibri"/>
              <a:cs typeface="Calibri"/>
            </a:endParaRPr>
          </a:p>
          <a:p>
            <a:pPr marL="151130" marR="144780" indent="-3810" algn="ctr">
              <a:lnSpc>
                <a:spcPct val="100000"/>
              </a:lnSpc>
            </a:pPr>
            <a:r>
              <a:rPr sz="2500" spc="-5" dirty="0">
                <a:latin typeface="Calibri"/>
                <a:cs typeface="Calibri"/>
              </a:rPr>
              <a:t>as a </a:t>
            </a:r>
            <a:r>
              <a:rPr sz="2500" spc="-10" dirty="0">
                <a:latin typeface="Calibri"/>
                <a:cs typeface="Calibri"/>
              </a:rPr>
              <a:t>dashed block). Components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15" dirty="0">
                <a:latin typeface="Calibri"/>
                <a:cs typeface="Calibri"/>
              </a:rPr>
              <a:t>clusters </a:t>
            </a:r>
            <a:r>
              <a:rPr sz="2500" spc="-5" dirty="0">
                <a:latin typeface="Calibri"/>
                <a:cs typeface="Calibri"/>
              </a:rPr>
              <a:t>1 and 2 </a:t>
            </a:r>
            <a:r>
              <a:rPr sz="2500" spc="-15" dirty="0">
                <a:latin typeface="Calibri"/>
                <a:cs typeface="Calibri"/>
              </a:rPr>
              <a:t>are  subordinate to </a:t>
            </a:r>
            <a:r>
              <a:rPr sz="2500" spc="-5" dirty="0">
                <a:latin typeface="Calibri"/>
                <a:cs typeface="Calibri"/>
              </a:rPr>
              <a:t>M</a:t>
            </a:r>
            <a:r>
              <a:rPr sz="2500" i="1" spc="-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. </a:t>
            </a:r>
            <a:r>
              <a:rPr sz="2500" spc="-15" dirty="0">
                <a:latin typeface="Calibri"/>
                <a:cs typeface="Calibri"/>
              </a:rPr>
              <a:t>Drivers </a:t>
            </a:r>
            <a:r>
              <a:rPr sz="2500" spc="-10" dirty="0">
                <a:latin typeface="Calibri"/>
                <a:cs typeface="Calibri"/>
              </a:rPr>
              <a:t>D1and </a:t>
            </a:r>
            <a:r>
              <a:rPr sz="2500" spc="-5" dirty="0">
                <a:latin typeface="Calibri"/>
                <a:cs typeface="Calibri"/>
              </a:rPr>
              <a:t>D2 </a:t>
            </a:r>
            <a:r>
              <a:rPr sz="2500" spc="-10" dirty="0">
                <a:latin typeface="Calibri"/>
                <a:cs typeface="Calibri"/>
              </a:rPr>
              <a:t>are removed </a:t>
            </a:r>
            <a:r>
              <a:rPr sz="2500" spc="-5" dirty="0">
                <a:latin typeface="Calibri"/>
                <a:cs typeface="Calibri"/>
              </a:rPr>
              <a:t>and the  </a:t>
            </a:r>
            <a:r>
              <a:rPr sz="2500" spc="-15" dirty="0">
                <a:latin typeface="Calibri"/>
                <a:cs typeface="Calibri"/>
              </a:rPr>
              <a:t>clusters are interfaced </a:t>
            </a:r>
            <a:r>
              <a:rPr sz="2500" spc="-10" dirty="0">
                <a:latin typeface="Calibri"/>
                <a:cs typeface="Calibri"/>
              </a:rPr>
              <a:t>directly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dirty="0">
                <a:latin typeface="Calibri"/>
                <a:cs typeface="Calibri"/>
              </a:rPr>
              <a:t>M</a:t>
            </a:r>
            <a:r>
              <a:rPr sz="2500" i="1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. </a:t>
            </a:r>
            <a:r>
              <a:rPr sz="2500" spc="-20" dirty="0">
                <a:latin typeface="Calibri"/>
                <a:cs typeface="Calibri"/>
              </a:rPr>
              <a:t>Similarly, </a:t>
            </a:r>
            <a:r>
              <a:rPr sz="2500" spc="-10" dirty="0">
                <a:latin typeface="Calibri"/>
                <a:cs typeface="Calibri"/>
              </a:rPr>
              <a:t>driver</a:t>
            </a:r>
            <a:r>
              <a:rPr sz="2500" spc="1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D3</a:t>
            </a:r>
            <a:endParaRPr sz="2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500" spc="-25" dirty="0">
                <a:latin typeface="Calibri"/>
                <a:cs typeface="Calibri"/>
              </a:rPr>
              <a:t>for </a:t>
            </a:r>
            <a:r>
              <a:rPr sz="2500" spc="-10" dirty="0">
                <a:latin typeface="Calibri"/>
                <a:cs typeface="Calibri"/>
              </a:rPr>
              <a:t>cluster </a:t>
            </a:r>
            <a:r>
              <a:rPr sz="2500" spc="-5" dirty="0">
                <a:latin typeface="Calibri"/>
                <a:cs typeface="Calibri"/>
              </a:rPr>
              <a:t>3 is </a:t>
            </a:r>
            <a:r>
              <a:rPr sz="2500" spc="-15" dirty="0">
                <a:latin typeface="Calibri"/>
                <a:cs typeface="Calibri"/>
              </a:rPr>
              <a:t>removed </a:t>
            </a:r>
            <a:r>
              <a:rPr sz="2500" spc="-5" dirty="0">
                <a:latin typeface="Calibri"/>
                <a:cs typeface="Calibri"/>
              </a:rPr>
              <a:t>prior </a:t>
            </a:r>
            <a:r>
              <a:rPr sz="2500" spc="-10" dirty="0">
                <a:latin typeface="Calibri"/>
                <a:cs typeface="Calibri"/>
              </a:rPr>
              <a:t>to </a:t>
            </a:r>
            <a:r>
              <a:rPr sz="2500" spc="-15" dirty="0">
                <a:latin typeface="Calibri"/>
                <a:cs typeface="Calibri"/>
              </a:rPr>
              <a:t>integration </a:t>
            </a:r>
            <a:r>
              <a:rPr sz="2500" spc="-5" dirty="0">
                <a:latin typeface="Calibri"/>
                <a:cs typeface="Calibri"/>
              </a:rPr>
              <a:t>with module</a:t>
            </a:r>
            <a:r>
              <a:rPr sz="2500" spc="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</a:t>
            </a:r>
            <a:r>
              <a:rPr sz="2500" i="1" dirty="0">
                <a:latin typeface="Calibri"/>
                <a:cs typeface="Calibri"/>
              </a:rPr>
              <a:t>b</a:t>
            </a:r>
            <a:r>
              <a:rPr sz="2500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latin typeface="Calibri"/>
                <a:cs typeface="Calibri"/>
              </a:rPr>
              <a:t>Both M</a:t>
            </a:r>
            <a:r>
              <a:rPr sz="2500" i="1" spc="-5" dirty="0">
                <a:latin typeface="Calibri"/>
                <a:cs typeface="Calibri"/>
              </a:rPr>
              <a:t>a </a:t>
            </a:r>
            <a:r>
              <a:rPr sz="2500" spc="-5" dirty="0">
                <a:latin typeface="Calibri"/>
                <a:cs typeface="Calibri"/>
              </a:rPr>
              <a:t>and M</a:t>
            </a:r>
            <a:r>
              <a:rPr sz="2500" i="1" spc="-5" dirty="0">
                <a:latin typeface="Calibri"/>
                <a:cs typeface="Calibri"/>
              </a:rPr>
              <a:t>b </a:t>
            </a:r>
            <a:r>
              <a:rPr sz="2500" spc="-5" dirty="0">
                <a:latin typeface="Calibri"/>
                <a:cs typeface="Calibri"/>
              </a:rPr>
              <a:t>will </a:t>
            </a:r>
            <a:r>
              <a:rPr sz="2500" spc="-10" dirty="0">
                <a:latin typeface="Calibri"/>
                <a:cs typeface="Calibri"/>
              </a:rPr>
              <a:t>ultimately </a:t>
            </a:r>
            <a:r>
              <a:rPr sz="2500" spc="-5" dirty="0">
                <a:latin typeface="Calibri"/>
                <a:cs typeface="Calibri"/>
              </a:rPr>
              <a:t>be </a:t>
            </a:r>
            <a:r>
              <a:rPr sz="2500" spc="-15" dirty="0">
                <a:latin typeface="Calibri"/>
                <a:cs typeface="Calibri"/>
              </a:rPr>
              <a:t>integrated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with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4526" y="6412484"/>
            <a:ext cx="377697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latin typeface="Calibri"/>
                <a:cs typeface="Calibri"/>
              </a:rPr>
              <a:t>component </a:t>
            </a:r>
            <a:r>
              <a:rPr sz="2500" dirty="0">
                <a:latin typeface="Calibri"/>
                <a:cs typeface="Calibri"/>
              </a:rPr>
              <a:t>M</a:t>
            </a:r>
            <a:r>
              <a:rPr sz="2500" i="1" dirty="0">
                <a:latin typeface="Calibri"/>
                <a:cs typeface="Calibri"/>
              </a:rPr>
              <a:t>c</a:t>
            </a:r>
            <a:r>
              <a:rPr sz="2500" dirty="0">
                <a:latin typeface="Calibri"/>
                <a:cs typeface="Calibri"/>
              </a:rPr>
              <a:t>, </a:t>
            </a:r>
            <a:r>
              <a:rPr sz="2500" spc="-5" dirty="0">
                <a:latin typeface="Calibri"/>
                <a:cs typeface="Calibri"/>
              </a:rPr>
              <a:t>and so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forth.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76200"/>
            <a:ext cx="6210300" cy="2905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26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832" y="72339"/>
            <a:ext cx="42024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Regression</a:t>
            </a:r>
            <a:r>
              <a:rPr sz="4400" spc="-85" dirty="0"/>
              <a:t> </a:t>
            </a:r>
            <a:r>
              <a:rPr sz="4400" spc="-60" dirty="0"/>
              <a:t>Testing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789177"/>
            <a:ext cx="7835900" cy="570547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marR="8890" indent="-343535">
              <a:lnSpc>
                <a:spcPts val="2210"/>
              </a:lnSpc>
              <a:spcBef>
                <a:spcPts val="6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300" spc="-10" dirty="0">
                <a:latin typeface="Calibri"/>
                <a:cs typeface="Calibri"/>
              </a:rPr>
              <a:t>Each </a:t>
            </a:r>
            <a:r>
              <a:rPr sz="2300" spc="-5" dirty="0">
                <a:latin typeface="Calibri"/>
                <a:cs typeface="Calibri"/>
              </a:rPr>
              <a:t>new </a:t>
            </a:r>
            <a:r>
              <a:rPr sz="2300" dirty="0">
                <a:latin typeface="Calibri"/>
                <a:cs typeface="Calibri"/>
              </a:rPr>
              <a:t>addition </a:t>
            </a:r>
            <a:r>
              <a:rPr sz="2300" spc="-5" dirty="0">
                <a:latin typeface="Calibri"/>
                <a:cs typeface="Calibri"/>
              </a:rPr>
              <a:t>or modification of </a:t>
            </a:r>
            <a:r>
              <a:rPr sz="2300" spc="-15" dirty="0">
                <a:latin typeface="Calibri"/>
                <a:cs typeface="Calibri"/>
              </a:rPr>
              <a:t>data </a:t>
            </a:r>
            <a:r>
              <a:rPr sz="2300" spc="-20" dirty="0">
                <a:latin typeface="Calibri"/>
                <a:cs typeface="Calibri"/>
              </a:rPr>
              <a:t>may </a:t>
            </a:r>
            <a:r>
              <a:rPr sz="2300" spc="-5" dirty="0">
                <a:latin typeface="Calibri"/>
                <a:cs typeface="Calibri"/>
              </a:rPr>
              <a:t>cause </a:t>
            </a:r>
            <a:r>
              <a:rPr sz="2300" spc="-10" dirty="0">
                <a:latin typeface="Calibri"/>
                <a:cs typeface="Calibri"/>
              </a:rPr>
              <a:t>problems  </a:t>
            </a:r>
            <a:r>
              <a:rPr sz="2300" spc="-5" dirty="0">
                <a:latin typeface="Calibri"/>
                <a:cs typeface="Calibri"/>
              </a:rPr>
              <a:t>with functions </a:t>
            </a:r>
            <a:r>
              <a:rPr sz="2300" spc="-10" dirty="0">
                <a:latin typeface="Calibri"/>
                <a:cs typeface="Calibri"/>
              </a:rPr>
              <a:t>that </a:t>
            </a:r>
            <a:r>
              <a:rPr sz="2300" spc="-5" dirty="0">
                <a:latin typeface="Calibri"/>
                <a:cs typeface="Calibri"/>
              </a:rPr>
              <a:t>previously </a:t>
            </a:r>
            <a:r>
              <a:rPr sz="2300" spc="-20" dirty="0">
                <a:latin typeface="Calibri"/>
                <a:cs typeface="Calibri"/>
              </a:rPr>
              <a:t>worked</a:t>
            </a:r>
            <a:r>
              <a:rPr sz="2300" spc="5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flawlessly</a:t>
            </a:r>
            <a:endParaRPr sz="2300">
              <a:latin typeface="Calibri"/>
              <a:cs typeface="Calibri"/>
            </a:endParaRPr>
          </a:p>
          <a:p>
            <a:pPr marL="355600" indent="-343535">
              <a:lnSpc>
                <a:spcPts val="2485"/>
              </a:lnSpc>
              <a:spcBef>
                <a:spcPts val="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300" spc="-10" dirty="0">
                <a:latin typeface="Calibri"/>
                <a:cs typeface="Calibri"/>
              </a:rPr>
              <a:t>Regression testing </a:t>
            </a:r>
            <a:r>
              <a:rPr sz="2300" spc="-15" dirty="0">
                <a:latin typeface="Calibri"/>
                <a:cs typeface="Calibri"/>
              </a:rPr>
              <a:t>re-executes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small subset of </a:t>
            </a:r>
            <a:r>
              <a:rPr sz="2300" spc="-10" dirty="0">
                <a:latin typeface="Calibri"/>
                <a:cs typeface="Calibri"/>
              </a:rPr>
              <a:t>tests that</a:t>
            </a:r>
            <a:r>
              <a:rPr sz="2300" spc="13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have</a:t>
            </a:r>
            <a:endParaRPr sz="2300">
              <a:latin typeface="Calibri"/>
              <a:cs typeface="Calibri"/>
            </a:endParaRPr>
          </a:p>
          <a:p>
            <a:pPr marL="355600">
              <a:lnSpc>
                <a:spcPts val="2485"/>
              </a:lnSpc>
            </a:pPr>
            <a:r>
              <a:rPr sz="2300" spc="-5" dirty="0">
                <a:latin typeface="Calibri"/>
                <a:cs typeface="Calibri"/>
              </a:rPr>
              <a:t>already </a:t>
            </a:r>
            <a:r>
              <a:rPr sz="2300" dirty="0">
                <a:latin typeface="Calibri"/>
                <a:cs typeface="Calibri"/>
              </a:rPr>
              <a:t>been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conducted</a:t>
            </a:r>
            <a:endParaRPr sz="2300">
              <a:latin typeface="Calibri"/>
              <a:cs typeface="Calibri"/>
            </a:endParaRPr>
          </a:p>
          <a:p>
            <a:pPr marL="756285" marR="37465" lvl="1" indent="-287020">
              <a:lnSpc>
                <a:spcPct val="80000"/>
              </a:lnSpc>
              <a:spcBef>
                <a:spcPts val="555"/>
              </a:spcBef>
              <a:buFont typeface="Arial"/>
              <a:buChar char="–"/>
              <a:tabLst>
                <a:tab pos="756920" algn="l"/>
              </a:tabLst>
            </a:pPr>
            <a:r>
              <a:rPr sz="2300" spc="-10" dirty="0">
                <a:latin typeface="Calibri"/>
                <a:cs typeface="Calibri"/>
              </a:rPr>
              <a:t>Ensures that </a:t>
            </a:r>
            <a:r>
              <a:rPr sz="2300" spc="-5" dirty="0">
                <a:latin typeface="Calibri"/>
                <a:cs typeface="Calibri"/>
              </a:rPr>
              <a:t>changes </a:t>
            </a:r>
            <a:r>
              <a:rPr sz="2300" spc="-15" dirty="0">
                <a:latin typeface="Calibri"/>
                <a:cs typeface="Calibri"/>
              </a:rPr>
              <a:t>have </a:t>
            </a:r>
            <a:r>
              <a:rPr sz="2300" spc="-5" dirty="0">
                <a:latin typeface="Calibri"/>
                <a:cs typeface="Calibri"/>
              </a:rPr>
              <a:t>not </a:t>
            </a:r>
            <a:r>
              <a:rPr sz="2300" spc="-15" dirty="0">
                <a:latin typeface="Calibri"/>
                <a:cs typeface="Calibri"/>
              </a:rPr>
              <a:t>propagated </a:t>
            </a:r>
            <a:r>
              <a:rPr sz="2300" spc="-5" dirty="0">
                <a:latin typeface="Calibri"/>
                <a:cs typeface="Calibri"/>
              </a:rPr>
              <a:t>unintended side  </a:t>
            </a:r>
            <a:r>
              <a:rPr sz="2300" spc="-15" dirty="0">
                <a:latin typeface="Calibri"/>
                <a:cs typeface="Calibri"/>
              </a:rPr>
              <a:t>effects</a:t>
            </a:r>
            <a:endParaRPr sz="2300">
              <a:latin typeface="Calibri"/>
              <a:cs typeface="Calibri"/>
            </a:endParaRPr>
          </a:p>
          <a:p>
            <a:pPr marL="756285" marR="128270" lvl="1" indent="-287020">
              <a:lnSpc>
                <a:spcPct val="80000"/>
              </a:lnSpc>
              <a:spcBef>
                <a:spcPts val="555"/>
              </a:spcBef>
              <a:buFont typeface="Arial"/>
              <a:buChar char="–"/>
              <a:tabLst>
                <a:tab pos="756920" algn="l"/>
              </a:tabLst>
            </a:pPr>
            <a:r>
              <a:rPr sz="2300" spc="-5" dirty="0">
                <a:latin typeface="Calibri"/>
                <a:cs typeface="Calibri"/>
              </a:rPr>
              <a:t>Helps </a:t>
            </a:r>
            <a:r>
              <a:rPr sz="2300" spc="-20" dirty="0">
                <a:latin typeface="Calibri"/>
                <a:cs typeface="Calibri"/>
              </a:rPr>
              <a:t>to </a:t>
            </a:r>
            <a:r>
              <a:rPr sz="2300" spc="-5" dirty="0">
                <a:latin typeface="Calibri"/>
                <a:cs typeface="Calibri"/>
              </a:rPr>
              <a:t>ensure </a:t>
            </a:r>
            <a:r>
              <a:rPr sz="2300" spc="-10" dirty="0">
                <a:latin typeface="Calibri"/>
                <a:cs typeface="Calibri"/>
              </a:rPr>
              <a:t>that </a:t>
            </a:r>
            <a:r>
              <a:rPr sz="2300" spc="-5" dirty="0">
                <a:latin typeface="Calibri"/>
                <a:cs typeface="Calibri"/>
              </a:rPr>
              <a:t>changes do not </a:t>
            </a:r>
            <a:r>
              <a:rPr sz="2300" spc="-10" dirty="0">
                <a:latin typeface="Calibri"/>
                <a:cs typeface="Calibri"/>
              </a:rPr>
              <a:t>introduce </a:t>
            </a:r>
            <a:r>
              <a:rPr sz="2300" spc="-5" dirty="0">
                <a:latin typeface="Calibri"/>
                <a:cs typeface="Calibri"/>
              </a:rPr>
              <a:t>unintended  behavior or additional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5" dirty="0">
                <a:latin typeface="Calibri"/>
                <a:cs typeface="Calibri"/>
              </a:rPr>
              <a:t>errors</a:t>
            </a:r>
            <a:endParaRPr sz="2300">
              <a:latin typeface="Calibri"/>
              <a:cs typeface="Calibri"/>
            </a:endParaRPr>
          </a:p>
          <a:p>
            <a:pPr marL="756285" lvl="1" indent="-287020">
              <a:lnSpc>
                <a:spcPts val="2485"/>
              </a:lnSpc>
              <a:buFont typeface="Arial"/>
              <a:buChar char="–"/>
              <a:tabLst>
                <a:tab pos="756920" algn="l"/>
              </a:tabLst>
            </a:pPr>
            <a:r>
              <a:rPr sz="2300" spc="-15" dirty="0">
                <a:latin typeface="Calibri"/>
                <a:cs typeface="Calibri"/>
              </a:rPr>
              <a:t>May </a:t>
            </a:r>
            <a:r>
              <a:rPr sz="2300" dirty="0">
                <a:latin typeface="Calibri"/>
                <a:cs typeface="Calibri"/>
              </a:rPr>
              <a:t>be </a:t>
            </a:r>
            <a:r>
              <a:rPr sz="2300" spc="-5" dirty="0">
                <a:latin typeface="Calibri"/>
                <a:cs typeface="Calibri"/>
              </a:rPr>
              <a:t>done manually </a:t>
            </a:r>
            <a:r>
              <a:rPr sz="2300" dirty="0">
                <a:latin typeface="Calibri"/>
                <a:cs typeface="Calibri"/>
              </a:rPr>
              <a:t>or </a:t>
            </a:r>
            <a:r>
              <a:rPr sz="2300" spc="-10" dirty="0">
                <a:latin typeface="Calibri"/>
                <a:cs typeface="Calibri"/>
              </a:rPr>
              <a:t>through </a:t>
            </a:r>
            <a:r>
              <a:rPr sz="2300" dirty="0">
                <a:latin typeface="Calibri"/>
                <a:cs typeface="Calibri"/>
              </a:rPr>
              <a:t>the use </a:t>
            </a:r>
            <a:r>
              <a:rPr sz="2300" spc="-5" dirty="0">
                <a:latin typeface="Calibri"/>
                <a:cs typeface="Calibri"/>
              </a:rPr>
              <a:t>of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automated</a:t>
            </a:r>
            <a:endParaRPr sz="2300">
              <a:latin typeface="Calibri"/>
              <a:cs typeface="Calibri"/>
            </a:endParaRPr>
          </a:p>
          <a:p>
            <a:pPr marL="756285">
              <a:lnSpc>
                <a:spcPts val="2485"/>
              </a:lnSpc>
            </a:pPr>
            <a:r>
              <a:rPr sz="2300" spc="-10" dirty="0">
                <a:latin typeface="Calibri"/>
                <a:cs typeface="Calibri"/>
              </a:rPr>
              <a:t>capture/playback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tools</a:t>
            </a:r>
            <a:endParaRPr sz="2300">
              <a:latin typeface="Calibri"/>
              <a:cs typeface="Calibri"/>
            </a:endParaRPr>
          </a:p>
          <a:p>
            <a:pPr marL="355600" marR="448309" indent="-343535">
              <a:lnSpc>
                <a:spcPts val="221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300" spc="-10" dirty="0">
                <a:latin typeface="Calibri"/>
                <a:cs typeface="Calibri"/>
              </a:rPr>
              <a:t>Regression </a:t>
            </a:r>
            <a:r>
              <a:rPr sz="2300" spc="-15" dirty="0">
                <a:latin typeface="Calibri"/>
                <a:cs typeface="Calibri"/>
              </a:rPr>
              <a:t>test </a:t>
            </a:r>
            <a:r>
              <a:rPr sz="2300" spc="-10" dirty="0">
                <a:latin typeface="Calibri"/>
                <a:cs typeface="Calibri"/>
              </a:rPr>
              <a:t>suite contains three </a:t>
            </a:r>
            <a:r>
              <a:rPr sz="2300" spc="-15" dirty="0">
                <a:latin typeface="Calibri"/>
                <a:cs typeface="Calibri"/>
              </a:rPr>
              <a:t>different </a:t>
            </a:r>
            <a:r>
              <a:rPr sz="2300" dirty="0">
                <a:latin typeface="Calibri"/>
                <a:cs typeface="Calibri"/>
              </a:rPr>
              <a:t>classes </a:t>
            </a:r>
            <a:r>
              <a:rPr sz="2300" spc="-5" dirty="0">
                <a:latin typeface="Calibri"/>
                <a:cs typeface="Calibri"/>
              </a:rPr>
              <a:t>of </a:t>
            </a:r>
            <a:r>
              <a:rPr sz="2300" spc="-15" dirty="0">
                <a:latin typeface="Calibri"/>
                <a:cs typeface="Calibri"/>
              </a:rPr>
              <a:t>test  </a:t>
            </a:r>
            <a:r>
              <a:rPr sz="2300" spc="-5" dirty="0">
                <a:latin typeface="Calibri"/>
                <a:cs typeface="Calibri"/>
              </a:rPr>
              <a:t>cases</a:t>
            </a:r>
            <a:endParaRPr sz="2300">
              <a:latin typeface="Calibri"/>
              <a:cs typeface="Calibri"/>
            </a:endParaRPr>
          </a:p>
          <a:p>
            <a:pPr marL="756285" lvl="1" indent="-287020">
              <a:lnSpc>
                <a:spcPts val="2485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300" dirty="0">
                <a:latin typeface="Calibri"/>
                <a:cs typeface="Calibri"/>
              </a:rPr>
              <a:t>A </a:t>
            </a:r>
            <a:r>
              <a:rPr sz="2300" spc="-15" dirty="0">
                <a:latin typeface="Calibri"/>
                <a:cs typeface="Calibri"/>
              </a:rPr>
              <a:t>representative </a:t>
            </a:r>
            <a:r>
              <a:rPr sz="2300" spc="-5" dirty="0">
                <a:latin typeface="Calibri"/>
                <a:cs typeface="Calibri"/>
              </a:rPr>
              <a:t>sample of </a:t>
            </a:r>
            <a:r>
              <a:rPr sz="2300" spc="-10" dirty="0">
                <a:latin typeface="Calibri"/>
                <a:cs typeface="Calibri"/>
              </a:rPr>
              <a:t>tests that </a:t>
            </a:r>
            <a:r>
              <a:rPr sz="2300" spc="-5" dirty="0">
                <a:latin typeface="Calibri"/>
                <a:cs typeface="Calibri"/>
              </a:rPr>
              <a:t>will </a:t>
            </a:r>
            <a:r>
              <a:rPr sz="2300" spc="-20" dirty="0">
                <a:latin typeface="Calibri"/>
                <a:cs typeface="Calibri"/>
              </a:rPr>
              <a:t>exercise</a:t>
            </a:r>
            <a:r>
              <a:rPr sz="2300" spc="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</a:t>
            </a:r>
            <a:endParaRPr sz="2300">
              <a:latin typeface="Calibri"/>
              <a:cs typeface="Calibri"/>
            </a:endParaRPr>
          </a:p>
          <a:p>
            <a:pPr marL="756285">
              <a:lnSpc>
                <a:spcPts val="2485"/>
              </a:lnSpc>
            </a:pPr>
            <a:r>
              <a:rPr sz="2300" spc="-10" dirty="0">
                <a:latin typeface="Calibri"/>
                <a:cs typeface="Calibri"/>
              </a:rPr>
              <a:t>software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functions</a:t>
            </a:r>
            <a:endParaRPr sz="2300">
              <a:latin typeface="Calibri"/>
              <a:cs typeface="Calibri"/>
            </a:endParaRPr>
          </a:p>
          <a:p>
            <a:pPr marL="756285" marR="303530" lvl="1" indent="-287020">
              <a:lnSpc>
                <a:spcPct val="80000"/>
              </a:lnSpc>
              <a:spcBef>
                <a:spcPts val="555"/>
              </a:spcBef>
              <a:buFont typeface="Arial"/>
              <a:buChar char="–"/>
              <a:tabLst>
                <a:tab pos="756920" algn="l"/>
              </a:tabLst>
            </a:pPr>
            <a:r>
              <a:rPr sz="2300" spc="-5" dirty="0">
                <a:latin typeface="Calibri"/>
                <a:cs typeface="Calibri"/>
              </a:rPr>
              <a:t>Additional </a:t>
            </a:r>
            <a:r>
              <a:rPr sz="2300" spc="-10" dirty="0">
                <a:latin typeface="Calibri"/>
                <a:cs typeface="Calibri"/>
              </a:rPr>
              <a:t>tests </a:t>
            </a:r>
            <a:r>
              <a:rPr sz="2300" spc="-5" dirty="0">
                <a:latin typeface="Calibri"/>
                <a:cs typeface="Calibri"/>
              </a:rPr>
              <a:t>that </a:t>
            </a:r>
            <a:r>
              <a:rPr sz="2300" spc="-15" dirty="0">
                <a:latin typeface="Calibri"/>
                <a:cs typeface="Calibri"/>
              </a:rPr>
              <a:t>focus </a:t>
            </a:r>
            <a:r>
              <a:rPr sz="2300" spc="-5" dirty="0">
                <a:latin typeface="Calibri"/>
                <a:cs typeface="Calibri"/>
              </a:rPr>
              <a:t>on </a:t>
            </a:r>
            <a:r>
              <a:rPr sz="2300" spc="-10" dirty="0">
                <a:latin typeface="Calibri"/>
                <a:cs typeface="Calibri"/>
              </a:rPr>
              <a:t>software </a:t>
            </a:r>
            <a:r>
              <a:rPr sz="2300" spc="-5" dirty="0">
                <a:latin typeface="Calibri"/>
                <a:cs typeface="Calibri"/>
              </a:rPr>
              <a:t>functions </a:t>
            </a:r>
            <a:r>
              <a:rPr sz="2300" spc="-10" dirty="0">
                <a:latin typeface="Calibri"/>
                <a:cs typeface="Calibri"/>
              </a:rPr>
              <a:t>that are  </a:t>
            </a:r>
            <a:r>
              <a:rPr sz="2300" spc="-15" dirty="0">
                <a:latin typeface="Calibri"/>
                <a:cs typeface="Calibri"/>
              </a:rPr>
              <a:t>likely to </a:t>
            </a:r>
            <a:r>
              <a:rPr sz="2300" dirty="0">
                <a:latin typeface="Calibri"/>
                <a:cs typeface="Calibri"/>
              </a:rPr>
              <a:t>be </a:t>
            </a:r>
            <a:r>
              <a:rPr sz="2300" spc="-15" dirty="0">
                <a:latin typeface="Calibri"/>
                <a:cs typeface="Calibri"/>
              </a:rPr>
              <a:t>affected </a:t>
            </a:r>
            <a:r>
              <a:rPr sz="2300" spc="-10" dirty="0">
                <a:latin typeface="Calibri"/>
                <a:cs typeface="Calibri"/>
              </a:rPr>
              <a:t>by </a:t>
            </a:r>
            <a:r>
              <a:rPr sz="2300" spc="-5" dirty="0">
                <a:latin typeface="Calibri"/>
                <a:cs typeface="Calibri"/>
              </a:rPr>
              <a:t>the</a:t>
            </a:r>
            <a:r>
              <a:rPr sz="2300" spc="6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change</a:t>
            </a:r>
            <a:endParaRPr sz="2300">
              <a:latin typeface="Calibri"/>
              <a:cs typeface="Calibri"/>
            </a:endParaRPr>
          </a:p>
          <a:p>
            <a:pPr marL="756285" marR="394335" lvl="1" indent="-287020">
              <a:lnSpc>
                <a:spcPts val="2210"/>
              </a:lnSpc>
              <a:spcBef>
                <a:spcPts val="535"/>
              </a:spcBef>
              <a:buFont typeface="Arial"/>
              <a:buChar char="–"/>
              <a:tabLst>
                <a:tab pos="756920" algn="l"/>
              </a:tabLst>
            </a:pPr>
            <a:r>
              <a:rPr sz="2300" spc="-45" dirty="0">
                <a:latin typeface="Calibri"/>
                <a:cs typeface="Calibri"/>
              </a:rPr>
              <a:t>Tests </a:t>
            </a:r>
            <a:r>
              <a:rPr sz="2300" spc="-5" dirty="0">
                <a:latin typeface="Calibri"/>
                <a:cs typeface="Calibri"/>
              </a:rPr>
              <a:t>that </a:t>
            </a:r>
            <a:r>
              <a:rPr sz="2300" spc="-15" dirty="0">
                <a:latin typeface="Calibri"/>
                <a:cs typeface="Calibri"/>
              </a:rPr>
              <a:t>focus </a:t>
            </a:r>
            <a:r>
              <a:rPr sz="2300" spc="-5" dirty="0">
                <a:latin typeface="Calibri"/>
                <a:cs typeface="Calibri"/>
              </a:rPr>
              <a:t>on </a:t>
            </a:r>
            <a:r>
              <a:rPr sz="2300" dirty="0">
                <a:latin typeface="Calibri"/>
                <a:cs typeface="Calibri"/>
              </a:rPr>
              <a:t>the actual </a:t>
            </a:r>
            <a:r>
              <a:rPr sz="2300" spc="-10" dirty="0">
                <a:latin typeface="Calibri"/>
                <a:cs typeface="Calibri"/>
              </a:rPr>
              <a:t>software components that  </a:t>
            </a:r>
            <a:r>
              <a:rPr sz="2300" spc="-15" dirty="0">
                <a:latin typeface="Calibri"/>
                <a:cs typeface="Calibri"/>
              </a:rPr>
              <a:t>have </a:t>
            </a:r>
            <a:r>
              <a:rPr sz="2300" dirty="0">
                <a:latin typeface="Calibri"/>
                <a:cs typeface="Calibri"/>
              </a:rPr>
              <a:t>been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changed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5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4650" y="225297"/>
            <a:ext cx="33147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System</a:t>
            </a:r>
            <a:r>
              <a:rPr sz="4400" spc="-90" dirty="0"/>
              <a:t> </a:t>
            </a:r>
            <a:r>
              <a:rPr sz="4400" spc="-15" dirty="0"/>
              <a:t>testing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090929"/>
            <a:ext cx="8430895" cy="47815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93980" indent="-342900">
              <a:lnSpc>
                <a:spcPts val="2300"/>
              </a:lnSpc>
              <a:spcBef>
                <a:spcPts val="660"/>
              </a:spcBef>
            </a:pP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spc="-10" dirty="0">
                <a:latin typeface="Calibri"/>
                <a:cs typeface="Calibri"/>
              </a:rPr>
              <a:t>testing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series of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tests </a:t>
            </a:r>
            <a:r>
              <a:rPr sz="2400" spc="-5" dirty="0">
                <a:latin typeface="Calibri"/>
                <a:cs typeface="Calibri"/>
              </a:rPr>
              <a:t>whose purpose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fully  </a:t>
            </a:r>
            <a:r>
              <a:rPr sz="2400" spc="-20" dirty="0">
                <a:latin typeface="Calibri"/>
                <a:cs typeface="Calibri"/>
              </a:rPr>
              <a:t>exercise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Recovery </a:t>
            </a:r>
            <a:r>
              <a:rPr sz="2400" spc="-10" dirty="0">
                <a:latin typeface="Calibri"/>
                <a:cs typeface="Calibri"/>
              </a:rPr>
              <a:t>testing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0" dirty="0">
                <a:latin typeface="Calibri"/>
                <a:cs typeface="Calibri"/>
              </a:rPr>
              <a:t>Tests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5" dirty="0">
                <a:latin typeface="Calibri"/>
                <a:cs typeface="Calibri"/>
              </a:rPr>
              <a:t>recovery from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faults</a:t>
            </a:r>
            <a:endParaRPr sz="2400" dirty="0">
              <a:latin typeface="Calibri"/>
              <a:cs typeface="Calibri"/>
            </a:endParaRPr>
          </a:p>
          <a:p>
            <a:pPr marL="756285" marR="530860" lvl="1" indent="-287020">
              <a:lnSpc>
                <a:spcPts val="2300"/>
              </a:lnSpc>
              <a:spcBef>
                <a:spcPts val="56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Forces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software to fail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variety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5" dirty="0">
                <a:latin typeface="Calibri"/>
                <a:cs typeface="Calibri"/>
              </a:rPr>
              <a:t>ways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verifies 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recovery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properly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performed</a:t>
            </a:r>
            <a:endParaRPr sz="2400" dirty="0">
              <a:latin typeface="Calibri"/>
              <a:cs typeface="Calibri"/>
            </a:endParaRPr>
          </a:p>
          <a:p>
            <a:pPr marL="756285" marR="979805" lvl="1" indent="-287020">
              <a:lnSpc>
                <a:spcPts val="23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0" dirty="0">
                <a:latin typeface="Calibri"/>
                <a:cs typeface="Calibri"/>
              </a:rPr>
              <a:t>Tests </a:t>
            </a:r>
            <a:r>
              <a:rPr sz="2400" spc="-10" dirty="0">
                <a:latin typeface="Calibri"/>
                <a:cs typeface="Calibri"/>
              </a:rPr>
              <a:t>reinitialization, </a:t>
            </a:r>
            <a:r>
              <a:rPr sz="2400" dirty="0">
                <a:latin typeface="Calibri"/>
                <a:cs typeface="Calibri"/>
              </a:rPr>
              <a:t>check </a:t>
            </a:r>
            <a:r>
              <a:rPr sz="2400" spc="-10" dirty="0">
                <a:latin typeface="Calibri"/>
                <a:cs typeface="Calibri"/>
              </a:rPr>
              <a:t>pointing </a:t>
            </a:r>
            <a:r>
              <a:rPr sz="2400" spc="-5" dirty="0">
                <a:latin typeface="Calibri"/>
                <a:cs typeface="Calibri"/>
              </a:rPr>
              <a:t>mechanisms, </a:t>
            </a:r>
            <a:r>
              <a:rPr sz="2400" spc="-15" dirty="0">
                <a:latin typeface="Calibri"/>
                <a:cs typeface="Calibri"/>
              </a:rPr>
              <a:t>data  </a:t>
            </a:r>
            <a:r>
              <a:rPr sz="2400" spc="-30" dirty="0">
                <a:latin typeface="Calibri"/>
                <a:cs typeface="Calibri"/>
              </a:rPr>
              <a:t>recovery,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restart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correctness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2300"/>
              </a:lnSpc>
              <a:spcBef>
                <a:spcPts val="56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Verifies </a:t>
            </a:r>
            <a:r>
              <a:rPr sz="2400" spc="-10" dirty="0">
                <a:latin typeface="Calibri"/>
                <a:cs typeface="Calibri"/>
              </a:rPr>
              <a:t>that protection </a:t>
            </a:r>
            <a:r>
              <a:rPr sz="2400" spc="-5" dirty="0">
                <a:latin typeface="Calibri"/>
                <a:cs typeface="Calibri"/>
              </a:rPr>
              <a:t>mechanisms built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will, in  </a:t>
            </a:r>
            <a:r>
              <a:rPr sz="2400" spc="-10" dirty="0">
                <a:latin typeface="Calibri"/>
                <a:cs typeface="Calibri"/>
              </a:rPr>
              <a:t>fact, protect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0" dirty="0">
                <a:latin typeface="Calibri"/>
                <a:cs typeface="Calibri"/>
              </a:rPr>
              <a:t>improper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Stress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endParaRPr sz="2400" dirty="0">
              <a:latin typeface="Calibri"/>
              <a:cs typeface="Calibri"/>
            </a:endParaRPr>
          </a:p>
          <a:p>
            <a:pPr marL="756285" marR="541655" lvl="1" indent="-287020">
              <a:lnSpc>
                <a:spcPct val="8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Executes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in a manner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demands </a:t>
            </a:r>
            <a:r>
              <a:rPr sz="2400" spc="-10" dirty="0">
                <a:latin typeface="Calibri"/>
                <a:cs typeface="Calibri"/>
              </a:rPr>
              <a:t>resources </a:t>
            </a:r>
            <a:r>
              <a:rPr sz="2400" dirty="0">
                <a:latin typeface="Calibri"/>
                <a:cs typeface="Calibri"/>
              </a:rPr>
              <a:t>in  abnormal </a:t>
            </a:r>
            <a:r>
              <a:rPr sz="2400" spc="-25" dirty="0">
                <a:latin typeface="Calibri"/>
                <a:cs typeface="Calibri"/>
              </a:rPr>
              <a:t>quantity, </a:t>
            </a:r>
            <a:r>
              <a:rPr sz="2400" spc="-25" dirty="0" smtClean="0">
                <a:latin typeface="Calibri"/>
                <a:cs typeface="Calibri"/>
              </a:rPr>
              <a:t>frequency</a:t>
            </a:r>
            <a:r>
              <a:rPr lang="en-US" sz="2400" spc="-2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or</a:t>
            </a:r>
            <a:r>
              <a:rPr sz="2400" spc="20" dirty="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volume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02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1329"/>
            <a:ext cx="8043545" cy="404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Performance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  <a:p>
            <a:pPr marL="756285" marR="541020" lvl="1" indent="-287020">
              <a:lnSpc>
                <a:spcPct val="8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0" dirty="0">
                <a:latin typeface="Calibri"/>
                <a:cs typeface="Calibri"/>
              </a:rPr>
              <a:t>Tests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run-time performance of </a:t>
            </a:r>
            <a:r>
              <a:rPr sz="2400" spc="-10" dirty="0">
                <a:latin typeface="Calibri"/>
                <a:cs typeface="Calibri"/>
              </a:rPr>
              <a:t>software </a:t>
            </a:r>
            <a:r>
              <a:rPr sz="2400" spc="-5" dirty="0">
                <a:latin typeface="Calibri"/>
                <a:cs typeface="Calibri"/>
              </a:rPr>
              <a:t>within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5" dirty="0">
                <a:latin typeface="Calibri"/>
                <a:cs typeface="Calibri"/>
              </a:rPr>
              <a:t>context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5" dirty="0">
                <a:latin typeface="Calibri"/>
                <a:cs typeface="Calibri"/>
              </a:rPr>
              <a:t>integrated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Often coupled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stress </a:t>
            </a:r>
            <a:r>
              <a:rPr sz="2400" spc="-10" dirty="0">
                <a:latin typeface="Calibri"/>
                <a:cs typeface="Calibri"/>
              </a:rPr>
              <a:t>testing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spc="-10" dirty="0">
                <a:latin typeface="Calibri"/>
                <a:cs typeface="Calibri"/>
              </a:rPr>
              <a:t>requires </a:t>
            </a:r>
            <a:r>
              <a:rPr sz="2400" spc="-5" dirty="0">
                <a:latin typeface="Calibri"/>
                <a:cs typeface="Calibri"/>
              </a:rPr>
              <a:t>both  </a:t>
            </a:r>
            <a:r>
              <a:rPr sz="2400" spc="-15" dirty="0">
                <a:latin typeface="Calibri"/>
                <a:cs typeface="Calibri"/>
              </a:rPr>
              <a:t>hardware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instrumentation</a:t>
            </a:r>
            <a:endParaRPr sz="2400">
              <a:latin typeface="Calibri"/>
              <a:cs typeface="Calibri"/>
            </a:endParaRPr>
          </a:p>
          <a:p>
            <a:pPr marL="756285" marR="870585" lvl="1" indent="-287020">
              <a:lnSpc>
                <a:spcPts val="2300"/>
              </a:lnSpc>
              <a:spcBef>
                <a:spcPts val="5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uncover </a:t>
            </a:r>
            <a:r>
              <a:rPr sz="2400" spc="-5" dirty="0">
                <a:latin typeface="Calibri"/>
                <a:cs typeface="Calibri"/>
              </a:rPr>
              <a:t>situations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lead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degradation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possible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 failure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Deployment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configuration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  <a:p>
            <a:pPr marL="756285" marR="2159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examines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installations procedures that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10" dirty="0">
                <a:latin typeface="Calibri"/>
                <a:cs typeface="Calibri"/>
              </a:rPr>
              <a:t>by  </a:t>
            </a:r>
            <a:r>
              <a:rPr sz="2400" spc="-15" dirty="0">
                <a:latin typeface="Calibri"/>
                <a:cs typeface="Calibri"/>
              </a:rPr>
              <a:t>customers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6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Verification </a:t>
            </a:r>
          </a:p>
          <a:p>
            <a:pPr marL="0" indent="0" algn="just">
              <a:buNone/>
            </a:pPr>
            <a:r>
              <a:rPr lang="en-US" dirty="0" smtClean="0"/>
              <a:t>The process of evaluating work-products (not the actual final product) of a development phase to determine whether they meet the specified requirements for the phase. </a:t>
            </a:r>
          </a:p>
          <a:p>
            <a:pPr algn="just"/>
            <a:r>
              <a:rPr lang="en-US" dirty="0" smtClean="0"/>
              <a:t>Validation</a:t>
            </a:r>
          </a:p>
          <a:p>
            <a:pPr marL="0" indent="0" algn="just">
              <a:buNone/>
            </a:pPr>
            <a:r>
              <a:rPr lang="en-US" dirty="0" smtClean="0"/>
              <a:t>The process of evaluating software during or at the end of the development process to determine whether it satisfies specified business/customer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52" y="228600"/>
            <a:ext cx="8357148" cy="58975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7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597" y="461899"/>
            <a:ext cx="5685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Software testing</a:t>
            </a:r>
            <a:r>
              <a:rPr sz="4400" spc="-35" dirty="0"/>
              <a:t> </a:t>
            </a:r>
            <a:r>
              <a:rPr sz="4400" spc="-30" dirty="0"/>
              <a:t>strategy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5615"/>
            <a:ext cx="7738745" cy="52089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Unit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testing</a:t>
            </a:r>
            <a:endParaRPr sz="2500" dirty="0">
              <a:latin typeface="Times New Roman"/>
              <a:cs typeface="Times New Roman"/>
            </a:endParaRPr>
          </a:p>
          <a:p>
            <a:pPr marL="756285" marR="803275" lvl="1" indent="-287020" algn="just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Concentrates on each component/function of the  software as implemented in the source</a:t>
            </a:r>
            <a:r>
              <a:rPr sz="2500" spc="1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code</a:t>
            </a:r>
            <a:endParaRPr sz="25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Integration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testing</a:t>
            </a:r>
            <a:endParaRPr sz="25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Focuses on the design and construction of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software  architecture</a:t>
            </a:r>
            <a:endParaRPr sz="25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30" dirty="0">
                <a:latin typeface="Times New Roman"/>
                <a:cs typeface="Times New Roman"/>
              </a:rPr>
              <a:t>Validation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testing</a:t>
            </a:r>
            <a:endParaRPr sz="2500" dirty="0">
              <a:latin typeface="Times New Roman"/>
              <a:cs typeface="Times New Roman"/>
            </a:endParaRPr>
          </a:p>
          <a:p>
            <a:pPr marL="756285" marR="504190" lvl="1" indent="-287020" algn="just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Requirements are validated against the constructed  software</a:t>
            </a:r>
            <a:endParaRPr sz="25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System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testing</a:t>
            </a:r>
            <a:endParaRPr sz="2500" dirty="0">
              <a:latin typeface="Times New Roman"/>
              <a:cs typeface="Times New Roman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software and other system </a:t>
            </a:r>
            <a:r>
              <a:rPr sz="2500" spc="-10" dirty="0">
                <a:latin typeface="Times New Roman"/>
                <a:cs typeface="Times New Roman"/>
              </a:rPr>
              <a:t>elements </a:t>
            </a:r>
            <a:r>
              <a:rPr sz="2500" spc="-5" dirty="0">
                <a:latin typeface="Times New Roman"/>
                <a:cs typeface="Times New Roman"/>
              </a:rPr>
              <a:t>are tested as a  whole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8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609600"/>
            <a:ext cx="8534400" cy="58674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1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Verification and Validation both are necessary and complementary. Conclusion Video Tuition Let’s share knowledge</a:t>
            </a:r>
          </a:p>
          <a:p>
            <a:pPr algn="just"/>
            <a:r>
              <a:rPr lang="en-US" dirty="0" smtClean="0"/>
              <a:t>Both of them provides its own sets of Error Filters.</a:t>
            </a:r>
          </a:p>
          <a:p>
            <a:pPr algn="just"/>
            <a:r>
              <a:rPr lang="en-US" dirty="0" smtClean="0"/>
              <a:t>Each of them has its own way of detect out, the errors left in the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87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White Box testing 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492918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/>
              <a:t>White box testing is testing where we use the info available from the code of the component to generate tests.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This info is usually used to achieve coverage in one way or another – e.g.</a:t>
            </a:r>
          </a:p>
          <a:p>
            <a:pPr eaLnBrk="1" hangingPunct="1"/>
            <a:r>
              <a:rPr lang="en-US" sz="2800" dirty="0" smtClean="0"/>
              <a:t>Code coverage</a:t>
            </a:r>
          </a:p>
          <a:p>
            <a:pPr eaLnBrk="1" hangingPunct="1"/>
            <a:r>
              <a:rPr lang="en-US" sz="2800" dirty="0" smtClean="0"/>
              <a:t>Path coverage</a:t>
            </a:r>
          </a:p>
          <a:p>
            <a:pPr eaLnBrk="1" hangingPunct="1"/>
            <a:r>
              <a:rPr lang="en-US" sz="2800" dirty="0" smtClean="0"/>
              <a:t>Decision coverage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Debugging will always be white-box testing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66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Black box testing is also called functional testing. The main ideas are simple: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Define initial component state, input and expected output for the test.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Set the component in the required state.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Give the defined input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Observe the output </a:t>
            </a:r>
            <a:r>
              <a:rPr lang="en-US" smtClean="0"/>
              <a:t>and compare </a:t>
            </a:r>
            <a:r>
              <a:rPr lang="en-US" dirty="0" smtClean="0"/>
              <a:t>to the expected output. 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7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 Box testing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That we do not have access to the code does not mean that one test is just as good as the other one. We should consider the following info: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Algorithm understanding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Parts of the solutions that are difficult to implement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Special – often seldom occurring – cases.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73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9925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Black Box vs. White Box testing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5291137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dirty="0" smtClean="0"/>
              <a:t>We can contrast the two methods as follows:</a:t>
            </a:r>
          </a:p>
          <a:p>
            <a:pPr algn="just"/>
            <a:r>
              <a:rPr lang="en-US" dirty="0" smtClean="0"/>
              <a:t>White Box testing</a:t>
            </a:r>
          </a:p>
          <a:p>
            <a:pPr lvl="1" algn="just"/>
            <a:r>
              <a:rPr lang="en-US" dirty="0" smtClean="0"/>
              <a:t>Understanding the implemented code.</a:t>
            </a:r>
          </a:p>
          <a:p>
            <a:pPr lvl="1" algn="just"/>
            <a:r>
              <a:rPr lang="en-US" dirty="0" smtClean="0"/>
              <a:t>Checking the implementation </a:t>
            </a:r>
          </a:p>
          <a:p>
            <a:pPr lvl="1" algn="just"/>
            <a:r>
              <a:rPr lang="en-US" dirty="0" smtClean="0"/>
              <a:t>Debugging</a:t>
            </a:r>
          </a:p>
          <a:p>
            <a:pPr algn="just"/>
            <a:r>
              <a:rPr lang="en-US" dirty="0" smtClean="0"/>
              <a:t>Black Box testing</a:t>
            </a:r>
          </a:p>
          <a:p>
            <a:pPr lvl="1" algn="just"/>
            <a:r>
              <a:rPr lang="en-US" dirty="0" smtClean="0"/>
              <a:t>Understanding the algorithm used.</a:t>
            </a:r>
          </a:p>
          <a:p>
            <a:pPr lvl="1" algn="just"/>
            <a:r>
              <a:rPr lang="en-US" dirty="0" smtClean="0"/>
              <a:t>Checking the solution – functional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48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010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Debugging (removal of a defect) occurs as a consequence of successful testing.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Some people better at debugging than others.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Is the cause of the bug reproduced in another part of the program?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What “next bug” might be introduced by the fix that is being proposed?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charset="0"/>
              </a:rPr>
              <a:t>What could have been done to prevent this bug in the first place?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95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Approaches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>
                <a:cs typeface="Times New Roman" charset="0"/>
              </a:rPr>
              <a:t>Brute force</a:t>
            </a:r>
          </a:p>
          <a:p>
            <a:pPr lvl="1" algn="just"/>
            <a:r>
              <a:rPr lang="en-US" sz="2400" dirty="0">
                <a:cs typeface="Times New Roman" charset="0"/>
              </a:rPr>
              <a:t>memory dumps and run-time traces are examined for clues to error causes</a:t>
            </a:r>
          </a:p>
          <a:p>
            <a:pPr algn="just"/>
            <a:r>
              <a:rPr lang="en-US" sz="2800" dirty="0">
                <a:cs typeface="Times New Roman" charset="0"/>
              </a:rPr>
              <a:t>Backtracking</a:t>
            </a:r>
          </a:p>
          <a:p>
            <a:pPr lvl="1" algn="just"/>
            <a:r>
              <a:rPr lang="en-US" sz="2400" dirty="0">
                <a:cs typeface="Times New Roman" charset="0"/>
              </a:rPr>
              <a:t>source code is examined by looking backwards from symptom to potential causes of errors</a:t>
            </a:r>
          </a:p>
          <a:p>
            <a:pPr algn="just"/>
            <a:r>
              <a:rPr lang="en-US" sz="2800" dirty="0">
                <a:cs typeface="Times New Roman" charset="0"/>
              </a:rPr>
              <a:t>Cause elimination</a:t>
            </a:r>
          </a:p>
          <a:p>
            <a:pPr lvl="1" algn="just"/>
            <a:r>
              <a:rPr lang="en-US" sz="2400" dirty="0">
                <a:cs typeface="Times New Roman" charset="0"/>
              </a:rPr>
              <a:t>uses binary partitioning to reduce the number of locations potential where errors can exist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0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9301" y="324053"/>
            <a:ext cx="3571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Testing </a:t>
            </a:r>
            <a:r>
              <a:rPr sz="4400" spc="-25" dirty="0"/>
              <a:t>strategy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990600"/>
            <a:ext cx="91440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7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836" y="461899"/>
            <a:ext cx="4131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/>
              <a:t>STRATEGIC </a:t>
            </a:r>
            <a:r>
              <a:rPr sz="4400" spc="-10" dirty="0"/>
              <a:t>ISSUES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35290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Specify </a:t>
            </a:r>
            <a:r>
              <a:rPr sz="3200" spc="-10" dirty="0">
                <a:latin typeface="Calibri"/>
                <a:cs typeface="Calibri"/>
              </a:rPr>
              <a:t>product requirements in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quantifiable  </a:t>
            </a:r>
            <a:r>
              <a:rPr sz="3200" dirty="0">
                <a:latin typeface="Calibri"/>
                <a:cs typeface="Calibri"/>
              </a:rPr>
              <a:t>manner long </a:t>
            </a:r>
            <a:r>
              <a:rPr sz="3200" spc="-25" dirty="0">
                <a:latin typeface="Calibri"/>
                <a:cs typeface="Calibri"/>
              </a:rPr>
              <a:t>before </a:t>
            </a:r>
            <a:r>
              <a:rPr sz="3200" spc="-15" dirty="0">
                <a:latin typeface="Calibri"/>
                <a:cs typeface="Calibri"/>
              </a:rPr>
              <a:t>testing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commences.</a:t>
            </a:r>
            <a:endParaRPr sz="32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State </a:t>
            </a:r>
            <a:r>
              <a:rPr sz="3200" spc="-10" dirty="0">
                <a:latin typeface="Calibri"/>
                <a:cs typeface="Calibri"/>
              </a:rPr>
              <a:t>testing </a:t>
            </a:r>
            <a:r>
              <a:rPr sz="3200" spc="-5" dirty="0">
                <a:latin typeface="Calibri"/>
                <a:cs typeface="Calibri"/>
              </a:rPr>
              <a:t>objectives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explicitly.</a:t>
            </a:r>
            <a:endParaRPr sz="3200" dirty="0">
              <a:latin typeface="Calibri"/>
              <a:cs typeface="Calibri"/>
            </a:endParaRPr>
          </a:p>
          <a:p>
            <a:pPr marL="355600" marR="788035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Understand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users </a:t>
            </a:r>
            <a:r>
              <a:rPr sz="3200" spc="5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software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10" dirty="0">
                <a:latin typeface="Calibri"/>
                <a:cs typeface="Calibri"/>
              </a:rPr>
              <a:t>develop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profile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each </a:t>
            </a:r>
            <a:r>
              <a:rPr sz="3200" spc="-5" dirty="0">
                <a:latin typeface="Calibri"/>
                <a:cs typeface="Calibri"/>
              </a:rPr>
              <a:t>user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category.</a:t>
            </a:r>
            <a:endParaRPr sz="3200" dirty="0">
              <a:latin typeface="Calibri"/>
              <a:cs typeface="Calibri"/>
            </a:endParaRPr>
          </a:p>
          <a:p>
            <a:pPr marL="355600" marR="99695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Develop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testing </a:t>
            </a:r>
            <a:r>
              <a:rPr sz="3200" spc="-5" dirty="0">
                <a:latin typeface="Calibri"/>
                <a:cs typeface="Calibri"/>
              </a:rPr>
              <a:t>plan that </a:t>
            </a:r>
            <a:r>
              <a:rPr sz="3200" spc="-10" dirty="0">
                <a:latin typeface="Calibri"/>
                <a:cs typeface="Calibri"/>
              </a:rPr>
              <a:t>emphasizes “rapid  </a:t>
            </a:r>
            <a:r>
              <a:rPr sz="3200" spc="-5" dirty="0">
                <a:latin typeface="Calibri"/>
                <a:cs typeface="Calibri"/>
              </a:rPr>
              <a:t>cycle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testing.”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62938"/>
            <a:ext cx="82296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4610" marR="5080" indent="507365" algn="l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Test </a:t>
            </a:r>
            <a:r>
              <a:rPr spc="-20" dirty="0"/>
              <a:t>Strategies </a:t>
            </a:r>
            <a:r>
              <a:rPr spc="-35" dirty="0"/>
              <a:t>for  </a:t>
            </a:r>
            <a:r>
              <a:rPr spc="-15" dirty="0"/>
              <a:t>Conventional</a:t>
            </a:r>
            <a:r>
              <a:rPr spc="-50" dirty="0"/>
              <a:t> </a:t>
            </a:r>
            <a:r>
              <a:rPr spc="-2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0638"/>
            <a:ext cx="7747000" cy="36493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3200" dirty="0">
                <a:latin typeface="Calibri"/>
                <a:cs typeface="Calibri"/>
              </a:rPr>
              <a:t>Unit </a:t>
            </a:r>
            <a:r>
              <a:rPr sz="3200" spc="-15" dirty="0">
                <a:latin typeface="Calibri"/>
                <a:cs typeface="Calibri"/>
              </a:rPr>
              <a:t>testing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Focuses testing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function or </a:t>
            </a:r>
            <a:r>
              <a:rPr sz="2400" spc="-10" dirty="0">
                <a:latin typeface="Calibri"/>
                <a:cs typeface="Calibri"/>
              </a:rPr>
              <a:t>software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  <a:p>
            <a:pPr marL="355600" marR="659765" indent="-3429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Concentrates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internal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dirty="0">
                <a:latin typeface="Calibri"/>
                <a:cs typeface="Calibri"/>
              </a:rPr>
              <a:t>logic and </a:t>
            </a:r>
            <a:r>
              <a:rPr sz="2400" spc="-15" dirty="0">
                <a:latin typeface="Calibri"/>
                <a:cs typeface="Calibri"/>
              </a:rPr>
              <a:t>data  </a:t>
            </a:r>
            <a:r>
              <a:rPr sz="2400" spc="-5" dirty="0"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simplified </a:t>
            </a:r>
            <a:r>
              <a:rPr sz="2400" dirty="0">
                <a:latin typeface="Calibri"/>
                <a:cs typeface="Calibri"/>
              </a:rPr>
              <a:t>when a </a:t>
            </a:r>
            <a:r>
              <a:rPr sz="2400" spc="-5" dirty="0">
                <a:latin typeface="Calibri"/>
                <a:cs typeface="Calibri"/>
              </a:rPr>
              <a:t>module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designed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high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cohesion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Reduces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number of </a:t>
            </a:r>
            <a:r>
              <a:rPr sz="2400" spc="-15" dirty="0">
                <a:latin typeface="Calibri"/>
                <a:cs typeface="Calibri"/>
              </a:rPr>
              <a:t>test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Allows </a:t>
            </a:r>
            <a:r>
              <a:rPr sz="2400" spc="-15" dirty="0">
                <a:latin typeface="Calibri"/>
                <a:cs typeface="Calibri"/>
              </a:rPr>
              <a:t>errors 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easily </a:t>
            </a:r>
            <a:r>
              <a:rPr sz="2400" spc="-10" dirty="0">
                <a:latin typeface="Calibri"/>
                <a:cs typeface="Calibri"/>
              </a:rPr>
              <a:t>predicted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uncovered</a:t>
            </a:r>
            <a:endParaRPr sz="2400">
              <a:latin typeface="Calibri"/>
              <a:cs typeface="Calibri"/>
            </a:endParaRPr>
          </a:p>
          <a:p>
            <a:pPr marL="355600" marR="252729" indent="-342900">
              <a:lnSpc>
                <a:spcPts val="259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Concentrates </a:t>
            </a:r>
            <a:r>
              <a:rPr sz="2400" spc="-5" dirty="0">
                <a:latin typeface="Calibri"/>
                <a:cs typeface="Calibri"/>
              </a:rPr>
              <a:t>on critical </a:t>
            </a:r>
            <a:r>
              <a:rPr sz="2400" dirty="0">
                <a:latin typeface="Calibri"/>
                <a:cs typeface="Calibri"/>
              </a:rPr>
              <a:t>modules and </a:t>
            </a:r>
            <a:r>
              <a:rPr sz="2400" spc="-5" dirty="0">
                <a:latin typeface="Calibri"/>
                <a:cs typeface="Calibri"/>
              </a:rPr>
              <a:t>those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b="1" spc="-5" dirty="0">
                <a:latin typeface="Calibri"/>
                <a:cs typeface="Calibri"/>
              </a:rPr>
              <a:t>high  </a:t>
            </a:r>
            <a:r>
              <a:rPr sz="2400" b="1" spc="-10" dirty="0">
                <a:latin typeface="Calibri"/>
                <a:cs typeface="Calibri"/>
              </a:rPr>
              <a:t>cyclomatic complexity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testing resources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limited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738" y="34239"/>
            <a:ext cx="2670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Unit</a:t>
            </a:r>
            <a:r>
              <a:rPr sz="4400" spc="-50" dirty="0"/>
              <a:t> </a:t>
            </a:r>
            <a:r>
              <a:rPr sz="4400" spc="-15" dirty="0"/>
              <a:t>testing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76178" y="1004247"/>
            <a:ext cx="4228959" cy="5064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2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285" y="148539"/>
            <a:ext cx="61087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Unit </a:t>
            </a:r>
            <a:r>
              <a:rPr sz="4400" spc="-15" dirty="0"/>
              <a:t>testing</a:t>
            </a:r>
            <a:r>
              <a:rPr sz="4400" spc="-65" dirty="0"/>
              <a:t> </a:t>
            </a:r>
            <a:r>
              <a:rPr sz="4400" spc="-10" dirty="0"/>
              <a:t>considerations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165605"/>
            <a:ext cx="7806055" cy="536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Module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interface</a:t>
            </a:r>
            <a:endParaRPr sz="2500">
              <a:latin typeface="Times New Roman"/>
              <a:cs typeface="Times New Roman"/>
            </a:endParaRPr>
          </a:p>
          <a:p>
            <a:pPr marL="756285" marR="135890" lvl="1" indent="-287020">
              <a:lnSpc>
                <a:spcPts val="24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Ensure that information flows properly into and out of  the module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Local data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structures</a:t>
            </a:r>
            <a:endParaRPr sz="2500">
              <a:latin typeface="Times New Roman"/>
              <a:cs typeface="Times New Roman"/>
            </a:endParaRPr>
          </a:p>
          <a:p>
            <a:pPr marL="756285" marR="603885" lvl="1" indent="-287020">
              <a:lnSpc>
                <a:spcPts val="24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Ensure that data stored temporarily maintains its  integrity during all steps in an algorithm</a:t>
            </a:r>
            <a:r>
              <a:rPr sz="2500" spc="1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execution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Boundary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conditions</a:t>
            </a:r>
            <a:endParaRPr sz="2500">
              <a:latin typeface="Times New Roman"/>
              <a:cs typeface="Times New Roman"/>
            </a:endParaRPr>
          </a:p>
          <a:p>
            <a:pPr marL="756285" marR="217804" lvl="1" indent="-287020">
              <a:lnSpc>
                <a:spcPts val="24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Ensure that the </a:t>
            </a:r>
            <a:r>
              <a:rPr sz="2500" spc="-10" dirty="0">
                <a:latin typeface="Times New Roman"/>
                <a:cs typeface="Times New Roman"/>
              </a:rPr>
              <a:t>module </a:t>
            </a:r>
            <a:r>
              <a:rPr sz="2500" spc="-5" dirty="0">
                <a:latin typeface="Times New Roman"/>
                <a:cs typeface="Times New Roman"/>
              </a:rPr>
              <a:t>operates properly at boundary  values established to limit or restrict</a:t>
            </a:r>
            <a:r>
              <a:rPr sz="2500" spc="19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processing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Independent paths (basis</a:t>
            </a:r>
            <a:r>
              <a:rPr sz="2500" spc="1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paths)</a:t>
            </a:r>
            <a:endParaRPr sz="2500">
              <a:latin typeface="Times New Roman"/>
              <a:cs typeface="Times New Roman"/>
            </a:endParaRPr>
          </a:p>
          <a:p>
            <a:pPr marL="756285" marR="441325" lvl="1" indent="-287020">
              <a:lnSpc>
                <a:spcPts val="24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Paths are exercised to ensure that all statements in a  module have been executed at least</a:t>
            </a:r>
            <a:r>
              <a:rPr sz="2500" spc="1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once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Error handling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paths</a:t>
            </a:r>
            <a:endParaRPr sz="25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4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Ensure that the algorithms respond correctly to specific  error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conditions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9260" y="110439"/>
            <a:ext cx="4208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Integration </a:t>
            </a:r>
            <a:r>
              <a:rPr sz="4400" spc="-15" dirty="0"/>
              <a:t>testing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8046720" cy="3836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7279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Defined as a systematic technique for constructing the  software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architecture</a:t>
            </a:r>
            <a:endParaRPr sz="2500">
              <a:latin typeface="Times New Roman"/>
              <a:cs typeface="Times New Roman"/>
            </a:endParaRPr>
          </a:p>
          <a:p>
            <a:pPr marL="756285" marR="25971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At the </a:t>
            </a:r>
            <a:r>
              <a:rPr sz="2500" spc="-10" dirty="0">
                <a:latin typeface="Times New Roman"/>
                <a:cs typeface="Times New Roman"/>
              </a:rPr>
              <a:t>same time </a:t>
            </a:r>
            <a:r>
              <a:rPr sz="2500" spc="-5" dirty="0">
                <a:latin typeface="Times New Roman"/>
                <a:cs typeface="Times New Roman"/>
              </a:rPr>
              <a:t>integration is occurring, conduct tests  to uncover errors associated with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interfaces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Objective is to take unit tested modules and </a:t>
            </a:r>
            <a:r>
              <a:rPr sz="2500" dirty="0">
                <a:latin typeface="Times New Roman"/>
                <a:cs typeface="Times New Roman"/>
              </a:rPr>
              <a:t>build </a:t>
            </a:r>
            <a:r>
              <a:rPr sz="2500" spc="-5" dirty="0">
                <a:latin typeface="Times New Roman"/>
                <a:cs typeface="Times New Roman"/>
              </a:rPr>
              <a:t>a program  structure based on the prescribed</a:t>
            </a:r>
            <a:r>
              <a:rPr sz="2500" spc="1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design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65" dirty="0">
                <a:latin typeface="Times New Roman"/>
                <a:cs typeface="Times New Roman"/>
              </a:rPr>
              <a:t>Two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Approaches</a:t>
            </a:r>
            <a:endParaRPr sz="2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Non-incremental Integration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Times New Roman"/>
                <a:cs typeface="Times New Roman"/>
              </a:rPr>
              <a:t>Testing</a:t>
            </a:r>
            <a:endParaRPr sz="25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500" spc="-5" dirty="0">
                <a:latin typeface="Times New Roman"/>
                <a:cs typeface="Times New Roman"/>
              </a:rPr>
              <a:t>Incremental Integration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Times New Roman"/>
                <a:cs typeface="Times New Roman"/>
              </a:rPr>
              <a:t>Testing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1810"/>
            <a:ext cx="5206999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018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Non-incremental  </a:t>
            </a:r>
            <a:r>
              <a:rPr spc="-20" dirty="0"/>
              <a:t>Integration</a:t>
            </a:r>
            <a:r>
              <a:rPr spc="-75" dirty="0"/>
              <a:t> </a:t>
            </a:r>
            <a:r>
              <a:rPr spc="-6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5615"/>
            <a:ext cx="7630159" cy="3531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Times New Roman"/>
                <a:cs typeface="Times New Roman"/>
              </a:rPr>
              <a:t>Uses </a:t>
            </a:r>
            <a:r>
              <a:rPr sz="2500" spc="-5" dirty="0">
                <a:latin typeface="Times New Roman"/>
                <a:cs typeface="Times New Roman"/>
              </a:rPr>
              <a:t>“Big Bang”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approach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All components are combined in</a:t>
            </a:r>
            <a:r>
              <a:rPr sz="2500" spc="1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advance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entire program is tested as a whole Chaos</a:t>
            </a:r>
            <a:r>
              <a:rPr sz="2500" spc="2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results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Many seemingly-unrelated errors are</a:t>
            </a:r>
            <a:r>
              <a:rPr sz="2500" spc="1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encountered</a:t>
            </a:r>
            <a:endParaRPr sz="2500">
              <a:latin typeface="Times New Roman"/>
              <a:cs typeface="Times New Roman"/>
            </a:endParaRPr>
          </a:p>
          <a:p>
            <a:pPr marL="355600" marR="69405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Correction is </a:t>
            </a:r>
            <a:r>
              <a:rPr sz="2500" spc="-10" dirty="0">
                <a:latin typeface="Times New Roman"/>
                <a:cs typeface="Times New Roman"/>
              </a:rPr>
              <a:t>difficult </a:t>
            </a:r>
            <a:r>
              <a:rPr sz="2500" spc="-5" dirty="0">
                <a:latin typeface="Times New Roman"/>
                <a:cs typeface="Times New Roman"/>
              </a:rPr>
              <a:t>because </a:t>
            </a:r>
            <a:r>
              <a:rPr sz="2500" dirty="0">
                <a:latin typeface="Times New Roman"/>
                <a:cs typeface="Times New Roman"/>
              </a:rPr>
              <a:t>isolation </a:t>
            </a:r>
            <a:r>
              <a:rPr sz="2500" spc="-5" dirty="0">
                <a:latin typeface="Times New Roman"/>
                <a:cs typeface="Times New Roman"/>
              </a:rPr>
              <a:t>of causes is  complicated</a:t>
            </a:r>
            <a:endParaRPr sz="2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Once a set of errors are corrected, </a:t>
            </a:r>
            <a:r>
              <a:rPr sz="2500" spc="-10" dirty="0">
                <a:latin typeface="Times New Roman"/>
                <a:cs typeface="Times New Roman"/>
              </a:rPr>
              <a:t>more </a:t>
            </a:r>
            <a:r>
              <a:rPr sz="2500" spc="-5" dirty="0">
                <a:latin typeface="Times New Roman"/>
                <a:cs typeface="Times New Roman"/>
              </a:rPr>
              <a:t>errors </a:t>
            </a:r>
            <a:r>
              <a:rPr sz="2500" spc="-20" dirty="0">
                <a:latin typeface="Times New Roman"/>
                <a:cs typeface="Times New Roman"/>
              </a:rPr>
              <a:t>occur, </a:t>
            </a:r>
            <a:r>
              <a:rPr sz="2500" spc="-5" dirty="0">
                <a:latin typeface="Times New Roman"/>
                <a:cs typeface="Times New Roman"/>
              </a:rPr>
              <a:t>and  testing appears to enter an endless</a:t>
            </a:r>
            <a:r>
              <a:rPr sz="2500" spc="1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loop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925CC-1933-43A1-AC8A-5477CC55F7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E4C684D3DCAD4FA9E9EE2F3578ACAF" ma:contentTypeVersion="8" ma:contentTypeDescription="Create a new document." ma:contentTypeScope="" ma:versionID="e0cc3c305e6069c30d90a569d2ca0d59">
  <xsd:schema xmlns:xsd="http://www.w3.org/2001/XMLSchema" xmlns:xs="http://www.w3.org/2001/XMLSchema" xmlns:p="http://schemas.microsoft.com/office/2006/metadata/properties" xmlns:ns2="350c6e42-7de0-438b-8c1b-b4556cd8e016" targetNamespace="http://schemas.microsoft.com/office/2006/metadata/properties" ma:root="true" ma:fieldsID="fd4f807c050cdf948daa2b3c79c06f85" ns2:_="">
    <xsd:import namespace="350c6e42-7de0-438b-8c1b-b4556cd8e0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c6e42-7de0-438b-8c1b-b4556cd8e0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156C35-7678-43BF-AAEB-A01FD7E5F149}"/>
</file>

<file path=customXml/itemProps2.xml><?xml version="1.0" encoding="utf-8"?>
<ds:datastoreItem xmlns:ds="http://schemas.openxmlformats.org/officeDocument/2006/customXml" ds:itemID="{6C588C70-989B-4CD0-9229-C6D9DB20D2BE}"/>
</file>

<file path=customXml/itemProps3.xml><?xml version="1.0" encoding="utf-8"?>
<ds:datastoreItem xmlns:ds="http://schemas.openxmlformats.org/officeDocument/2006/customXml" ds:itemID="{9BD83FC2-73B1-4C23-B4D1-3B6F8D724012}"/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1542</Words>
  <Application>Microsoft Office PowerPoint</Application>
  <PresentationFormat>On-screen Show (4:3)</PresentationFormat>
  <Paragraphs>200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A Strategic Approach to Testing</vt:lpstr>
      <vt:lpstr>Software testing strategy</vt:lpstr>
      <vt:lpstr>Testing strategy</vt:lpstr>
      <vt:lpstr>STRATEGIC ISSUES</vt:lpstr>
      <vt:lpstr>Test Strategies for  Conventional Software</vt:lpstr>
      <vt:lpstr>Unit testing</vt:lpstr>
      <vt:lpstr>Unit testing considerations</vt:lpstr>
      <vt:lpstr>Integration testing</vt:lpstr>
      <vt:lpstr>Non-incremental  Integration Testing</vt:lpstr>
      <vt:lpstr>Incremental Integration Testing</vt:lpstr>
      <vt:lpstr>Top-down Integration</vt:lpstr>
      <vt:lpstr>PowerPoint Presentation</vt:lpstr>
      <vt:lpstr>Bottom-up Integration</vt:lpstr>
      <vt:lpstr>PowerPoint Presentation</vt:lpstr>
      <vt:lpstr>Regression Testing</vt:lpstr>
      <vt:lpstr>System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White Box testing </vt:lpstr>
      <vt:lpstr>Black Box testing</vt:lpstr>
      <vt:lpstr>Black Box testing</vt:lpstr>
      <vt:lpstr>Black Box vs. White Box testing</vt:lpstr>
      <vt:lpstr>Debugging</vt:lpstr>
      <vt:lpstr>Debugging Approaches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</dc:creator>
  <cp:lastModifiedBy>Lenovo</cp:lastModifiedBy>
  <cp:revision>10</cp:revision>
  <dcterms:created xsi:type="dcterms:W3CDTF">2019-08-12T13:55:19Z</dcterms:created>
  <dcterms:modified xsi:type="dcterms:W3CDTF">2022-04-01T00:51:41Z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0x010100C0E4C684D3DCAD4FA9E9EE2F3578ACAF</vt:lpwstr>
  </property>
</Properties>
</file>