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1" r:id="rId4"/>
    <p:sldId id="262" r:id="rId5"/>
    <p:sldId id="263" r:id="rId6"/>
    <p:sldId id="259" r:id="rId7"/>
    <p:sldId id="260" r:id="rId8"/>
    <p:sldId id="265" r:id="rId9"/>
    <p:sldId id="266" r:id="rId10"/>
    <p:sldId id="267" r:id="rId11"/>
    <p:sldId id="269" r:id="rId12"/>
    <p:sldId id="270" r:id="rId13"/>
    <p:sldId id="271" r:id="rId14"/>
    <p:sldId id="277" r:id="rId15"/>
    <p:sldId id="278" r:id="rId16"/>
    <p:sldId id="272" r:id="rId17"/>
    <p:sldId id="273" r:id="rId18"/>
    <p:sldId id="274" r:id="rId19"/>
    <p:sldId id="275" r:id="rId20"/>
    <p:sldId id="276" r:id="rId21"/>
    <p:sldId id="279" r:id="rId22"/>
    <p:sldId id="287" r:id="rId23"/>
    <p:sldId id="285" r:id="rId24"/>
    <p:sldId id="286" r:id="rId25"/>
    <p:sldId id="280" r:id="rId26"/>
    <p:sldId id="283" r:id="rId27"/>
    <p:sldId id="284" r:id="rId28"/>
    <p:sldId id="281" r:id="rId29"/>
    <p:sldId id="282"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23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37"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BEB9F15-82D5-49EB-952B-3AF299649426}"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482F55-D9A2-4869-B789-AB9CDD060856}" type="slidenum">
              <a:rPr lang="en-US" smtClean="0"/>
              <a:t>‹#›</a:t>
            </a:fld>
            <a:endParaRPr lang="en-US"/>
          </a:p>
        </p:txBody>
      </p:sp>
    </p:spTree>
    <p:extLst>
      <p:ext uri="{BB962C8B-B14F-4D97-AF65-F5344CB8AC3E}">
        <p14:creationId xmlns:p14="http://schemas.microsoft.com/office/powerpoint/2010/main" val="3464797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EB9F15-82D5-49EB-952B-3AF299649426}"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482F55-D9A2-4869-B789-AB9CDD060856}" type="slidenum">
              <a:rPr lang="en-US" smtClean="0"/>
              <a:t>‹#›</a:t>
            </a:fld>
            <a:endParaRPr lang="en-US"/>
          </a:p>
        </p:txBody>
      </p:sp>
    </p:spTree>
    <p:extLst>
      <p:ext uri="{BB962C8B-B14F-4D97-AF65-F5344CB8AC3E}">
        <p14:creationId xmlns:p14="http://schemas.microsoft.com/office/powerpoint/2010/main" val="1771329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EB9F15-82D5-49EB-952B-3AF299649426}"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482F55-D9A2-4869-B789-AB9CDD060856}" type="slidenum">
              <a:rPr lang="en-US" smtClean="0"/>
              <a:t>‹#›</a:t>
            </a:fld>
            <a:endParaRPr lang="en-US"/>
          </a:p>
        </p:txBody>
      </p:sp>
    </p:spTree>
    <p:extLst>
      <p:ext uri="{BB962C8B-B14F-4D97-AF65-F5344CB8AC3E}">
        <p14:creationId xmlns:p14="http://schemas.microsoft.com/office/powerpoint/2010/main" val="3827862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EB9F15-82D5-49EB-952B-3AF299649426}"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482F55-D9A2-4869-B789-AB9CDD060856}" type="slidenum">
              <a:rPr lang="en-US" smtClean="0"/>
              <a:t>‹#›</a:t>
            </a:fld>
            <a:endParaRPr lang="en-US"/>
          </a:p>
        </p:txBody>
      </p:sp>
    </p:spTree>
    <p:extLst>
      <p:ext uri="{BB962C8B-B14F-4D97-AF65-F5344CB8AC3E}">
        <p14:creationId xmlns:p14="http://schemas.microsoft.com/office/powerpoint/2010/main" val="2484200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EB9F15-82D5-49EB-952B-3AF299649426}"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482F55-D9A2-4869-B789-AB9CDD060856}" type="slidenum">
              <a:rPr lang="en-US" smtClean="0"/>
              <a:t>‹#›</a:t>
            </a:fld>
            <a:endParaRPr lang="en-US"/>
          </a:p>
        </p:txBody>
      </p:sp>
    </p:spTree>
    <p:extLst>
      <p:ext uri="{BB962C8B-B14F-4D97-AF65-F5344CB8AC3E}">
        <p14:creationId xmlns:p14="http://schemas.microsoft.com/office/powerpoint/2010/main" val="2019637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BEB9F15-82D5-49EB-952B-3AF299649426}"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482F55-D9A2-4869-B789-AB9CDD060856}" type="slidenum">
              <a:rPr lang="en-US" smtClean="0"/>
              <a:t>‹#›</a:t>
            </a:fld>
            <a:endParaRPr lang="en-US"/>
          </a:p>
        </p:txBody>
      </p:sp>
    </p:spTree>
    <p:extLst>
      <p:ext uri="{BB962C8B-B14F-4D97-AF65-F5344CB8AC3E}">
        <p14:creationId xmlns:p14="http://schemas.microsoft.com/office/powerpoint/2010/main" val="693324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EB9F15-82D5-49EB-952B-3AF299649426}" type="datetimeFigureOut">
              <a:rPr lang="en-US" smtClean="0"/>
              <a:t>1/11/2022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482F55-D9A2-4869-B789-AB9CDD060856}" type="slidenum">
              <a:rPr lang="en-US" smtClean="0"/>
              <a:t>‹#›</a:t>
            </a:fld>
            <a:endParaRPr lang="en-US"/>
          </a:p>
        </p:txBody>
      </p:sp>
    </p:spTree>
    <p:extLst>
      <p:ext uri="{BB962C8B-B14F-4D97-AF65-F5344CB8AC3E}">
        <p14:creationId xmlns:p14="http://schemas.microsoft.com/office/powerpoint/2010/main" val="557334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BEB9F15-82D5-49EB-952B-3AF299649426}" type="datetimeFigureOut">
              <a:rPr lang="en-US" smtClean="0"/>
              <a:t>1/11/2022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482F55-D9A2-4869-B789-AB9CDD060856}" type="slidenum">
              <a:rPr lang="en-US" smtClean="0"/>
              <a:t>‹#›</a:t>
            </a:fld>
            <a:endParaRPr lang="en-US"/>
          </a:p>
        </p:txBody>
      </p:sp>
    </p:spTree>
    <p:extLst>
      <p:ext uri="{BB962C8B-B14F-4D97-AF65-F5344CB8AC3E}">
        <p14:creationId xmlns:p14="http://schemas.microsoft.com/office/powerpoint/2010/main" val="4171628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EB9F15-82D5-49EB-952B-3AF299649426}" type="datetimeFigureOut">
              <a:rPr lang="en-US" smtClean="0"/>
              <a:t>1/11/2022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482F55-D9A2-4869-B789-AB9CDD060856}" type="slidenum">
              <a:rPr lang="en-US" smtClean="0"/>
              <a:t>‹#›</a:t>
            </a:fld>
            <a:endParaRPr lang="en-US"/>
          </a:p>
        </p:txBody>
      </p:sp>
    </p:spTree>
    <p:extLst>
      <p:ext uri="{BB962C8B-B14F-4D97-AF65-F5344CB8AC3E}">
        <p14:creationId xmlns:p14="http://schemas.microsoft.com/office/powerpoint/2010/main" val="723259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EB9F15-82D5-49EB-952B-3AF299649426}"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482F55-D9A2-4869-B789-AB9CDD060856}" type="slidenum">
              <a:rPr lang="en-US" smtClean="0"/>
              <a:t>‹#›</a:t>
            </a:fld>
            <a:endParaRPr lang="en-US"/>
          </a:p>
        </p:txBody>
      </p:sp>
    </p:spTree>
    <p:extLst>
      <p:ext uri="{BB962C8B-B14F-4D97-AF65-F5344CB8AC3E}">
        <p14:creationId xmlns:p14="http://schemas.microsoft.com/office/powerpoint/2010/main" val="4188050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EB9F15-82D5-49EB-952B-3AF299649426}"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482F55-D9A2-4869-B789-AB9CDD060856}" type="slidenum">
              <a:rPr lang="en-US" smtClean="0"/>
              <a:t>‹#›</a:t>
            </a:fld>
            <a:endParaRPr lang="en-US"/>
          </a:p>
        </p:txBody>
      </p:sp>
    </p:spTree>
    <p:extLst>
      <p:ext uri="{BB962C8B-B14F-4D97-AF65-F5344CB8AC3E}">
        <p14:creationId xmlns:p14="http://schemas.microsoft.com/office/powerpoint/2010/main" val="2379739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EB9F15-82D5-49EB-952B-3AF299649426}" type="datetimeFigureOut">
              <a:rPr lang="en-US" smtClean="0"/>
              <a:t>1/11/2022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482F55-D9A2-4869-B789-AB9CDD060856}" type="slidenum">
              <a:rPr lang="en-US" smtClean="0"/>
              <a:t>‹#›</a:t>
            </a:fld>
            <a:endParaRPr lang="en-US"/>
          </a:p>
        </p:txBody>
      </p:sp>
    </p:spTree>
    <p:extLst>
      <p:ext uri="{BB962C8B-B14F-4D97-AF65-F5344CB8AC3E}">
        <p14:creationId xmlns:p14="http://schemas.microsoft.com/office/powerpoint/2010/main" val="19853543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PROTOTYPING</a:t>
            </a:r>
            <a:endParaRPr lang="en-US" dirty="0"/>
          </a:p>
        </p:txBody>
      </p:sp>
      <p:sp>
        <p:nvSpPr>
          <p:cNvPr id="3" name="Content Placeholder 2"/>
          <p:cNvSpPr>
            <a:spLocks noGrp="1"/>
          </p:cNvSpPr>
          <p:nvPr>
            <p:ph idx="1"/>
          </p:nvPr>
        </p:nvSpPr>
        <p:spPr/>
        <p:txBody>
          <a:bodyPr/>
          <a:lstStyle/>
          <a:p>
            <a:pPr marL="0" indent="0" algn="just">
              <a:buNone/>
            </a:pPr>
            <a:r>
              <a:rPr lang="en-US" dirty="0" smtClean="0"/>
              <a:t>Prototyping is the activity of creating incomplete versions of the product being developed.</a:t>
            </a:r>
          </a:p>
          <a:p>
            <a:pPr algn="ctr"/>
            <a:endParaRPr lang="en-US" dirty="0"/>
          </a:p>
        </p:txBody>
      </p:sp>
    </p:spTree>
    <p:extLst>
      <p:ext uri="{BB962C8B-B14F-4D97-AF65-F5344CB8AC3E}">
        <p14:creationId xmlns:p14="http://schemas.microsoft.com/office/powerpoint/2010/main" val="26502311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ORIENTED MODEL</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smtClean="0"/>
              <a:t>Software design model which uses object oriented programming</a:t>
            </a:r>
            <a:endParaRPr lang="en-US" dirty="0"/>
          </a:p>
          <a:p>
            <a:pPr algn="just"/>
            <a:r>
              <a:rPr lang="en-US" dirty="0" smtClean="0"/>
              <a:t>Main </a:t>
            </a:r>
            <a:r>
              <a:rPr lang="en-US" dirty="0"/>
              <a:t>goal of the </a:t>
            </a:r>
            <a:r>
              <a:rPr lang="en-US" dirty="0" smtClean="0"/>
              <a:t>OOM </a:t>
            </a:r>
            <a:r>
              <a:rPr lang="en-US" dirty="0"/>
              <a:t>is the increasing the </a:t>
            </a:r>
            <a:r>
              <a:rPr lang="en-US" dirty="0" smtClean="0"/>
              <a:t>reusability capacity </a:t>
            </a:r>
            <a:r>
              <a:rPr lang="en-US" dirty="0"/>
              <a:t>of the software, reducing the complexity and </a:t>
            </a:r>
            <a:r>
              <a:rPr lang="en-US" dirty="0" smtClean="0"/>
              <a:t>the software </a:t>
            </a:r>
            <a:r>
              <a:rPr lang="en-US" dirty="0"/>
              <a:t>systems maintenance costs </a:t>
            </a:r>
            <a:endParaRPr lang="en-US" dirty="0" smtClean="0"/>
          </a:p>
          <a:p>
            <a:pPr algn="just"/>
            <a:r>
              <a:rPr lang="en-US" dirty="0"/>
              <a:t>based on the classes which identify the behavior of the data present in the software </a:t>
            </a:r>
            <a:r>
              <a:rPr lang="en-US" dirty="0" smtClean="0"/>
              <a:t>system</a:t>
            </a:r>
          </a:p>
          <a:p>
            <a:pPr algn="just"/>
            <a:r>
              <a:rPr lang="en-US" dirty="0" smtClean="0"/>
              <a:t>describes </a:t>
            </a:r>
            <a:r>
              <a:rPr lang="en-US" dirty="0"/>
              <a:t>a set of analysis, design and </a:t>
            </a:r>
            <a:r>
              <a:rPr lang="en-US" dirty="0" smtClean="0"/>
              <a:t>implementation processes </a:t>
            </a:r>
            <a:r>
              <a:rPr lang="en-US" dirty="0"/>
              <a:t>and this has made the development of the most </a:t>
            </a:r>
            <a:r>
              <a:rPr lang="en-US" dirty="0" smtClean="0"/>
              <a:t>of the </a:t>
            </a:r>
            <a:r>
              <a:rPr lang="en-US" dirty="0"/>
              <a:t>software systems on the bases of object oriented.</a:t>
            </a:r>
          </a:p>
        </p:txBody>
      </p:sp>
    </p:spTree>
    <p:extLst>
      <p:ext uri="{BB962C8B-B14F-4D97-AF65-F5344CB8AC3E}">
        <p14:creationId xmlns:p14="http://schemas.microsoft.com/office/powerpoint/2010/main" val="19339539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One of the main goals </a:t>
            </a:r>
            <a:r>
              <a:rPr lang="en-US" dirty="0" smtClean="0"/>
              <a:t>is </a:t>
            </a:r>
            <a:r>
              <a:rPr lang="en-US" dirty="0"/>
              <a:t>emphasizing the </a:t>
            </a:r>
            <a:r>
              <a:rPr lang="en-US" dirty="0" smtClean="0"/>
              <a:t>reduction of </a:t>
            </a:r>
            <a:r>
              <a:rPr lang="en-US" dirty="0"/>
              <a:t>costs and the time for production of </a:t>
            </a:r>
            <a:r>
              <a:rPr lang="en-US" dirty="0" smtClean="0"/>
              <a:t>software</a:t>
            </a:r>
          </a:p>
          <a:p>
            <a:pPr algn="just"/>
            <a:r>
              <a:rPr lang="en-US" dirty="0" smtClean="0"/>
              <a:t>uses </a:t>
            </a:r>
            <a:r>
              <a:rPr lang="en-US" dirty="0"/>
              <a:t>the classes and this presents an efficient method for integration in development of software</a:t>
            </a:r>
          </a:p>
        </p:txBody>
      </p:sp>
    </p:spTree>
    <p:extLst>
      <p:ext uri="{BB962C8B-B14F-4D97-AF65-F5344CB8AC3E}">
        <p14:creationId xmlns:p14="http://schemas.microsoft.com/office/powerpoint/2010/main" val="22927413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OBJECT ORIENTED ANALYSIS(OOA)</a:t>
            </a:r>
            <a:endParaRPr lang="en-US" dirty="0"/>
          </a:p>
        </p:txBody>
      </p:sp>
      <p:sp>
        <p:nvSpPr>
          <p:cNvPr id="3" name="Content Placeholder 2"/>
          <p:cNvSpPr>
            <a:spLocks noGrp="1"/>
          </p:cNvSpPr>
          <p:nvPr>
            <p:ph idx="1"/>
          </p:nvPr>
        </p:nvSpPr>
        <p:spPr/>
        <p:txBody>
          <a:bodyPr>
            <a:normAutofit/>
          </a:bodyPr>
          <a:lstStyle/>
          <a:p>
            <a:pPr algn="just"/>
            <a:r>
              <a:rPr lang="en-US" dirty="0"/>
              <a:t>identifies the software requirements </a:t>
            </a:r>
            <a:r>
              <a:rPr lang="en-US" dirty="0" smtClean="0"/>
              <a:t>in software </a:t>
            </a:r>
            <a:r>
              <a:rPr lang="en-US" dirty="0"/>
              <a:t>development </a:t>
            </a:r>
            <a:r>
              <a:rPr lang="en-US" dirty="0" smtClean="0"/>
              <a:t>activities</a:t>
            </a:r>
          </a:p>
          <a:p>
            <a:pPr algn="just"/>
            <a:r>
              <a:rPr lang="en-US" dirty="0"/>
              <a:t>fulfills and executes the main requirements of the </a:t>
            </a:r>
            <a:r>
              <a:rPr lang="en-US" dirty="0" smtClean="0"/>
              <a:t>users, studies </a:t>
            </a:r>
            <a:r>
              <a:rPr lang="en-US" dirty="0"/>
              <a:t>the feasibilities, validates the specifications and manages the </a:t>
            </a:r>
            <a:r>
              <a:rPr lang="en-US" dirty="0" smtClean="0"/>
              <a:t>requirements</a:t>
            </a:r>
          </a:p>
        </p:txBody>
      </p:sp>
    </p:spTree>
    <p:extLst>
      <p:ext uri="{BB962C8B-B14F-4D97-AF65-F5344CB8AC3E}">
        <p14:creationId xmlns:p14="http://schemas.microsoft.com/office/powerpoint/2010/main" val="8994963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ORIENTED DESIGN(OOD)</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OOD </a:t>
            </a:r>
            <a:r>
              <a:rPr lang="en-US" dirty="0"/>
              <a:t>is focused on organizing the objects in the classes and all methods and the functions in a class are defined in OOD </a:t>
            </a:r>
            <a:r>
              <a:rPr lang="en-US" dirty="0" smtClean="0"/>
              <a:t>stage</a:t>
            </a:r>
          </a:p>
          <a:p>
            <a:pPr algn="just"/>
            <a:r>
              <a:rPr lang="en-US" dirty="0"/>
              <a:t>OOD is a process in which the user requirements are transformed to a design for software </a:t>
            </a:r>
            <a:r>
              <a:rPr lang="en-US" dirty="0" smtClean="0"/>
              <a:t>creation</a:t>
            </a:r>
          </a:p>
          <a:p>
            <a:pPr algn="just"/>
            <a:r>
              <a:rPr lang="en-US" dirty="0"/>
              <a:t>OOD transforms the data objects defined in analysis model to the data classes which conform to software development</a:t>
            </a:r>
          </a:p>
        </p:txBody>
      </p:sp>
    </p:spTree>
    <p:extLst>
      <p:ext uri="{BB962C8B-B14F-4D97-AF65-F5344CB8AC3E}">
        <p14:creationId xmlns:p14="http://schemas.microsoft.com/office/powerpoint/2010/main" val="10934957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a:t>
            </a:r>
            <a:endParaRPr lang="en-US" dirty="0"/>
          </a:p>
        </p:txBody>
      </p:sp>
      <p:sp>
        <p:nvSpPr>
          <p:cNvPr id="3" name="Content Placeholder 2"/>
          <p:cNvSpPr>
            <a:spLocks noGrp="1"/>
          </p:cNvSpPr>
          <p:nvPr>
            <p:ph idx="1"/>
          </p:nvPr>
        </p:nvSpPr>
        <p:spPr/>
        <p:txBody>
          <a:bodyPr>
            <a:normAutofit/>
          </a:bodyPr>
          <a:lstStyle/>
          <a:p>
            <a:pPr algn="just"/>
            <a:r>
              <a:rPr lang="en-US" dirty="0"/>
              <a:t>Reduced </a:t>
            </a:r>
            <a:r>
              <a:rPr lang="en-US" dirty="0" smtClean="0"/>
              <a:t>Maintenance</a:t>
            </a:r>
          </a:p>
          <a:p>
            <a:pPr algn="just"/>
            <a:r>
              <a:rPr lang="en-US" dirty="0"/>
              <a:t>Real-World </a:t>
            </a:r>
            <a:r>
              <a:rPr lang="en-US" dirty="0" smtClean="0"/>
              <a:t>Modeling</a:t>
            </a:r>
          </a:p>
          <a:p>
            <a:pPr algn="just"/>
            <a:r>
              <a:rPr lang="en-US" dirty="0"/>
              <a:t>Improved Reliability and </a:t>
            </a:r>
            <a:r>
              <a:rPr lang="en-US" dirty="0" smtClean="0"/>
              <a:t>Flexibility</a:t>
            </a:r>
          </a:p>
          <a:p>
            <a:pPr algn="just"/>
            <a:r>
              <a:rPr lang="en-US" dirty="0" smtClean="0"/>
              <a:t>Reusability</a:t>
            </a:r>
          </a:p>
          <a:p>
            <a:pPr algn="just"/>
            <a:r>
              <a:rPr lang="en-US" dirty="0"/>
              <a:t>Focuses on data rather than the procedures as in Structured </a:t>
            </a:r>
            <a:r>
              <a:rPr lang="en-US" dirty="0" smtClean="0"/>
              <a:t>Analysis</a:t>
            </a:r>
          </a:p>
          <a:p>
            <a:pPr marL="0" indent="0" algn="just">
              <a:buNone/>
            </a:pPr>
            <a:endParaRPr lang="en-US" dirty="0"/>
          </a:p>
        </p:txBody>
      </p:sp>
    </p:spTree>
    <p:extLst>
      <p:ext uri="{BB962C8B-B14F-4D97-AF65-F5344CB8AC3E}">
        <p14:creationId xmlns:p14="http://schemas.microsoft.com/office/powerpoint/2010/main" val="36600640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a:t>
            </a:r>
            <a:endParaRPr lang="en-US" dirty="0"/>
          </a:p>
        </p:txBody>
      </p:sp>
      <p:sp>
        <p:nvSpPr>
          <p:cNvPr id="3" name="Content Placeholder 2"/>
          <p:cNvSpPr>
            <a:spLocks noGrp="1"/>
          </p:cNvSpPr>
          <p:nvPr>
            <p:ph idx="1"/>
          </p:nvPr>
        </p:nvSpPr>
        <p:spPr/>
        <p:txBody>
          <a:bodyPr/>
          <a:lstStyle/>
          <a:p>
            <a:pPr algn="just"/>
            <a:r>
              <a:rPr lang="en-US" dirty="0"/>
              <a:t>Object-oriented Development is not a </a:t>
            </a:r>
            <a:r>
              <a:rPr lang="en-US" dirty="0" smtClean="0"/>
              <a:t>panacea</a:t>
            </a:r>
          </a:p>
          <a:p>
            <a:pPr algn="just"/>
            <a:r>
              <a:rPr lang="en-US" dirty="0"/>
              <a:t>The object-oriented models do not easily show the communications between the objects in the </a:t>
            </a:r>
            <a:r>
              <a:rPr lang="en-US" dirty="0" smtClean="0"/>
              <a:t>system</a:t>
            </a:r>
          </a:p>
          <a:p>
            <a:pPr algn="just"/>
            <a:r>
              <a:rPr lang="en-US" dirty="0"/>
              <a:t>All the interfaces between the objects cannot be represented in a single </a:t>
            </a:r>
            <a:r>
              <a:rPr lang="en-US" dirty="0" smtClean="0"/>
              <a:t>diagram</a:t>
            </a:r>
            <a:endParaRPr lang="en-US" dirty="0"/>
          </a:p>
        </p:txBody>
      </p:sp>
    </p:spTree>
    <p:extLst>
      <p:ext uri="{BB962C8B-B14F-4D97-AF65-F5344CB8AC3E}">
        <p14:creationId xmlns:p14="http://schemas.microsoft.com/office/powerpoint/2010/main" val="14961778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MODEL</a:t>
            </a:r>
            <a:endParaRPr lang="en-US" dirty="0"/>
          </a:p>
        </p:txBody>
      </p:sp>
      <p:sp>
        <p:nvSpPr>
          <p:cNvPr id="3" name="Content Placeholder 2"/>
          <p:cNvSpPr>
            <a:spLocks noGrp="1"/>
          </p:cNvSpPr>
          <p:nvPr>
            <p:ph idx="1"/>
          </p:nvPr>
        </p:nvSpPr>
        <p:spPr/>
        <p:txBody>
          <a:bodyPr/>
          <a:lstStyle/>
          <a:p>
            <a:r>
              <a:rPr lang="en-US" dirty="0"/>
              <a:t>Agile SDLC model is a combination of iterative and incremental process models with focus on process adaptability and customer satisfaction by rapid delivery of working software product.</a:t>
            </a:r>
          </a:p>
        </p:txBody>
      </p:sp>
    </p:spTree>
    <p:extLst>
      <p:ext uri="{BB962C8B-B14F-4D97-AF65-F5344CB8AC3E}">
        <p14:creationId xmlns:p14="http://schemas.microsoft.com/office/powerpoint/2010/main" val="12528259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600" y="1195038"/>
            <a:ext cx="7543800" cy="5052140"/>
          </a:xfrm>
        </p:spPr>
      </p:pic>
    </p:spTree>
    <p:extLst>
      <p:ext uri="{BB962C8B-B14F-4D97-AF65-F5344CB8AC3E}">
        <p14:creationId xmlns:p14="http://schemas.microsoft.com/office/powerpoint/2010/main" val="6907282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PRINCIPLES</a:t>
            </a:r>
            <a:endParaRPr lang="en-US" dirty="0"/>
          </a:p>
        </p:txBody>
      </p:sp>
      <p:sp>
        <p:nvSpPr>
          <p:cNvPr id="3" name="Content Placeholder 2"/>
          <p:cNvSpPr>
            <a:spLocks noGrp="1"/>
          </p:cNvSpPr>
          <p:nvPr>
            <p:ph idx="1"/>
          </p:nvPr>
        </p:nvSpPr>
        <p:spPr/>
        <p:txBody>
          <a:bodyPr/>
          <a:lstStyle/>
          <a:p>
            <a:r>
              <a:rPr lang="en-US" dirty="0"/>
              <a:t>Individuals and </a:t>
            </a:r>
            <a:r>
              <a:rPr lang="en-US" dirty="0" smtClean="0"/>
              <a:t>Interactions</a:t>
            </a:r>
          </a:p>
          <a:p>
            <a:r>
              <a:rPr lang="en-US" dirty="0"/>
              <a:t>Working </a:t>
            </a:r>
            <a:r>
              <a:rPr lang="en-US" dirty="0" smtClean="0"/>
              <a:t>software</a:t>
            </a:r>
          </a:p>
          <a:p>
            <a:r>
              <a:rPr lang="en-US" dirty="0"/>
              <a:t>Customer </a:t>
            </a:r>
            <a:r>
              <a:rPr lang="en-US" dirty="0" smtClean="0"/>
              <a:t>collaboration</a:t>
            </a:r>
          </a:p>
          <a:p>
            <a:r>
              <a:rPr lang="en-US" dirty="0"/>
              <a:t>Responding to change</a:t>
            </a:r>
          </a:p>
        </p:txBody>
      </p:sp>
    </p:spTree>
    <p:extLst>
      <p:ext uri="{BB962C8B-B14F-4D97-AF65-F5344CB8AC3E}">
        <p14:creationId xmlns:p14="http://schemas.microsoft.com/office/powerpoint/2010/main" val="2891158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a:t>
            </a:r>
            <a:endParaRPr lang="en-US" dirty="0"/>
          </a:p>
        </p:txBody>
      </p:sp>
      <p:sp>
        <p:nvSpPr>
          <p:cNvPr id="3" name="Content Placeholder 2"/>
          <p:cNvSpPr>
            <a:spLocks noGrp="1"/>
          </p:cNvSpPr>
          <p:nvPr>
            <p:ph idx="1"/>
          </p:nvPr>
        </p:nvSpPr>
        <p:spPr/>
        <p:txBody>
          <a:bodyPr>
            <a:normAutofit fontScale="85000" lnSpcReduction="20000"/>
          </a:bodyPr>
          <a:lstStyle/>
          <a:p>
            <a:r>
              <a:rPr lang="en-US" dirty="0"/>
              <a:t>Customer satisfaction through early and continuous software </a:t>
            </a:r>
            <a:r>
              <a:rPr lang="en-US" dirty="0" smtClean="0"/>
              <a:t>delivery</a:t>
            </a:r>
          </a:p>
          <a:p>
            <a:r>
              <a:rPr lang="en-US" dirty="0"/>
              <a:t>Accommodate changing requirements throughout the development process </a:t>
            </a:r>
            <a:endParaRPr lang="en-US" dirty="0" smtClean="0"/>
          </a:p>
          <a:p>
            <a:r>
              <a:rPr lang="en-US" dirty="0"/>
              <a:t>Frequent delivery of working </a:t>
            </a:r>
            <a:r>
              <a:rPr lang="en-US" dirty="0" smtClean="0"/>
              <a:t>software</a:t>
            </a:r>
          </a:p>
          <a:p>
            <a:r>
              <a:rPr lang="en-US" dirty="0"/>
              <a:t>Collaboration between the business stakeholders and developers throughout the </a:t>
            </a:r>
            <a:r>
              <a:rPr lang="en-US" dirty="0" smtClean="0"/>
              <a:t>project</a:t>
            </a:r>
          </a:p>
          <a:p>
            <a:r>
              <a:rPr lang="en-US" dirty="0"/>
              <a:t>Agile processes to support a consistent development pace </a:t>
            </a:r>
            <a:endParaRPr lang="en-US" dirty="0" smtClean="0"/>
          </a:p>
          <a:p>
            <a:r>
              <a:rPr lang="en-US" dirty="0" smtClean="0"/>
              <a:t>Simplicity</a:t>
            </a:r>
          </a:p>
          <a:p>
            <a:r>
              <a:rPr lang="en-US" dirty="0"/>
              <a:t>Regular reflections on how to become more effective </a:t>
            </a:r>
          </a:p>
        </p:txBody>
      </p:sp>
    </p:spTree>
    <p:extLst>
      <p:ext uri="{BB962C8B-B14F-4D97-AF65-F5344CB8AC3E}">
        <p14:creationId xmlns:p14="http://schemas.microsoft.com/office/powerpoint/2010/main" val="3173506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PROTOTYPING MODEL</a:t>
            </a:r>
            <a:endParaRPr lang="en-US" dirty="0"/>
          </a:p>
        </p:txBody>
      </p:sp>
      <p:sp>
        <p:nvSpPr>
          <p:cNvPr id="3" name="Content Placeholder 2"/>
          <p:cNvSpPr>
            <a:spLocks noGrp="1"/>
          </p:cNvSpPr>
          <p:nvPr>
            <p:ph idx="1"/>
          </p:nvPr>
        </p:nvSpPr>
        <p:spPr/>
        <p:txBody>
          <a:bodyPr>
            <a:normAutofit lnSpcReduction="10000"/>
          </a:bodyPr>
          <a:lstStyle/>
          <a:p>
            <a:pPr algn="just"/>
            <a:r>
              <a:rPr lang="en-US" dirty="0"/>
              <a:t>It is one of the forms of the Software Development Cycle (SDLC) models, which is based on the quick initial development of the prototypes based on the currently available or limited </a:t>
            </a:r>
            <a:r>
              <a:rPr lang="en-US" dirty="0" smtClean="0"/>
              <a:t>requirements</a:t>
            </a:r>
          </a:p>
          <a:p>
            <a:pPr algn="just"/>
            <a:r>
              <a:rPr lang="en-US" dirty="0"/>
              <a:t> In this model, a prototype of the end product is first developed, tested and refined as per customer feedback repeatedly till a final acceptable prototype is </a:t>
            </a:r>
            <a:r>
              <a:rPr lang="en-US" dirty="0" smtClean="0"/>
              <a:t>achieved.</a:t>
            </a:r>
            <a:endParaRPr lang="en-US" dirty="0"/>
          </a:p>
        </p:txBody>
      </p:sp>
    </p:spTree>
    <p:extLst>
      <p:ext uri="{BB962C8B-B14F-4D97-AF65-F5344CB8AC3E}">
        <p14:creationId xmlns:p14="http://schemas.microsoft.com/office/powerpoint/2010/main" val="10475401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t>Agile may not work as expected, for example, if a client is not clear about the goals, if the project manager or the team has no experience or if they do not “work well” under pressure</a:t>
            </a:r>
            <a:r>
              <a:rPr lang="en-US" dirty="0" smtClean="0"/>
              <a:t>.</a:t>
            </a:r>
          </a:p>
          <a:p>
            <a:pPr algn="just"/>
            <a:r>
              <a:rPr lang="en-US" dirty="0"/>
              <a:t>Because the Agile methodology has less formal and more flexible processes, it may not always be easily included into larger and more traditional organizations</a:t>
            </a:r>
            <a:r>
              <a:rPr lang="en-US" dirty="0" smtClean="0"/>
              <a:t>.</a:t>
            </a:r>
          </a:p>
          <a:p>
            <a:pPr algn="just"/>
            <a:r>
              <a:rPr lang="en-US" dirty="0"/>
              <a:t>Furthermore, given that this methodology focuses mainly on the short term, the risk that the long-term vision will be </a:t>
            </a:r>
            <a:r>
              <a:rPr lang="en-US" dirty="0" smtClean="0"/>
              <a:t>lost</a:t>
            </a:r>
            <a:endParaRPr lang="en-US" dirty="0"/>
          </a:p>
        </p:txBody>
      </p:sp>
    </p:spTree>
    <p:extLst>
      <p:ext uri="{BB962C8B-B14F-4D97-AF65-F5344CB8AC3E}">
        <p14:creationId xmlns:p14="http://schemas.microsoft.com/office/powerpoint/2010/main" val="38594107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EXTREME PROGRAMMING</a:t>
            </a:r>
            <a:endParaRPr lang="en-US" dirty="0"/>
          </a:p>
        </p:txBody>
      </p:sp>
      <p:sp>
        <p:nvSpPr>
          <p:cNvPr id="3" name="Content Placeholder 2"/>
          <p:cNvSpPr>
            <a:spLocks noGrp="1"/>
          </p:cNvSpPr>
          <p:nvPr>
            <p:ph idx="1"/>
          </p:nvPr>
        </p:nvSpPr>
        <p:spPr/>
        <p:txBody>
          <a:bodyPr/>
          <a:lstStyle/>
          <a:p>
            <a:pPr marL="0" indent="0" algn="just">
              <a:buNone/>
            </a:pPr>
            <a:r>
              <a:rPr lang="en-US" dirty="0"/>
              <a:t>Extreme Programming (XP) is an agile software development framework that aims to produce higher quality software, and higher quality of life for the development team. </a:t>
            </a:r>
            <a:endParaRPr lang="en-US" dirty="0" smtClean="0"/>
          </a:p>
          <a:p>
            <a:endParaRPr lang="en-US" dirty="0"/>
          </a:p>
        </p:txBody>
      </p:sp>
    </p:spTree>
    <p:extLst>
      <p:ext uri="{BB962C8B-B14F-4D97-AF65-F5344CB8AC3E}">
        <p14:creationId xmlns:p14="http://schemas.microsoft.com/office/powerpoint/2010/main" val="8734849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846138"/>
            <a:ext cx="7015291" cy="5199843"/>
          </a:xfrm>
        </p:spPr>
      </p:pic>
    </p:spTree>
    <p:extLst>
      <p:ext uri="{BB962C8B-B14F-4D97-AF65-F5344CB8AC3E}">
        <p14:creationId xmlns:p14="http://schemas.microsoft.com/office/powerpoint/2010/main" val="24104129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609600"/>
            <a:ext cx="8381999" cy="5943600"/>
          </a:xfrm>
        </p:spPr>
      </p:pic>
    </p:spTree>
    <p:extLst>
      <p:ext uri="{BB962C8B-B14F-4D97-AF65-F5344CB8AC3E}">
        <p14:creationId xmlns:p14="http://schemas.microsoft.com/office/powerpoint/2010/main" val="1946080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90600" y="574264"/>
            <a:ext cx="7315199" cy="6131336"/>
          </a:xfrm>
        </p:spPr>
      </p:pic>
    </p:spTree>
    <p:extLst>
      <p:ext uri="{BB962C8B-B14F-4D97-AF65-F5344CB8AC3E}">
        <p14:creationId xmlns:p14="http://schemas.microsoft.com/office/powerpoint/2010/main" val="30821449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five values of </a:t>
            </a:r>
            <a:r>
              <a:rPr lang="en-US" dirty="0" smtClean="0"/>
              <a:t>XP</a:t>
            </a:r>
            <a:endParaRPr lang="en-US" dirty="0"/>
          </a:p>
        </p:txBody>
      </p:sp>
      <p:sp>
        <p:nvSpPr>
          <p:cNvPr id="3" name="Content Placeholder 2"/>
          <p:cNvSpPr>
            <a:spLocks noGrp="1"/>
          </p:cNvSpPr>
          <p:nvPr>
            <p:ph idx="1"/>
          </p:nvPr>
        </p:nvSpPr>
        <p:spPr/>
        <p:txBody>
          <a:bodyPr/>
          <a:lstStyle/>
          <a:p>
            <a:pPr>
              <a:buFont typeface="Wingdings" pitchFamily="2" charset="2"/>
              <a:buChar char="q"/>
            </a:pPr>
            <a:r>
              <a:rPr lang="en-US" dirty="0" smtClean="0"/>
              <a:t>Communication</a:t>
            </a:r>
          </a:p>
          <a:p>
            <a:pPr>
              <a:buFont typeface="Wingdings" pitchFamily="2" charset="2"/>
              <a:buChar char="q"/>
            </a:pPr>
            <a:r>
              <a:rPr lang="en-US" dirty="0" smtClean="0"/>
              <a:t>Simplicity</a:t>
            </a:r>
          </a:p>
          <a:p>
            <a:pPr>
              <a:buFont typeface="Wingdings" pitchFamily="2" charset="2"/>
              <a:buChar char="q"/>
            </a:pPr>
            <a:r>
              <a:rPr lang="en-US" dirty="0" smtClean="0"/>
              <a:t>Feedback</a:t>
            </a:r>
          </a:p>
          <a:p>
            <a:pPr>
              <a:buFont typeface="Wingdings" pitchFamily="2" charset="2"/>
              <a:buChar char="q"/>
            </a:pPr>
            <a:r>
              <a:rPr lang="en-US" dirty="0" smtClean="0"/>
              <a:t>Courage</a:t>
            </a:r>
          </a:p>
          <a:p>
            <a:pPr>
              <a:buFont typeface="Wingdings" pitchFamily="2" charset="2"/>
              <a:buChar char="q"/>
            </a:pPr>
            <a:r>
              <a:rPr lang="en-US" dirty="0" smtClean="0"/>
              <a:t>Respect</a:t>
            </a:r>
            <a:endParaRPr lang="en-US" dirty="0"/>
          </a:p>
        </p:txBody>
      </p:sp>
    </p:spTree>
    <p:extLst>
      <p:ext uri="{BB962C8B-B14F-4D97-AF65-F5344CB8AC3E}">
        <p14:creationId xmlns:p14="http://schemas.microsoft.com/office/powerpoint/2010/main" val="7709112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 rules</a:t>
            </a:r>
            <a:endParaRPr lang="en-US" dirty="0"/>
          </a:p>
        </p:txBody>
      </p:sp>
      <p:sp>
        <p:nvSpPr>
          <p:cNvPr id="3" name="Content Placeholder 2"/>
          <p:cNvSpPr>
            <a:spLocks noGrp="1"/>
          </p:cNvSpPr>
          <p:nvPr>
            <p:ph idx="1"/>
          </p:nvPr>
        </p:nvSpPr>
        <p:spPr/>
        <p:txBody>
          <a:bodyPr>
            <a:normAutofit fontScale="62500" lnSpcReduction="20000"/>
          </a:bodyPr>
          <a:lstStyle/>
          <a:p>
            <a:pPr algn="just">
              <a:buFont typeface="Wingdings" pitchFamily="2" charset="2"/>
              <a:buChar char="Ø"/>
            </a:pPr>
            <a:r>
              <a:rPr lang="en-US" b="1" dirty="0"/>
              <a:t>User stories (planning):</a:t>
            </a:r>
            <a:r>
              <a:rPr lang="en-US" dirty="0"/>
              <a:t> </a:t>
            </a:r>
            <a:r>
              <a:rPr lang="en-US" dirty="0" smtClean="0"/>
              <a:t>The </a:t>
            </a:r>
            <a:r>
              <a:rPr lang="en-US" dirty="0"/>
              <a:t>customer defines the desired features for the new application and describes each feature's business value and priority. </a:t>
            </a:r>
            <a:r>
              <a:rPr lang="en-US" dirty="0" smtClean="0"/>
              <a:t>The </a:t>
            </a:r>
            <a:r>
              <a:rPr lang="en-US" dirty="0"/>
              <a:t>project team will employ the user stories for cost estimating and project management.</a:t>
            </a:r>
          </a:p>
          <a:p>
            <a:pPr algn="just">
              <a:buFont typeface="Wingdings" pitchFamily="2" charset="2"/>
              <a:buChar char="Ø"/>
            </a:pPr>
            <a:r>
              <a:rPr lang="en-US" b="1" dirty="0"/>
              <a:t>Small releases (building blocks):</a:t>
            </a:r>
            <a:r>
              <a:rPr lang="en-US" dirty="0"/>
              <a:t> With XP, you develop and deliver the application in a series of small, frequently updated versions. As each new requirement is added, complete the system and re-release.</a:t>
            </a:r>
          </a:p>
          <a:p>
            <a:pPr algn="just">
              <a:buFont typeface="Wingdings" pitchFamily="2" charset="2"/>
              <a:buChar char="Ø"/>
            </a:pPr>
            <a:r>
              <a:rPr lang="en-US" b="1" dirty="0"/>
              <a:t>Metaphor (standardized naming schemes):</a:t>
            </a:r>
            <a:r>
              <a:rPr lang="en-US" dirty="0"/>
              <a:t> XP systems development requires adhering to a set of standards for items such as variable names, class names, and methods. </a:t>
            </a:r>
          </a:p>
          <a:p>
            <a:pPr algn="just">
              <a:buFont typeface="Wingdings" pitchFamily="2" charset="2"/>
              <a:buChar char="Ø"/>
            </a:pPr>
            <a:r>
              <a:rPr lang="en-US" b="1" dirty="0"/>
              <a:t>Collective ownership:</a:t>
            </a:r>
            <a:r>
              <a:rPr lang="en-US" dirty="0"/>
              <a:t> No one person owns or is responsible for individual code </a:t>
            </a:r>
            <a:r>
              <a:rPr lang="en-US" dirty="0" smtClean="0"/>
              <a:t>segments.</a:t>
            </a:r>
            <a:endParaRPr lang="en-US" dirty="0"/>
          </a:p>
          <a:p>
            <a:pPr algn="just">
              <a:buFont typeface="Wingdings" pitchFamily="2" charset="2"/>
              <a:buChar char="Ø"/>
            </a:pPr>
            <a:r>
              <a:rPr lang="en-US" b="1" dirty="0"/>
              <a:t>Coding standard:</a:t>
            </a:r>
            <a:r>
              <a:rPr lang="en-US" dirty="0"/>
              <a:t> All team members write code in the same way, using the same styles and formats. This allows for rapid code sharing and reduces the learning curve for other developers</a:t>
            </a:r>
            <a:r>
              <a:rPr lang="en-US" dirty="0" smtClean="0"/>
              <a:t>.</a:t>
            </a:r>
            <a:endParaRPr lang="en-US" dirty="0"/>
          </a:p>
        </p:txBody>
      </p:sp>
    </p:spTree>
    <p:extLst>
      <p:ext uri="{BB962C8B-B14F-4D97-AF65-F5344CB8AC3E}">
        <p14:creationId xmlns:p14="http://schemas.microsoft.com/office/powerpoint/2010/main" val="9656422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lgn="just">
              <a:buFont typeface="Wingdings" pitchFamily="2" charset="2"/>
              <a:buChar char="Ø"/>
            </a:pPr>
            <a:r>
              <a:rPr lang="en-US" b="1" dirty="0"/>
              <a:t>Simple design:</a:t>
            </a:r>
            <a:r>
              <a:rPr lang="en-US" dirty="0"/>
              <a:t> The best design is the easiest one that works. </a:t>
            </a:r>
            <a:endParaRPr lang="en-US" b="1" dirty="0" smtClean="0"/>
          </a:p>
          <a:p>
            <a:pPr algn="just">
              <a:buFont typeface="Wingdings" pitchFamily="2" charset="2"/>
              <a:buChar char="Ø"/>
            </a:pPr>
            <a:r>
              <a:rPr lang="en-US" b="1" dirty="0" smtClean="0"/>
              <a:t>Refactoring</a:t>
            </a:r>
            <a:r>
              <a:rPr lang="en-US" b="1" dirty="0"/>
              <a:t>:</a:t>
            </a:r>
            <a:r>
              <a:rPr lang="en-US" dirty="0"/>
              <a:t> </a:t>
            </a:r>
            <a:r>
              <a:rPr lang="en-US" dirty="0" smtClean="0"/>
              <a:t>Each </a:t>
            </a:r>
            <a:r>
              <a:rPr lang="en-US" dirty="0"/>
              <a:t>member should have a synchronous understanding of the application and should continually work to adjust and improve the code. </a:t>
            </a:r>
          </a:p>
          <a:p>
            <a:pPr algn="just">
              <a:buFont typeface="Wingdings" pitchFamily="2" charset="2"/>
              <a:buChar char="Ø"/>
            </a:pPr>
            <a:r>
              <a:rPr lang="en-US" b="1" dirty="0"/>
              <a:t>Testing:</a:t>
            </a:r>
            <a:r>
              <a:rPr lang="en-US" dirty="0"/>
              <a:t> Each building block (small release) must be thoroughly tested prior to </a:t>
            </a:r>
            <a:r>
              <a:rPr lang="en-US" dirty="0" smtClean="0"/>
              <a:t>release</a:t>
            </a:r>
            <a:r>
              <a:rPr lang="en-US" dirty="0"/>
              <a:t>	</a:t>
            </a:r>
            <a:r>
              <a:rPr lang="en-US" dirty="0" smtClean="0"/>
              <a:t>.</a:t>
            </a:r>
            <a:endParaRPr lang="en-US" dirty="0"/>
          </a:p>
          <a:p>
            <a:pPr algn="just">
              <a:buFont typeface="Wingdings" pitchFamily="2" charset="2"/>
              <a:buChar char="Ø"/>
            </a:pPr>
            <a:r>
              <a:rPr lang="en-US" b="1" dirty="0"/>
              <a:t>Pair programming:</a:t>
            </a:r>
            <a:r>
              <a:rPr lang="en-US" dirty="0"/>
              <a:t> </a:t>
            </a:r>
            <a:r>
              <a:rPr lang="en-US" dirty="0" smtClean="0"/>
              <a:t>All </a:t>
            </a:r>
            <a:r>
              <a:rPr lang="en-US" dirty="0"/>
              <a:t>code is developed by two programmers who work together at a single machine. </a:t>
            </a:r>
            <a:endParaRPr lang="en-US" dirty="0" smtClean="0"/>
          </a:p>
          <a:p>
            <a:pPr algn="just">
              <a:buFont typeface="Wingdings" pitchFamily="2" charset="2"/>
              <a:buChar char="Ø"/>
            </a:pPr>
            <a:r>
              <a:rPr lang="en-US" b="1" dirty="0" smtClean="0"/>
              <a:t>Continuous </a:t>
            </a:r>
            <a:r>
              <a:rPr lang="en-US" b="1" dirty="0"/>
              <a:t>integration:</a:t>
            </a:r>
            <a:r>
              <a:rPr lang="en-US" dirty="0"/>
              <a:t> Software builds are completed several times a day. This keeps all developers on the same page by keeping the application up to date with the most recent coding changes.</a:t>
            </a:r>
          </a:p>
          <a:p>
            <a:pPr algn="just">
              <a:buFont typeface="Wingdings" pitchFamily="2" charset="2"/>
              <a:buChar char="Ø"/>
            </a:pPr>
            <a:r>
              <a:rPr lang="en-US" b="1" dirty="0"/>
              <a:t>40-hour </a:t>
            </a:r>
            <a:r>
              <a:rPr lang="en-US" b="1" dirty="0" smtClean="0"/>
              <a:t>workweek</a:t>
            </a:r>
          </a:p>
          <a:p>
            <a:pPr algn="just">
              <a:buFont typeface="Wingdings" pitchFamily="2" charset="2"/>
              <a:buChar char="Ø"/>
            </a:pPr>
            <a:r>
              <a:rPr lang="en-US" b="1" dirty="0" smtClean="0"/>
              <a:t>On-site customer</a:t>
            </a:r>
            <a:endParaRPr lang="en-US" dirty="0"/>
          </a:p>
        </p:txBody>
      </p:sp>
    </p:spTree>
    <p:extLst>
      <p:ext uri="{BB962C8B-B14F-4D97-AF65-F5344CB8AC3E}">
        <p14:creationId xmlns:p14="http://schemas.microsoft.com/office/powerpoint/2010/main" val="15531324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a:t>
            </a:r>
            <a:endParaRPr lang="en-US" dirty="0"/>
          </a:p>
        </p:txBody>
      </p:sp>
      <p:sp>
        <p:nvSpPr>
          <p:cNvPr id="3" name="Content Placeholder 2"/>
          <p:cNvSpPr>
            <a:spLocks noGrp="1"/>
          </p:cNvSpPr>
          <p:nvPr>
            <p:ph idx="1"/>
          </p:nvPr>
        </p:nvSpPr>
        <p:spPr/>
        <p:txBody>
          <a:bodyPr/>
          <a:lstStyle/>
          <a:p>
            <a:pPr>
              <a:buFont typeface="Wingdings" pitchFamily="2" charset="2"/>
              <a:buChar char="q"/>
            </a:pPr>
            <a:r>
              <a:rPr lang="en-US" dirty="0"/>
              <a:t>Reduces </a:t>
            </a:r>
            <a:r>
              <a:rPr lang="en-US" dirty="0" smtClean="0"/>
              <a:t>costs</a:t>
            </a:r>
          </a:p>
          <a:p>
            <a:pPr>
              <a:buFont typeface="Wingdings" pitchFamily="2" charset="2"/>
              <a:buChar char="q"/>
            </a:pPr>
            <a:r>
              <a:rPr lang="en-US" dirty="0" smtClean="0"/>
              <a:t>Teamwork</a:t>
            </a:r>
          </a:p>
          <a:p>
            <a:pPr>
              <a:buFont typeface="Wingdings" pitchFamily="2" charset="2"/>
              <a:buChar char="q"/>
            </a:pPr>
            <a:r>
              <a:rPr lang="en-US" dirty="0" smtClean="0"/>
              <a:t>Fast</a:t>
            </a:r>
          </a:p>
          <a:p>
            <a:pPr>
              <a:buFont typeface="Wingdings" pitchFamily="2" charset="2"/>
              <a:buChar char="q"/>
            </a:pPr>
            <a:r>
              <a:rPr lang="en-US" dirty="0"/>
              <a:t>Visible</a:t>
            </a:r>
          </a:p>
        </p:txBody>
      </p:sp>
    </p:spTree>
    <p:extLst>
      <p:ext uri="{BB962C8B-B14F-4D97-AF65-F5344CB8AC3E}">
        <p14:creationId xmlns:p14="http://schemas.microsoft.com/office/powerpoint/2010/main" val="17296476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CONS</a:t>
            </a:r>
            <a:endParaRPr lang="en-US" dirty="0"/>
          </a:p>
        </p:txBody>
      </p:sp>
      <p:sp>
        <p:nvSpPr>
          <p:cNvPr id="3" name="Content Placeholder 2"/>
          <p:cNvSpPr>
            <a:spLocks noGrp="1"/>
          </p:cNvSpPr>
          <p:nvPr>
            <p:ph idx="1"/>
          </p:nvPr>
        </p:nvSpPr>
        <p:spPr/>
        <p:txBody>
          <a:bodyPr/>
          <a:lstStyle/>
          <a:p>
            <a:pPr>
              <a:buFont typeface="Wingdings" pitchFamily="2" charset="2"/>
              <a:buChar char="q"/>
            </a:pPr>
            <a:r>
              <a:rPr lang="en-US" dirty="0"/>
              <a:t>Code overcomes </a:t>
            </a:r>
            <a:r>
              <a:rPr lang="en-US" dirty="0" smtClean="0"/>
              <a:t>design</a:t>
            </a:r>
          </a:p>
          <a:p>
            <a:pPr>
              <a:buFont typeface="Wingdings" pitchFamily="2" charset="2"/>
              <a:buChar char="q"/>
            </a:pPr>
            <a:r>
              <a:rPr lang="en-US" dirty="0" smtClean="0"/>
              <a:t>Location</a:t>
            </a:r>
          </a:p>
          <a:p>
            <a:pPr>
              <a:buFont typeface="Wingdings" pitchFamily="2" charset="2"/>
              <a:buChar char="q"/>
            </a:pPr>
            <a:r>
              <a:rPr lang="en-US" dirty="0"/>
              <a:t>Lack of </a:t>
            </a:r>
            <a:r>
              <a:rPr lang="en-US" dirty="0" smtClean="0"/>
              <a:t>documentation</a:t>
            </a:r>
          </a:p>
          <a:p>
            <a:pPr>
              <a:buFont typeface="Wingdings" pitchFamily="2" charset="2"/>
              <a:buChar char="q"/>
            </a:pPr>
            <a:r>
              <a:rPr lang="en-US" dirty="0"/>
              <a:t>Stress</a:t>
            </a:r>
          </a:p>
        </p:txBody>
      </p:sp>
    </p:spTree>
    <p:extLst>
      <p:ext uri="{BB962C8B-B14F-4D97-AF65-F5344CB8AC3E}">
        <p14:creationId xmlns:p14="http://schemas.microsoft.com/office/powerpoint/2010/main" val="4735307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888276"/>
            <a:ext cx="8305800" cy="5817324"/>
          </a:xfrm>
        </p:spPr>
      </p:pic>
    </p:spTree>
    <p:extLst>
      <p:ext uri="{BB962C8B-B14F-4D97-AF65-F5344CB8AC3E}">
        <p14:creationId xmlns:p14="http://schemas.microsoft.com/office/powerpoint/2010/main" val="7404677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a:t>
            </a:r>
            <a:endParaRPr lang="en-US" dirty="0"/>
          </a:p>
        </p:txBody>
      </p:sp>
      <p:sp>
        <p:nvSpPr>
          <p:cNvPr id="3" name="Content Placeholder 2"/>
          <p:cNvSpPr>
            <a:spLocks noGrp="1"/>
          </p:cNvSpPr>
          <p:nvPr>
            <p:ph idx="1"/>
          </p:nvPr>
        </p:nvSpPr>
        <p:spPr/>
        <p:txBody>
          <a:bodyPr>
            <a:normAutofit/>
          </a:bodyPr>
          <a:lstStyle/>
          <a:p>
            <a:pPr algn="just"/>
            <a:r>
              <a:rPr lang="en-US" dirty="0"/>
              <a:t>W</a:t>
            </a:r>
            <a:r>
              <a:rPr lang="en-US" dirty="0" smtClean="0"/>
              <a:t>hen </a:t>
            </a:r>
            <a:r>
              <a:rPr lang="en-US" dirty="0"/>
              <a:t>the desired system needs to have a lot of interaction with the end </a:t>
            </a:r>
            <a:r>
              <a:rPr lang="en-US" dirty="0" smtClean="0"/>
              <a:t>users</a:t>
            </a:r>
          </a:p>
          <a:p>
            <a:pPr algn="just"/>
            <a:r>
              <a:rPr lang="en-US" dirty="0" smtClean="0"/>
              <a:t>System which needs high </a:t>
            </a:r>
            <a:r>
              <a:rPr lang="en-US" dirty="0"/>
              <a:t>amount of interaction with end </a:t>
            </a:r>
            <a:r>
              <a:rPr lang="en-US" dirty="0" smtClean="0"/>
              <a:t>users like </a:t>
            </a:r>
            <a:r>
              <a:rPr lang="en-US" dirty="0"/>
              <a:t>online systems, web interfaces</a:t>
            </a:r>
            <a:r>
              <a:rPr lang="en-US" dirty="0" smtClean="0"/>
              <a:t> </a:t>
            </a:r>
            <a:r>
              <a:rPr lang="en-US" dirty="0"/>
              <a:t>are best suited for Prototype model. </a:t>
            </a:r>
            <a:endParaRPr lang="en-US" dirty="0" smtClean="0"/>
          </a:p>
          <a:p>
            <a:pPr algn="just"/>
            <a:endParaRPr lang="en-US" dirty="0" smtClean="0"/>
          </a:p>
        </p:txBody>
      </p:sp>
    </p:spTree>
    <p:extLst>
      <p:ext uri="{BB962C8B-B14F-4D97-AF65-F5344CB8AC3E}">
        <p14:creationId xmlns:p14="http://schemas.microsoft.com/office/powerpoint/2010/main" val="25003205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buNone/>
            </a:pPr>
            <a:r>
              <a:rPr lang="en-US" sz="1600" b="1" dirty="0"/>
              <a:t> </a:t>
            </a:r>
            <a:r>
              <a:rPr lang="en-US" sz="1600" b="1" dirty="0" smtClean="0"/>
              <a:t>    1. A </a:t>
            </a:r>
            <a:r>
              <a:rPr lang="en-US" sz="1600" b="1" dirty="0"/>
              <a:t>film (movie) prototype</a:t>
            </a:r>
            <a:endParaRPr lang="en-US" sz="1600" dirty="0"/>
          </a:p>
          <a:p>
            <a:pPr marL="0" indent="0">
              <a:buNone/>
            </a:pPr>
            <a:r>
              <a:rPr lang="en-US" sz="1600" dirty="0" smtClean="0"/>
              <a:t>Here </a:t>
            </a:r>
            <a:r>
              <a:rPr lang="en-US" sz="1600" dirty="0"/>
              <a:t>a prototype is made using video just to show others the idea in a graphical/visual format.</a:t>
            </a:r>
          </a:p>
          <a:p>
            <a:pPr marL="0" indent="0">
              <a:buNone/>
            </a:pPr>
            <a:r>
              <a:rPr lang="en-US" sz="1600" dirty="0"/>
              <a:t>    </a:t>
            </a:r>
            <a:r>
              <a:rPr lang="en-US" sz="1600" b="1" dirty="0"/>
              <a:t> 2. Feasibility Prototype</a:t>
            </a:r>
            <a:endParaRPr lang="en-US" sz="1600" dirty="0"/>
          </a:p>
          <a:p>
            <a:pPr marL="0" indent="0">
              <a:buNone/>
            </a:pPr>
            <a:r>
              <a:rPr lang="en-US" sz="1600" dirty="0" smtClean="0"/>
              <a:t>It </a:t>
            </a:r>
            <a:r>
              <a:rPr lang="en-US" sz="1600" dirty="0"/>
              <a:t>is applied to the resolve technical risks attached to the development in terms of </a:t>
            </a:r>
            <a:r>
              <a:rPr lang="en-US" sz="1600" dirty="0" smtClean="0"/>
              <a:t>performance, compatibility </a:t>
            </a:r>
            <a:r>
              <a:rPr lang="en-US" sz="1600" dirty="0"/>
              <a:t>of components etc.</a:t>
            </a:r>
          </a:p>
          <a:p>
            <a:pPr marL="0" indent="0">
              <a:buNone/>
            </a:pPr>
            <a:r>
              <a:rPr lang="en-US" sz="1600" b="1" dirty="0"/>
              <a:t>     3. Horizontal Prototype</a:t>
            </a:r>
            <a:endParaRPr lang="en-US" sz="1600" dirty="0"/>
          </a:p>
          <a:p>
            <a:pPr marL="0" indent="0">
              <a:buNone/>
            </a:pPr>
            <a:r>
              <a:rPr lang="en-US" sz="1600" dirty="0"/>
              <a:t>This is the user interface in the form of screenshots, demonstrating the outer layer of the human interface only, such as windows, menus, and screens. The prototype is used to clarify the scope and requirements of the product.</a:t>
            </a:r>
          </a:p>
          <a:p>
            <a:pPr marL="0" indent="0">
              <a:buNone/>
            </a:pPr>
            <a:r>
              <a:rPr lang="en-US" sz="1600" dirty="0"/>
              <a:t>  </a:t>
            </a:r>
            <a:r>
              <a:rPr lang="en-US" sz="1600" b="1" dirty="0"/>
              <a:t>   4. Rapid Prototype</a:t>
            </a:r>
            <a:endParaRPr lang="en-US" sz="1600" dirty="0"/>
          </a:p>
          <a:p>
            <a:pPr marL="0" indent="0">
              <a:buNone/>
            </a:pPr>
            <a:r>
              <a:rPr lang="en-US" sz="1600" dirty="0"/>
              <a:t>The rapid prototyping technique is used to quickly engineer an initial model of a product using a three-dimensional computer-aided design when you want to produce something in a short span.</a:t>
            </a:r>
          </a:p>
          <a:p>
            <a:pPr marL="0" indent="0">
              <a:buNone/>
            </a:pPr>
            <a:r>
              <a:rPr lang="en-US" sz="1600" b="1" dirty="0"/>
              <a:t>     5. Simulations</a:t>
            </a:r>
            <a:endParaRPr lang="en-US" sz="1600" dirty="0"/>
          </a:p>
          <a:p>
            <a:pPr marL="0" indent="0">
              <a:buNone/>
            </a:pPr>
            <a:r>
              <a:rPr lang="en-US" sz="1600" dirty="0"/>
              <a:t>Simulation prototype is digitally creating of a physical product to predict the performance of </a:t>
            </a:r>
            <a:r>
              <a:rPr lang="en-US" sz="1600" dirty="0" smtClean="0"/>
              <a:t>the</a:t>
            </a:r>
          </a:p>
          <a:p>
            <a:pPr marL="0" indent="0">
              <a:buNone/>
            </a:pPr>
            <a:r>
              <a:rPr lang="en-US" sz="1600" dirty="0" smtClean="0"/>
              <a:t>product </a:t>
            </a:r>
            <a:r>
              <a:rPr lang="en-US" sz="1600" dirty="0"/>
              <a:t>in the real world.</a:t>
            </a:r>
          </a:p>
          <a:p>
            <a:pPr marL="0" indent="0">
              <a:buNone/>
            </a:pPr>
            <a:r>
              <a:rPr lang="en-US" sz="1600" b="1" dirty="0"/>
              <a:t> </a:t>
            </a:r>
            <a:endParaRPr lang="en-US" sz="1600" dirty="0"/>
          </a:p>
        </p:txBody>
      </p:sp>
    </p:spTree>
    <p:extLst>
      <p:ext uri="{BB962C8B-B14F-4D97-AF65-F5344CB8AC3E}">
        <p14:creationId xmlns:p14="http://schemas.microsoft.com/office/powerpoint/2010/main" val="13821207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a:t>Increased user involvement in the product even before its implementation.</a:t>
            </a:r>
          </a:p>
          <a:p>
            <a:pPr algn="just"/>
            <a:r>
              <a:rPr lang="en-US" dirty="0"/>
              <a:t>Since a working model of the system is displayed, the users get a better understanding of the system being developed.</a:t>
            </a:r>
          </a:p>
          <a:p>
            <a:pPr algn="just"/>
            <a:r>
              <a:rPr lang="en-US" dirty="0"/>
              <a:t>Reduces time and cost as the defects can be detected much earlier.</a:t>
            </a:r>
          </a:p>
          <a:p>
            <a:pPr algn="just"/>
            <a:r>
              <a:rPr lang="en-US" dirty="0"/>
              <a:t>Quicker user feedback is available leading to better solutions.</a:t>
            </a:r>
          </a:p>
          <a:p>
            <a:pPr algn="just"/>
            <a:r>
              <a:rPr lang="en-US" dirty="0"/>
              <a:t>Missing functionality can be identified easily.</a:t>
            </a:r>
          </a:p>
          <a:p>
            <a:pPr algn="just"/>
            <a:r>
              <a:rPr lang="en-US" dirty="0"/>
              <a:t>Confusing or difficult functions can be identified.</a:t>
            </a:r>
          </a:p>
          <a:p>
            <a:pPr algn="just"/>
            <a:endParaRPr lang="en-US" dirty="0"/>
          </a:p>
        </p:txBody>
      </p:sp>
    </p:spTree>
    <p:extLst>
      <p:ext uri="{BB962C8B-B14F-4D97-AF65-F5344CB8AC3E}">
        <p14:creationId xmlns:p14="http://schemas.microsoft.com/office/powerpoint/2010/main" val="5122758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a:t>Risk of insufficient requirement analysis owing to too much dependency on the prototype.</a:t>
            </a:r>
          </a:p>
          <a:p>
            <a:pPr algn="just"/>
            <a:r>
              <a:rPr lang="en-US" dirty="0"/>
              <a:t>Users may get confused in the prototypes and actual systems.</a:t>
            </a:r>
          </a:p>
          <a:p>
            <a:pPr algn="just"/>
            <a:r>
              <a:rPr lang="en-US" dirty="0"/>
              <a:t>Practically, this methodology may increase the complexity of the system as scope of the system may expand beyond original plans.</a:t>
            </a:r>
          </a:p>
          <a:p>
            <a:pPr algn="just"/>
            <a:r>
              <a:rPr lang="en-US" dirty="0"/>
              <a:t>Developers may try to reuse the existing prototypes to build the actual system, even when it is not technically feasible.</a:t>
            </a:r>
          </a:p>
          <a:p>
            <a:pPr algn="just"/>
            <a:r>
              <a:rPr lang="en-US" dirty="0"/>
              <a:t>The effort invested in building prototypes may be too much if it is not monitored properly.</a:t>
            </a:r>
          </a:p>
          <a:p>
            <a:pPr algn="just"/>
            <a:endParaRPr lang="en-US" dirty="0"/>
          </a:p>
        </p:txBody>
      </p:sp>
    </p:spTree>
    <p:extLst>
      <p:ext uri="{BB962C8B-B14F-4D97-AF65-F5344CB8AC3E}">
        <p14:creationId xmlns:p14="http://schemas.microsoft.com/office/powerpoint/2010/main" val="38959694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ORIENTED MODEL</a:t>
            </a:r>
            <a:endParaRPr lang="en-US" dirty="0"/>
          </a:p>
        </p:txBody>
      </p:sp>
      <p:sp>
        <p:nvSpPr>
          <p:cNvPr id="3" name="Content Placeholder 2"/>
          <p:cNvSpPr>
            <a:spLocks noGrp="1"/>
          </p:cNvSpPr>
          <p:nvPr>
            <p:ph idx="1"/>
          </p:nvPr>
        </p:nvSpPr>
        <p:spPr/>
        <p:txBody>
          <a:bodyPr/>
          <a:lstStyle/>
          <a:p>
            <a:pPr marL="0" indent="0" algn="just">
              <a:buNone/>
            </a:pPr>
            <a:r>
              <a:rPr lang="en-US" dirty="0"/>
              <a:t>T</a:t>
            </a:r>
            <a:r>
              <a:rPr lang="en-US" dirty="0" smtClean="0"/>
              <a:t>his software </a:t>
            </a:r>
            <a:r>
              <a:rPr lang="en-US" dirty="0"/>
              <a:t>life cycle is typically divided up into stages going from abstract descriptions of the problem to designs then to code and testing and finally to </a:t>
            </a:r>
            <a:r>
              <a:rPr lang="en-US" dirty="0" smtClean="0"/>
              <a:t>deployment.</a:t>
            </a:r>
            <a:endParaRPr lang="en-US" dirty="0"/>
          </a:p>
        </p:txBody>
      </p:sp>
    </p:spTree>
    <p:extLst>
      <p:ext uri="{BB962C8B-B14F-4D97-AF65-F5344CB8AC3E}">
        <p14:creationId xmlns:p14="http://schemas.microsoft.com/office/powerpoint/2010/main" val="20186307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ORIENTED PROGRAMMING</a:t>
            </a:r>
            <a:endParaRPr lang="en-US" dirty="0"/>
          </a:p>
        </p:txBody>
      </p:sp>
      <p:sp>
        <p:nvSpPr>
          <p:cNvPr id="3" name="Content Placeholder 2"/>
          <p:cNvSpPr>
            <a:spLocks noGrp="1"/>
          </p:cNvSpPr>
          <p:nvPr>
            <p:ph idx="1"/>
          </p:nvPr>
        </p:nvSpPr>
        <p:spPr/>
        <p:txBody>
          <a:bodyPr/>
          <a:lstStyle/>
          <a:p>
            <a:pPr marL="0" indent="0" algn="just">
              <a:buNone/>
            </a:pPr>
            <a:r>
              <a:rPr lang="en-US" dirty="0"/>
              <a:t>Object-oriented programming (OOP) is a software programming model constructed around objects. This model compartmentalizes data into objects (data fields) and describes object contents and behavior through the declaration of classes (methods)</a:t>
            </a:r>
          </a:p>
          <a:p>
            <a:pPr algn="just"/>
            <a:endParaRPr lang="en-US" dirty="0"/>
          </a:p>
        </p:txBody>
      </p:sp>
    </p:spTree>
    <p:extLst>
      <p:ext uri="{BB962C8B-B14F-4D97-AF65-F5344CB8AC3E}">
        <p14:creationId xmlns:p14="http://schemas.microsoft.com/office/powerpoint/2010/main" val="27176667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0E4C684D3DCAD4FA9E9EE2F3578ACAF" ma:contentTypeVersion="8" ma:contentTypeDescription="Create a new document." ma:contentTypeScope="" ma:versionID="de33044c0084b5351611ee11f33bfa08">
  <xsd:schema xmlns:xsd="http://www.w3.org/2001/XMLSchema" xmlns:xs="http://www.w3.org/2001/XMLSchema" xmlns:p="http://schemas.microsoft.com/office/2006/metadata/properties" xmlns:ns2="350c6e42-7de0-438b-8c1b-b4556cd8e016" targetNamespace="http://schemas.microsoft.com/office/2006/metadata/properties" ma:root="true" ma:fieldsID="8b13f099931f4c13770ed8849d895680" ns2:_="">
    <xsd:import namespace="350c6e42-7de0-438b-8c1b-b4556cd8e01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0c6e42-7de0-438b-8c1b-b4556cd8e01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C823C25-37A8-4802-B906-0CA85DE7A2BC}"/>
</file>

<file path=customXml/itemProps2.xml><?xml version="1.0" encoding="utf-8"?>
<ds:datastoreItem xmlns:ds="http://schemas.openxmlformats.org/officeDocument/2006/customXml" ds:itemID="{696C8C56-248C-4276-9BA4-75A84CA90A4B}"/>
</file>

<file path=customXml/itemProps3.xml><?xml version="1.0" encoding="utf-8"?>
<ds:datastoreItem xmlns:ds="http://schemas.openxmlformats.org/officeDocument/2006/customXml" ds:itemID="{CA5D8F5E-C279-40E6-B49D-2293C682DE61}"/>
</file>

<file path=docProps/app.xml><?xml version="1.0" encoding="utf-8"?>
<Properties xmlns="http://schemas.openxmlformats.org/officeDocument/2006/extended-properties" xmlns:vt="http://schemas.openxmlformats.org/officeDocument/2006/docPropsVTypes">
  <TotalTime>1046</TotalTime>
  <Words>786</Words>
  <Application>Microsoft Office PowerPoint</Application>
  <PresentationFormat>On-screen Show (4:3)</PresentationFormat>
  <Paragraphs>111</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Wingdings</vt:lpstr>
      <vt:lpstr>Office Theme</vt:lpstr>
      <vt:lpstr>PROTOTYPING</vt:lpstr>
      <vt:lpstr>PROTOTYPING MODEL</vt:lpstr>
      <vt:lpstr>PowerPoint Presentation</vt:lpstr>
      <vt:lpstr>WHEN????</vt:lpstr>
      <vt:lpstr>PowerPoint Presentation</vt:lpstr>
      <vt:lpstr>ADVANTAGES</vt:lpstr>
      <vt:lpstr>DISADVANTAGES</vt:lpstr>
      <vt:lpstr>OBJECT ORIENTED MODEL</vt:lpstr>
      <vt:lpstr>OBJECT ORIENTED PROGRAMMING</vt:lpstr>
      <vt:lpstr>OBJECT ORIENTED MODEL</vt:lpstr>
      <vt:lpstr>PowerPoint Presentation</vt:lpstr>
      <vt:lpstr>OBJECT ORIENTED ANALYSIS(OOA)</vt:lpstr>
      <vt:lpstr>OBJECT ORIENTED DESIGN(OOD)</vt:lpstr>
      <vt:lpstr>PROS</vt:lpstr>
      <vt:lpstr>CONS</vt:lpstr>
      <vt:lpstr>AGILE MODEL</vt:lpstr>
      <vt:lpstr>PowerPoint Presentation</vt:lpstr>
      <vt:lpstr>PRINCIPLES</vt:lpstr>
      <vt:lpstr>PROS</vt:lpstr>
      <vt:lpstr>CONS</vt:lpstr>
      <vt:lpstr>EXTREME PROGRAMMING</vt:lpstr>
      <vt:lpstr>PowerPoint Presentation</vt:lpstr>
      <vt:lpstr>PowerPoint Presentation</vt:lpstr>
      <vt:lpstr>PowerPoint Presentation</vt:lpstr>
      <vt:lpstr>The five values of XP</vt:lpstr>
      <vt:lpstr>12 rules</vt:lpstr>
      <vt:lpstr>PowerPoint Presentation</vt:lpstr>
      <vt:lpstr>pros</vt:lpstr>
      <vt:lpstr> CONS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PROTOTYPING</dc:title>
  <dc:creator>Chiran</dc:creator>
  <cp:lastModifiedBy>Lenovo</cp:lastModifiedBy>
  <cp:revision>41</cp:revision>
  <dcterms:created xsi:type="dcterms:W3CDTF">2019-06-18T15:30:38Z</dcterms:created>
  <dcterms:modified xsi:type="dcterms:W3CDTF">2022-01-11T02:57:17Z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0x010100C0E4C684D3DCAD4FA9E9EE2F3578ACAF</vt:lpwstr>
  </property>
</Properties>
</file>