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1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diagrams/drawing1.xml" ContentType="application/vnd.ms-office.drawingml.diagramDrawing+xml"/>
  <Override PartName="/ppt/diagrams/quickStyle1.xml" ContentType="application/vnd.openxmlformats-officedocument.drawingml.diagramStyle+xml"/>
  <Override PartName="/ppt/diagrams/colors1.xml" ContentType="application/vnd.openxmlformats-officedocument.drawingml.diagramColors+xml"/>
  <Override PartName="/ppt/diagrams/layout1.xml" ContentType="application/vnd.openxmlformats-officedocument.drawingml.diagramLayout+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60" r:id="rId16"/>
    <p:sldId id="272" r:id="rId17"/>
    <p:sldId id="274" r:id="rId18"/>
    <p:sldId id="275" r:id="rId19"/>
    <p:sldId id="277" r:id="rId20"/>
    <p:sldId id="278" r:id="rId21"/>
    <p:sldId id="279" r:id="rId22"/>
    <p:sldId id="280" r:id="rId23"/>
    <p:sldId id="281" r:id="rId24"/>
    <p:sldId id="283" r:id="rId25"/>
    <p:sldId id="284" r:id="rId26"/>
    <p:sldId id="285" r:id="rId27"/>
    <p:sldId id="286" r:id="rId28"/>
    <p:sldId id="287" r:id="rId29"/>
    <p:sldId id="28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75" d="100"/>
          <a:sy n="75" d="100"/>
        </p:scale>
        <p:origin x="1242" y="7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B98FF4-11E4-4903-B461-C75B464622C4}"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C386B294-41F3-48AE-82D6-1F3A3BCC1BCA}">
      <dgm:prSet phldrT="[Text]"/>
      <dgm:spPr/>
      <dgm:t>
        <a:bodyPr/>
        <a:lstStyle/>
        <a:p>
          <a:r>
            <a:rPr lang="en-US" dirty="0"/>
            <a:t>Requirement Engineering</a:t>
          </a:r>
        </a:p>
      </dgm:t>
    </dgm:pt>
    <dgm:pt modelId="{963A7B5F-D281-47B6-8CFA-79EA180510CD}" type="parTrans" cxnId="{29EC7FD6-D6E8-49A8-8B4B-8EF929BE1DBB}">
      <dgm:prSet/>
      <dgm:spPr/>
      <dgm:t>
        <a:bodyPr/>
        <a:lstStyle/>
        <a:p>
          <a:endParaRPr lang="en-US"/>
        </a:p>
      </dgm:t>
    </dgm:pt>
    <dgm:pt modelId="{D0B358C9-22AB-462E-8F18-4D7379052448}" type="sibTrans" cxnId="{29EC7FD6-D6E8-49A8-8B4B-8EF929BE1DBB}">
      <dgm:prSet/>
      <dgm:spPr/>
      <dgm:t>
        <a:bodyPr/>
        <a:lstStyle/>
        <a:p>
          <a:endParaRPr lang="en-US"/>
        </a:p>
      </dgm:t>
    </dgm:pt>
    <dgm:pt modelId="{523D14AB-1ACB-4C45-B210-AD08D2A73A8A}">
      <dgm:prSet phldrT="[Text]"/>
      <dgm:spPr/>
      <dgm:t>
        <a:bodyPr/>
        <a:lstStyle/>
        <a:p>
          <a:r>
            <a:rPr lang="en-US" dirty="0"/>
            <a:t>Requirement Elicitation</a:t>
          </a:r>
        </a:p>
      </dgm:t>
    </dgm:pt>
    <dgm:pt modelId="{CE5F7D40-E387-4778-9EB0-6B809DC2ED60}" type="parTrans" cxnId="{18C7682C-FDC6-4D08-8530-DAEA75B3B616}">
      <dgm:prSet/>
      <dgm:spPr/>
      <dgm:t>
        <a:bodyPr/>
        <a:lstStyle/>
        <a:p>
          <a:endParaRPr lang="en-US"/>
        </a:p>
      </dgm:t>
    </dgm:pt>
    <dgm:pt modelId="{36B882A1-0AD3-4951-9DE8-6DC4FFF04D25}" type="sibTrans" cxnId="{18C7682C-FDC6-4D08-8530-DAEA75B3B616}">
      <dgm:prSet/>
      <dgm:spPr/>
      <dgm:t>
        <a:bodyPr/>
        <a:lstStyle/>
        <a:p>
          <a:endParaRPr lang="en-US"/>
        </a:p>
      </dgm:t>
    </dgm:pt>
    <dgm:pt modelId="{CCE2DFE0-4245-471C-B07A-F5143B245050}">
      <dgm:prSet phldrT="[Text]"/>
      <dgm:spPr/>
      <dgm:t>
        <a:bodyPr/>
        <a:lstStyle/>
        <a:p>
          <a:r>
            <a:rPr lang="en-US" dirty="0"/>
            <a:t>Requirement Analysis</a:t>
          </a:r>
        </a:p>
      </dgm:t>
    </dgm:pt>
    <dgm:pt modelId="{169E829F-3093-409A-A18A-6CF3F155D911}" type="parTrans" cxnId="{12DB86AF-1AB8-4950-BD5A-E09704F534B8}">
      <dgm:prSet/>
      <dgm:spPr/>
      <dgm:t>
        <a:bodyPr/>
        <a:lstStyle/>
        <a:p>
          <a:endParaRPr lang="en-US"/>
        </a:p>
      </dgm:t>
    </dgm:pt>
    <dgm:pt modelId="{C7144B10-E2BF-45B0-9873-A4F8B3A21F28}" type="sibTrans" cxnId="{12DB86AF-1AB8-4950-BD5A-E09704F534B8}">
      <dgm:prSet/>
      <dgm:spPr/>
      <dgm:t>
        <a:bodyPr/>
        <a:lstStyle/>
        <a:p>
          <a:endParaRPr lang="en-US"/>
        </a:p>
      </dgm:t>
    </dgm:pt>
    <dgm:pt modelId="{A2325DDE-C084-4C61-8C99-F4B3F0B965A8}">
      <dgm:prSet phldrT="[Text]"/>
      <dgm:spPr/>
      <dgm:t>
        <a:bodyPr/>
        <a:lstStyle/>
        <a:p>
          <a:r>
            <a:rPr lang="en-US" dirty="0"/>
            <a:t>Requirement Specification</a:t>
          </a:r>
        </a:p>
      </dgm:t>
    </dgm:pt>
    <dgm:pt modelId="{851243F7-5AA4-4EAB-AAEA-CF7F8A211D89}" type="parTrans" cxnId="{897A3D8F-AD0F-431F-A1AC-08112AE14391}">
      <dgm:prSet/>
      <dgm:spPr/>
      <dgm:t>
        <a:bodyPr/>
        <a:lstStyle/>
        <a:p>
          <a:endParaRPr lang="en-US"/>
        </a:p>
      </dgm:t>
    </dgm:pt>
    <dgm:pt modelId="{2BBB7812-85E9-40F6-B759-04E383AA8A3E}" type="sibTrans" cxnId="{897A3D8F-AD0F-431F-A1AC-08112AE14391}">
      <dgm:prSet/>
      <dgm:spPr/>
      <dgm:t>
        <a:bodyPr/>
        <a:lstStyle/>
        <a:p>
          <a:endParaRPr lang="en-US"/>
        </a:p>
      </dgm:t>
    </dgm:pt>
    <dgm:pt modelId="{9CE06EAC-3E87-436E-A925-D7A4E40100CE}">
      <dgm:prSet/>
      <dgm:spPr/>
      <dgm:t>
        <a:bodyPr/>
        <a:lstStyle/>
        <a:p>
          <a:r>
            <a:rPr lang="en-US" dirty="0"/>
            <a:t>Requirement </a:t>
          </a:r>
          <a:r>
            <a:rPr lang="en-US" dirty="0" smtClean="0"/>
            <a:t>Validation</a:t>
          </a:r>
          <a:endParaRPr lang="en-US" dirty="0"/>
        </a:p>
      </dgm:t>
    </dgm:pt>
    <dgm:pt modelId="{EBE53A1D-8179-447C-B86B-B91EF0CA9E97}" type="parTrans" cxnId="{A54631E8-0E6D-40B0-8807-3D100E5CBFBB}">
      <dgm:prSet/>
      <dgm:spPr/>
      <dgm:t>
        <a:bodyPr/>
        <a:lstStyle/>
        <a:p>
          <a:endParaRPr lang="en-US"/>
        </a:p>
      </dgm:t>
    </dgm:pt>
    <dgm:pt modelId="{114D9CF5-3602-4DC1-B5D4-0AD48421CE04}" type="sibTrans" cxnId="{A54631E8-0E6D-40B0-8807-3D100E5CBFBB}">
      <dgm:prSet/>
      <dgm:spPr/>
      <dgm:t>
        <a:bodyPr/>
        <a:lstStyle/>
        <a:p>
          <a:endParaRPr lang="en-US"/>
        </a:p>
      </dgm:t>
    </dgm:pt>
    <dgm:pt modelId="{C993F26A-CB5F-4A1B-AA1A-006362269DB8}">
      <dgm:prSet/>
      <dgm:spPr/>
      <dgm:t>
        <a:bodyPr/>
        <a:lstStyle/>
        <a:p>
          <a:r>
            <a:rPr lang="en-US" dirty="0"/>
            <a:t>Requirement Management</a:t>
          </a:r>
        </a:p>
      </dgm:t>
    </dgm:pt>
    <dgm:pt modelId="{82A5DACB-2F93-4C91-9B83-9FF3AC1CF9CF}" type="parTrans" cxnId="{56014F88-0A7C-4829-8FF1-9A8295F70B9C}">
      <dgm:prSet/>
      <dgm:spPr/>
      <dgm:t>
        <a:bodyPr/>
        <a:lstStyle/>
        <a:p>
          <a:endParaRPr lang="en-US"/>
        </a:p>
      </dgm:t>
    </dgm:pt>
    <dgm:pt modelId="{E2AC40B1-AC9C-46D0-BE24-46C3BBF91D9E}" type="sibTrans" cxnId="{56014F88-0A7C-4829-8FF1-9A8295F70B9C}">
      <dgm:prSet/>
      <dgm:spPr/>
      <dgm:t>
        <a:bodyPr/>
        <a:lstStyle/>
        <a:p>
          <a:endParaRPr lang="en-US"/>
        </a:p>
      </dgm:t>
    </dgm:pt>
    <dgm:pt modelId="{29248847-F6D1-4A12-A29C-25F6C839CBC6}" type="pres">
      <dgm:prSet presAssocID="{39B98FF4-11E4-4903-B461-C75B464622C4}" presName="Name0" presStyleCnt="0">
        <dgm:presLayoutVars>
          <dgm:chPref val="1"/>
          <dgm:dir/>
          <dgm:animOne val="branch"/>
          <dgm:animLvl val="lvl"/>
          <dgm:resizeHandles val="exact"/>
        </dgm:presLayoutVars>
      </dgm:prSet>
      <dgm:spPr/>
      <dgm:t>
        <a:bodyPr/>
        <a:lstStyle/>
        <a:p>
          <a:endParaRPr lang="en-US"/>
        </a:p>
      </dgm:t>
    </dgm:pt>
    <dgm:pt modelId="{755893C0-53AC-4484-8C05-51656FE3ADA1}" type="pres">
      <dgm:prSet presAssocID="{C386B294-41F3-48AE-82D6-1F3A3BCC1BCA}" presName="root1" presStyleCnt="0"/>
      <dgm:spPr/>
    </dgm:pt>
    <dgm:pt modelId="{B699606A-A6E4-4B2A-A4B7-996604FF3F96}" type="pres">
      <dgm:prSet presAssocID="{C386B294-41F3-48AE-82D6-1F3A3BCC1BCA}" presName="LevelOneTextNode" presStyleLbl="node0" presStyleIdx="0" presStyleCnt="1">
        <dgm:presLayoutVars>
          <dgm:chPref val="3"/>
        </dgm:presLayoutVars>
      </dgm:prSet>
      <dgm:spPr/>
      <dgm:t>
        <a:bodyPr/>
        <a:lstStyle/>
        <a:p>
          <a:endParaRPr lang="en-US"/>
        </a:p>
      </dgm:t>
    </dgm:pt>
    <dgm:pt modelId="{9D3460D8-FA4A-48EC-88CC-BF25E9AA1137}" type="pres">
      <dgm:prSet presAssocID="{C386B294-41F3-48AE-82D6-1F3A3BCC1BCA}" presName="level2hierChild" presStyleCnt="0"/>
      <dgm:spPr/>
    </dgm:pt>
    <dgm:pt modelId="{1AFB0147-CC36-4233-A5DF-3C438B7A1E01}" type="pres">
      <dgm:prSet presAssocID="{CE5F7D40-E387-4778-9EB0-6B809DC2ED60}" presName="conn2-1" presStyleLbl="parChTrans1D2" presStyleIdx="0" presStyleCnt="5"/>
      <dgm:spPr/>
      <dgm:t>
        <a:bodyPr/>
        <a:lstStyle/>
        <a:p>
          <a:endParaRPr lang="en-US"/>
        </a:p>
      </dgm:t>
    </dgm:pt>
    <dgm:pt modelId="{311B60FA-28A9-46FD-AEBD-2163F8588B20}" type="pres">
      <dgm:prSet presAssocID="{CE5F7D40-E387-4778-9EB0-6B809DC2ED60}" presName="connTx" presStyleLbl="parChTrans1D2" presStyleIdx="0" presStyleCnt="5"/>
      <dgm:spPr/>
      <dgm:t>
        <a:bodyPr/>
        <a:lstStyle/>
        <a:p>
          <a:endParaRPr lang="en-US"/>
        </a:p>
      </dgm:t>
    </dgm:pt>
    <dgm:pt modelId="{32170E10-9C6A-49A7-A6E0-51EE3153DD39}" type="pres">
      <dgm:prSet presAssocID="{523D14AB-1ACB-4C45-B210-AD08D2A73A8A}" presName="root2" presStyleCnt="0"/>
      <dgm:spPr/>
    </dgm:pt>
    <dgm:pt modelId="{B705AC72-2EA6-4C1E-8146-42782D7F45E1}" type="pres">
      <dgm:prSet presAssocID="{523D14AB-1ACB-4C45-B210-AD08D2A73A8A}" presName="LevelTwoTextNode" presStyleLbl="node2" presStyleIdx="0" presStyleCnt="5">
        <dgm:presLayoutVars>
          <dgm:chPref val="3"/>
        </dgm:presLayoutVars>
      </dgm:prSet>
      <dgm:spPr/>
      <dgm:t>
        <a:bodyPr/>
        <a:lstStyle/>
        <a:p>
          <a:endParaRPr lang="en-US"/>
        </a:p>
      </dgm:t>
    </dgm:pt>
    <dgm:pt modelId="{485B3B0A-C59F-490C-A163-06B6E6BE14A4}" type="pres">
      <dgm:prSet presAssocID="{523D14AB-1ACB-4C45-B210-AD08D2A73A8A}" presName="level3hierChild" presStyleCnt="0"/>
      <dgm:spPr/>
    </dgm:pt>
    <dgm:pt modelId="{2F5EEDBD-2B56-43AA-B731-F3CAF97F43A3}" type="pres">
      <dgm:prSet presAssocID="{169E829F-3093-409A-A18A-6CF3F155D911}" presName="conn2-1" presStyleLbl="parChTrans1D2" presStyleIdx="1" presStyleCnt="5"/>
      <dgm:spPr/>
      <dgm:t>
        <a:bodyPr/>
        <a:lstStyle/>
        <a:p>
          <a:endParaRPr lang="en-US"/>
        </a:p>
      </dgm:t>
    </dgm:pt>
    <dgm:pt modelId="{34BED82F-7206-4150-9DD7-010DF1A55D7A}" type="pres">
      <dgm:prSet presAssocID="{169E829F-3093-409A-A18A-6CF3F155D911}" presName="connTx" presStyleLbl="parChTrans1D2" presStyleIdx="1" presStyleCnt="5"/>
      <dgm:spPr/>
      <dgm:t>
        <a:bodyPr/>
        <a:lstStyle/>
        <a:p>
          <a:endParaRPr lang="en-US"/>
        </a:p>
      </dgm:t>
    </dgm:pt>
    <dgm:pt modelId="{FC4BCE8C-86E1-456C-8EE1-BF9DDAF62124}" type="pres">
      <dgm:prSet presAssocID="{CCE2DFE0-4245-471C-B07A-F5143B245050}" presName="root2" presStyleCnt="0"/>
      <dgm:spPr/>
    </dgm:pt>
    <dgm:pt modelId="{D01A4B41-9808-450F-98AB-8D9DBAD327B6}" type="pres">
      <dgm:prSet presAssocID="{CCE2DFE0-4245-471C-B07A-F5143B245050}" presName="LevelTwoTextNode" presStyleLbl="node2" presStyleIdx="1" presStyleCnt="5">
        <dgm:presLayoutVars>
          <dgm:chPref val="3"/>
        </dgm:presLayoutVars>
      </dgm:prSet>
      <dgm:spPr/>
      <dgm:t>
        <a:bodyPr/>
        <a:lstStyle/>
        <a:p>
          <a:endParaRPr lang="en-US"/>
        </a:p>
      </dgm:t>
    </dgm:pt>
    <dgm:pt modelId="{E2AE0164-47AE-4915-AC8B-CACCF0F1914B}" type="pres">
      <dgm:prSet presAssocID="{CCE2DFE0-4245-471C-B07A-F5143B245050}" presName="level3hierChild" presStyleCnt="0"/>
      <dgm:spPr/>
    </dgm:pt>
    <dgm:pt modelId="{6C8F21F0-EB8C-469B-902E-178EC661AAEE}" type="pres">
      <dgm:prSet presAssocID="{851243F7-5AA4-4EAB-AAEA-CF7F8A211D89}" presName="conn2-1" presStyleLbl="parChTrans1D2" presStyleIdx="2" presStyleCnt="5"/>
      <dgm:spPr/>
      <dgm:t>
        <a:bodyPr/>
        <a:lstStyle/>
        <a:p>
          <a:endParaRPr lang="en-US"/>
        </a:p>
      </dgm:t>
    </dgm:pt>
    <dgm:pt modelId="{0CC52DC6-E2B7-4CE9-BBCA-05021A6764D4}" type="pres">
      <dgm:prSet presAssocID="{851243F7-5AA4-4EAB-AAEA-CF7F8A211D89}" presName="connTx" presStyleLbl="parChTrans1D2" presStyleIdx="2" presStyleCnt="5"/>
      <dgm:spPr/>
      <dgm:t>
        <a:bodyPr/>
        <a:lstStyle/>
        <a:p>
          <a:endParaRPr lang="en-US"/>
        </a:p>
      </dgm:t>
    </dgm:pt>
    <dgm:pt modelId="{A42CDACF-AA74-419F-8563-6BC34BFDB0BB}" type="pres">
      <dgm:prSet presAssocID="{A2325DDE-C084-4C61-8C99-F4B3F0B965A8}" presName="root2" presStyleCnt="0"/>
      <dgm:spPr/>
    </dgm:pt>
    <dgm:pt modelId="{E47BC952-576B-43DE-9188-34A896CB56C1}" type="pres">
      <dgm:prSet presAssocID="{A2325DDE-C084-4C61-8C99-F4B3F0B965A8}" presName="LevelTwoTextNode" presStyleLbl="node2" presStyleIdx="2" presStyleCnt="5">
        <dgm:presLayoutVars>
          <dgm:chPref val="3"/>
        </dgm:presLayoutVars>
      </dgm:prSet>
      <dgm:spPr/>
      <dgm:t>
        <a:bodyPr/>
        <a:lstStyle/>
        <a:p>
          <a:endParaRPr lang="en-US"/>
        </a:p>
      </dgm:t>
    </dgm:pt>
    <dgm:pt modelId="{145ED152-6563-4150-BE6A-A5300E736959}" type="pres">
      <dgm:prSet presAssocID="{A2325DDE-C084-4C61-8C99-F4B3F0B965A8}" presName="level3hierChild" presStyleCnt="0"/>
      <dgm:spPr/>
    </dgm:pt>
    <dgm:pt modelId="{C7E09B7B-11A9-4953-8E34-747F886217F2}" type="pres">
      <dgm:prSet presAssocID="{EBE53A1D-8179-447C-B86B-B91EF0CA9E97}" presName="conn2-1" presStyleLbl="parChTrans1D2" presStyleIdx="3" presStyleCnt="5"/>
      <dgm:spPr/>
      <dgm:t>
        <a:bodyPr/>
        <a:lstStyle/>
        <a:p>
          <a:endParaRPr lang="en-US"/>
        </a:p>
      </dgm:t>
    </dgm:pt>
    <dgm:pt modelId="{072C8384-F000-4487-AD15-91E365142D5E}" type="pres">
      <dgm:prSet presAssocID="{EBE53A1D-8179-447C-B86B-B91EF0CA9E97}" presName="connTx" presStyleLbl="parChTrans1D2" presStyleIdx="3" presStyleCnt="5"/>
      <dgm:spPr/>
      <dgm:t>
        <a:bodyPr/>
        <a:lstStyle/>
        <a:p>
          <a:endParaRPr lang="en-US"/>
        </a:p>
      </dgm:t>
    </dgm:pt>
    <dgm:pt modelId="{5D1D8C81-9036-4C23-9DF8-464518F9400C}" type="pres">
      <dgm:prSet presAssocID="{9CE06EAC-3E87-436E-A925-D7A4E40100CE}" presName="root2" presStyleCnt="0"/>
      <dgm:spPr/>
    </dgm:pt>
    <dgm:pt modelId="{D0F0CD3A-198C-488E-A2C0-5DCFAD3D62B6}" type="pres">
      <dgm:prSet presAssocID="{9CE06EAC-3E87-436E-A925-D7A4E40100CE}" presName="LevelTwoTextNode" presStyleLbl="node2" presStyleIdx="3" presStyleCnt="5">
        <dgm:presLayoutVars>
          <dgm:chPref val="3"/>
        </dgm:presLayoutVars>
      </dgm:prSet>
      <dgm:spPr/>
      <dgm:t>
        <a:bodyPr/>
        <a:lstStyle/>
        <a:p>
          <a:endParaRPr lang="en-US"/>
        </a:p>
      </dgm:t>
    </dgm:pt>
    <dgm:pt modelId="{5F51D264-AC04-4DC3-8F4D-633CF8631BD0}" type="pres">
      <dgm:prSet presAssocID="{9CE06EAC-3E87-436E-A925-D7A4E40100CE}" presName="level3hierChild" presStyleCnt="0"/>
      <dgm:spPr/>
    </dgm:pt>
    <dgm:pt modelId="{2DE4B657-81BC-47D6-A045-6DE6830DA474}" type="pres">
      <dgm:prSet presAssocID="{82A5DACB-2F93-4C91-9B83-9FF3AC1CF9CF}" presName="conn2-1" presStyleLbl="parChTrans1D2" presStyleIdx="4" presStyleCnt="5"/>
      <dgm:spPr/>
      <dgm:t>
        <a:bodyPr/>
        <a:lstStyle/>
        <a:p>
          <a:endParaRPr lang="en-US"/>
        </a:p>
      </dgm:t>
    </dgm:pt>
    <dgm:pt modelId="{E423AE0E-2C12-4C18-9EA5-5AB7D8411D70}" type="pres">
      <dgm:prSet presAssocID="{82A5DACB-2F93-4C91-9B83-9FF3AC1CF9CF}" presName="connTx" presStyleLbl="parChTrans1D2" presStyleIdx="4" presStyleCnt="5"/>
      <dgm:spPr/>
      <dgm:t>
        <a:bodyPr/>
        <a:lstStyle/>
        <a:p>
          <a:endParaRPr lang="en-US"/>
        </a:p>
      </dgm:t>
    </dgm:pt>
    <dgm:pt modelId="{D0CC02B1-E5DE-4FBE-9FE2-248FD5F7E794}" type="pres">
      <dgm:prSet presAssocID="{C993F26A-CB5F-4A1B-AA1A-006362269DB8}" presName="root2" presStyleCnt="0"/>
      <dgm:spPr/>
    </dgm:pt>
    <dgm:pt modelId="{875BD130-6C79-4665-A243-39FB8471D8FB}" type="pres">
      <dgm:prSet presAssocID="{C993F26A-CB5F-4A1B-AA1A-006362269DB8}" presName="LevelTwoTextNode" presStyleLbl="node2" presStyleIdx="4" presStyleCnt="5">
        <dgm:presLayoutVars>
          <dgm:chPref val="3"/>
        </dgm:presLayoutVars>
      </dgm:prSet>
      <dgm:spPr/>
      <dgm:t>
        <a:bodyPr/>
        <a:lstStyle/>
        <a:p>
          <a:endParaRPr lang="en-US"/>
        </a:p>
      </dgm:t>
    </dgm:pt>
    <dgm:pt modelId="{D70C5A61-56C1-40C5-A5C5-6D2AF88E75A3}" type="pres">
      <dgm:prSet presAssocID="{C993F26A-CB5F-4A1B-AA1A-006362269DB8}" presName="level3hierChild" presStyleCnt="0"/>
      <dgm:spPr/>
    </dgm:pt>
  </dgm:ptLst>
  <dgm:cxnLst>
    <dgm:cxn modelId="{B89B436F-BC9B-460D-B55A-C7293A494240}" type="presOf" srcId="{82A5DACB-2F93-4C91-9B83-9FF3AC1CF9CF}" destId="{E423AE0E-2C12-4C18-9EA5-5AB7D8411D70}" srcOrd="1" destOrd="0" presId="urn:microsoft.com/office/officeart/2008/layout/HorizontalMultiLevelHierarchy"/>
    <dgm:cxn modelId="{897A3D8F-AD0F-431F-A1AC-08112AE14391}" srcId="{C386B294-41F3-48AE-82D6-1F3A3BCC1BCA}" destId="{A2325DDE-C084-4C61-8C99-F4B3F0B965A8}" srcOrd="2" destOrd="0" parTransId="{851243F7-5AA4-4EAB-AAEA-CF7F8A211D89}" sibTransId="{2BBB7812-85E9-40F6-B759-04E383AA8A3E}"/>
    <dgm:cxn modelId="{5B84EDFF-49EA-4BA2-9DC5-4D82D9CA52E3}" type="presOf" srcId="{CE5F7D40-E387-4778-9EB0-6B809DC2ED60}" destId="{311B60FA-28A9-46FD-AEBD-2163F8588B20}" srcOrd="1" destOrd="0" presId="urn:microsoft.com/office/officeart/2008/layout/HorizontalMultiLevelHierarchy"/>
    <dgm:cxn modelId="{56014F88-0A7C-4829-8FF1-9A8295F70B9C}" srcId="{C386B294-41F3-48AE-82D6-1F3A3BCC1BCA}" destId="{C993F26A-CB5F-4A1B-AA1A-006362269DB8}" srcOrd="4" destOrd="0" parTransId="{82A5DACB-2F93-4C91-9B83-9FF3AC1CF9CF}" sibTransId="{E2AC40B1-AC9C-46D0-BE24-46C3BBF91D9E}"/>
    <dgm:cxn modelId="{431BD293-D400-4DDD-8116-FCE557C35D6E}" type="presOf" srcId="{CCE2DFE0-4245-471C-B07A-F5143B245050}" destId="{D01A4B41-9808-450F-98AB-8D9DBAD327B6}" srcOrd="0" destOrd="0" presId="urn:microsoft.com/office/officeart/2008/layout/HorizontalMultiLevelHierarchy"/>
    <dgm:cxn modelId="{2766BDFA-29F1-47CE-8474-31DA865EB18E}" type="presOf" srcId="{82A5DACB-2F93-4C91-9B83-9FF3AC1CF9CF}" destId="{2DE4B657-81BC-47D6-A045-6DE6830DA474}" srcOrd="0" destOrd="0" presId="urn:microsoft.com/office/officeart/2008/layout/HorizontalMultiLevelHierarchy"/>
    <dgm:cxn modelId="{C8AAA151-0CA8-4CC2-8E6A-4B7A639142CD}" type="presOf" srcId="{851243F7-5AA4-4EAB-AAEA-CF7F8A211D89}" destId="{6C8F21F0-EB8C-469B-902E-178EC661AAEE}" srcOrd="0" destOrd="0" presId="urn:microsoft.com/office/officeart/2008/layout/HorizontalMultiLevelHierarchy"/>
    <dgm:cxn modelId="{AC49E045-9E81-4CB7-BA30-14B483CC8A14}" type="presOf" srcId="{169E829F-3093-409A-A18A-6CF3F155D911}" destId="{34BED82F-7206-4150-9DD7-010DF1A55D7A}" srcOrd="1" destOrd="0" presId="urn:microsoft.com/office/officeart/2008/layout/HorizontalMultiLevelHierarchy"/>
    <dgm:cxn modelId="{5E1F3EB8-69FE-4BE1-B306-B85E8D508DEB}" type="presOf" srcId="{EBE53A1D-8179-447C-B86B-B91EF0CA9E97}" destId="{C7E09B7B-11A9-4953-8E34-747F886217F2}" srcOrd="0" destOrd="0" presId="urn:microsoft.com/office/officeart/2008/layout/HorizontalMultiLevelHierarchy"/>
    <dgm:cxn modelId="{61245DE5-17B1-4C1F-8ED4-2191D61B099C}" type="presOf" srcId="{39B98FF4-11E4-4903-B461-C75B464622C4}" destId="{29248847-F6D1-4A12-A29C-25F6C839CBC6}" srcOrd="0" destOrd="0" presId="urn:microsoft.com/office/officeart/2008/layout/HorizontalMultiLevelHierarchy"/>
    <dgm:cxn modelId="{29EC7FD6-D6E8-49A8-8B4B-8EF929BE1DBB}" srcId="{39B98FF4-11E4-4903-B461-C75B464622C4}" destId="{C386B294-41F3-48AE-82D6-1F3A3BCC1BCA}" srcOrd="0" destOrd="0" parTransId="{963A7B5F-D281-47B6-8CFA-79EA180510CD}" sibTransId="{D0B358C9-22AB-462E-8F18-4D7379052448}"/>
    <dgm:cxn modelId="{B6ADF00B-FBAC-43BE-ADC3-7D9C9EDE86F5}" type="presOf" srcId="{C386B294-41F3-48AE-82D6-1F3A3BCC1BCA}" destId="{B699606A-A6E4-4B2A-A4B7-996604FF3F96}" srcOrd="0" destOrd="0" presId="urn:microsoft.com/office/officeart/2008/layout/HorizontalMultiLevelHierarchy"/>
    <dgm:cxn modelId="{9F50FFC8-BE18-4799-AA99-F7F9FCA12789}" type="presOf" srcId="{CE5F7D40-E387-4778-9EB0-6B809DC2ED60}" destId="{1AFB0147-CC36-4233-A5DF-3C438B7A1E01}" srcOrd="0" destOrd="0" presId="urn:microsoft.com/office/officeart/2008/layout/HorizontalMultiLevelHierarchy"/>
    <dgm:cxn modelId="{6EB79388-77C0-4256-A1D3-D4B79E776E4E}" type="presOf" srcId="{C993F26A-CB5F-4A1B-AA1A-006362269DB8}" destId="{875BD130-6C79-4665-A243-39FB8471D8FB}" srcOrd="0" destOrd="0" presId="urn:microsoft.com/office/officeart/2008/layout/HorizontalMultiLevelHierarchy"/>
    <dgm:cxn modelId="{12DB86AF-1AB8-4950-BD5A-E09704F534B8}" srcId="{C386B294-41F3-48AE-82D6-1F3A3BCC1BCA}" destId="{CCE2DFE0-4245-471C-B07A-F5143B245050}" srcOrd="1" destOrd="0" parTransId="{169E829F-3093-409A-A18A-6CF3F155D911}" sibTransId="{C7144B10-E2BF-45B0-9873-A4F8B3A21F28}"/>
    <dgm:cxn modelId="{BD81C44B-6495-4E19-9A03-A220C19282F1}" type="presOf" srcId="{523D14AB-1ACB-4C45-B210-AD08D2A73A8A}" destId="{B705AC72-2EA6-4C1E-8146-42782D7F45E1}" srcOrd="0" destOrd="0" presId="urn:microsoft.com/office/officeart/2008/layout/HorizontalMultiLevelHierarchy"/>
    <dgm:cxn modelId="{18C7682C-FDC6-4D08-8530-DAEA75B3B616}" srcId="{C386B294-41F3-48AE-82D6-1F3A3BCC1BCA}" destId="{523D14AB-1ACB-4C45-B210-AD08D2A73A8A}" srcOrd="0" destOrd="0" parTransId="{CE5F7D40-E387-4778-9EB0-6B809DC2ED60}" sibTransId="{36B882A1-0AD3-4951-9DE8-6DC4FFF04D25}"/>
    <dgm:cxn modelId="{A54631E8-0E6D-40B0-8807-3D100E5CBFBB}" srcId="{C386B294-41F3-48AE-82D6-1F3A3BCC1BCA}" destId="{9CE06EAC-3E87-436E-A925-D7A4E40100CE}" srcOrd="3" destOrd="0" parTransId="{EBE53A1D-8179-447C-B86B-B91EF0CA9E97}" sibTransId="{114D9CF5-3602-4DC1-B5D4-0AD48421CE04}"/>
    <dgm:cxn modelId="{FE468B04-D5A4-463C-AE46-64FA3718D20F}" type="presOf" srcId="{9CE06EAC-3E87-436E-A925-D7A4E40100CE}" destId="{D0F0CD3A-198C-488E-A2C0-5DCFAD3D62B6}" srcOrd="0" destOrd="0" presId="urn:microsoft.com/office/officeart/2008/layout/HorizontalMultiLevelHierarchy"/>
    <dgm:cxn modelId="{68F5BF36-41FE-4914-A97B-E314F6435FD0}" type="presOf" srcId="{169E829F-3093-409A-A18A-6CF3F155D911}" destId="{2F5EEDBD-2B56-43AA-B731-F3CAF97F43A3}" srcOrd="0" destOrd="0" presId="urn:microsoft.com/office/officeart/2008/layout/HorizontalMultiLevelHierarchy"/>
    <dgm:cxn modelId="{4B6AA553-65F4-458A-9E84-6D62297D9BE1}" type="presOf" srcId="{A2325DDE-C084-4C61-8C99-F4B3F0B965A8}" destId="{E47BC952-576B-43DE-9188-34A896CB56C1}" srcOrd="0" destOrd="0" presId="urn:microsoft.com/office/officeart/2008/layout/HorizontalMultiLevelHierarchy"/>
    <dgm:cxn modelId="{2D6C3AAE-32F6-4CD4-B38F-D197205026C9}" type="presOf" srcId="{851243F7-5AA4-4EAB-AAEA-CF7F8A211D89}" destId="{0CC52DC6-E2B7-4CE9-BBCA-05021A6764D4}" srcOrd="1" destOrd="0" presId="urn:microsoft.com/office/officeart/2008/layout/HorizontalMultiLevelHierarchy"/>
    <dgm:cxn modelId="{0DEC85C4-ADE8-4C15-82FF-653518A96E35}" type="presOf" srcId="{EBE53A1D-8179-447C-B86B-B91EF0CA9E97}" destId="{072C8384-F000-4487-AD15-91E365142D5E}" srcOrd="1" destOrd="0" presId="urn:microsoft.com/office/officeart/2008/layout/HorizontalMultiLevelHierarchy"/>
    <dgm:cxn modelId="{777F5F70-D4E3-4C74-B701-617C25ADC397}" type="presParOf" srcId="{29248847-F6D1-4A12-A29C-25F6C839CBC6}" destId="{755893C0-53AC-4484-8C05-51656FE3ADA1}" srcOrd="0" destOrd="0" presId="urn:microsoft.com/office/officeart/2008/layout/HorizontalMultiLevelHierarchy"/>
    <dgm:cxn modelId="{6E3CBA4A-26AB-40F6-A0C6-9F57E5FBF150}" type="presParOf" srcId="{755893C0-53AC-4484-8C05-51656FE3ADA1}" destId="{B699606A-A6E4-4B2A-A4B7-996604FF3F96}" srcOrd="0" destOrd="0" presId="urn:microsoft.com/office/officeart/2008/layout/HorizontalMultiLevelHierarchy"/>
    <dgm:cxn modelId="{9ECE0C27-A95E-4E4C-83C5-AE97C361556B}" type="presParOf" srcId="{755893C0-53AC-4484-8C05-51656FE3ADA1}" destId="{9D3460D8-FA4A-48EC-88CC-BF25E9AA1137}" srcOrd="1" destOrd="0" presId="urn:microsoft.com/office/officeart/2008/layout/HorizontalMultiLevelHierarchy"/>
    <dgm:cxn modelId="{C938FE94-6685-4229-BC86-793D7D99B524}" type="presParOf" srcId="{9D3460D8-FA4A-48EC-88CC-BF25E9AA1137}" destId="{1AFB0147-CC36-4233-A5DF-3C438B7A1E01}" srcOrd="0" destOrd="0" presId="urn:microsoft.com/office/officeart/2008/layout/HorizontalMultiLevelHierarchy"/>
    <dgm:cxn modelId="{F3FF5278-18FC-40C1-8AE4-6DD7E1048073}" type="presParOf" srcId="{1AFB0147-CC36-4233-A5DF-3C438B7A1E01}" destId="{311B60FA-28A9-46FD-AEBD-2163F8588B20}" srcOrd="0" destOrd="0" presId="urn:microsoft.com/office/officeart/2008/layout/HorizontalMultiLevelHierarchy"/>
    <dgm:cxn modelId="{FD9673EE-EFC4-49F1-AF36-8464A3CF8B28}" type="presParOf" srcId="{9D3460D8-FA4A-48EC-88CC-BF25E9AA1137}" destId="{32170E10-9C6A-49A7-A6E0-51EE3153DD39}" srcOrd="1" destOrd="0" presId="urn:microsoft.com/office/officeart/2008/layout/HorizontalMultiLevelHierarchy"/>
    <dgm:cxn modelId="{0CBCDE03-50FD-4D04-9746-A3A5B9413EE2}" type="presParOf" srcId="{32170E10-9C6A-49A7-A6E0-51EE3153DD39}" destId="{B705AC72-2EA6-4C1E-8146-42782D7F45E1}" srcOrd="0" destOrd="0" presId="urn:microsoft.com/office/officeart/2008/layout/HorizontalMultiLevelHierarchy"/>
    <dgm:cxn modelId="{BDCFA274-5564-47B3-81C9-F106A8C2E401}" type="presParOf" srcId="{32170E10-9C6A-49A7-A6E0-51EE3153DD39}" destId="{485B3B0A-C59F-490C-A163-06B6E6BE14A4}" srcOrd="1" destOrd="0" presId="urn:microsoft.com/office/officeart/2008/layout/HorizontalMultiLevelHierarchy"/>
    <dgm:cxn modelId="{69D673FE-7DC3-4E6A-AFBB-0BA6A8AACD8E}" type="presParOf" srcId="{9D3460D8-FA4A-48EC-88CC-BF25E9AA1137}" destId="{2F5EEDBD-2B56-43AA-B731-F3CAF97F43A3}" srcOrd="2" destOrd="0" presId="urn:microsoft.com/office/officeart/2008/layout/HorizontalMultiLevelHierarchy"/>
    <dgm:cxn modelId="{CB27298A-533A-4298-A80C-C0663C4B038E}" type="presParOf" srcId="{2F5EEDBD-2B56-43AA-B731-F3CAF97F43A3}" destId="{34BED82F-7206-4150-9DD7-010DF1A55D7A}" srcOrd="0" destOrd="0" presId="urn:microsoft.com/office/officeart/2008/layout/HorizontalMultiLevelHierarchy"/>
    <dgm:cxn modelId="{6C5EBF97-7597-44AC-AB66-01A19508E2C5}" type="presParOf" srcId="{9D3460D8-FA4A-48EC-88CC-BF25E9AA1137}" destId="{FC4BCE8C-86E1-456C-8EE1-BF9DDAF62124}" srcOrd="3" destOrd="0" presId="urn:microsoft.com/office/officeart/2008/layout/HorizontalMultiLevelHierarchy"/>
    <dgm:cxn modelId="{8C8938AE-9D90-4ED1-B687-CEB2B2E8EC6A}" type="presParOf" srcId="{FC4BCE8C-86E1-456C-8EE1-BF9DDAF62124}" destId="{D01A4B41-9808-450F-98AB-8D9DBAD327B6}" srcOrd="0" destOrd="0" presId="urn:microsoft.com/office/officeart/2008/layout/HorizontalMultiLevelHierarchy"/>
    <dgm:cxn modelId="{4C4FE124-BDDF-4A22-B656-A0508E04C7ED}" type="presParOf" srcId="{FC4BCE8C-86E1-456C-8EE1-BF9DDAF62124}" destId="{E2AE0164-47AE-4915-AC8B-CACCF0F1914B}" srcOrd="1" destOrd="0" presId="urn:microsoft.com/office/officeart/2008/layout/HorizontalMultiLevelHierarchy"/>
    <dgm:cxn modelId="{5BF194FD-47C6-47FE-B849-F489D7CA8DD7}" type="presParOf" srcId="{9D3460D8-FA4A-48EC-88CC-BF25E9AA1137}" destId="{6C8F21F0-EB8C-469B-902E-178EC661AAEE}" srcOrd="4" destOrd="0" presId="urn:microsoft.com/office/officeart/2008/layout/HorizontalMultiLevelHierarchy"/>
    <dgm:cxn modelId="{6B020002-8F1B-433A-A00C-C3532598D2E3}" type="presParOf" srcId="{6C8F21F0-EB8C-469B-902E-178EC661AAEE}" destId="{0CC52DC6-E2B7-4CE9-BBCA-05021A6764D4}" srcOrd="0" destOrd="0" presId="urn:microsoft.com/office/officeart/2008/layout/HorizontalMultiLevelHierarchy"/>
    <dgm:cxn modelId="{0CFD22CE-98D4-4FAD-8B2A-56FCC2BB0212}" type="presParOf" srcId="{9D3460D8-FA4A-48EC-88CC-BF25E9AA1137}" destId="{A42CDACF-AA74-419F-8563-6BC34BFDB0BB}" srcOrd="5" destOrd="0" presId="urn:microsoft.com/office/officeart/2008/layout/HorizontalMultiLevelHierarchy"/>
    <dgm:cxn modelId="{6DDE5DA4-B621-41F0-A686-AA7E73CD09E8}" type="presParOf" srcId="{A42CDACF-AA74-419F-8563-6BC34BFDB0BB}" destId="{E47BC952-576B-43DE-9188-34A896CB56C1}" srcOrd="0" destOrd="0" presId="urn:microsoft.com/office/officeart/2008/layout/HorizontalMultiLevelHierarchy"/>
    <dgm:cxn modelId="{9325F212-0C85-4748-9680-69B3646B9DA0}" type="presParOf" srcId="{A42CDACF-AA74-419F-8563-6BC34BFDB0BB}" destId="{145ED152-6563-4150-BE6A-A5300E736959}" srcOrd="1" destOrd="0" presId="urn:microsoft.com/office/officeart/2008/layout/HorizontalMultiLevelHierarchy"/>
    <dgm:cxn modelId="{474566E7-1AF8-4D97-9D33-A1AAF6A79363}" type="presParOf" srcId="{9D3460D8-FA4A-48EC-88CC-BF25E9AA1137}" destId="{C7E09B7B-11A9-4953-8E34-747F886217F2}" srcOrd="6" destOrd="0" presId="urn:microsoft.com/office/officeart/2008/layout/HorizontalMultiLevelHierarchy"/>
    <dgm:cxn modelId="{038337C3-3B08-41D2-B7B4-305F9B34F9C1}" type="presParOf" srcId="{C7E09B7B-11A9-4953-8E34-747F886217F2}" destId="{072C8384-F000-4487-AD15-91E365142D5E}" srcOrd="0" destOrd="0" presId="urn:microsoft.com/office/officeart/2008/layout/HorizontalMultiLevelHierarchy"/>
    <dgm:cxn modelId="{EB300BD1-F0E7-4422-BB58-4091AF9C6EDB}" type="presParOf" srcId="{9D3460D8-FA4A-48EC-88CC-BF25E9AA1137}" destId="{5D1D8C81-9036-4C23-9DF8-464518F9400C}" srcOrd="7" destOrd="0" presId="urn:microsoft.com/office/officeart/2008/layout/HorizontalMultiLevelHierarchy"/>
    <dgm:cxn modelId="{00710E96-1A51-416E-9F5B-F569E6866345}" type="presParOf" srcId="{5D1D8C81-9036-4C23-9DF8-464518F9400C}" destId="{D0F0CD3A-198C-488E-A2C0-5DCFAD3D62B6}" srcOrd="0" destOrd="0" presId="urn:microsoft.com/office/officeart/2008/layout/HorizontalMultiLevelHierarchy"/>
    <dgm:cxn modelId="{6769C7D1-99E9-4A86-B314-3C32AEE7932E}" type="presParOf" srcId="{5D1D8C81-9036-4C23-9DF8-464518F9400C}" destId="{5F51D264-AC04-4DC3-8F4D-633CF8631BD0}" srcOrd="1" destOrd="0" presId="urn:microsoft.com/office/officeart/2008/layout/HorizontalMultiLevelHierarchy"/>
    <dgm:cxn modelId="{962BD75B-3D51-4943-BBA6-9B73C4609F2F}" type="presParOf" srcId="{9D3460D8-FA4A-48EC-88CC-BF25E9AA1137}" destId="{2DE4B657-81BC-47D6-A045-6DE6830DA474}" srcOrd="8" destOrd="0" presId="urn:microsoft.com/office/officeart/2008/layout/HorizontalMultiLevelHierarchy"/>
    <dgm:cxn modelId="{ED79BF20-F9A4-4A5A-9032-92E76398F288}" type="presParOf" srcId="{2DE4B657-81BC-47D6-A045-6DE6830DA474}" destId="{E423AE0E-2C12-4C18-9EA5-5AB7D8411D70}" srcOrd="0" destOrd="0" presId="urn:microsoft.com/office/officeart/2008/layout/HorizontalMultiLevelHierarchy"/>
    <dgm:cxn modelId="{01B40349-6E83-4BEC-A76C-D2881AE6F37D}" type="presParOf" srcId="{9D3460D8-FA4A-48EC-88CC-BF25E9AA1137}" destId="{D0CC02B1-E5DE-4FBE-9FE2-248FD5F7E794}" srcOrd="9" destOrd="0" presId="urn:microsoft.com/office/officeart/2008/layout/HorizontalMultiLevelHierarchy"/>
    <dgm:cxn modelId="{FBE3DD62-2A4F-4902-B2B8-28DAD413136F}" type="presParOf" srcId="{D0CC02B1-E5DE-4FBE-9FE2-248FD5F7E794}" destId="{875BD130-6C79-4665-A243-39FB8471D8FB}" srcOrd="0" destOrd="0" presId="urn:microsoft.com/office/officeart/2008/layout/HorizontalMultiLevelHierarchy"/>
    <dgm:cxn modelId="{B7D5DD9D-9D44-4522-AE5B-5F5FAB127C7D}" type="presParOf" srcId="{D0CC02B1-E5DE-4FBE-9FE2-248FD5F7E794}" destId="{D70C5A61-56C1-40C5-A5C5-6D2AF88E75A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4B657-81BC-47D6-A045-6DE6830DA474}">
      <dsp:nvSpPr>
        <dsp:cNvPr id="0" name=""/>
        <dsp:cNvSpPr/>
      </dsp:nvSpPr>
      <dsp:spPr>
        <a:xfrm>
          <a:off x="2096613" y="1866899"/>
          <a:ext cx="408117" cy="1555324"/>
        </a:xfrm>
        <a:custGeom>
          <a:avLst/>
          <a:gdLst/>
          <a:ahLst/>
          <a:cxnLst/>
          <a:rect l="0" t="0" r="0" b="0"/>
          <a:pathLst>
            <a:path>
              <a:moveTo>
                <a:pt x="0" y="0"/>
              </a:moveTo>
              <a:lnTo>
                <a:pt x="204058" y="0"/>
              </a:lnTo>
              <a:lnTo>
                <a:pt x="204058" y="1555324"/>
              </a:lnTo>
              <a:lnTo>
                <a:pt x="408117" y="15553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60472" y="2604362"/>
        <a:ext cx="80398" cy="80398"/>
      </dsp:txXfrm>
    </dsp:sp>
    <dsp:sp modelId="{C7E09B7B-11A9-4953-8E34-747F886217F2}">
      <dsp:nvSpPr>
        <dsp:cNvPr id="0" name=""/>
        <dsp:cNvSpPr/>
      </dsp:nvSpPr>
      <dsp:spPr>
        <a:xfrm>
          <a:off x="2096613" y="1866899"/>
          <a:ext cx="408117" cy="777662"/>
        </a:xfrm>
        <a:custGeom>
          <a:avLst/>
          <a:gdLst/>
          <a:ahLst/>
          <a:cxnLst/>
          <a:rect l="0" t="0" r="0" b="0"/>
          <a:pathLst>
            <a:path>
              <a:moveTo>
                <a:pt x="0" y="0"/>
              </a:moveTo>
              <a:lnTo>
                <a:pt x="204058" y="0"/>
              </a:lnTo>
              <a:lnTo>
                <a:pt x="204058" y="777662"/>
              </a:lnTo>
              <a:lnTo>
                <a:pt x="408117" y="7776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78715" y="2233774"/>
        <a:ext cx="43912" cy="43912"/>
      </dsp:txXfrm>
    </dsp:sp>
    <dsp:sp modelId="{6C8F21F0-EB8C-469B-902E-178EC661AAEE}">
      <dsp:nvSpPr>
        <dsp:cNvPr id="0" name=""/>
        <dsp:cNvSpPr/>
      </dsp:nvSpPr>
      <dsp:spPr>
        <a:xfrm>
          <a:off x="2096613" y="1821179"/>
          <a:ext cx="408117" cy="91440"/>
        </a:xfrm>
        <a:custGeom>
          <a:avLst/>
          <a:gdLst/>
          <a:ahLst/>
          <a:cxnLst/>
          <a:rect l="0" t="0" r="0" b="0"/>
          <a:pathLst>
            <a:path>
              <a:moveTo>
                <a:pt x="0" y="45720"/>
              </a:moveTo>
              <a:lnTo>
                <a:pt x="408117" y="457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90469" y="1856697"/>
        <a:ext cx="20405" cy="20405"/>
      </dsp:txXfrm>
    </dsp:sp>
    <dsp:sp modelId="{2F5EEDBD-2B56-43AA-B731-F3CAF97F43A3}">
      <dsp:nvSpPr>
        <dsp:cNvPr id="0" name=""/>
        <dsp:cNvSpPr/>
      </dsp:nvSpPr>
      <dsp:spPr>
        <a:xfrm>
          <a:off x="2096613" y="1089237"/>
          <a:ext cx="408117" cy="777662"/>
        </a:xfrm>
        <a:custGeom>
          <a:avLst/>
          <a:gdLst/>
          <a:ahLst/>
          <a:cxnLst/>
          <a:rect l="0" t="0" r="0" b="0"/>
          <a:pathLst>
            <a:path>
              <a:moveTo>
                <a:pt x="0" y="777662"/>
              </a:moveTo>
              <a:lnTo>
                <a:pt x="204058" y="777662"/>
              </a:lnTo>
              <a:lnTo>
                <a:pt x="204058" y="0"/>
              </a:lnTo>
              <a:lnTo>
                <a:pt x="408117"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78715" y="1456112"/>
        <a:ext cx="43912" cy="43912"/>
      </dsp:txXfrm>
    </dsp:sp>
    <dsp:sp modelId="{1AFB0147-CC36-4233-A5DF-3C438B7A1E01}">
      <dsp:nvSpPr>
        <dsp:cNvPr id="0" name=""/>
        <dsp:cNvSpPr/>
      </dsp:nvSpPr>
      <dsp:spPr>
        <a:xfrm>
          <a:off x="2096613" y="311575"/>
          <a:ext cx="408117" cy="1555324"/>
        </a:xfrm>
        <a:custGeom>
          <a:avLst/>
          <a:gdLst/>
          <a:ahLst/>
          <a:cxnLst/>
          <a:rect l="0" t="0" r="0" b="0"/>
          <a:pathLst>
            <a:path>
              <a:moveTo>
                <a:pt x="0" y="1555324"/>
              </a:moveTo>
              <a:lnTo>
                <a:pt x="204058" y="1555324"/>
              </a:lnTo>
              <a:lnTo>
                <a:pt x="204058" y="0"/>
              </a:lnTo>
              <a:lnTo>
                <a:pt x="408117"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60472" y="1049038"/>
        <a:ext cx="80398" cy="80398"/>
      </dsp:txXfrm>
    </dsp:sp>
    <dsp:sp modelId="{B699606A-A6E4-4B2A-A4B7-996604FF3F96}">
      <dsp:nvSpPr>
        <dsp:cNvPr id="0" name=""/>
        <dsp:cNvSpPr/>
      </dsp:nvSpPr>
      <dsp:spPr>
        <a:xfrm rot="16200000">
          <a:off x="148364" y="1555835"/>
          <a:ext cx="3274367" cy="6221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a:t>Requirement Engineering</a:t>
          </a:r>
        </a:p>
      </dsp:txBody>
      <dsp:txXfrm>
        <a:off x="148364" y="1555835"/>
        <a:ext cx="3274367" cy="622129"/>
      </dsp:txXfrm>
    </dsp:sp>
    <dsp:sp modelId="{B705AC72-2EA6-4C1E-8146-42782D7F45E1}">
      <dsp:nvSpPr>
        <dsp:cNvPr id="0" name=""/>
        <dsp:cNvSpPr/>
      </dsp:nvSpPr>
      <dsp:spPr>
        <a:xfrm>
          <a:off x="2504730" y="510"/>
          <a:ext cx="2040585" cy="6221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a:t>Requirement Elicitation</a:t>
          </a:r>
        </a:p>
      </dsp:txBody>
      <dsp:txXfrm>
        <a:off x="2504730" y="510"/>
        <a:ext cx="2040585" cy="622129"/>
      </dsp:txXfrm>
    </dsp:sp>
    <dsp:sp modelId="{D01A4B41-9808-450F-98AB-8D9DBAD327B6}">
      <dsp:nvSpPr>
        <dsp:cNvPr id="0" name=""/>
        <dsp:cNvSpPr/>
      </dsp:nvSpPr>
      <dsp:spPr>
        <a:xfrm>
          <a:off x="2504730" y="778172"/>
          <a:ext cx="2040585" cy="6221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a:t>Requirement Analysis</a:t>
          </a:r>
        </a:p>
      </dsp:txBody>
      <dsp:txXfrm>
        <a:off x="2504730" y="778172"/>
        <a:ext cx="2040585" cy="622129"/>
      </dsp:txXfrm>
    </dsp:sp>
    <dsp:sp modelId="{E47BC952-576B-43DE-9188-34A896CB56C1}">
      <dsp:nvSpPr>
        <dsp:cNvPr id="0" name=""/>
        <dsp:cNvSpPr/>
      </dsp:nvSpPr>
      <dsp:spPr>
        <a:xfrm>
          <a:off x="2504730" y="1555835"/>
          <a:ext cx="2040585" cy="6221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a:t>Requirement Specification</a:t>
          </a:r>
        </a:p>
      </dsp:txBody>
      <dsp:txXfrm>
        <a:off x="2504730" y="1555835"/>
        <a:ext cx="2040585" cy="622129"/>
      </dsp:txXfrm>
    </dsp:sp>
    <dsp:sp modelId="{D0F0CD3A-198C-488E-A2C0-5DCFAD3D62B6}">
      <dsp:nvSpPr>
        <dsp:cNvPr id="0" name=""/>
        <dsp:cNvSpPr/>
      </dsp:nvSpPr>
      <dsp:spPr>
        <a:xfrm>
          <a:off x="2504730" y="2333497"/>
          <a:ext cx="2040585" cy="6221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a:t>Requirement </a:t>
          </a:r>
          <a:r>
            <a:rPr lang="en-US" sz="2100" kern="1200" dirty="0" smtClean="0"/>
            <a:t>Validation</a:t>
          </a:r>
          <a:endParaRPr lang="en-US" sz="2100" kern="1200" dirty="0"/>
        </a:p>
      </dsp:txBody>
      <dsp:txXfrm>
        <a:off x="2504730" y="2333497"/>
        <a:ext cx="2040585" cy="622129"/>
      </dsp:txXfrm>
    </dsp:sp>
    <dsp:sp modelId="{875BD130-6C79-4665-A243-39FB8471D8FB}">
      <dsp:nvSpPr>
        <dsp:cNvPr id="0" name=""/>
        <dsp:cNvSpPr/>
      </dsp:nvSpPr>
      <dsp:spPr>
        <a:xfrm>
          <a:off x="2504730" y="3111159"/>
          <a:ext cx="2040585" cy="6221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a:t>Requirement Management</a:t>
          </a:r>
        </a:p>
      </dsp:txBody>
      <dsp:txXfrm>
        <a:off x="2504730" y="3111159"/>
        <a:ext cx="2040585" cy="622129"/>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A74A7C0-37F4-46B5-8984-6DE939E2CA6A}"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4259300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4A7C0-37F4-46B5-8984-6DE939E2CA6A}"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1402090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4A7C0-37F4-46B5-8984-6DE939E2CA6A}"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59614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4A7C0-37F4-46B5-8984-6DE939E2CA6A}"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3683734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74A7C0-37F4-46B5-8984-6DE939E2CA6A}"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2216527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A74A7C0-37F4-46B5-8984-6DE939E2CA6A}"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1791680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74A7C0-37F4-46B5-8984-6DE939E2CA6A}"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3422500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74A7C0-37F4-46B5-8984-6DE939E2CA6A}"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1359941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4A7C0-37F4-46B5-8984-6DE939E2CA6A}"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48508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74A7C0-37F4-46B5-8984-6DE939E2CA6A}"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1054990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74A7C0-37F4-46B5-8984-6DE939E2CA6A}"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3183468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74A7C0-37F4-46B5-8984-6DE939E2CA6A}" type="datetimeFigureOut">
              <a:rPr lang="en-US" smtClean="0"/>
              <a:t>1/25/2022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70459-9BEF-4C77-BB9E-8E148647E238}" type="slidenum">
              <a:rPr lang="en-US" smtClean="0"/>
              <a:t>‹#›</a:t>
            </a:fld>
            <a:endParaRPr lang="en-US"/>
          </a:p>
        </p:txBody>
      </p:sp>
    </p:spTree>
    <p:extLst>
      <p:ext uri="{BB962C8B-B14F-4D97-AF65-F5344CB8AC3E}">
        <p14:creationId xmlns:p14="http://schemas.microsoft.com/office/powerpoint/2010/main" val="2580836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 Engineering</a:t>
            </a:r>
            <a:br>
              <a:rPr lang="en-US" dirty="0"/>
            </a:br>
            <a:r>
              <a:rPr lang="en-US" dirty="0"/>
              <a:t>Overview</a:t>
            </a:r>
          </a:p>
        </p:txBody>
      </p:sp>
      <p:sp>
        <p:nvSpPr>
          <p:cNvPr id="3" name="Content Placeholder 2"/>
          <p:cNvSpPr>
            <a:spLocks noGrp="1"/>
          </p:cNvSpPr>
          <p:nvPr>
            <p:ph idx="1"/>
          </p:nvPr>
        </p:nvSpPr>
        <p:spPr/>
        <p:txBody>
          <a:bodyPr>
            <a:normAutofit lnSpcReduction="10000"/>
          </a:bodyPr>
          <a:lstStyle/>
          <a:p>
            <a:pPr algn="just">
              <a:buFont typeface="Wingdings" pitchFamily="2" charset="2"/>
              <a:buChar char="q"/>
            </a:pPr>
            <a:r>
              <a:rPr lang="en-US" dirty="0"/>
              <a:t>Describes requirement engineering activities</a:t>
            </a:r>
          </a:p>
          <a:p>
            <a:pPr marL="0" indent="0" algn="just">
              <a:buNone/>
            </a:pPr>
            <a:r>
              <a:rPr lang="en-US" dirty="0"/>
              <a:t>    and processes.</a:t>
            </a:r>
          </a:p>
          <a:p>
            <a:pPr marL="0" indent="0" algn="just">
              <a:buNone/>
            </a:pPr>
            <a:r>
              <a:rPr lang="en-US" dirty="0"/>
              <a:t>Look into techniques, problems, challenges of:</a:t>
            </a:r>
          </a:p>
          <a:p>
            <a:pPr algn="just">
              <a:buFont typeface="Wingdings" pitchFamily="2" charset="2"/>
              <a:buChar char="q"/>
            </a:pPr>
            <a:r>
              <a:rPr lang="en-US" dirty="0"/>
              <a:t> Feasibility Studies</a:t>
            </a:r>
          </a:p>
          <a:p>
            <a:pPr algn="just">
              <a:buFont typeface="Wingdings" pitchFamily="2" charset="2"/>
              <a:buChar char="q"/>
            </a:pPr>
            <a:r>
              <a:rPr lang="en-US" dirty="0"/>
              <a:t> Requirements elicitation</a:t>
            </a:r>
          </a:p>
          <a:p>
            <a:pPr algn="just">
              <a:buFont typeface="Wingdings" pitchFamily="2" charset="2"/>
              <a:buChar char="q"/>
            </a:pPr>
            <a:r>
              <a:rPr lang="en-US" dirty="0"/>
              <a:t> Requirement specification</a:t>
            </a:r>
          </a:p>
          <a:p>
            <a:pPr algn="just">
              <a:buFont typeface="Wingdings" pitchFamily="2" charset="2"/>
              <a:buChar char="q"/>
            </a:pPr>
            <a:r>
              <a:rPr lang="en-US" dirty="0"/>
              <a:t> Requirements Validation</a:t>
            </a:r>
          </a:p>
          <a:p>
            <a:pPr algn="just">
              <a:buFont typeface="Wingdings" pitchFamily="2" charset="2"/>
              <a:buChar char="q"/>
            </a:pPr>
            <a:r>
              <a:rPr lang="en-US" dirty="0"/>
              <a:t> Requirements management and evolution</a:t>
            </a:r>
          </a:p>
        </p:txBody>
      </p:sp>
    </p:spTree>
    <p:extLst>
      <p:ext uri="{BB962C8B-B14F-4D97-AF65-F5344CB8AC3E}">
        <p14:creationId xmlns:p14="http://schemas.microsoft.com/office/powerpoint/2010/main" val="1699365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Feasibility</a:t>
            </a:r>
          </a:p>
        </p:txBody>
      </p:sp>
      <p:sp>
        <p:nvSpPr>
          <p:cNvPr id="3" name="Content Placeholder 2"/>
          <p:cNvSpPr>
            <a:spLocks noGrp="1"/>
          </p:cNvSpPr>
          <p:nvPr>
            <p:ph idx="1"/>
          </p:nvPr>
        </p:nvSpPr>
        <p:spPr>
          <a:xfrm>
            <a:off x="457200" y="1600200"/>
            <a:ext cx="8229600" cy="5029200"/>
          </a:xfrm>
        </p:spPr>
        <p:txBody>
          <a:bodyPr>
            <a:normAutofit fontScale="62500" lnSpcReduction="20000"/>
          </a:bodyPr>
          <a:lstStyle/>
          <a:p>
            <a:pPr marL="0" indent="0" algn="just">
              <a:buNone/>
            </a:pPr>
            <a:r>
              <a:rPr lang="en-US" b="1" dirty="0"/>
              <a:t>Legal feasibility</a:t>
            </a:r>
          </a:p>
          <a:p>
            <a:pPr marL="0" indent="0" algn="just">
              <a:buNone/>
            </a:pPr>
            <a:r>
              <a:rPr lang="en-US" dirty="0"/>
              <a:t>Determines whether the proposed system conflicts with legal requirements, e.g. data processing system must comply with the local Data Protection Acts.</a:t>
            </a:r>
          </a:p>
          <a:p>
            <a:pPr marL="0" indent="0" algn="just">
              <a:buNone/>
            </a:pPr>
            <a:endParaRPr lang="en-US" dirty="0"/>
          </a:p>
          <a:p>
            <a:pPr marL="0" indent="0" algn="just">
              <a:buNone/>
            </a:pPr>
            <a:r>
              <a:rPr lang="en-US" b="1" dirty="0"/>
              <a:t>Operational feasibility</a:t>
            </a:r>
          </a:p>
          <a:p>
            <a:pPr marL="0" indent="0" algn="just">
              <a:buNone/>
            </a:pPr>
            <a:r>
              <a:rPr lang="en-US" dirty="0"/>
              <a:t>Operational feasibility is a measure of how well a proposed system solves the problems and takes advantage of the opportunities identified during scope definition and how it satisfies the requirements identified in the requirements analysis phase of system development.</a:t>
            </a:r>
          </a:p>
          <a:p>
            <a:pPr marL="0" indent="0" algn="just">
              <a:buNone/>
            </a:pPr>
            <a:endParaRPr lang="en-US" dirty="0"/>
          </a:p>
          <a:p>
            <a:pPr marL="0" indent="0" algn="just">
              <a:buNone/>
            </a:pPr>
            <a:r>
              <a:rPr lang="en-US" b="1" dirty="0"/>
              <a:t>Schedule feasibility</a:t>
            </a:r>
          </a:p>
          <a:p>
            <a:pPr marL="0" indent="0" algn="just">
              <a:buNone/>
            </a:pPr>
            <a:r>
              <a:rPr lang="en-US" dirty="0"/>
              <a:t>A project will fail if it takes too long to be completed before it is useful. Typically this means estimating how long the system will take to develop, and if it can be completed in a given time period using some methods like payback period. Schedule feasibility is a measure of how reasonable the project timetable is. You need to determine whether the deadlines are mandatory or desirable.</a:t>
            </a:r>
          </a:p>
        </p:txBody>
      </p:sp>
    </p:spTree>
    <p:extLst>
      <p:ext uri="{BB962C8B-B14F-4D97-AF65-F5344CB8AC3E}">
        <p14:creationId xmlns:p14="http://schemas.microsoft.com/office/powerpoint/2010/main" val="135257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Feasibility</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Financial feasibility</a:t>
            </a:r>
          </a:p>
          <a:p>
            <a:pPr marL="0" indent="0">
              <a:buNone/>
            </a:pPr>
            <a:r>
              <a:rPr lang="en-US" dirty="0"/>
              <a:t>In case of a new project, financial viability can be judged on the following parameters:</a:t>
            </a:r>
          </a:p>
          <a:p>
            <a:pPr>
              <a:buFont typeface="Wingdings" pitchFamily="2" charset="2"/>
              <a:buChar char="§"/>
            </a:pPr>
            <a:r>
              <a:rPr lang="en-US" dirty="0"/>
              <a:t>Total estimated cost of the project</a:t>
            </a:r>
          </a:p>
          <a:p>
            <a:pPr>
              <a:buFont typeface="Wingdings" pitchFamily="2" charset="2"/>
              <a:buChar char="§"/>
            </a:pPr>
            <a:r>
              <a:rPr lang="en-US" dirty="0"/>
              <a:t>Financing of the project in terms of its capital structure, debt equity ratio and promoter's share of total cost</a:t>
            </a:r>
          </a:p>
          <a:p>
            <a:pPr>
              <a:buFont typeface="Wingdings" pitchFamily="2" charset="2"/>
              <a:buChar char="§"/>
            </a:pPr>
            <a:r>
              <a:rPr lang="en-US" dirty="0"/>
              <a:t>Projected cash flow and profitability</a:t>
            </a:r>
          </a:p>
          <a:p>
            <a:pPr marL="0" indent="0">
              <a:buNone/>
            </a:pPr>
            <a:r>
              <a:rPr lang="en-US" b="1" dirty="0"/>
              <a:t>Other feasibility factors</a:t>
            </a:r>
          </a:p>
          <a:p>
            <a:pPr marL="0" indent="0">
              <a:buNone/>
            </a:pPr>
            <a:r>
              <a:rPr lang="en-US" dirty="0"/>
              <a:t>– Market and real estate feasibility</a:t>
            </a:r>
          </a:p>
          <a:p>
            <a:pPr marL="0" indent="0">
              <a:buNone/>
            </a:pPr>
            <a:r>
              <a:rPr lang="en-US" dirty="0"/>
              <a:t>– Resource feasibility</a:t>
            </a:r>
          </a:p>
          <a:p>
            <a:pPr marL="0" indent="0">
              <a:buNone/>
            </a:pPr>
            <a:r>
              <a:rPr lang="en-US" dirty="0"/>
              <a:t>– Cultural feasibility</a:t>
            </a:r>
          </a:p>
        </p:txBody>
      </p:sp>
    </p:spTree>
    <p:extLst>
      <p:ext uri="{BB962C8B-B14F-4D97-AF65-F5344CB8AC3E}">
        <p14:creationId xmlns:p14="http://schemas.microsoft.com/office/powerpoint/2010/main" val="1821773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Requirements Elicitation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67923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endParaRPr lang="en-US" dirty="0"/>
          </a:p>
          <a:p>
            <a:pPr marL="0" indent="0" algn="just">
              <a:buNone/>
            </a:pPr>
            <a:r>
              <a:rPr lang="en-US" dirty="0"/>
              <a:t>Requirement Elicitation is the process of discovering the requirements for a system by communication with customers, system users and others who have a stake in the system development.</a:t>
            </a:r>
          </a:p>
        </p:txBody>
      </p:sp>
    </p:spTree>
    <p:extLst>
      <p:ext uri="{BB962C8B-B14F-4D97-AF65-F5344CB8AC3E}">
        <p14:creationId xmlns:p14="http://schemas.microsoft.com/office/powerpoint/2010/main" val="267892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Requirements Elicitation techniques</a:t>
            </a:r>
          </a:p>
        </p:txBody>
      </p:sp>
      <p:sp>
        <p:nvSpPr>
          <p:cNvPr id="3" name="Content Placeholder 2"/>
          <p:cNvSpPr>
            <a:spLocks noGrp="1"/>
          </p:cNvSpPr>
          <p:nvPr>
            <p:ph idx="1"/>
          </p:nvPr>
        </p:nvSpPr>
        <p:spPr/>
        <p:txBody>
          <a:bodyPr>
            <a:normAutofit/>
          </a:bodyPr>
          <a:lstStyle/>
          <a:p>
            <a:pPr>
              <a:buFont typeface="Wingdings" pitchFamily="2" charset="2"/>
              <a:buChar char="§"/>
            </a:pPr>
            <a:r>
              <a:rPr lang="en-US" dirty="0"/>
              <a:t>Interviewing and questionnaires</a:t>
            </a:r>
          </a:p>
          <a:p>
            <a:pPr>
              <a:buFont typeface="Wingdings" pitchFamily="2" charset="2"/>
              <a:buChar char="§"/>
            </a:pPr>
            <a:r>
              <a:rPr lang="en-US" dirty="0"/>
              <a:t>Requirements workshops</a:t>
            </a:r>
          </a:p>
          <a:p>
            <a:pPr>
              <a:buFont typeface="Wingdings" pitchFamily="2" charset="2"/>
              <a:buChar char="§"/>
            </a:pPr>
            <a:r>
              <a:rPr lang="en-US" dirty="0"/>
              <a:t>Braining Storming and idea reduction</a:t>
            </a:r>
          </a:p>
          <a:p>
            <a:pPr>
              <a:buFont typeface="Wingdings" pitchFamily="2" charset="2"/>
              <a:buChar char="§"/>
            </a:pPr>
            <a:r>
              <a:rPr lang="en-US" dirty="0"/>
              <a:t>Use Cases</a:t>
            </a:r>
          </a:p>
          <a:p>
            <a:pPr>
              <a:buFont typeface="Wingdings" pitchFamily="2" charset="2"/>
              <a:buChar char="§"/>
            </a:pPr>
            <a:r>
              <a:rPr lang="en-US" dirty="0"/>
              <a:t>Role Playing</a:t>
            </a:r>
          </a:p>
          <a:p>
            <a:pPr>
              <a:buFont typeface="Wingdings" pitchFamily="2" charset="2"/>
              <a:buChar char="§"/>
            </a:pPr>
            <a:r>
              <a:rPr lang="en-US" dirty="0"/>
              <a:t>Prototyping</a:t>
            </a:r>
          </a:p>
        </p:txBody>
      </p:sp>
    </p:spTree>
    <p:extLst>
      <p:ext uri="{BB962C8B-B14F-4D97-AF65-F5344CB8AC3E}">
        <p14:creationId xmlns:p14="http://schemas.microsoft.com/office/powerpoint/2010/main" val="27820503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 : Context Free Question</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Goal is to prevent prejudicing the user’s response to the</a:t>
            </a:r>
          </a:p>
          <a:p>
            <a:pPr marL="0" indent="0">
              <a:buNone/>
            </a:pPr>
            <a:r>
              <a:rPr lang="en-US" dirty="0"/>
              <a:t>questions.</a:t>
            </a:r>
          </a:p>
          <a:p>
            <a:pPr marL="0" indent="0">
              <a:buNone/>
            </a:pPr>
            <a:r>
              <a:rPr lang="en-US" dirty="0"/>
              <a:t>Examples:</a:t>
            </a:r>
          </a:p>
          <a:p>
            <a:pPr marL="0" indent="0">
              <a:buNone/>
            </a:pPr>
            <a:r>
              <a:rPr lang="en-US" dirty="0"/>
              <a:t>– Who is the user?</a:t>
            </a:r>
          </a:p>
          <a:p>
            <a:pPr marL="0" indent="0">
              <a:buNone/>
            </a:pPr>
            <a:r>
              <a:rPr lang="en-US" dirty="0"/>
              <a:t>– Who is the customer?</a:t>
            </a:r>
          </a:p>
          <a:p>
            <a:pPr marL="0" indent="0">
              <a:buNone/>
            </a:pPr>
            <a:r>
              <a:rPr lang="en-US" dirty="0"/>
              <a:t>– Are their needs different?</a:t>
            </a:r>
          </a:p>
          <a:p>
            <a:pPr marL="0" indent="0">
              <a:buNone/>
            </a:pPr>
            <a:r>
              <a:rPr lang="en-US" dirty="0"/>
              <a:t>– Where else can a solution to this problem be found?</a:t>
            </a:r>
          </a:p>
          <a:p>
            <a:pPr marL="0" indent="0">
              <a:buNone/>
            </a:pPr>
            <a:r>
              <a:rPr lang="en-US" dirty="0"/>
              <a:t> </a:t>
            </a:r>
          </a:p>
          <a:p>
            <a:pPr marL="0" indent="0" algn="just">
              <a:buNone/>
            </a:pPr>
            <a:r>
              <a:rPr lang="en-US" dirty="0"/>
              <a:t>Context-free questions</a:t>
            </a:r>
          </a:p>
          <a:p>
            <a:pPr marL="0" indent="0" algn="just">
              <a:buNone/>
            </a:pPr>
            <a:endParaRPr lang="en-US" dirty="0"/>
          </a:p>
          <a:p>
            <a:pPr marL="0" indent="0" algn="just">
              <a:buNone/>
            </a:pPr>
            <a:r>
              <a:rPr lang="en-US" dirty="0"/>
              <a:t>After context-free questions are asked, suggested solutions can be explored.</a:t>
            </a:r>
          </a:p>
        </p:txBody>
      </p:sp>
    </p:spTree>
    <p:extLst>
      <p:ext uri="{BB962C8B-B14F-4D97-AF65-F5344CB8AC3E}">
        <p14:creationId xmlns:p14="http://schemas.microsoft.com/office/powerpoint/2010/main" val="595092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Interview : Show Time</a:t>
            </a:r>
          </a:p>
        </p:txBody>
      </p:sp>
      <p:sp>
        <p:nvSpPr>
          <p:cNvPr id="3" name="Content Placeholder 2"/>
          <p:cNvSpPr>
            <a:spLocks noGrp="1"/>
          </p:cNvSpPr>
          <p:nvPr>
            <p:ph idx="1"/>
          </p:nvPr>
        </p:nvSpPr>
        <p:spPr/>
        <p:txBody>
          <a:bodyPr/>
          <a:lstStyle/>
          <a:p>
            <a:pPr>
              <a:buFont typeface="Wingdings" pitchFamily="2" charset="2"/>
              <a:buChar char="q"/>
            </a:pPr>
            <a:r>
              <a:rPr lang="en-US" dirty="0"/>
              <a:t>  Establish Customer or User Profile</a:t>
            </a:r>
          </a:p>
          <a:p>
            <a:pPr>
              <a:buFont typeface="Wingdings" pitchFamily="2" charset="2"/>
              <a:buChar char="q"/>
            </a:pPr>
            <a:r>
              <a:rPr lang="en-US" dirty="0"/>
              <a:t>  Assessing the Problem</a:t>
            </a:r>
          </a:p>
          <a:p>
            <a:pPr>
              <a:buFont typeface="Wingdings" pitchFamily="2" charset="2"/>
              <a:buChar char="q"/>
            </a:pPr>
            <a:r>
              <a:rPr lang="en-US" dirty="0"/>
              <a:t>  Understanding the User Environment</a:t>
            </a:r>
          </a:p>
          <a:p>
            <a:pPr>
              <a:buFont typeface="Wingdings" pitchFamily="2" charset="2"/>
              <a:buChar char="q"/>
            </a:pPr>
            <a:r>
              <a:rPr lang="en-US" dirty="0"/>
              <a:t>  Recap the Understanding</a:t>
            </a:r>
          </a:p>
          <a:p>
            <a:pPr>
              <a:buFont typeface="Wingdings" pitchFamily="2" charset="2"/>
              <a:buChar char="q"/>
            </a:pPr>
            <a:r>
              <a:rPr lang="en-US" dirty="0"/>
              <a:t>  Analyst’s Inputs on Customer’s Problems</a:t>
            </a:r>
          </a:p>
          <a:p>
            <a:pPr>
              <a:buFont typeface="Wingdings" pitchFamily="2" charset="2"/>
              <a:buChar char="q"/>
            </a:pPr>
            <a:r>
              <a:rPr lang="en-US" dirty="0"/>
              <a:t>  Assessing Your Solution (if applicable)</a:t>
            </a:r>
          </a:p>
        </p:txBody>
      </p:sp>
    </p:spTree>
    <p:extLst>
      <p:ext uri="{BB962C8B-B14F-4D97-AF65-F5344CB8AC3E}">
        <p14:creationId xmlns:p14="http://schemas.microsoft.com/office/powerpoint/2010/main" val="15331770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a:t>Requirement Workshop</a:t>
            </a:r>
          </a:p>
        </p:txBody>
      </p:sp>
      <p:sp>
        <p:nvSpPr>
          <p:cNvPr id="3" name="Content Placeholder 2"/>
          <p:cNvSpPr>
            <a:spLocks noGrp="1"/>
          </p:cNvSpPr>
          <p:nvPr>
            <p:ph idx="1"/>
          </p:nvPr>
        </p:nvSpPr>
        <p:spPr/>
        <p:txBody>
          <a:bodyPr>
            <a:normAutofit/>
          </a:bodyPr>
          <a:lstStyle/>
          <a:p>
            <a:pPr algn="just">
              <a:buFont typeface="Wingdings" pitchFamily="2" charset="2"/>
              <a:buChar char="q"/>
            </a:pPr>
            <a:r>
              <a:rPr lang="en-US" dirty="0"/>
              <a:t>It gathers all key stakeholders together for a short but intensely focused period.</a:t>
            </a:r>
          </a:p>
          <a:p>
            <a:pPr algn="just">
              <a:buFont typeface="Wingdings" pitchFamily="2" charset="2"/>
              <a:buChar char="q"/>
            </a:pPr>
            <a:r>
              <a:rPr lang="en-US" dirty="0"/>
              <a:t>The use of an outside facilitator experience in requirements management can ensure the success of the workshop.</a:t>
            </a:r>
          </a:p>
          <a:p>
            <a:pPr algn="just">
              <a:buFont typeface="Wingdings" pitchFamily="2" charset="2"/>
              <a:buChar char="q"/>
            </a:pPr>
            <a:r>
              <a:rPr lang="en-US" b="1" dirty="0"/>
              <a:t>Brainstorming</a:t>
            </a:r>
            <a:r>
              <a:rPr lang="en-US" dirty="0"/>
              <a:t> is the most important part of the workshop.</a:t>
            </a:r>
          </a:p>
        </p:txBody>
      </p:sp>
    </p:spTree>
    <p:extLst>
      <p:ext uri="{BB962C8B-B14F-4D97-AF65-F5344CB8AC3E}">
        <p14:creationId xmlns:p14="http://schemas.microsoft.com/office/powerpoint/2010/main" val="2265453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dirty="0"/>
              <a:t>Technique : Role Playing – variant</a:t>
            </a:r>
            <a:br>
              <a:rPr lang="en-US" dirty="0"/>
            </a:br>
            <a:r>
              <a:rPr lang="en-US" dirty="0"/>
              <a:t>on use cases</a:t>
            </a:r>
          </a:p>
        </p:txBody>
      </p:sp>
      <p:sp>
        <p:nvSpPr>
          <p:cNvPr id="3" name="Content Placeholder 2"/>
          <p:cNvSpPr>
            <a:spLocks noGrp="1"/>
          </p:cNvSpPr>
          <p:nvPr>
            <p:ph idx="1"/>
          </p:nvPr>
        </p:nvSpPr>
        <p:spPr/>
        <p:txBody>
          <a:bodyPr>
            <a:normAutofit/>
          </a:bodyPr>
          <a:lstStyle/>
          <a:p>
            <a:pPr algn="just">
              <a:buFont typeface="Wingdings" pitchFamily="2" charset="2"/>
              <a:buChar char="q"/>
            </a:pPr>
            <a:r>
              <a:rPr lang="en-US" dirty="0"/>
              <a:t> Role playing allows stakeholders to experience     the user’s world from the user’s perspective.</a:t>
            </a:r>
          </a:p>
          <a:p>
            <a:pPr algn="just">
              <a:buFont typeface="Wingdings" pitchFamily="2" charset="2"/>
              <a:buChar char="q"/>
            </a:pPr>
            <a:r>
              <a:rPr lang="en-US" dirty="0"/>
              <a:t> A scripted walkthrough may replace role playing in some situations, with the script becoming a live storyboard.</a:t>
            </a:r>
          </a:p>
        </p:txBody>
      </p:sp>
    </p:spTree>
    <p:extLst>
      <p:ext uri="{BB962C8B-B14F-4D97-AF65-F5344CB8AC3E}">
        <p14:creationId xmlns:p14="http://schemas.microsoft.com/office/powerpoint/2010/main" val="29231260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Requirements Analysis &amp; Specification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030629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dirty="0"/>
              <a:t>Importance of Requirements</a:t>
            </a:r>
          </a:p>
        </p:txBody>
      </p:sp>
      <p:sp>
        <p:nvSpPr>
          <p:cNvPr id="3" name="Content Placeholder 2"/>
          <p:cNvSpPr>
            <a:spLocks noGrp="1"/>
          </p:cNvSpPr>
          <p:nvPr>
            <p:ph idx="1"/>
          </p:nvPr>
        </p:nvSpPr>
        <p:spPr/>
        <p:txBody>
          <a:bodyPr>
            <a:normAutofit fontScale="92500" lnSpcReduction="20000"/>
          </a:bodyPr>
          <a:lstStyle/>
          <a:p>
            <a:pPr algn="just">
              <a:buFont typeface="Wingdings" pitchFamily="2" charset="2"/>
              <a:buChar char="q"/>
            </a:pPr>
            <a:r>
              <a:rPr lang="en-US" dirty="0"/>
              <a:t>Making design decisions without understanding</a:t>
            </a:r>
          </a:p>
          <a:p>
            <a:pPr marL="0" indent="0" algn="just">
              <a:buNone/>
            </a:pPr>
            <a:r>
              <a:rPr lang="en-US" dirty="0"/>
              <a:t>    all the constraints on the system to be developed</a:t>
            </a:r>
          </a:p>
          <a:p>
            <a:pPr marL="0" indent="0" algn="just">
              <a:buNone/>
            </a:pPr>
            <a:r>
              <a:rPr lang="en-US" dirty="0"/>
              <a:t>    results in a system which fails to meet customer’s</a:t>
            </a:r>
          </a:p>
          <a:p>
            <a:pPr marL="0" indent="0" algn="just">
              <a:buNone/>
            </a:pPr>
            <a:r>
              <a:rPr lang="en-US" dirty="0"/>
              <a:t>    expectations</a:t>
            </a:r>
          </a:p>
          <a:p>
            <a:pPr algn="just">
              <a:buFont typeface="Wingdings" pitchFamily="2" charset="2"/>
              <a:buChar char="q"/>
            </a:pPr>
            <a:r>
              <a:rPr lang="en-US" dirty="0"/>
              <a:t>Costs of correcting errors increases as the design</a:t>
            </a:r>
          </a:p>
          <a:p>
            <a:pPr marL="0" indent="0" algn="just">
              <a:buNone/>
            </a:pPr>
            <a:r>
              <a:rPr lang="en-US" dirty="0"/>
              <a:t>   process advances.</a:t>
            </a:r>
          </a:p>
          <a:p>
            <a:pPr algn="just">
              <a:buFont typeface="Wingdings" pitchFamily="2" charset="2"/>
              <a:buChar char="q"/>
            </a:pPr>
            <a:r>
              <a:rPr lang="en-US" dirty="0"/>
              <a:t>An error detected in the maintenance phase is 20</a:t>
            </a:r>
          </a:p>
          <a:p>
            <a:pPr marL="0" indent="0" algn="just">
              <a:buNone/>
            </a:pPr>
            <a:r>
              <a:rPr lang="en-US" dirty="0"/>
              <a:t>    times as costly to fix as an error detected in the</a:t>
            </a:r>
          </a:p>
          <a:p>
            <a:pPr marL="0" indent="0" algn="just">
              <a:buNone/>
            </a:pPr>
            <a:r>
              <a:rPr lang="en-US" dirty="0"/>
              <a:t>    coding stage.</a:t>
            </a:r>
          </a:p>
        </p:txBody>
      </p:sp>
    </p:spTree>
    <p:extLst>
      <p:ext uri="{BB962C8B-B14F-4D97-AF65-F5344CB8AC3E}">
        <p14:creationId xmlns:p14="http://schemas.microsoft.com/office/powerpoint/2010/main" val="1151712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Analysis &amp; Specification</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Requirements analysis</a:t>
            </a:r>
          </a:p>
          <a:p>
            <a:pPr marL="0" indent="0" algn="just">
              <a:buNone/>
            </a:pPr>
            <a:r>
              <a:rPr lang="en-US" dirty="0"/>
              <a:t>The process of studying and analyzing the customer and the user/stakeholder needs to arrive at a definition of software requirements</a:t>
            </a:r>
          </a:p>
          <a:p>
            <a:pPr marL="0" indent="0">
              <a:buNone/>
            </a:pPr>
            <a:r>
              <a:rPr lang="en-US" b="1" dirty="0"/>
              <a:t>Requirements Specification</a:t>
            </a:r>
          </a:p>
          <a:p>
            <a:pPr marL="0" indent="0" algn="just">
              <a:buNone/>
            </a:pPr>
            <a:r>
              <a:rPr lang="en-US" dirty="0"/>
              <a:t>A document that clearly and precisely describes essential requirements of software and external interfaces (functions, performance, quality etc.)</a:t>
            </a:r>
          </a:p>
          <a:p>
            <a:pPr marL="0" indent="0" algn="just">
              <a:buNone/>
            </a:pPr>
            <a:r>
              <a:rPr lang="en-US" dirty="0"/>
              <a:t>Each requirement is specified such that its achievement is capable of being verified by a prescribed method like inspection, test.</a:t>
            </a:r>
          </a:p>
        </p:txBody>
      </p:sp>
    </p:spTree>
    <p:extLst>
      <p:ext uri="{BB962C8B-B14F-4D97-AF65-F5344CB8AC3E}">
        <p14:creationId xmlns:p14="http://schemas.microsoft.com/office/powerpoint/2010/main" val="3375088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Analysis of Elicitation Results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Analysis of the results of elicitation process helps to create a better vision of the product and its specification by:</a:t>
            </a:r>
          </a:p>
          <a:p>
            <a:pPr>
              <a:buFont typeface="Wingdings" pitchFamily="2" charset="2"/>
              <a:buChar char="q"/>
            </a:pPr>
            <a:r>
              <a:rPr lang="en-US" dirty="0"/>
              <a:t> Explaining the problem statement better</a:t>
            </a:r>
          </a:p>
          <a:p>
            <a:pPr>
              <a:buFont typeface="Wingdings" pitchFamily="2" charset="2"/>
              <a:buChar char="q"/>
            </a:pPr>
            <a:r>
              <a:rPr lang="en-US" dirty="0"/>
              <a:t> Marketing group establishes positioning of the       product</a:t>
            </a:r>
          </a:p>
          <a:p>
            <a:pPr>
              <a:buFont typeface="Wingdings" pitchFamily="2" charset="2"/>
              <a:buChar char="q"/>
            </a:pPr>
            <a:r>
              <a:rPr lang="en-US" dirty="0"/>
              <a:t> Stakeholder and user summaries</a:t>
            </a:r>
          </a:p>
          <a:p>
            <a:pPr>
              <a:buFont typeface="Wingdings" pitchFamily="2" charset="2"/>
              <a:buChar char="§"/>
            </a:pPr>
            <a:r>
              <a:rPr lang="en-US" dirty="0"/>
              <a:t>user is special case of stakeholder</a:t>
            </a:r>
          </a:p>
          <a:p>
            <a:pPr>
              <a:buFont typeface="Wingdings" pitchFamily="2" charset="2"/>
              <a:buChar char="§"/>
            </a:pPr>
            <a:r>
              <a:rPr lang="en-US" dirty="0"/>
              <a:t>identify stakeholder w.r.t development</a:t>
            </a:r>
          </a:p>
          <a:p>
            <a:pPr>
              <a:buFont typeface="Wingdings" pitchFamily="2" charset="2"/>
              <a:buChar char="§"/>
            </a:pPr>
            <a:r>
              <a:rPr lang="en-US" dirty="0"/>
              <a:t>identify stakeholder w.r.t system</a:t>
            </a:r>
          </a:p>
        </p:txBody>
      </p:sp>
    </p:spTree>
    <p:extLst>
      <p:ext uri="{BB962C8B-B14F-4D97-AF65-F5344CB8AC3E}">
        <p14:creationId xmlns:p14="http://schemas.microsoft.com/office/powerpoint/2010/main" val="36154695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Specification</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The precision to which Requirements are specified is a function of</a:t>
            </a:r>
          </a:p>
          <a:p>
            <a:pPr>
              <a:buFont typeface="Wingdings" pitchFamily="2" charset="2"/>
              <a:buChar char="§"/>
            </a:pPr>
            <a:r>
              <a:rPr lang="en-US" dirty="0"/>
              <a:t>Expertise of developers</a:t>
            </a:r>
          </a:p>
          <a:p>
            <a:pPr>
              <a:buFont typeface="Wingdings" pitchFamily="2" charset="2"/>
              <a:buChar char="§"/>
            </a:pPr>
            <a:r>
              <a:rPr lang="en-US" dirty="0"/>
              <a:t> Knowledge developers and testers have of the domain – the more they know, the less specific the specification needs to be</a:t>
            </a:r>
          </a:p>
          <a:p>
            <a:pPr>
              <a:buFont typeface="Wingdings" pitchFamily="2" charset="2"/>
              <a:buChar char="§"/>
            </a:pPr>
            <a:r>
              <a:rPr lang="en-US" dirty="0"/>
              <a:t>Access to a domain representative</a:t>
            </a:r>
          </a:p>
          <a:p>
            <a:pPr marL="0" indent="0">
              <a:buNone/>
            </a:pPr>
            <a:r>
              <a:rPr lang="en-US" dirty="0"/>
              <a:t>For example, in </a:t>
            </a:r>
            <a:r>
              <a:rPr lang="en-US" dirty="0" err="1"/>
              <a:t>xp</a:t>
            </a:r>
            <a:r>
              <a:rPr lang="en-US" dirty="0"/>
              <a:t>, requirements may be specified in</a:t>
            </a:r>
          </a:p>
          <a:p>
            <a:pPr marL="0" indent="0">
              <a:buNone/>
            </a:pPr>
            <a:r>
              <a:rPr lang="en-US" dirty="0"/>
              <a:t>less detail but there is a customer representative on site</a:t>
            </a:r>
          </a:p>
          <a:p>
            <a:pPr marL="0" indent="0">
              <a:buNone/>
            </a:pPr>
            <a:r>
              <a:rPr lang="en-US" dirty="0"/>
              <a:t>daily.</a:t>
            </a:r>
          </a:p>
          <a:p>
            <a:pPr marL="0" indent="0">
              <a:buNone/>
            </a:pPr>
            <a:r>
              <a:rPr lang="en-US" dirty="0"/>
              <a:t>Requirement Specification</a:t>
            </a:r>
          </a:p>
        </p:txBody>
      </p:sp>
    </p:spTree>
    <p:extLst>
      <p:ext uri="{BB962C8B-B14F-4D97-AF65-F5344CB8AC3E}">
        <p14:creationId xmlns:p14="http://schemas.microsoft.com/office/powerpoint/2010/main" val="34227338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Perspectives</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User requirements</a:t>
            </a:r>
          </a:p>
          <a:p>
            <a:pPr marL="0" indent="0" algn="just">
              <a:buNone/>
            </a:pPr>
            <a:r>
              <a:rPr lang="en-US" dirty="0"/>
              <a:t>– Statements in natural language plus diagrams of the services the system provides and its operational constraints. Written for customers.</a:t>
            </a:r>
          </a:p>
          <a:p>
            <a:pPr marL="0" indent="0">
              <a:buNone/>
            </a:pPr>
            <a:r>
              <a:rPr lang="en-US" b="1" dirty="0"/>
              <a:t>System requirements</a:t>
            </a:r>
          </a:p>
          <a:p>
            <a:pPr marL="0" indent="0" algn="just">
              <a:buNone/>
            </a:pPr>
            <a:r>
              <a:rPr lang="en-US" dirty="0"/>
              <a:t>– A structured document setting out detailed descriptions of the system’s functions, services and operational constraints. Defines what should be implemented so may be part of a contract between client and contractor.</a:t>
            </a:r>
          </a:p>
        </p:txBody>
      </p:sp>
    </p:spTree>
    <p:extLst>
      <p:ext uri="{BB962C8B-B14F-4D97-AF65-F5344CB8AC3E}">
        <p14:creationId xmlns:p14="http://schemas.microsoft.com/office/powerpoint/2010/main" val="6649354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Validation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13442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 Validation</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US" b="1" dirty="0"/>
              <a:t>Validation</a:t>
            </a:r>
          </a:p>
          <a:p>
            <a:pPr marL="0" indent="0" algn="just">
              <a:buNone/>
            </a:pPr>
            <a:r>
              <a:rPr lang="en-US" dirty="0"/>
              <a:t>ensures that the software being developed will satisfy it stakeholders</a:t>
            </a:r>
          </a:p>
          <a:p>
            <a:pPr marL="0" indent="0" algn="just">
              <a:buNone/>
            </a:pPr>
            <a:r>
              <a:rPr lang="en-US" dirty="0"/>
              <a:t>– Requirements Validation checks the software requirements specification against stakeholders goals and requirements</a:t>
            </a:r>
          </a:p>
          <a:p>
            <a:pPr marL="0" indent="0" algn="just">
              <a:buNone/>
            </a:pPr>
            <a:endParaRPr lang="en-US" dirty="0"/>
          </a:p>
          <a:p>
            <a:pPr marL="0" indent="0" algn="just">
              <a:buNone/>
            </a:pPr>
            <a:r>
              <a:rPr lang="en-US" b="1" dirty="0"/>
              <a:t>Verification</a:t>
            </a:r>
          </a:p>
          <a:p>
            <a:pPr marL="0" indent="0" algn="just">
              <a:buNone/>
            </a:pPr>
            <a:r>
              <a:rPr lang="en-US" dirty="0"/>
              <a:t>ensures that each step followed in the process of building the software yields the right products</a:t>
            </a:r>
          </a:p>
          <a:p>
            <a:pPr marL="0" indent="0" algn="just">
              <a:buNone/>
            </a:pPr>
            <a:r>
              <a:rPr lang="en-US" dirty="0"/>
              <a:t>– Requirements Verification checks the consistency of the software requirements specification artifacts and other Software development products (design, implementation, ...) against the specification</a:t>
            </a:r>
          </a:p>
        </p:txBody>
      </p:sp>
    </p:spTree>
    <p:extLst>
      <p:ext uri="{BB962C8B-B14F-4D97-AF65-F5344CB8AC3E}">
        <p14:creationId xmlns:p14="http://schemas.microsoft.com/office/powerpoint/2010/main" val="21397827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a:t>Typical Requirements V&amp;V</a:t>
            </a:r>
          </a:p>
          <a:p>
            <a:pPr marL="0" indent="0" algn="just">
              <a:buNone/>
            </a:pPr>
            <a:r>
              <a:rPr lang="en-US" dirty="0"/>
              <a:t>approaches</a:t>
            </a:r>
          </a:p>
          <a:p>
            <a:pPr marL="0" indent="0" algn="just">
              <a:buNone/>
            </a:pPr>
            <a:r>
              <a:rPr lang="en-US" dirty="0"/>
              <a:t>• Tracing approaches</a:t>
            </a:r>
          </a:p>
          <a:p>
            <a:pPr marL="0" indent="0" algn="just">
              <a:buNone/>
            </a:pPr>
            <a:r>
              <a:rPr lang="en-US" dirty="0"/>
              <a:t>• Prototyping</a:t>
            </a:r>
          </a:p>
          <a:p>
            <a:pPr marL="0" indent="0" algn="just">
              <a:buNone/>
            </a:pPr>
            <a:r>
              <a:rPr lang="en-US" dirty="0"/>
              <a:t>• Testing</a:t>
            </a:r>
          </a:p>
          <a:p>
            <a:pPr marL="0" indent="0" algn="just">
              <a:buNone/>
            </a:pPr>
            <a:r>
              <a:rPr lang="en-US" dirty="0"/>
              <a:t>• User manual writing</a:t>
            </a:r>
          </a:p>
          <a:p>
            <a:pPr marL="0" indent="0" algn="just">
              <a:buNone/>
            </a:pPr>
            <a:r>
              <a:rPr lang="en-US" dirty="0"/>
              <a:t>• Formal validation</a:t>
            </a:r>
          </a:p>
          <a:p>
            <a:pPr marL="0" indent="0" algn="just">
              <a:buNone/>
            </a:pPr>
            <a:r>
              <a:rPr lang="en-US" dirty="0"/>
              <a:t>• Reviews and inspections</a:t>
            </a:r>
          </a:p>
          <a:p>
            <a:pPr marL="0" indent="0" algn="just">
              <a:buNone/>
            </a:pPr>
            <a:r>
              <a:rPr lang="en-US" dirty="0"/>
              <a:t>• Walkthroughs</a:t>
            </a:r>
          </a:p>
          <a:p>
            <a:pPr marL="0" indent="0" algn="just">
              <a:buNone/>
            </a:pPr>
            <a:r>
              <a:rPr lang="en-US" dirty="0"/>
              <a:t>• Formal inspections</a:t>
            </a:r>
          </a:p>
          <a:p>
            <a:pPr marL="0" indent="0" algn="just">
              <a:buNone/>
            </a:pPr>
            <a:r>
              <a:rPr lang="en-US" dirty="0"/>
              <a:t>• Checklists</a:t>
            </a:r>
          </a:p>
        </p:txBody>
      </p:sp>
    </p:spTree>
    <p:extLst>
      <p:ext uri="{BB962C8B-B14F-4D97-AF65-F5344CB8AC3E}">
        <p14:creationId xmlns:p14="http://schemas.microsoft.com/office/powerpoint/2010/main" val="28996660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Requirements Management and Evolution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537919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lgn="just">
              <a:buNone/>
            </a:pPr>
            <a:r>
              <a:rPr lang="en-US" b="1" dirty="0"/>
              <a:t>Definition</a:t>
            </a:r>
          </a:p>
          <a:p>
            <a:pPr marL="0" indent="0" algn="just">
              <a:buNone/>
            </a:pPr>
            <a:r>
              <a:rPr lang="en-US" dirty="0"/>
              <a:t>Requirements management is the process of documenting, analyzing, tracing, prioritizing and agreeing on requirements and then controlling change and communicating to relevant stakeholders.</a:t>
            </a:r>
          </a:p>
          <a:p>
            <a:pPr marL="0" indent="0" algn="just">
              <a:buNone/>
            </a:pPr>
            <a:r>
              <a:rPr lang="en-US" dirty="0"/>
              <a:t>It is a continuous process throughout a project. A requirement is a capability to which a project outcome (product or service) should conform.</a:t>
            </a:r>
          </a:p>
        </p:txBody>
      </p:sp>
    </p:spTree>
    <p:extLst>
      <p:ext uri="{BB962C8B-B14F-4D97-AF65-F5344CB8AC3E}">
        <p14:creationId xmlns:p14="http://schemas.microsoft.com/office/powerpoint/2010/main" val="2692847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lgn="just">
              <a:buNone/>
            </a:pPr>
            <a:r>
              <a:rPr lang="en-US" b="1" dirty="0"/>
              <a:t>Software Evolution</a:t>
            </a:r>
          </a:p>
          <a:p>
            <a:pPr marL="0" indent="0" algn="just">
              <a:buNone/>
            </a:pPr>
            <a:r>
              <a:rPr lang="en-US" dirty="0"/>
              <a:t>The priority of requirements from different viewpoints changes during the development process.</a:t>
            </a:r>
          </a:p>
          <a:p>
            <a:pPr marL="0" indent="0" algn="just">
              <a:buNone/>
            </a:pPr>
            <a:r>
              <a:rPr lang="en-US" dirty="0"/>
              <a:t>System customers may specify requirements from a business perspective that conflict with end-user requirements.</a:t>
            </a:r>
          </a:p>
          <a:p>
            <a:pPr marL="0" indent="0" algn="just">
              <a:buNone/>
            </a:pPr>
            <a:r>
              <a:rPr lang="en-US" dirty="0"/>
              <a:t>The business and technical environment of the system changes during its development.</a:t>
            </a:r>
          </a:p>
        </p:txBody>
      </p:sp>
    </p:spTree>
    <p:extLst>
      <p:ext uri="{BB962C8B-B14F-4D97-AF65-F5344CB8AC3E}">
        <p14:creationId xmlns:p14="http://schemas.microsoft.com/office/powerpoint/2010/main" val="29540396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Engineering Process</a:t>
            </a:r>
          </a:p>
        </p:txBody>
      </p:sp>
      <p:sp>
        <p:nvSpPr>
          <p:cNvPr id="4" name="Content Placeholder 3"/>
          <p:cNvSpPr>
            <a:spLocks noGrp="1"/>
          </p:cNvSpPr>
          <p:nvPr>
            <p:ph idx="1"/>
          </p:nvPr>
        </p:nvSpPr>
        <p:spPr/>
        <p:txBody>
          <a:bodyPr>
            <a:normAutofit/>
          </a:bodyPr>
          <a:lstStyle/>
          <a:p>
            <a:pPr marL="0" indent="0" algn="just">
              <a:buNone/>
            </a:pPr>
            <a:r>
              <a:rPr lang="en-US" sz="2000" dirty="0"/>
              <a:t>The processes used for RE vary widely depending on the application domain, the people involved and the organization developing the requirements</a:t>
            </a:r>
          </a:p>
        </p:txBody>
      </p:sp>
      <p:graphicFrame>
        <p:nvGraphicFramePr>
          <p:cNvPr id="6" name="Diagram 5"/>
          <p:cNvGraphicFramePr/>
          <p:nvPr>
            <p:extLst>
              <p:ext uri="{D42A27DB-BD31-4B8C-83A1-F6EECF244321}">
                <p14:modId xmlns:p14="http://schemas.microsoft.com/office/powerpoint/2010/main" val="3963787076"/>
              </p:ext>
            </p:extLst>
          </p:nvPr>
        </p:nvGraphicFramePr>
        <p:xfrm>
          <a:off x="1447800" y="2819400"/>
          <a:ext cx="6019800" cy="373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7026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Requirements Engineering Process</a:t>
            </a:r>
          </a:p>
        </p:txBody>
      </p:sp>
      <p:sp>
        <p:nvSpPr>
          <p:cNvPr id="3" name="Content Placeholder 2"/>
          <p:cNvSpPr>
            <a:spLocks noGrp="1"/>
          </p:cNvSpPr>
          <p:nvPr>
            <p:ph idx="1"/>
          </p:nvPr>
        </p:nvSpPr>
        <p:spPr/>
        <p:txBody>
          <a:bodyPr>
            <a:normAutofit fontScale="85000" lnSpcReduction="20000"/>
          </a:bodyPr>
          <a:lstStyle/>
          <a:p>
            <a:pPr marL="0" indent="0">
              <a:buNone/>
            </a:pPr>
            <a:r>
              <a:rPr lang="en-US" sz="3400" b="1" dirty="0"/>
              <a:t>Requirements elicitation </a:t>
            </a:r>
          </a:p>
          <a:p>
            <a:pPr algn="just">
              <a:buFont typeface="Wingdings" pitchFamily="2" charset="2"/>
              <a:buChar char="q"/>
            </a:pPr>
            <a:r>
              <a:rPr lang="en-US" dirty="0"/>
              <a:t>The process through which clients and developers review, articulate and understand the needs of the clients and the constraints on the software</a:t>
            </a:r>
          </a:p>
          <a:p>
            <a:pPr algn="just">
              <a:buFont typeface="Wingdings" pitchFamily="2" charset="2"/>
              <a:buChar char="q"/>
            </a:pPr>
            <a:r>
              <a:rPr lang="en-US" dirty="0"/>
              <a:t>requires involvement with the client, domain experts and end-users in order to establish an the client’s needs and the constraints on the system. Here we use techniques such as: </a:t>
            </a:r>
          </a:p>
          <a:p>
            <a:pPr>
              <a:buFont typeface="Wingdings" pitchFamily="2" charset="2"/>
              <a:buChar char="q"/>
            </a:pPr>
            <a:r>
              <a:rPr lang="en-US" dirty="0"/>
              <a:t>Interviews</a:t>
            </a:r>
          </a:p>
          <a:p>
            <a:pPr>
              <a:buFont typeface="Wingdings" pitchFamily="2" charset="2"/>
              <a:buChar char="q"/>
            </a:pPr>
            <a:r>
              <a:rPr lang="en-US" dirty="0"/>
              <a:t>Questionnaires</a:t>
            </a:r>
          </a:p>
          <a:p>
            <a:pPr>
              <a:buFont typeface="Wingdings" pitchFamily="2" charset="2"/>
              <a:buChar char="q"/>
            </a:pPr>
            <a:r>
              <a:rPr lang="en-US" dirty="0"/>
              <a:t>Focus groups</a:t>
            </a:r>
          </a:p>
        </p:txBody>
      </p:sp>
    </p:spTree>
    <p:extLst>
      <p:ext uri="{BB962C8B-B14F-4D97-AF65-F5344CB8AC3E}">
        <p14:creationId xmlns:p14="http://schemas.microsoft.com/office/powerpoint/2010/main" val="243472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Requirements Engineering Process</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b="1" dirty="0"/>
              <a:t>Requirements Analysis</a:t>
            </a:r>
            <a:endParaRPr lang="en-US" dirty="0"/>
          </a:p>
          <a:p>
            <a:pPr marL="0" indent="0" algn="just">
              <a:buNone/>
            </a:pPr>
            <a:r>
              <a:rPr lang="en-US" dirty="0"/>
              <a:t>The process of analyzing the needs of the clients in order to arrive at a definition of the requirements aims to deepen our understanding of the constraints and client needs</a:t>
            </a:r>
          </a:p>
          <a:p>
            <a:pPr marL="0" indent="0" algn="just">
              <a:buNone/>
            </a:pPr>
            <a:r>
              <a:rPr lang="en-US" b="1" dirty="0"/>
              <a:t>Requirements Specification</a:t>
            </a:r>
          </a:p>
          <a:p>
            <a:pPr marL="0" indent="0" algn="just">
              <a:buNone/>
            </a:pPr>
            <a:r>
              <a:rPr lang="en-US" dirty="0"/>
              <a:t>The process by which a document is developed which clearly communicates the requirements.</a:t>
            </a:r>
          </a:p>
          <a:p>
            <a:pPr marL="0" indent="0" algn="just">
              <a:buNone/>
            </a:pPr>
            <a:r>
              <a:rPr lang="en-US" dirty="0"/>
              <a:t>The requirements are captured or expressed or articulated in a software requirements specification.</a:t>
            </a:r>
          </a:p>
        </p:txBody>
      </p:sp>
    </p:spTree>
    <p:extLst>
      <p:ext uri="{BB962C8B-B14F-4D97-AF65-F5344CB8AC3E}">
        <p14:creationId xmlns:p14="http://schemas.microsoft.com/office/powerpoint/2010/main" val="4030849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Requirements Validation </a:t>
            </a:r>
          </a:p>
          <a:p>
            <a:pPr marL="0" indent="0" algn="just">
              <a:buNone/>
            </a:pPr>
            <a:r>
              <a:rPr lang="en-US" dirty="0"/>
              <a:t>The process of ensuring that the requirements and the Software Requirements Specification are in compliance with the needs of the clients and the system</a:t>
            </a:r>
          </a:p>
          <a:p>
            <a:pPr marL="0" indent="0">
              <a:buNone/>
            </a:pPr>
            <a:r>
              <a:rPr lang="en-US" dirty="0"/>
              <a:t>techniques here include </a:t>
            </a:r>
          </a:p>
          <a:p>
            <a:pPr>
              <a:buFont typeface="Wingdings" pitchFamily="2" charset="2"/>
              <a:buChar char="q"/>
            </a:pPr>
            <a:r>
              <a:rPr lang="en-US" dirty="0"/>
              <a:t>reviews inspections and walkthroughs of requirements</a:t>
            </a:r>
          </a:p>
          <a:p>
            <a:pPr>
              <a:buFont typeface="Wingdings" pitchFamily="2" charset="2"/>
              <a:buChar char="q"/>
            </a:pPr>
            <a:r>
              <a:rPr lang="en-US" dirty="0"/>
              <a:t>prototyping</a:t>
            </a:r>
          </a:p>
          <a:p>
            <a:pPr marL="0" indent="0">
              <a:buNone/>
            </a:pPr>
            <a:r>
              <a:rPr lang="en-US" dirty="0"/>
              <a:t> </a:t>
            </a:r>
            <a:r>
              <a:rPr lang="en-US" b="1" dirty="0"/>
              <a:t>Requirements Management and evolution</a:t>
            </a:r>
            <a:r>
              <a:rPr lang="en-US" dirty="0"/>
              <a:t> </a:t>
            </a:r>
          </a:p>
          <a:p>
            <a:pPr marL="0" indent="0" algn="just">
              <a:buNone/>
            </a:pPr>
            <a:r>
              <a:rPr lang="en-US" dirty="0"/>
              <a:t>The planning and controlling of the requirements engineering processes. Requirements specification should evolve with time.</a:t>
            </a:r>
          </a:p>
        </p:txBody>
      </p:sp>
    </p:spTree>
    <p:extLst>
      <p:ext uri="{BB962C8B-B14F-4D97-AF65-F5344CB8AC3E}">
        <p14:creationId xmlns:p14="http://schemas.microsoft.com/office/powerpoint/2010/main" val="2370696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 Study</a:t>
            </a:r>
          </a:p>
        </p:txBody>
      </p:sp>
      <p:sp>
        <p:nvSpPr>
          <p:cNvPr id="3" name="Content Placeholder 2"/>
          <p:cNvSpPr>
            <a:spLocks noGrp="1"/>
          </p:cNvSpPr>
          <p:nvPr>
            <p:ph idx="1"/>
          </p:nvPr>
        </p:nvSpPr>
        <p:spPr/>
        <p:txBody>
          <a:bodyPr>
            <a:normAutofit fontScale="85000" lnSpcReduction="10000"/>
          </a:bodyPr>
          <a:lstStyle/>
          <a:p>
            <a:pPr marL="0" indent="0" algn="just">
              <a:buNone/>
            </a:pPr>
            <a:r>
              <a:rPr lang="en-US" dirty="0"/>
              <a:t>Feasibility studies aim to objectively and rationally</a:t>
            </a:r>
          </a:p>
          <a:p>
            <a:pPr marL="0" indent="0" algn="just">
              <a:buNone/>
            </a:pPr>
            <a:r>
              <a:rPr lang="en-US" dirty="0"/>
              <a:t>– Uncover the strengths and weaknesses of the existing</a:t>
            </a:r>
          </a:p>
          <a:p>
            <a:pPr marL="0" indent="0" algn="just">
              <a:buNone/>
            </a:pPr>
            <a:r>
              <a:rPr lang="en-US" dirty="0"/>
              <a:t>    business or proposed venture</a:t>
            </a:r>
          </a:p>
          <a:p>
            <a:pPr marL="0" indent="0" algn="just">
              <a:buNone/>
            </a:pPr>
            <a:r>
              <a:rPr lang="en-US" dirty="0"/>
              <a:t>–Environmental opportunities and threats are presented</a:t>
            </a:r>
          </a:p>
          <a:p>
            <a:pPr marL="0" indent="0" algn="just">
              <a:buNone/>
            </a:pPr>
            <a:r>
              <a:rPr lang="en-US" dirty="0"/>
              <a:t>– The resources required to carry through</a:t>
            </a:r>
          </a:p>
          <a:p>
            <a:pPr marL="0" indent="0" algn="just">
              <a:buNone/>
            </a:pPr>
            <a:r>
              <a:rPr lang="en-US" dirty="0"/>
              <a:t>– Ultimately the prospects for success of the proposition</a:t>
            </a:r>
          </a:p>
          <a:p>
            <a:pPr marL="0" indent="0" algn="just">
              <a:buNone/>
            </a:pPr>
            <a:r>
              <a:rPr lang="en-US" dirty="0"/>
              <a:t>   </a:t>
            </a:r>
          </a:p>
          <a:p>
            <a:pPr marL="0" indent="0" algn="just">
              <a:buNone/>
            </a:pPr>
            <a:r>
              <a:rPr lang="en-US" dirty="0"/>
              <a:t>In its simplest term, the two criteria to judge feasibility are cost required and value to be attained</a:t>
            </a:r>
          </a:p>
        </p:txBody>
      </p:sp>
    </p:spTree>
    <p:extLst>
      <p:ext uri="{BB962C8B-B14F-4D97-AF65-F5344CB8AC3E}">
        <p14:creationId xmlns:p14="http://schemas.microsoft.com/office/powerpoint/2010/main" val="2376246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Feasibility</a:t>
            </a:r>
          </a:p>
        </p:txBody>
      </p:sp>
      <p:sp>
        <p:nvSpPr>
          <p:cNvPr id="3" name="Content Placeholder 2"/>
          <p:cNvSpPr>
            <a:spLocks noGrp="1"/>
          </p:cNvSpPr>
          <p:nvPr>
            <p:ph idx="1"/>
          </p:nvPr>
        </p:nvSpPr>
        <p:spPr/>
        <p:txBody>
          <a:bodyPr>
            <a:normAutofit fontScale="70000" lnSpcReduction="20000"/>
          </a:bodyPr>
          <a:lstStyle/>
          <a:p>
            <a:pPr marL="0" indent="0" algn="just">
              <a:buNone/>
            </a:pPr>
            <a:r>
              <a:rPr lang="en-US" dirty="0"/>
              <a:t>The assessment is based on an outline design of system requirements in terms of Input, Processes, Output, Fields, Programs, and Procedures.</a:t>
            </a:r>
          </a:p>
          <a:p>
            <a:pPr marL="0" indent="0">
              <a:buNone/>
            </a:pPr>
            <a:r>
              <a:rPr lang="en-US" b="1" dirty="0"/>
              <a:t>Technological feasibility</a:t>
            </a:r>
          </a:p>
          <a:p>
            <a:pPr algn="just">
              <a:buFont typeface="Wingdings" pitchFamily="2" charset="2"/>
              <a:buChar char="q"/>
            </a:pPr>
            <a:r>
              <a:rPr lang="en-US" dirty="0"/>
              <a:t>carried out to determine whether the company has the capability, in terms of software, hardware, personnel and expertise, to handle the completion of the project</a:t>
            </a:r>
          </a:p>
          <a:p>
            <a:pPr algn="just">
              <a:buFont typeface="Wingdings" pitchFamily="2" charset="2"/>
              <a:buChar char="q"/>
            </a:pPr>
            <a:r>
              <a:rPr lang="en-US" dirty="0"/>
              <a:t>when writing a feasibility report, the following should be taken to consideration:</a:t>
            </a:r>
          </a:p>
          <a:p>
            <a:pPr marL="0" indent="0" algn="just">
              <a:buNone/>
            </a:pPr>
            <a:endParaRPr lang="en-US" dirty="0"/>
          </a:p>
          <a:p>
            <a:pPr algn="just">
              <a:buFont typeface="Wingdings" pitchFamily="2" charset="2"/>
              <a:buChar char="§"/>
            </a:pPr>
            <a:r>
              <a:rPr lang="en-US" dirty="0"/>
              <a:t>A brief description of the business</a:t>
            </a:r>
          </a:p>
          <a:p>
            <a:pPr algn="just">
              <a:buFont typeface="Wingdings" pitchFamily="2" charset="2"/>
              <a:buChar char="§"/>
            </a:pPr>
            <a:r>
              <a:rPr lang="en-US" dirty="0"/>
              <a:t>The part of the business being examined</a:t>
            </a:r>
          </a:p>
          <a:p>
            <a:pPr algn="just">
              <a:buFont typeface="Wingdings" pitchFamily="2" charset="2"/>
              <a:buChar char="§"/>
            </a:pPr>
            <a:r>
              <a:rPr lang="en-US" dirty="0"/>
              <a:t>The human and economic factor</a:t>
            </a:r>
          </a:p>
          <a:p>
            <a:pPr algn="just">
              <a:buFont typeface="Wingdings" pitchFamily="2" charset="2"/>
              <a:buChar char="§"/>
            </a:pPr>
            <a:r>
              <a:rPr lang="en-US" dirty="0"/>
              <a:t>The possible solutions to the problems</a:t>
            </a:r>
          </a:p>
        </p:txBody>
      </p:sp>
    </p:spTree>
    <p:extLst>
      <p:ext uri="{BB962C8B-B14F-4D97-AF65-F5344CB8AC3E}">
        <p14:creationId xmlns:p14="http://schemas.microsoft.com/office/powerpoint/2010/main" val="3045740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Feasibility</a:t>
            </a:r>
          </a:p>
        </p:txBody>
      </p:sp>
      <p:sp>
        <p:nvSpPr>
          <p:cNvPr id="3" name="Content Placeholder 2"/>
          <p:cNvSpPr>
            <a:spLocks noGrp="1"/>
          </p:cNvSpPr>
          <p:nvPr>
            <p:ph idx="1"/>
          </p:nvPr>
        </p:nvSpPr>
        <p:spPr>
          <a:xfrm>
            <a:off x="457200" y="1600200"/>
            <a:ext cx="8229600" cy="4876800"/>
          </a:xfrm>
        </p:spPr>
        <p:txBody>
          <a:bodyPr>
            <a:noAutofit/>
          </a:bodyPr>
          <a:lstStyle/>
          <a:p>
            <a:pPr marL="0" indent="0" algn="just">
              <a:buNone/>
            </a:pPr>
            <a:r>
              <a:rPr lang="en-US" sz="1800" b="1" dirty="0"/>
              <a:t>Economic analysis</a:t>
            </a:r>
          </a:p>
          <a:p>
            <a:pPr marL="0" indent="0" algn="just">
              <a:buNone/>
            </a:pPr>
            <a:r>
              <a:rPr lang="en-US" sz="1800" dirty="0"/>
              <a:t>used method for evaluating the effectiveness of a new system. More commonly known as cost/benefit analysis, the procedure is to determine the benefits and savings that are expected from a candidate system and compare them with costs. If benefits outweigh costs, then the decision is made to design and implement the system.</a:t>
            </a:r>
          </a:p>
          <a:p>
            <a:pPr marL="0" indent="0" algn="just">
              <a:buNone/>
            </a:pPr>
            <a:r>
              <a:rPr lang="en-US" sz="1800" b="1" dirty="0"/>
              <a:t>Cost-based study</a:t>
            </a:r>
          </a:p>
          <a:p>
            <a:pPr marL="0" indent="0" algn="just">
              <a:buNone/>
            </a:pPr>
            <a:r>
              <a:rPr lang="en-US" sz="1800" dirty="0"/>
              <a:t>It is important to identify cost and benefit factors, which can be categorized as follows:</a:t>
            </a:r>
          </a:p>
          <a:p>
            <a:pPr marL="0" indent="0" algn="just">
              <a:buNone/>
            </a:pPr>
            <a:r>
              <a:rPr lang="en-US" sz="1800" dirty="0"/>
              <a:t>Development costs Operating costs. This is an analysis of the costs to be incurred in the system and the benefits derivable out of the system.</a:t>
            </a:r>
          </a:p>
          <a:p>
            <a:pPr marL="0" indent="0" algn="just">
              <a:buNone/>
            </a:pPr>
            <a:r>
              <a:rPr lang="en-US" sz="1800" b="1" dirty="0"/>
              <a:t>Time-based study</a:t>
            </a:r>
          </a:p>
          <a:p>
            <a:pPr marL="0" indent="0" algn="just">
              <a:buNone/>
            </a:pPr>
            <a:r>
              <a:rPr lang="en-US" sz="1800" dirty="0"/>
              <a:t>This is an analysis of the time required to achieve a return on investments. The future value of a project is also a factor.</a:t>
            </a:r>
          </a:p>
          <a:p>
            <a:pPr marL="0" indent="0" algn="just">
              <a:buNone/>
            </a:pPr>
            <a:endParaRPr lang="en-US" sz="1800" dirty="0"/>
          </a:p>
        </p:txBody>
      </p:sp>
    </p:spTree>
    <p:extLst>
      <p:ext uri="{BB962C8B-B14F-4D97-AF65-F5344CB8AC3E}">
        <p14:creationId xmlns:p14="http://schemas.microsoft.com/office/powerpoint/2010/main" val="3474661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E4C684D3DCAD4FA9E9EE2F3578ACAF" ma:contentTypeVersion="8" ma:contentTypeDescription="Create a new document." ma:contentTypeScope="" ma:versionID="e0cc3c305e6069c30d90a569d2ca0d59">
  <xsd:schema xmlns:xsd="http://www.w3.org/2001/XMLSchema" xmlns:xs="http://www.w3.org/2001/XMLSchema" xmlns:p="http://schemas.microsoft.com/office/2006/metadata/properties" xmlns:ns2="350c6e42-7de0-438b-8c1b-b4556cd8e016" targetNamespace="http://schemas.microsoft.com/office/2006/metadata/properties" ma:root="true" ma:fieldsID="fd4f807c050cdf948daa2b3c79c06f85" ns2:_="">
    <xsd:import namespace="350c6e42-7de0-438b-8c1b-b4556cd8e01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0c6e42-7de0-438b-8c1b-b4556cd8e0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CF92E8-EC40-4EBC-A9A5-074E77D78AA2}"/>
</file>

<file path=customXml/itemProps2.xml><?xml version="1.0" encoding="utf-8"?>
<ds:datastoreItem xmlns:ds="http://schemas.openxmlformats.org/officeDocument/2006/customXml" ds:itemID="{57ED8098-0E82-4D6D-8F4F-7EEBAD82A1D4}"/>
</file>

<file path=customXml/itemProps3.xml><?xml version="1.0" encoding="utf-8"?>
<ds:datastoreItem xmlns:ds="http://schemas.openxmlformats.org/officeDocument/2006/customXml" ds:itemID="{736F8777-915B-435B-97C1-8FB10B91E696}"/>
</file>

<file path=docProps/app.xml><?xml version="1.0" encoding="utf-8"?>
<Properties xmlns="http://schemas.openxmlformats.org/officeDocument/2006/extended-properties" xmlns:vt="http://schemas.openxmlformats.org/officeDocument/2006/docPropsVTypes">
  <TotalTime>458</TotalTime>
  <Words>1545</Words>
  <Application>Microsoft Office PowerPoint</Application>
  <PresentationFormat>On-screen Show (4:3)</PresentationFormat>
  <Paragraphs>186</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Wingdings</vt:lpstr>
      <vt:lpstr>Office Theme</vt:lpstr>
      <vt:lpstr>Requirement Engineering Overview</vt:lpstr>
      <vt:lpstr>Importance of Requirements</vt:lpstr>
      <vt:lpstr>Requirements Engineering Process</vt:lpstr>
      <vt:lpstr>Requirements Engineering Process</vt:lpstr>
      <vt:lpstr>Requirements Engineering Process</vt:lpstr>
      <vt:lpstr>PowerPoint Presentation</vt:lpstr>
      <vt:lpstr>Feasibility Study</vt:lpstr>
      <vt:lpstr>Types of Feasibility</vt:lpstr>
      <vt:lpstr>Types of Feasibility</vt:lpstr>
      <vt:lpstr>Types of Feasibility</vt:lpstr>
      <vt:lpstr>Types of Feasibility</vt:lpstr>
      <vt:lpstr>Requirements Elicitation</vt:lpstr>
      <vt:lpstr>PowerPoint Presentation</vt:lpstr>
      <vt:lpstr>The Requirements Elicitation techniques</vt:lpstr>
      <vt:lpstr>Interview : Context Free Question</vt:lpstr>
      <vt:lpstr>Interview : Show Time</vt:lpstr>
      <vt:lpstr>Requirement Workshop</vt:lpstr>
      <vt:lpstr>Technique : Role Playing – variant on use cases</vt:lpstr>
      <vt:lpstr>Requirements Analysis &amp; Specification</vt:lpstr>
      <vt:lpstr>Analysis &amp; Specification</vt:lpstr>
      <vt:lpstr>Analysis of Elicitation Results</vt:lpstr>
      <vt:lpstr>Requirement Specification</vt:lpstr>
      <vt:lpstr>Requirements Perspectives</vt:lpstr>
      <vt:lpstr>Validation</vt:lpstr>
      <vt:lpstr>Requirements Validation </vt:lpstr>
      <vt:lpstr>PowerPoint Presentation</vt:lpstr>
      <vt:lpstr>Requirements Management and Evolution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Chiran</dc:creator>
  <cp:lastModifiedBy>Lenovo</cp:lastModifiedBy>
  <cp:revision>39</cp:revision>
  <dcterms:created xsi:type="dcterms:W3CDTF">2019-07-02T01:26:38Z</dcterms:created>
  <dcterms:modified xsi:type="dcterms:W3CDTF">2022-01-25T01:39:29Z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0x010100C0E4C684D3DCAD4FA9E9EE2F3578ACAF</vt:lpwstr>
  </property>
</Properties>
</file>