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1.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0.xml" ContentType="application/vnd.openxmlformats-officedocument.presentationml.slide+xml"/>
  <Override PartName="/ppt/slides/slide31.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32.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323" r:id="rId4"/>
    <p:sldId id="260" r:id="rId5"/>
    <p:sldId id="261" r:id="rId6"/>
    <p:sldId id="262" r:id="rId7"/>
    <p:sldId id="263" r:id="rId8"/>
    <p:sldId id="265" r:id="rId9"/>
    <p:sldId id="266" r:id="rId10"/>
    <p:sldId id="267" r:id="rId11"/>
    <p:sldId id="268" r:id="rId12"/>
    <p:sldId id="269" r:id="rId13"/>
    <p:sldId id="273" r:id="rId14"/>
    <p:sldId id="274" r:id="rId15"/>
    <p:sldId id="275" r:id="rId16"/>
    <p:sldId id="276" r:id="rId17"/>
    <p:sldId id="277" r:id="rId18"/>
    <p:sldId id="278" r:id="rId19"/>
    <p:sldId id="279" r:id="rId20"/>
    <p:sldId id="280" r:id="rId21"/>
    <p:sldId id="281" r:id="rId22"/>
    <p:sldId id="282" r:id="rId23"/>
    <p:sldId id="283" r:id="rId24"/>
    <p:sldId id="286" r:id="rId25"/>
    <p:sldId id="287" r:id="rId26"/>
    <p:sldId id="284" r:id="rId27"/>
    <p:sldId id="288" r:id="rId28"/>
    <p:sldId id="289" r:id="rId29"/>
    <p:sldId id="290" r:id="rId30"/>
    <p:sldId id="292" r:id="rId31"/>
    <p:sldId id="291" r:id="rId32"/>
    <p:sldId id="29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4AE5E1-CF35-4523-9C1F-7978C71BB8BC}" type="datetimeFigureOut">
              <a:rPr lang="en-US" smtClean="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7E086A6-C775-402F-974D-9A8549401695}" type="slidenum">
              <a:rPr lang="en-US" smtClean="0"/>
              <a:t>‹#›</a:t>
            </a:fld>
            <a:endParaRPr lang="en-US" dirty="0"/>
          </a:p>
        </p:txBody>
      </p:sp>
    </p:spTree>
    <p:extLst>
      <p:ext uri="{BB962C8B-B14F-4D97-AF65-F5344CB8AC3E}">
        <p14:creationId xmlns:p14="http://schemas.microsoft.com/office/powerpoint/2010/main" val="4187315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4AE5E1-CF35-4523-9C1F-7978C71BB8BC}" type="datetimeFigureOut">
              <a:rPr lang="en-US" smtClean="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7E086A6-C775-402F-974D-9A8549401695}" type="slidenum">
              <a:rPr lang="en-US" smtClean="0"/>
              <a:t>‹#›</a:t>
            </a:fld>
            <a:endParaRPr lang="en-US" dirty="0"/>
          </a:p>
        </p:txBody>
      </p:sp>
    </p:spTree>
    <p:extLst>
      <p:ext uri="{BB962C8B-B14F-4D97-AF65-F5344CB8AC3E}">
        <p14:creationId xmlns:p14="http://schemas.microsoft.com/office/powerpoint/2010/main" val="3700367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4AE5E1-CF35-4523-9C1F-7978C71BB8BC}" type="datetimeFigureOut">
              <a:rPr lang="en-US" smtClean="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7E086A6-C775-402F-974D-9A8549401695}" type="slidenum">
              <a:rPr lang="en-US" smtClean="0"/>
              <a:t>‹#›</a:t>
            </a:fld>
            <a:endParaRPr lang="en-US" dirty="0"/>
          </a:p>
        </p:txBody>
      </p:sp>
    </p:spTree>
    <p:extLst>
      <p:ext uri="{BB962C8B-B14F-4D97-AF65-F5344CB8AC3E}">
        <p14:creationId xmlns:p14="http://schemas.microsoft.com/office/powerpoint/2010/main" val="3181452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4AE5E1-CF35-4523-9C1F-7978C71BB8BC}" type="datetimeFigureOut">
              <a:rPr lang="en-US" smtClean="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7E086A6-C775-402F-974D-9A8549401695}" type="slidenum">
              <a:rPr lang="en-US" smtClean="0"/>
              <a:t>‹#›</a:t>
            </a:fld>
            <a:endParaRPr lang="en-US" dirty="0"/>
          </a:p>
        </p:txBody>
      </p:sp>
    </p:spTree>
    <p:extLst>
      <p:ext uri="{BB962C8B-B14F-4D97-AF65-F5344CB8AC3E}">
        <p14:creationId xmlns:p14="http://schemas.microsoft.com/office/powerpoint/2010/main" val="2751934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4AE5E1-CF35-4523-9C1F-7978C71BB8BC}" type="datetimeFigureOut">
              <a:rPr lang="en-US" smtClean="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7E086A6-C775-402F-974D-9A8549401695}" type="slidenum">
              <a:rPr lang="en-US" smtClean="0"/>
              <a:t>‹#›</a:t>
            </a:fld>
            <a:endParaRPr lang="en-US" dirty="0"/>
          </a:p>
        </p:txBody>
      </p:sp>
    </p:spTree>
    <p:extLst>
      <p:ext uri="{BB962C8B-B14F-4D97-AF65-F5344CB8AC3E}">
        <p14:creationId xmlns:p14="http://schemas.microsoft.com/office/powerpoint/2010/main" val="3846415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4AE5E1-CF35-4523-9C1F-7978C71BB8BC}" type="datetimeFigureOut">
              <a:rPr lang="en-US" smtClean="0"/>
              <a:t>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7E086A6-C775-402F-974D-9A8549401695}" type="slidenum">
              <a:rPr lang="en-US" smtClean="0"/>
              <a:t>‹#›</a:t>
            </a:fld>
            <a:endParaRPr lang="en-US" dirty="0"/>
          </a:p>
        </p:txBody>
      </p:sp>
    </p:spTree>
    <p:extLst>
      <p:ext uri="{BB962C8B-B14F-4D97-AF65-F5344CB8AC3E}">
        <p14:creationId xmlns:p14="http://schemas.microsoft.com/office/powerpoint/2010/main" val="2890857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4AE5E1-CF35-4523-9C1F-7978C71BB8BC}" type="datetimeFigureOut">
              <a:rPr lang="en-US" smtClean="0"/>
              <a:t>2/23/2022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7E086A6-C775-402F-974D-9A8549401695}" type="slidenum">
              <a:rPr lang="en-US" smtClean="0"/>
              <a:t>‹#›</a:t>
            </a:fld>
            <a:endParaRPr lang="en-US" dirty="0"/>
          </a:p>
        </p:txBody>
      </p:sp>
    </p:spTree>
    <p:extLst>
      <p:ext uri="{BB962C8B-B14F-4D97-AF65-F5344CB8AC3E}">
        <p14:creationId xmlns:p14="http://schemas.microsoft.com/office/powerpoint/2010/main" val="1117619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4AE5E1-CF35-4523-9C1F-7978C71BB8BC}" type="datetimeFigureOut">
              <a:rPr lang="en-US" smtClean="0"/>
              <a:t>2/23/2022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7E086A6-C775-402F-974D-9A8549401695}" type="slidenum">
              <a:rPr lang="en-US" smtClean="0"/>
              <a:t>‹#›</a:t>
            </a:fld>
            <a:endParaRPr lang="en-US" dirty="0"/>
          </a:p>
        </p:txBody>
      </p:sp>
    </p:spTree>
    <p:extLst>
      <p:ext uri="{BB962C8B-B14F-4D97-AF65-F5344CB8AC3E}">
        <p14:creationId xmlns:p14="http://schemas.microsoft.com/office/powerpoint/2010/main" val="3978274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4AE5E1-CF35-4523-9C1F-7978C71BB8BC}" type="datetimeFigureOut">
              <a:rPr lang="en-US" smtClean="0"/>
              <a:t>2/23/2022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7E086A6-C775-402F-974D-9A8549401695}" type="slidenum">
              <a:rPr lang="en-US" smtClean="0"/>
              <a:t>‹#›</a:t>
            </a:fld>
            <a:endParaRPr lang="en-US" dirty="0"/>
          </a:p>
        </p:txBody>
      </p:sp>
    </p:spTree>
    <p:extLst>
      <p:ext uri="{BB962C8B-B14F-4D97-AF65-F5344CB8AC3E}">
        <p14:creationId xmlns:p14="http://schemas.microsoft.com/office/powerpoint/2010/main" val="1604446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4AE5E1-CF35-4523-9C1F-7978C71BB8BC}" type="datetimeFigureOut">
              <a:rPr lang="en-US" smtClean="0"/>
              <a:t>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7E086A6-C775-402F-974D-9A8549401695}" type="slidenum">
              <a:rPr lang="en-US" smtClean="0"/>
              <a:t>‹#›</a:t>
            </a:fld>
            <a:endParaRPr lang="en-US" dirty="0"/>
          </a:p>
        </p:txBody>
      </p:sp>
    </p:spTree>
    <p:extLst>
      <p:ext uri="{BB962C8B-B14F-4D97-AF65-F5344CB8AC3E}">
        <p14:creationId xmlns:p14="http://schemas.microsoft.com/office/powerpoint/2010/main" val="4208194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4AE5E1-CF35-4523-9C1F-7978C71BB8BC}" type="datetimeFigureOut">
              <a:rPr lang="en-US" smtClean="0"/>
              <a:t>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7E086A6-C775-402F-974D-9A8549401695}" type="slidenum">
              <a:rPr lang="en-US" smtClean="0"/>
              <a:t>‹#›</a:t>
            </a:fld>
            <a:endParaRPr lang="en-US" dirty="0"/>
          </a:p>
        </p:txBody>
      </p:sp>
    </p:spTree>
    <p:extLst>
      <p:ext uri="{BB962C8B-B14F-4D97-AF65-F5344CB8AC3E}">
        <p14:creationId xmlns:p14="http://schemas.microsoft.com/office/powerpoint/2010/main" val="2755192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4AE5E1-CF35-4523-9C1F-7978C71BB8BC}" type="datetimeFigureOut">
              <a:rPr lang="en-US" smtClean="0"/>
              <a:t>2/23/2022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E086A6-C775-402F-974D-9A8549401695}" type="slidenum">
              <a:rPr lang="en-US" smtClean="0"/>
              <a:t>‹#›</a:t>
            </a:fld>
            <a:endParaRPr lang="en-US" dirty="0"/>
          </a:p>
        </p:txBody>
      </p:sp>
    </p:spTree>
    <p:extLst>
      <p:ext uri="{BB962C8B-B14F-4D97-AF65-F5344CB8AC3E}">
        <p14:creationId xmlns:p14="http://schemas.microsoft.com/office/powerpoint/2010/main" val="985643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DESIGN</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a:t>Software design is a process to transform user requirements into some suitable form, which helps the programmer in software coding and implementation</a:t>
            </a:r>
            <a:r>
              <a:rPr lang="en-US" dirty="0" smtClean="0"/>
              <a:t>.</a:t>
            </a:r>
          </a:p>
          <a:p>
            <a:pPr marL="0" indent="0" algn="just">
              <a:buNone/>
            </a:pPr>
            <a:r>
              <a:rPr lang="en-US" b="1" dirty="0"/>
              <a:t>IEEE </a:t>
            </a:r>
            <a:r>
              <a:rPr lang="en-US" dirty="0"/>
              <a:t>defines software design as 'both a process of defining, the architecture, components, interfaces, and other characteristics of a system or component and the result of that process.'</a:t>
            </a:r>
          </a:p>
        </p:txBody>
      </p:sp>
    </p:spTree>
    <p:extLst>
      <p:ext uri="{BB962C8B-B14F-4D97-AF65-F5344CB8AC3E}">
        <p14:creationId xmlns:p14="http://schemas.microsoft.com/office/powerpoint/2010/main" val="12341906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buFont typeface="Wingdings" pitchFamily="2" charset="2"/>
              <a:buChar char="§"/>
            </a:pPr>
            <a:r>
              <a:rPr lang="en-US" b="1" dirty="0"/>
              <a:t>IEEE </a:t>
            </a:r>
            <a:r>
              <a:rPr lang="en-US" dirty="0"/>
              <a:t>defines information hiding as 'the technique of encapsulating software design decisions in modules in such a way that the module's interfaces reveal as little as possible about the module's inner workings; thus each module is a 'black box' to the other modules in the system</a:t>
            </a:r>
          </a:p>
        </p:txBody>
      </p:sp>
    </p:spTree>
    <p:extLst>
      <p:ext uri="{BB962C8B-B14F-4D97-AF65-F5344CB8AC3E}">
        <p14:creationId xmlns:p14="http://schemas.microsoft.com/office/powerpoint/2010/main" val="14829880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Refinement</a:t>
            </a:r>
            <a:endParaRPr lang="en-US" dirty="0"/>
          </a:p>
        </p:txBody>
      </p:sp>
      <p:sp>
        <p:nvSpPr>
          <p:cNvPr id="3" name="Content Placeholder 2"/>
          <p:cNvSpPr>
            <a:spLocks noGrp="1"/>
          </p:cNvSpPr>
          <p:nvPr>
            <p:ph idx="1"/>
          </p:nvPr>
        </p:nvSpPr>
        <p:spPr/>
        <p:txBody>
          <a:bodyPr/>
          <a:lstStyle/>
          <a:p>
            <a:pPr algn="just">
              <a:buFont typeface="Wingdings" pitchFamily="2" charset="2"/>
              <a:buChar char="§"/>
            </a:pPr>
            <a:r>
              <a:rPr lang="en-US" dirty="0"/>
              <a:t>Stepwise refinement is a top-down design strategy used for decomposing a system from a high level of abstraction into a more detailed level (lower level) of abstraction</a:t>
            </a:r>
          </a:p>
        </p:txBody>
      </p:sp>
    </p:spTree>
    <p:extLst>
      <p:ext uri="{BB962C8B-B14F-4D97-AF65-F5344CB8AC3E}">
        <p14:creationId xmlns:p14="http://schemas.microsoft.com/office/powerpoint/2010/main" val="31686382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Refactoring</a:t>
            </a:r>
            <a:endParaRPr lang="en-US" dirty="0"/>
          </a:p>
        </p:txBody>
      </p:sp>
      <p:sp>
        <p:nvSpPr>
          <p:cNvPr id="3" name="Content Placeholder 2"/>
          <p:cNvSpPr>
            <a:spLocks noGrp="1"/>
          </p:cNvSpPr>
          <p:nvPr>
            <p:ph idx="1"/>
          </p:nvPr>
        </p:nvSpPr>
        <p:spPr/>
        <p:txBody>
          <a:bodyPr/>
          <a:lstStyle/>
          <a:p>
            <a:pPr algn="just">
              <a:buFont typeface="Wingdings" pitchFamily="2" charset="2"/>
              <a:buChar char="§"/>
            </a:pPr>
            <a:r>
              <a:rPr lang="en-US" dirty="0"/>
              <a:t>Refactoring is an important design activity that reduces the complexity of module design keeping its </a:t>
            </a:r>
            <a:r>
              <a:rPr lang="en-US" dirty="0" smtClean="0"/>
              <a:t>behavior </a:t>
            </a:r>
            <a:r>
              <a:rPr lang="en-US" dirty="0"/>
              <a:t>or function </a:t>
            </a:r>
            <a:r>
              <a:rPr lang="en-US" dirty="0" smtClean="0"/>
              <a:t>unchanged</a:t>
            </a:r>
          </a:p>
          <a:p>
            <a:pPr algn="just">
              <a:buFont typeface="Wingdings" pitchFamily="2" charset="2"/>
              <a:buChar char="§"/>
            </a:pPr>
            <a:r>
              <a:rPr lang="en-US" dirty="0"/>
              <a:t>Refactoring can be defined as a process of modifying a software system to improve the internal structure of design without changing its external behavior</a:t>
            </a:r>
          </a:p>
        </p:txBody>
      </p:sp>
    </p:spTree>
    <p:extLst>
      <p:ext uri="{BB962C8B-B14F-4D97-AF65-F5344CB8AC3E}">
        <p14:creationId xmlns:p14="http://schemas.microsoft.com/office/powerpoint/2010/main" val="8612883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 Architecture &amp; User Interface</a:t>
            </a:r>
            <a:br>
              <a:rPr lang="en-US" b="1" dirty="0" smtClean="0"/>
            </a:br>
            <a:r>
              <a:rPr lang="en-US" b="1" dirty="0" smtClean="0"/>
              <a:t>Design</a:t>
            </a:r>
            <a:endParaRPr lang="en-US" b="1"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506474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 </a:t>
            </a:r>
            <a:endParaRPr lang="en-US" dirty="0"/>
          </a:p>
        </p:txBody>
      </p:sp>
      <p:sp>
        <p:nvSpPr>
          <p:cNvPr id="3" name="Content Placeholder 2"/>
          <p:cNvSpPr>
            <a:spLocks noGrp="1"/>
          </p:cNvSpPr>
          <p:nvPr>
            <p:ph idx="1"/>
          </p:nvPr>
        </p:nvSpPr>
        <p:spPr/>
        <p:txBody>
          <a:bodyPr/>
          <a:lstStyle/>
          <a:p>
            <a:pPr algn="just">
              <a:buFont typeface="Wingdings" pitchFamily="2" charset="2"/>
              <a:buChar char="§"/>
            </a:pPr>
            <a:r>
              <a:rPr lang="en-US" dirty="0" smtClean="0"/>
              <a:t>The </a:t>
            </a:r>
            <a:r>
              <a:rPr lang="en-US" b="1" dirty="0" smtClean="0"/>
              <a:t>software architecture </a:t>
            </a:r>
            <a:r>
              <a:rPr lang="en-US" dirty="0" smtClean="0"/>
              <a:t>of a program or computing system is the structure or structures of the system which comprise</a:t>
            </a:r>
          </a:p>
          <a:p>
            <a:pPr algn="just">
              <a:buFont typeface="Wingdings" pitchFamily="2" charset="2"/>
              <a:buChar char="§"/>
            </a:pPr>
            <a:r>
              <a:rPr lang="en-US" dirty="0" smtClean="0"/>
              <a:t>The software </a:t>
            </a:r>
            <a:r>
              <a:rPr lang="en-US" b="1" dirty="0" smtClean="0"/>
              <a:t>components</a:t>
            </a:r>
          </a:p>
          <a:p>
            <a:pPr algn="just">
              <a:buFont typeface="Wingdings" pitchFamily="2" charset="2"/>
              <a:buChar char="§"/>
            </a:pPr>
            <a:r>
              <a:rPr lang="en-US" dirty="0" smtClean="0"/>
              <a:t>The externally visible </a:t>
            </a:r>
            <a:r>
              <a:rPr lang="en-US" b="1" dirty="0" smtClean="0"/>
              <a:t>properties</a:t>
            </a:r>
            <a:r>
              <a:rPr lang="en-US" dirty="0" smtClean="0"/>
              <a:t> of those components</a:t>
            </a:r>
          </a:p>
          <a:p>
            <a:pPr algn="just">
              <a:buFont typeface="Wingdings" pitchFamily="2" charset="2"/>
              <a:buChar char="§"/>
            </a:pPr>
            <a:r>
              <a:rPr lang="en-US" dirty="0" smtClean="0"/>
              <a:t>The </a:t>
            </a:r>
            <a:r>
              <a:rPr lang="en-US" b="1" dirty="0" smtClean="0"/>
              <a:t>relationships </a:t>
            </a:r>
            <a:r>
              <a:rPr lang="en-US" dirty="0" smtClean="0"/>
              <a:t>among the components</a:t>
            </a:r>
            <a:endParaRPr lang="en-US" dirty="0"/>
          </a:p>
        </p:txBody>
      </p:sp>
    </p:spTree>
    <p:extLst>
      <p:ext uri="{BB962C8B-B14F-4D97-AF65-F5344CB8AC3E}">
        <p14:creationId xmlns:p14="http://schemas.microsoft.com/office/powerpoint/2010/main" val="39548192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pPr algn="just">
              <a:buFont typeface="Wingdings" pitchFamily="2" charset="2"/>
              <a:buChar char="§"/>
            </a:pPr>
            <a:r>
              <a:rPr lang="en-US" b="1" dirty="0" smtClean="0"/>
              <a:t>Software architectural design </a:t>
            </a:r>
            <a:r>
              <a:rPr lang="en-US" dirty="0" smtClean="0"/>
              <a:t>represents the structure of the data and program components that are required to build a computer-based system</a:t>
            </a:r>
          </a:p>
          <a:p>
            <a:pPr algn="just">
              <a:buFont typeface="Wingdings" pitchFamily="2" charset="2"/>
              <a:buChar char="§"/>
            </a:pPr>
            <a:r>
              <a:rPr lang="en-US" dirty="0" smtClean="0"/>
              <a:t>An architectural design model is </a:t>
            </a:r>
            <a:r>
              <a:rPr lang="en-US" b="1" dirty="0" smtClean="0"/>
              <a:t>transferable</a:t>
            </a:r>
            <a:r>
              <a:rPr lang="en-US" dirty="0" smtClean="0"/>
              <a:t> </a:t>
            </a:r>
          </a:p>
          <a:p>
            <a:pPr algn="just">
              <a:buFont typeface="Wingdings" pitchFamily="2" charset="2"/>
              <a:buChar char="§"/>
            </a:pPr>
            <a:r>
              <a:rPr lang="en-US" dirty="0" smtClean="0"/>
              <a:t>It can be applied to the design of other systems </a:t>
            </a:r>
          </a:p>
          <a:p>
            <a:pPr algn="just">
              <a:buFont typeface="Wingdings" pitchFamily="2" charset="2"/>
              <a:buChar char="§"/>
            </a:pPr>
            <a:r>
              <a:rPr lang="en-US" dirty="0" smtClean="0"/>
              <a:t>It represents a set of </a:t>
            </a:r>
            <a:r>
              <a:rPr lang="en-US" b="1" dirty="0" smtClean="0"/>
              <a:t>abstractions</a:t>
            </a:r>
            <a:r>
              <a:rPr lang="en-US" dirty="0" smtClean="0"/>
              <a:t> that enable software engineers to describe architecture in predictable ways </a:t>
            </a:r>
            <a:endParaRPr lang="en-US" dirty="0"/>
          </a:p>
        </p:txBody>
      </p:sp>
    </p:spTree>
    <p:extLst>
      <p:ext uri="{BB962C8B-B14F-4D97-AF65-F5344CB8AC3E}">
        <p14:creationId xmlns:p14="http://schemas.microsoft.com/office/powerpoint/2010/main" val="26314227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Design Process</a:t>
            </a:r>
            <a:endParaRPr lang="en-US" dirty="0"/>
          </a:p>
        </p:txBody>
      </p:sp>
      <p:sp>
        <p:nvSpPr>
          <p:cNvPr id="3" name="Content Placeholder 2"/>
          <p:cNvSpPr>
            <a:spLocks noGrp="1"/>
          </p:cNvSpPr>
          <p:nvPr>
            <p:ph idx="1"/>
          </p:nvPr>
        </p:nvSpPr>
        <p:spPr/>
        <p:txBody>
          <a:bodyPr>
            <a:normAutofit lnSpcReduction="10000"/>
          </a:bodyPr>
          <a:lstStyle/>
          <a:p>
            <a:pPr algn="just">
              <a:buFont typeface="Wingdings" pitchFamily="2" charset="2"/>
              <a:buChar char="§"/>
            </a:pPr>
            <a:r>
              <a:rPr lang="en-US" dirty="0" smtClean="0"/>
              <a:t>Basic Steps</a:t>
            </a:r>
          </a:p>
          <a:p>
            <a:pPr algn="just">
              <a:buFont typeface="Wingdings" pitchFamily="2" charset="2"/>
              <a:buChar char="Ø"/>
            </a:pPr>
            <a:r>
              <a:rPr lang="en-US" b="1" dirty="0" smtClean="0"/>
              <a:t>Creation</a:t>
            </a:r>
            <a:r>
              <a:rPr lang="en-US" dirty="0" smtClean="0"/>
              <a:t> of the data design</a:t>
            </a:r>
          </a:p>
          <a:p>
            <a:pPr algn="just">
              <a:buFont typeface="Wingdings" pitchFamily="2" charset="2"/>
              <a:buChar char="Ø"/>
            </a:pPr>
            <a:r>
              <a:rPr lang="en-US" b="1" dirty="0" smtClean="0"/>
              <a:t>Derivation</a:t>
            </a:r>
            <a:r>
              <a:rPr lang="en-US" dirty="0" smtClean="0"/>
              <a:t> of one or more representations of the architectural structure of the system</a:t>
            </a:r>
          </a:p>
          <a:p>
            <a:pPr algn="just">
              <a:buFont typeface="Wingdings" pitchFamily="2" charset="2"/>
              <a:buChar char="Ø"/>
            </a:pPr>
            <a:r>
              <a:rPr lang="en-US" b="1" dirty="0" smtClean="0"/>
              <a:t>Analysis</a:t>
            </a:r>
            <a:r>
              <a:rPr lang="en-US" dirty="0" smtClean="0"/>
              <a:t> of alternative architectural styles to choose the one best suited to customer requirements and quality attributes</a:t>
            </a:r>
          </a:p>
          <a:p>
            <a:pPr algn="just">
              <a:buFont typeface="Wingdings" pitchFamily="2" charset="2"/>
              <a:buChar char="Ø"/>
            </a:pPr>
            <a:r>
              <a:rPr lang="en-US" b="1" dirty="0" smtClean="0"/>
              <a:t>Elaboration</a:t>
            </a:r>
            <a:r>
              <a:rPr lang="en-US" dirty="0" smtClean="0"/>
              <a:t> of the architecture based on the selected architectural style</a:t>
            </a:r>
            <a:endParaRPr lang="en-US" dirty="0"/>
          </a:p>
        </p:txBody>
      </p:sp>
    </p:spTree>
    <p:extLst>
      <p:ext uri="{BB962C8B-B14F-4D97-AF65-F5344CB8AC3E}">
        <p14:creationId xmlns:p14="http://schemas.microsoft.com/office/powerpoint/2010/main" val="32357070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buFont typeface="Wingdings" pitchFamily="2" charset="2"/>
              <a:buChar char="§"/>
            </a:pPr>
            <a:r>
              <a:rPr lang="en-US" dirty="0" smtClean="0"/>
              <a:t>A </a:t>
            </a:r>
            <a:r>
              <a:rPr lang="en-US" b="1" dirty="0" smtClean="0"/>
              <a:t>database designer </a:t>
            </a:r>
            <a:r>
              <a:rPr lang="en-US" dirty="0" smtClean="0"/>
              <a:t>creates the data architecture for a system to represent the data components</a:t>
            </a:r>
          </a:p>
          <a:p>
            <a:pPr algn="just">
              <a:buFont typeface="Wingdings" pitchFamily="2" charset="2"/>
              <a:buChar char="§"/>
            </a:pPr>
            <a:r>
              <a:rPr lang="en-US" dirty="0" smtClean="0"/>
              <a:t>A </a:t>
            </a:r>
            <a:r>
              <a:rPr lang="en-US" b="1" dirty="0" smtClean="0"/>
              <a:t>system architect </a:t>
            </a:r>
            <a:r>
              <a:rPr lang="en-US" dirty="0" smtClean="0"/>
              <a:t>selects an appropriate architectural style derived during system engineering and software requirements analysis</a:t>
            </a:r>
            <a:endParaRPr lang="en-US" dirty="0"/>
          </a:p>
        </p:txBody>
      </p:sp>
    </p:spTree>
    <p:extLst>
      <p:ext uri="{BB962C8B-B14F-4D97-AF65-F5344CB8AC3E}">
        <p14:creationId xmlns:p14="http://schemas.microsoft.com/office/powerpoint/2010/main" val="18332459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Elements</a:t>
            </a:r>
            <a:endParaRPr lang="en-US" dirty="0"/>
          </a:p>
        </p:txBody>
      </p:sp>
      <p:sp>
        <p:nvSpPr>
          <p:cNvPr id="3" name="Content Placeholder 2"/>
          <p:cNvSpPr>
            <a:spLocks noGrp="1"/>
          </p:cNvSpPr>
          <p:nvPr>
            <p:ph idx="1"/>
          </p:nvPr>
        </p:nvSpPr>
        <p:spPr/>
        <p:txBody>
          <a:bodyPr/>
          <a:lstStyle/>
          <a:p>
            <a:pPr algn="just">
              <a:buFont typeface="Wingdings" pitchFamily="2" charset="2"/>
              <a:buChar char="§"/>
            </a:pPr>
            <a:r>
              <a:rPr lang="en-US" dirty="0" smtClean="0"/>
              <a:t>The architectural model is derived from below sources:</a:t>
            </a:r>
          </a:p>
          <a:p>
            <a:pPr algn="just">
              <a:buFont typeface="Wingdings" pitchFamily="2" charset="2"/>
              <a:buChar char="Ø"/>
            </a:pPr>
            <a:r>
              <a:rPr lang="en-US" dirty="0" smtClean="0"/>
              <a:t>information about the application domain for the software to be built;</a:t>
            </a:r>
          </a:p>
          <a:p>
            <a:pPr algn="just">
              <a:buFont typeface="Wingdings" pitchFamily="2" charset="2"/>
              <a:buChar char="Ø"/>
            </a:pPr>
            <a:r>
              <a:rPr lang="en-US" dirty="0" smtClean="0"/>
              <a:t>specific requirements model elements such as data flow diagrams or analysis classes, their relationships and collaborations for the problem at hand.</a:t>
            </a:r>
            <a:endParaRPr lang="en-US" dirty="0"/>
          </a:p>
        </p:txBody>
      </p:sp>
    </p:spTree>
    <p:extLst>
      <p:ext uri="{BB962C8B-B14F-4D97-AF65-F5344CB8AC3E}">
        <p14:creationId xmlns:p14="http://schemas.microsoft.com/office/powerpoint/2010/main" val="13497907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Architecture</a:t>
            </a:r>
            <a:endParaRPr lang="en-US" dirty="0"/>
          </a:p>
        </p:txBody>
      </p:sp>
      <p:sp>
        <p:nvSpPr>
          <p:cNvPr id="3" name="Content Placeholder 2"/>
          <p:cNvSpPr>
            <a:spLocks noGrp="1"/>
          </p:cNvSpPr>
          <p:nvPr>
            <p:ph idx="1"/>
          </p:nvPr>
        </p:nvSpPr>
        <p:spPr/>
        <p:txBody>
          <a:bodyPr>
            <a:normAutofit fontScale="77500" lnSpcReduction="20000"/>
          </a:bodyPr>
          <a:lstStyle/>
          <a:p>
            <a:pPr algn="just">
              <a:buFont typeface="Wingdings" pitchFamily="2" charset="2"/>
              <a:buChar char="§"/>
            </a:pPr>
            <a:r>
              <a:rPr lang="en-US" dirty="0" smtClean="0"/>
              <a:t>“The software architecture of a program or computing system is the structure or structures of the system, which comprise the software components, the externally visible properties of those components, and the relationships among them.” </a:t>
            </a:r>
          </a:p>
          <a:p>
            <a:pPr algn="just">
              <a:buFont typeface="Wingdings" pitchFamily="2" charset="2"/>
              <a:buChar char="§"/>
            </a:pPr>
            <a:r>
              <a:rPr lang="en-US" dirty="0" smtClean="0"/>
              <a:t>It is not operational software but it is representation that enables software engineer to </a:t>
            </a:r>
          </a:p>
          <a:p>
            <a:pPr algn="just">
              <a:buFont typeface="Wingdings" pitchFamily="2" charset="2"/>
              <a:buChar char="Ø"/>
            </a:pPr>
            <a:r>
              <a:rPr lang="en-US" dirty="0" smtClean="0"/>
              <a:t>Analyze the effectiveness of design in meeting its stated requirement. </a:t>
            </a:r>
          </a:p>
          <a:p>
            <a:pPr algn="just">
              <a:buFont typeface="Wingdings" pitchFamily="2" charset="2"/>
              <a:buChar char="Ø"/>
            </a:pPr>
            <a:r>
              <a:rPr lang="en-US" dirty="0" smtClean="0"/>
              <a:t>consider architectural alternatives at a stage when making design changes is still relatively easy, </a:t>
            </a:r>
          </a:p>
          <a:p>
            <a:pPr algn="just">
              <a:buFont typeface="Wingdings" pitchFamily="2" charset="2"/>
              <a:buChar char="Ø"/>
            </a:pPr>
            <a:r>
              <a:rPr lang="en-US" dirty="0" smtClean="0"/>
              <a:t>reduce the risks associated with the construction of the software. </a:t>
            </a:r>
            <a:endParaRPr lang="en-US" dirty="0"/>
          </a:p>
        </p:txBody>
      </p:sp>
    </p:spTree>
    <p:extLst>
      <p:ext uri="{BB962C8B-B14F-4D97-AF65-F5344CB8AC3E}">
        <p14:creationId xmlns:p14="http://schemas.microsoft.com/office/powerpoint/2010/main" val="6738139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a:t>
            </a:r>
            <a:endParaRPr lang="en-US" dirty="0"/>
          </a:p>
        </p:txBody>
      </p:sp>
      <p:sp>
        <p:nvSpPr>
          <p:cNvPr id="3" name="Content Placeholder 2"/>
          <p:cNvSpPr>
            <a:spLocks noGrp="1"/>
          </p:cNvSpPr>
          <p:nvPr>
            <p:ph idx="1"/>
          </p:nvPr>
        </p:nvSpPr>
        <p:spPr/>
        <p:txBody>
          <a:bodyPr>
            <a:normAutofit fontScale="85000" lnSpcReduction="10000"/>
          </a:bodyPr>
          <a:lstStyle/>
          <a:p>
            <a:pPr algn="just">
              <a:buFont typeface="Wingdings" pitchFamily="2" charset="2"/>
              <a:buChar char="§"/>
            </a:pPr>
            <a:r>
              <a:rPr lang="en-US" dirty="0" smtClean="0"/>
              <a:t>Software </a:t>
            </a:r>
            <a:r>
              <a:rPr lang="en-US" dirty="0"/>
              <a:t>design should correspond to the analysis </a:t>
            </a:r>
            <a:r>
              <a:rPr lang="en-US" dirty="0" smtClean="0"/>
              <a:t>model</a:t>
            </a:r>
          </a:p>
          <a:p>
            <a:pPr algn="just">
              <a:buFont typeface="Wingdings" pitchFamily="2" charset="2"/>
              <a:buChar char="§"/>
            </a:pPr>
            <a:r>
              <a:rPr lang="en-US" dirty="0"/>
              <a:t>Choose the right programming </a:t>
            </a:r>
            <a:r>
              <a:rPr lang="en-US" dirty="0" smtClean="0"/>
              <a:t>paradigm</a:t>
            </a:r>
          </a:p>
          <a:p>
            <a:pPr algn="just">
              <a:buFont typeface="Wingdings" pitchFamily="2" charset="2"/>
              <a:buChar char="§"/>
            </a:pPr>
            <a:r>
              <a:rPr lang="en-US" dirty="0"/>
              <a:t>Software design should be uniform and </a:t>
            </a:r>
            <a:r>
              <a:rPr lang="en-US" dirty="0" smtClean="0"/>
              <a:t>integrated</a:t>
            </a:r>
          </a:p>
          <a:p>
            <a:pPr algn="just">
              <a:buFont typeface="Wingdings" pitchFamily="2" charset="2"/>
              <a:buChar char="§"/>
            </a:pPr>
            <a:r>
              <a:rPr lang="en-US" dirty="0"/>
              <a:t>Software design should be </a:t>
            </a:r>
            <a:r>
              <a:rPr lang="en-US" dirty="0" smtClean="0"/>
              <a:t>flexible</a:t>
            </a:r>
          </a:p>
          <a:p>
            <a:pPr algn="just">
              <a:buFont typeface="Wingdings" pitchFamily="2" charset="2"/>
              <a:buChar char="§"/>
            </a:pPr>
            <a:r>
              <a:rPr lang="en-US" dirty="0"/>
              <a:t>Software design should ensure minimal conceptual (semantic) </a:t>
            </a:r>
            <a:r>
              <a:rPr lang="en-US" dirty="0" smtClean="0"/>
              <a:t>errors</a:t>
            </a:r>
          </a:p>
          <a:p>
            <a:pPr algn="just">
              <a:buFont typeface="Wingdings" pitchFamily="2" charset="2"/>
              <a:buChar char="§"/>
            </a:pPr>
            <a:r>
              <a:rPr lang="en-US" dirty="0"/>
              <a:t>Software design should be structured to degrade </a:t>
            </a:r>
            <a:r>
              <a:rPr lang="en-US" dirty="0" smtClean="0"/>
              <a:t>gently</a:t>
            </a:r>
          </a:p>
          <a:p>
            <a:pPr algn="just">
              <a:buFont typeface="Wingdings" pitchFamily="2" charset="2"/>
              <a:buChar char="§"/>
            </a:pPr>
            <a:r>
              <a:rPr lang="en-US" dirty="0"/>
              <a:t>Software design should represent correspondence between the software and real-world problem</a:t>
            </a:r>
          </a:p>
        </p:txBody>
      </p:sp>
    </p:spTree>
    <p:extLst>
      <p:ext uri="{BB962C8B-B14F-4D97-AF65-F5344CB8AC3E}">
        <p14:creationId xmlns:p14="http://schemas.microsoft.com/office/powerpoint/2010/main" val="22801078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Importance of Software Architecture</a:t>
            </a:r>
            <a:endParaRPr lang="en-US" dirty="0"/>
          </a:p>
        </p:txBody>
      </p:sp>
      <p:sp>
        <p:nvSpPr>
          <p:cNvPr id="3" name="Content Placeholder 2"/>
          <p:cNvSpPr>
            <a:spLocks noGrp="1"/>
          </p:cNvSpPr>
          <p:nvPr>
            <p:ph idx="1"/>
          </p:nvPr>
        </p:nvSpPr>
        <p:spPr/>
        <p:txBody>
          <a:bodyPr>
            <a:normAutofit fontScale="92500" lnSpcReduction="10000"/>
          </a:bodyPr>
          <a:lstStyle/>
          <a:p>
            <a:pPr algn="just">
              <a:buFont typeface="Wingdings" pitchFamily="2" charset="2"/>
              <a:buChar char="§"/>
            </a:pPr>
            <a:r>
              <a:rPr lang="en-US" dirty="0" smtClean="0"/>
              <a:t>Representations of software architecture are an enabler for communication between all parties (stakeholders) interested in the development</a:t>
            </a:r>
          </a:p>
          <a:p>
            <a:pPr algn="just">
              <a:buFont typeface="Wingdings" pitchFamily="2" charset="2"/>
              <a:buChar char="§"/>
            </a:pPr>
            <a:r>
              <a:rPr lang="en-US" dirty="0" smtClean="0"/>
              <a:t>Architecture highlights early design decisions that will have a profound impact on all software engineering work that follows.</a:t>
            </a:r>
          </a:p>
          <a:p>
            <a:pPr algn="just">
              <a:buFont typeface="Wingdings" pitchFamily="2" charset="2"/>
              <a:buChar char="§"/>
            </a:pPr>
            <a:r>
              <a:rPr lang="en-US" dirty="0" smtClean="0"/>
              <a:t>Architecture “constitutes a relatively small, intellectually graspable model of how the system is structured and how its components work together”</a:t>
            </a:r>
            <a:endParaRPr lang="en-US" dirty="0"/>
          </a:p>
        </p:txBody>
      </p:sp>
    </p:spTree>
    <p:extLst>
      <p:ext uri="{BB962C8B-B14F-4D97-AF65-F5344CB8AC3E}">
        <p14:creationId xmlns:p14="http://schemas.microsoft.com/office/powerpoint/2010/main" val="553993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Design</a:t>
            </a:r>
            <a:endParaRPr lang="en-US" dirty="0"/>
          </a:p>
        </p:txBody>
      </p:sp>
      <p:sp>
        <p:nvSpPr>
          <p:cNvPr id="3" name="Content Placeholder 2"/>
          <p:cNvSpPr>
            <a:spLocks noGrp="1"/>
          </p:cNvSpPr>
          <p:nvPr>
            <p:ph idx="1"/>
          </p:nvPr>
        </p:nvSpPr>
        <p:spPr/>
        <p:txBody>
          <a:bodyPr/>
          <a:lstStyle/>
          <a:p>
            <a:pPr algn="just">
              <a:buFont typeface="Wingdings" pitchFamily="2" charset="2"/>
              <a:buChar char="§"/>
            </a:pPr>
            <a:r>
              <a:rPr lang="en-US" dirty="0" smtClean="0"/>
              <a:t>The structure of data has always been an important part of software design.</a:t>
            </a:r>
          </a:p>
          <a:p>
            <a:pPr marL="0" indent="0" algn="just">
              <a:buNone/>
            </a:pPr>
            <a:r>
              <a:rPr lang="en-US" b="1" dirty="0" smtClean="0"/>
              <a:t>Component level </a:t>
            </a:r>
            <a:r>
              <a:rPr lang="en-US" dirty="0" smtClean="0"/>
              <a:t>– the design of </a:t>
            </a:r>
            <a:r>
              <a:rPr lang="en-US" i="1" dirty="0" smtClean="0"/>
              <a:t>data structures</a:t>
            </a:r>
            <a:r>
              <a:rPr lang="en-US" b="1" i="1" dirty="0" smtClean="0"/>
              <a:t> </a:t>
            </a:r>
            <a:r>
              <a:rPr lang="en-US" dirty="0" smtClean="0"/>
              <a:t>and the associated algorithms required to manipulate them is essential to the creation of high-quality applications.</a:t>
            </a:r>
          </a:p>
          <a:p>
            <a:pPr marL="0" indent="0" algn="just">
              <a:buNone/>
            </a:pPr>
            <a:r>
              <a:rPr lang="en-US" b="1" dirty="0" smtClean="0"/>
              <a:t>Application level </a:t>
            </a:r>
            <a:r>
              <a:rPr lang="en-US" dirty="0" smtClean="0"/>
              <a:t>– the translation of a data model into a </a:t>
            </a:r>
            <a:r>
              <a:rPr lang="en-US" i="1" dirty="0" smtClean="0"/>
              <a:t>database design</a:t>
            </a:r>
            <a:endParaRPr lang="en-US" i="1" dirty="0"/>
          </a:p>
        </p:txBody>
      </p:sp>
    </p:spTree>
    <p:extLst>
      <p:ext uri="{BB962C8B-B14F-4D97-AF65-F5344CB8AC3E}">
        <p14:creationId xmlns:p14="http://schemas.microsoft.com/office/powerpoint/2010/main" val="11960544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design at the component level</a:t>
            </a:r>
            <a:endParaRPr lang="en-US" dirty="0"/>
          </a:p>
        </p:txBody>
      </p:sp>
      <p:sp>
        <p:nvSpPr>
          <p:cNvPr id="3" name="Content Placeholder 2"/>
          <p:cNvSpPr>
            <a:spLocks noGrp="1"/>
          </p:cNvSpPr>
          <p:nvPr>
            <p:ph idx="1"/>
          </p:nvPr>
        </p:nvSpPr>
        <p:spPr/>
        <p:txBody>
          <a:bodyPr>
            <a:normAutofit fontScale="85000" lnSpcReduction="20000"/>
          </a:bodyPr>
          <a:lstStyle/>
          <a:p>
            <a:pPr algn="just">
              <a:buFont typeface="Wingdings" pitchFamily="2" charset="2"/>
              <a:buChar char="§"/>
            </a:pPr>
            <a:r>
              <a:rPr lang="en-US" dirty="0" smtClean="0"/>
              <a:t>Component level focuses on the representation of data structures that are directly accessed by one or more software components.</a:t>
            </a:r>
          </a:p>
          <a:p>
            <a:pPr marL="0" indent="0" algn="just">
              <a:buNone/>
            </a:pPr>
            <a:r>
              <a:rPr lang="en-US" b="1" dirty="0" smtClean="0"/>
              <a:t>Principles are applicable to data design</a:t>
            </a:r>
            <a:r>
              <a:rPr lang="en-US" dirty="0" smtClean="0"/>
              <a:t> </a:t>
            </a:r>
          </a:p>
          <a:p>
            <a:pPr algn="just">
              <a:buFont typeface="Wingdings" pitchFamily="2" charset="2"/>
              <a:buChar char="Ø"/>
            </a:pPr>
            <a:r>
              <a:rPr lang="en-US" dirty="0" smtClean="0"/>
              <a:t>The systematic analysis principles applied to function and behavior should also be applied to data.</a:t>
            </a:r>
          </a:p>
          <a:p>
            <a:pPr algn="just">
              <a:buFont typeface="Wingdings" pitchFamily="2" charset="2"/>
              <a:buChar char="Ø"/>
            </a:pPr>
            <a:r>
              <a:rPr lang="en-US" dirty="0" smtClean="0"/>
              <a:t>All data structures and the operations to be performed on each should be identified.</a:t>
            </a:r>
          </a:p>
          <a:p>
            <a:pPr algn="just">
              <a:buFont typeface="Wingdings" pitchFamily="2" charset="2"/>
              <a:buChar char="Ø"/>
            </a:pPr>
            <a:r>
              <a:rPr lang="en-US" dirty="0" smtClean="0"/>
              <a:t>A data dictionary should be established and used to define both data and program design (operations)</a:t>
            </a:r>
          </a:p>
          <a:p>
            <a:pPr algn="just">
              <a:buFont typeface="Wingdings" pitchFamily="2" charset="2"/>
              <a:buChar char="Ø"/>
            </a:pPr>
            <a:r>
              <a:rPr lang="en-US" dirty="0" smtClean="0"/>
              <a:t>Low-level data design decisions should be deferred until late in the design process. </a:t>
            </a:r>
            <a:endParaRPr lang="en-US" dirty="0"/>
          </a:p>
        </p:txBody>
      </p:sp>
    </p:spTree>
    <p:extLst>
      <p:ext uri="{BB962C8B-B14F-4D97-AF65-F5344CB8AC3E}">
        <p14:creationId xmlns:p14="http://schemas.microsoft.com/office/powerpoint/2010/main" val="37011976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pPr algn="just">
              <a:buFont typeface="Wingdings" pitchFamily="2" charset="2"/>
              <a:buChar char="Ø"/>
            </a:pPr>
            <a:r>
              <a:rPr lang="en-US" dirty="0" smtClean="0"/>
              <a:t>The representation of data structure should be known only to those modules that must make direct use of the data contained within the structure.</a:t>
            </a:r>
          </a:p>
          <a:p>
            <a:pPr algn="just">
              <a:buFont typeface="Wingdings" pitchFamily="2" charset="2"/>
              <a:buChar char="Ø"/>
            </a:pPr>
            <a:r>
              <a:rPr lang="en-US" dirty="0" smtClean="0"/>
              <a:t>A library of useful data structures and the operations that may be applied to them should be developed.</a:t>
            </a:r>
          </a:p>
          <a:p>
            <a:pPr algn="just">
              <a:buFont typeface="Wingdings" pitchFamily="2" charset="2"/>
              <a:buChar char="Ø"/>
            </a:pPr>
            <a:r>
              <a:rPr lang="en-US" dirty="0" smtClean="0"/>
              <a:t>A software design and programming language should support the specification and realization of abstract data types.</a:t>
            </a:r>
            <a:endParaRPr lang="en-US" dirty="0"/>
          </a:p>
        </p:txBody>
      </p:sp>
    </p:spTree>
    <p:extLst>
      <p:ext uri="{BB962C8B-B14F-4D97-AF65-F5344CB8AC3E}">
        <p14:creationId xmlns:p14="http://schemas.microsoft.com/office/powerpoint/2010/main" val="8184094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User </a:t>
            </a:r>
            <a:r>
              <a:rPr lang="en-US" dirty="0" smtClean="0"/>
              <a:t>Interface Design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071106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Design </a:t>
            </a:r>
          </a:p>
        </p:txBody>
      </p:sp>
      <p:sp>
        <p:nvSpPr>
          <p:cNvPr id="3" name="Content Placeholder 2"/>
          <p:cNvSpPr>
            <a:spLocks noGrp="1"/>
          </p:cNvSpPr>
          <p:nvPr>
            <p:ph idx="1"/>
          </p:nvPr>
        </p:nvSpPr>
        <p:spPr/>
        <p:txBody>
          <a:bodyPr/>
          <a:lstStyle/>
          <a:p>
            <a:pPr algn="just"/>
            <a:r>
              <a:rPr lang="en-US" dirty="0"/>
              <a:t>User interface design creates an effective communication medium between a human and a computer</a:t>
            </a:r>
            <a:r>
              <a:rPr lang="en-US" dirty="0" smtClean="0"/>
              <a:t>.</a:t>
            </a:r>
          </a:p>
          <a:p>
            <a:pPr algn="just"/>
            <a:r>
              <a:rPr lang="en-US" dirty="0" smtClean="0"/>
              <a:t>Following </a:t>
            </a:r>
            <a:r>
              <a:rPr lang="en-US" dirty="0"/>
              <a:t>a set of interface design principles, design identifies interface objects and actions and then creates a screen layout that forms the basis for a user interface prototype.</a:t>
            </a:r>
          </a:p>
        </p:txBody>
      </p:sp>
    </p:spTree>
    <p:extLst>
      <p:ext uri="{BB962C8B-B14F-4D97-AF65-F5344CB8AC3E}">
        <p14:creationId xmlns:p14="http://schemas.microsoft.com/office/powerpoint/2010/main" val="12478166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909" y="0"/>
            <a:ext cx="9367309" cy="6858000"/>
          </a:xfrm>
        </p:spPr>
      </p:pic>
    </p:spTree>
    <p:extLst>
      <p:ext uri="{BB962C8B-B14F-4D97-AF65-F5344CB8AC3E}">
        <p14:creationId xmlns:p14="http://schemas.microsoft.com/office/powerpoint/2010/main" val="11760036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fontScale="77500" lnSpcReduction="20000"/>
          </a:bodyPr>
          <a:lstStyle/>
          <a:p>
            <a:pPr marL="0" indent="0" algn="just">
              <a:buNone/>
            </a:pPr>
            <a:r>
              <a:rPr lang="en-US" dirty="0"/>
              <a:t> </a:t>
            </a:r>
            <a:r>
              <a:rPr lang="en-US" b="1" dirty="0"/>
              <a:t>Interface design focuses on the following </a:t>
            </a:r>
          </a:p>
          <a:p>
            <a:pPr algn="just">
              <a:buFont typeface="Wingdings" pitchFamily="2" charset="2"/>
              <a:buChar char="Ø"/>
            </a:pPr>
            <a:r>
              <a:rPr lang="en-US" dirty="0" smtClean="0"/>
              <a:t>The </a:t>
            </a:r>
            <a:r>
              <a:rPr lang="en-US" dirty="0"/>
              <a:t>design of interfaces between software </a:t>
            </a:r>
            <a:r>
              <a:rPr lang="en-US" dirty="0" smtClean="0"/>
              <a:t>components</a:t>
            </a:r>
          </a:p>
          <a:p>
            <a:pPr algn="just">
              <a:buFont typeface="Wingdings" pitchFamily="2" charset="2"/>
              <a:buChar char="Ø"/>
            </a:pPr>
            <a:r>
              <a:rPr lang="en-US" dirty="0" smtClean="0"/>
              <a:t>The </a:t>
            </a:r>
            <a:r>
              <a:rPr lang="en-US" dirty="0"/>
              <a:t>design of interfaces between the software and other nonhuman producers and consumers of information </a:t>
            </a:r>
          </a:p>
          <a:p>
            <a:pPr algn="just">
              <a:buFont typeface="Wingdings" pitchFamily="2" charset="2"/>
              <a:buChar char="Ø"/>
            </a:pPr>
            <a:r>
              <a:rPr lang="en-US" dirty="0" smtClean="0"/>
              <a:t>The </a:t>
            </a:r>
            <a:r>
              <a:rPr lang="en-US" dirty="0"/>
              <a:t>design of the interface between a human and the computer </a:t>
            </a:r>
          </a:p>
          <a:p>
            <a:pPr algn="just"/>
            <a:r>
              <a:rPr lang="en-US" dirty="0" smtClean="0"/>
              <a:t>Graphical </a:t>
            </a:r>
            <a:r>
              <a:rPr lang="en-US" dirty="0"/>
              <a:t>user interfaces (GUIs) have helped to eliminate many of the most horrific interface </a:t>
            </a:r>
            <a:r>
              <a:rPr lang="en-US" dirty="0" smtClean="0"/>
              <a:t>problems</a:t>
            </a:r>
          </a:p>
          <a:p>
            <a:pPr algn="just"/>
            <a:r>
              <a:rPr lang="en-US" dirty="0" smtClean="0"/>
              <a:t>However</a:t>
            </a:r>
            <a:r>
              <a:rPr lang="en-US" dirty="0"/>
              <a:t>, some are still difficult to learn, hard to use, confusing, </a:t>
            </a:r>
            <a:r>
              <a:rPr lang="en-US" dirty="0" smtClean="0"/>
              <a:t>counterintuitive</a:t>
            </a:r>
            <a:r>
              <a:rPr lang="en-US" dirty="0"/>
              <a:t>, unforgiving, and </a:t>
            </a:r>
            <a:r>
              <a:rPr lang="en-US" dirty="0" smtClean="0"/>
              <a:t>frustrating</a:t>
            </a:r>
          </a:p>
          <a:p>
            <a:pPr algn="just"/>
            <a:r>
              <a:rPr lang="en-US" dirty="0" smtClean="0"/>
              <a:t>User </a:t>
            </a:r>
            <a:r>
              <a:rPr lang="en-US" dirty="0"/>
              <a:t>interface analysis and design has to do with the study of people and how they relate to technology </a:t>
            </a:r>
          </a:p>
        </p:txBody>
      </p:sp>
    </p:spTree>
    <p:extLst>
      <p:ext uri="{BB962C8B-B14F-4D97-AF65-F5344CB8AC3E}">
        <p14:creationId xmlns:p14="http://schemas.microsoft.com/office/powerpoint/2010/main" val="15041432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Spiral Process </a:t>
            </a:r>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smtClean="0"/>
              <a:t>User </a:t>
            </a:r>
            <a:r>
              <a:rPr lang="en-US" dirty="0"/>
              <a:t>interface development follows a spiral process </a:t>
            </a:r>
          </a:p>
          <a:p>
            <a:pPr algn="just"/>
            <a:r>
              <a:rPr lang="en-US" b="1" dirty="0" smtClean="0"/>
              <a:t>Interface </a:t>
            </a:r>
            <a:r>
              <a:rPr lang="en-US" b="1" dirty="0"/>
              <a:t>analysis (user, </a:t>
            </a:r>
            <a:r>
              <a:rPr lang="en-US" b="1" dirty="0" smtClean="0"/>
              <a:t>task and </a:t>
            </a:r>
            <a:r>
              <a:rPr lang="en-US" b="1" dirty="0"/>
              <a:t>environment analysis) </a:t>
            </a:r>
            <a:endParaRPr lang="en-US" b="1" dirty="0" smtClean="0"/>
          </a:p>
          <a:p>
            <a:pPr algn="just">
              <a:buFont typeface="Wingdings" pitchFamily="2" charset="2"/>
              <a:buChar char="Ø"/>
            </a:pPr>
            <a:r>
              <a:rPr lang="en-US" dirty="0" smtClean="0"/>
              <a:t> </a:t>
            </a:r>
            <a:r>
              <a:rPr lang="en-US" dirty="0"/>
              <a:t>Focuses on the profile of the users who will interact with the system </a:t>
            </a:r>
          </a:p>
          <a:p>
            <a:pPr algn="just">
              <a:buFont typeface="Wingdings" pitchFamily="2" charset="2"/>
              <a:buChar char="Ø"/>
            </a:pPr>
            <a:r>
              <a:rPr lang="en-US" dirty="0" smtClean="0"/>
              <a:t>Concentrates </a:t>
            </a:r>
            <a:r>
              <a:rPr lang="en-US" dirty="0"/>
              <a:t>on users, tasks, content and work environment </a:t>
            </a:r>
            <a:endParaRPr lang="en-US" dirty="0" smtClean="0"/>
          </a:p>
          <a:p>
            <a:pPr algn="just"/>
            <a:r>
              <a:rPr lang="en-US" dirty="0" smtClean="0"/>
              <a:t> </a:t>
            </a:r>
            <a:r>
              <a:rPr lang="en-US" b="1" dirty="0"/>
              <a:t>Interface design </a:t>
            </a:r>
          </a:p>
          <a:p>
            <a:pPr algn="just">
              <a:buFont typeface="Wingdings" pitchFamily="2" charset="2"/>
              <a:buChar char="Ø"/>
            </a:pPr>
            <a:r>
              <a:rPr lang="en-US" dirty="0" smtClean="0"/>
              <a:t>Defines </a:t>
            </a:r>
            <a:r>
              <a:rPr lang="en-US" dirty="0"/>
              <a:t>a set of interface objects and actions (and their screen representations) that enable a user to perform all defined tasks in a manner that meets every usability goal defined for the system </a:t>
            </a:r>
          </a:p>
        </p:txBody>
      </p:sp>
    </p:spTree>
    <p:extLst>
      <p:ext uri="{BB962C8B-B14F-4D97-AF65-F5344CB8AC3E}">
        <p14:creationId xmlns:p14="http://schemas.microsoft.com/office/powerpoint/2010/main" val="10878115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pPr algn="just"/>
            <a:r>
              <a:rPr lang="en-US" b="1" dirty="0"/>
              <a:t>Interface construction </a:t>
            </a:r>
          </a:p>
          <a:p>
            <a:pPr algn="just">
              <a:buFont typeface="Wingdings" pitchFamily="2" charset="2"/>
              <a:buChar char="Ø"/>
            </a:pPr>
            <a:r>
              <a:rPr lang="en-US" dirty="0"/>
              <a:t>Begins with a prototype that enables usage scenarios to be evaluated </a:t>
            </a:r>
          </a:p>
          <a:p>
            <a:pPr algn="just">
              <a:buFont typeface="Wingdings" pitchFamily="2" charset="2"/>
              <a:buChar char="Ø"/>
            </a:pPr>
            <a:r>
              <a:rPr lang="en-US" dirty="0"/>
              <a:t>Continues with development tools to complete the construction</a:t>
            </a:r>
          </a:p>
          <a:p>
            <a:pPr algn="just"/>
            <a:r>
              <a:rPr lang="en-US" b="1" dirty="0"/>
              <a:t>Interface validation, focuses on </a:t>
            </a:r>
          </a:p>
          <a:p>
            <a:pPr algn="just">
              <a:buFont typeface="Wingdings" pitchFamily="2" charset="2"/>
              <a:buChar char="Ø"/>
            </a:pPr>
            <a:r>
              <a:rPr lang="en-US" dirty="0"/>
              <a:t>The ability of the interface to implement every user task correctly, to accommodate all task variations, and to achieve all general user </a:t>
            </a:r>
            <a:r>
              <a:rPr lang="en-US" dirty="0" smtClean="0"/>
              <a:t>requirements</a:t>
            </a:r>
            <a:endParaRPr lang="en-US" dirty="0"/>
          </a:p>
        </p:txBody>
      </p:sp>
    </p:spTree>
    <p:extLst>
      <p:ext uri="{BB962C8B-B14F-4D97-AF65-F5344CB8AC3E}">
        <p14:creationId xmlns:p14="http://schemas.microsoft.com/office/powerpoint/2010/main" val="18632537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Fundamental</a:t>
            </a:r>
            <a:endParaRPr lang="en-US" dirty="0"/>
          </a:p>
        </p:txBody>
      </p:sp>
      <p:sp>
        <p:nvSpPr>
          <p:cNvPr id="3" name="Content Placeholder 2"/>
          <p:cNvSpPr>
            <a:spLocks noGrp="1"/>
          </p:cNvSpPr>
          <p:nvPr>
            <p:ph idx="1"/>
          </p:nvPr>
        </p:nvSpPr>
        <p:spPr/>
        <p:txBody>
          <a:bodyPr>
            <a:normAutofit/>
          </a:bodyPr>
          <a:lstStyle/>
          <a:p>
            <a:r>
              <a:rPr lang="en-US" dirty="0" smtClean="0"/>
              <a:t>Abstraction</a:t>
            </a:r>
          </a:p>
          <a:p>
            <a:r>
              <a:rPr lang="en-US" dirty="0" smtClean="0"/>
              <a:t>Architecture</a:t>
            </a:r>
          </a:p>
          <a:p>
            <a:r>
              <a:rPr lang="en-US" dirty="0" smtClean="0"/>
              <a:t>Patterns</a:t>
            </a:r>
          </a:p>
          <a:p>
            <a:r>
              <a:rPr lang="en-US" dirty="0" smtClean="0"/>
              <a:t>Modularity</a:t>
            </a:r>
          </a:p>
          <a:p>
            <a:r>
              <a:rPr lang="en-US" dirty="0" smtClean="0"/>
              <a:t>Information Hiding</a:t>
            </a:r>
          </a:p>
          <a:p>
            <a:r>
              <a:rPr lang="en-US" dirty="0" smtClean="0"/>
              <a:t>Refinement</a:t>
            </a:r>
          </a:p>
          <a:p>
            <a:r>
              <a:rPr lang="en-US" dirty="0" smtClean="0"/>
              <a:t>Refactoring</a:t>
            </a:r>
            <a:endParaRPr lang="en-US" dirty="0"/>
          </a:p>
        </p:txBody>
      </p:sp>
    </p:spTree>
    <p:extLst>
      <p:ext uri="{BB962C8B-B14F-4D97-AF65-F5344CB8AC3E}">
        <p14:creationId xmlns:p14="http://schemas.microsoft.com/office/powerpoint/2010/main" val="35619317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a:t>
            </a:r>
            <a:r>
              <a:rPr lang="en-US" dirty="0" smtClean="0"/>
              <a:t>Rules </a:t>
            </a:r>
            <a:r>
              <a:rPr lang="en-US" dirty="0"/>
              <a:t>of User Interface Design</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187845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 the User in Control </a:t>
            </a:r>
          </a:p>
        </p:txBody>
      </p:sp>
      <p:sp>
        <p:nvSpPr>
          <p:cNvPr id="3" name="Content Placeholder 2"/>
          <p:cNvSpPr>
            <a:spLocks noGrp="1"/>
          </p:cNvSpPr>
          <p:nvPr>
            <p:ph idx="1"/>
          </p:nvPr>
        </p:nvSpPr>
        <p:spPr/>
        <p:txBody>
          <a:bodyPr>
            <a:normAutofit fontScale="77500" lnSpcReduction="20000"/>
          </a:bodyPr>
          <a:lstStyle/>
          <a:p>
            <a:pPr algn="just"/>
            <a:r>
              <a:rPr lang="en-US" b="1" dirty="0"/>
              <a:t>Define interaction modes in a way that does not force a user into unnecessary or undesired actions </a:t>
            </a:r>
          </a:p>
          <a:p>
            <a:pPr lvl="1" algn="just"/>
            <a:r>
              <a:rPr lang="en-US" dirty="0" smtClean="0"/>
              <a:t>The </a:t>
            </a:r>
            <a:r>
              <a:rPr lang="en-US" dirty="0"/>
              <a:t>user shall be able to enter and exit a mode with little or no effort (e.g., spell </a:t>
            </a:r>
            <a:r>
              <a:rPr lang="en-US" dirty="0" smtClean="0"/>
              <a:t>check → edit </a:t>
            </a:r>
            <a:r>
              <a:rPr lang="en-US" dirty="0"/>
              <a:t>text →</a:t>
            </a:r>
            <a:r>
              <a:rPr lang="en-US" dirty="0" smtClean="0"/>
              <a:t> </a:t>
            </a:r>
            <a:r>
              <a:rPr lang="en-US" dirty="0"/>
              <a:t>spell check) </a:t>
            </a:r>
          </a:p>
          <a:p>
            <a:pPr algn="just"/>
            <a:r>
              <a:rPr lang="en-US" b="1" dirty="0" smtClean="0"/>
              <a:t>Provide </a:t>
            </a:r>
            <a:r>
              <a:rPr lang="en-US" b="1" dirty="0"/>
              <a:t>for flexible interaction </a:t>
            </a:r>
          </a:p>
          <a:p>
            <a:pPr lvl="1" algn="just"/>
            <a:r>
              <a:rPr lang="en-US" dirty="0" smtClean="0"/>
              <a:t>The </a:t>
            </a:r>
            <a:r>
              <a:rPr lang="en-US" dirty="0"/>
              <a:t>user shall be able to perform the same action via keyboard commands, mouse </a:t>
            </a:r>
            <a:r>
              <a:rPr lang="en-US" dirty="0" smtClean="0"/>
              <a:t>movement </a:t>
            </a:r>
            <a:r>
              <a:rPr lang="en-US" dirty="0"/>
              <a:t>or voice </a:t>
            </a:r>
            <a:r>
              <a:rPr lang="en-US" dirty="0" smtClean="0"/>
              <a:t>recognition</a:t>
            </a:r>
          </a:p>
          <a:p>
            <a:pPr algn="just"/>
            <a:r>
              <a:rPr lang="en-US" b="1" dirty="0" smtClean="0"/>
              <a:t>Allow </a:t>
            </a:r>
            <a:r>
              <a:rPr lang="en-US" b="1" dirty="0"/>
              <a:t>user interaction to be interruptible and "</a:t>
            </a:r>
            <a:r>
              <a:rPr lang="en-US" b="1" dirty="0" smtClean="0"/>
              <a:t>undo“ able</a:t>
            </a:r>
          </a:p>
          <a:p>
            <a:pPr lvl="1" algn="just"/>
            <a:r>
              <a:rPr lang="en-US" dirty="0" smtClean="0"/>
              <a:t> </a:t>
            </a:r>
            <a:r>
              <a:rPr lang="en-US" dirty="0"/>
              <a:t>The user shall be able to easily interrupt a sequence of actions to do something else (without losing the work that has been done so far) </a:t>
            </a:r>
          </a:p>
          <a:p>
            <a:pPr lvl="1" algn="just"/>
            <a:r>
              <a:rPr lang="en-US" dirty="0" smtClean="0"/>
              <a:t>The </a:t>
            </a:r>
            <a:r>
              <a:rPr lang="en-US" dirty="0"/>
              <a:t>user shall be able to "undo" any action</a:t>
            </a:r>
          </a:p>
        </p:txBody>
      </p:sp>
    </p:spTree>
    <p:extLst>
      <p:ext uri="{BB962C8B-B14F-4D97-AF65-F5344CB8AC3E}">
        <p14:creationId xmlns:p14="http://schemas.microsoft.com/office/powerpoint/2010/main" val="28814689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 the User in Control</a:t>
            </a:r>
          </a:p>
        </p:txBody>
      </p:sp>
      <p:sp>
        <p:nvSpPr>
          <p:cNvPr id="3" name="Content Placeholder 2"/>
          <p:cNvSpPr>
            <a:spLocks noGrp="1"/>
          </p:cNvSpPr>
          <p:nvPr>
            <p:ph idx="1"/>
          </p:nvPr>
        </p:nvSpPr>
        <p:spPr/>
        <p:txBody>
          <a:bodyPr>
            <a:normAutofit/>
          </a:bodyPr>
          <a:lstStyle/>
          <a:p>
            <a:pPr algn="just"/>
            <a:r>
              <a:rPr lang="en-US" sz="2000" b="1" dirty="0"/>
              <a:t>Streamline interaction as skill levels advance and allow the interaction to be customized </a:t>
            </a:r>
          </a:p>
          <a:p>
            <a:pPr lvl="1" algn="just"/>
            <a:r>
              <a:rPr lang="en-US" sz="2000" dirty="0" smtClean="0"/>
              <a:t>The </a:t>
            </a:r>
            <a:r>
              <a:rPr lang="en-US" sz="2000" dirty="0"/>
              <a:t>user shall be able to use a macro mechanism to perform a sequence of repeated interactions and to customize the </a:t>
            </a:r>
            <a:r>
              <a:rPr lang="en-US" sz="2000" dirty="0" smtClean="0"/>
              <a:t>interface</a:t>
            </a:r>
          </a:p>
          <a:p>
            <a:pPr algn="just"/>
            <a:r>
              <a:rPr lang="en-US" sz="2000" dirty="0" smtClean="0"/>
              <a:t> </a:t>
            </a:r>
            <a:r>
              <a:rPr lang="en-US" sz="2000" b="1" dirty="0"/>
              <a:t>Hide technical internals from the casual user </a:t>
            </a:r>
            <a:endParaRPr lang="en-US" sz="2000" b="1" dirty="0" smtClean="0"/>
          </a:p>
          <a:p>
            <a:pPr lvl="1" algn="just"/>
            <a:r>
              <a:rPr lang="en-US" sz="2000" dirty="0" smtClean="0"/>
              <a:t>The </a:t>
            </a:r>
            <a:r>
              <a:rPr lang="en-US" sz="2000" dirty="0"/>
              <a:t>user shall not be required to directly use operating system, file management, networking. etc., commands to perform any actions.  Instead, these operations shall be hidden from the user and performed "behind the scenes" in the form of a real-world abstraction </a:t>
            </a:r>
          </a:p>
          <a:p>
            <a:pPr algn="just"/>
            <a:r>
              <a:rPr lang="en-US" sz="2000" b="1" dirty="0" smtClean="0"/>
              <a:t>Design </a:t>
            </a:r>
            <a:r>
              <a:rPr lang="en-US" sz="2000" b="1" dirty="0"/>
              <a:t>for direct interaction with objects that appear on the </a:t>
            </a:r>
            <a:r>
              <a:rPr lang="en-US" sz="2000" b="1" dirty="0" smtClean="0"/>
              <a:t>screen</a:t>
            </a:r>
          </a:p>
          <a:p>
            <a:pPr lvl="1" algn="just"/>
            <a:r>
              <a:rPr lang="en-US" sz="2000" dirty="0" smtClean="0"/>
              <a:t>The </a:t>
            </a:r>
            <a:r>
              <a:rPr lang="en-US" sz="2000" dirty="0"/>
              <a:t>user shall be able to manipulate objects on the screen in a manner similar to what would occur if the object were a physical thing (e.g., stretch a rectangle, press a button, move a slider)</a:t>
            </a:r>
          </a:p>
        </p:txBody>
      </p:sp>
    </p:spTree>
    <p:extLst>
      <p:ext uri="{BB962C8B-B14F-4D97-AF65-F5344CB8AC3E}">
        <p14:creationId xmlns:p14="http://schemas.microsoft.com/office/powerpoint/2010/main" val="18567430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ABSTRACTION</a:t>
            </a:r>
            <a:endParaRPr lang="en-US" b="1" dirty="0"/>
          </a:p>
        </p:txBody>
      </p:sp>
      <p:sp>
        <p:nvSpPr>
          <p:cNvPr id="3" name="Content Placeholder 2"/>
          <p:cNvSpPr>
            <a:spLocks noGrp="1"/>
          </p:cNvSpPr>
          <p:nvPr>
            <p:ph idx="1"/>
          </p:nvPr>
        </p:nvSpPr>
        <p:spPr/>
        <p:txBody>
          <a:bodyPr/>
          <a:lstStyle/>
          <a:p>
            <a:pPr algn="just">
              <a:buFont typeface="Wingdings" pitchFamily="2" charset="2"/>
              <a:buChar char="§"/>
            </a:pPr>
            <a:r>
              <a:rPr lang="en-US" dirty="0" smtClean="0"/>
              <a:t>IEEE defines abstraction as 'a view of a problem that extracts the essential information relevant to a particular purpose and ignores the remainder of the information.'</a:t>
            </a:r>
          </a:p>
        </p:txBody>
      </p:sp>
    </p:spTree>
    <p:extLst>
      <p:ext uri="{BB962C8B-B14F-4D97-AF65-F5344CB8AC3E}">
        <p14:creationId xmlns:p14="http://schemas.microsoft.com/office/powerpoint/2010/main" val="17228794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buFont typeface="Wingdings" pitchFamily="2" charset="2"/>
              <a:buChar char="§"/>
            </a:pPr>
            <a:r>
              <a:rPr lang="en-US" dirty="0"/>
              <a:t>Functional </a:t>
            </a:r>
            <a:r>
              <a:rPr lang="en-US" dirty="0" smtClean="0"/>
              <a:t>abstraction</a:t>
            </a:r>
          </a:p>
          <a:p>
            <a:pPr algn="just">
              <a:buFont typeface="Wingdings" pitchFamily="2" charset="2"/>
              <a:buChar char="§"/>
            </a:pPr>
            <a:r>
              <a:rPr lang="en-US" dirty="0"/>
              <a:t>Data </a:t>
            </a:r>
            <a:r>
              <a:rPr lang="en-US" dirty="0" smtClean="0"/>
              <a:t>abstraction</a:t>
            </a:r>
          </a:p>
          <a:p>
            <a:pPr algn="just">
              <a:buFont typeface="Wingdings" pitchFamily="2" charset="2"/>
              <a:buChar char="§"/>
            </a:pPr>
            <a:r>
              <a:rPr lang="en-US" dirty="0"/>
              <a:t>Control abstraction</a:t>
            </a:r>
          </a:p>
        </p:txBody>
      </p:sp>
    </p:spTree>
    <p:extLst>
      <p:ext uri="{BB962C8B-B14F-4D97-AF65-F5344CB8AC3E}">
        <p14:creationId xmlns:p14="http://schemas.microsoft.com/office/powerpoint/2010/main" val="21700804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Architecture</a:t>
            </a:r>
            <a:endParaRPr lang="en-US" dirty="0"/>
          </a:p>
        </p:txBody>
      </p:sp>
      <p:sp>
        <p:nvSpPr>
          <p:cNvPr id="3" name="Content Placeholder 2"/>
          <p:cNvSpPr>
            <a:spLocks noGrp="1"/>
          </p:cNvSpPr>
          <p:nvPr>
            <p:ph idx="1"/>
          </p:nvPr>
        </p:nvSpPr>
        <p:spPr/>
        <p:txBody>
          <a:bodyPr>
            <a:normAutofit fontScale="85000" lnSpcReduction="10000"/>
          </a:bodyPr>
          <a:lstStyle/>
          <a:p>
            <a:pPr marL="0" indent="0" algn="just">
              <a:buNone/>
            </a:pPr>
            <a:r>
              <a:rPr lang="en-US" dirty="0"/>
              <a:t>Software architecture refers to the structure of the system, which is composed of various components of a program/ system, the attributes (properties) of those components and the relationship </a:t>
            </a:r>
            <a:r>
              <a:rPr lang="en-US" dirty="0" smtClean="0"/>
              <a:t>amongst </a:t>
            </a:r>
            <a:r>
              <a:rPr lang="en-US" dirty="0"/>
              <a:t>them</a:t>
            </a:r>
            <a:r>
              <a:rPr lang="en-US" dirty="0" smtClean="0"/>
              <a:t>.</a:t>
            </a:r>
          </a:p>
          <a:p>
            <a:pPr algn="just"/>
            <a:r>
              <a:rPr lang="en-US" dirty="0"/>
              <a:t>Highlights early design decisions, which have great impact on the software engineering activities (like coding and testing) that follow the design </a:t>
            </a:r>
            <a:r>
              <a:rPr lang="en-US" dirty="0" smtClean="0"/>
              <a:t>phase</a:t>
            </a:r>
          </a:p>
          <a:p>
            <a:pPr algn="just"/>
            <a:r>
              <a:rPr lang="en-US" dirty="0"/>
              <a:t>Creates intellectual models of how the system is organized into components and how these components interact with each other.</a:t>
            </a:r>
          </a:p>
          <a:p>
            <a:pPr algn="just"/>
            <a:endParaRPr lang="en-US" dirty="0"/>
          </a:p>
          <a:p>
            <a:pPr algn="just"/>
            <a:endParaRPr lang="en-US" dirty="0"/>
          </a:p>
        </p:txBody>
      </p:sp>
    </p:spTree>
    <p:extLst>
      <p:ext uri="{BB962C8B-B14F-4D97-AF65-F5344CB8AC3E}">
        <p14:creationId xmlns:p14="http://schemas.microsoft.com/office/powerpoint/2010/main" val="31929816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Patterns</a:t>
            </a:r>
          </a:p>
        </p:txBody>
      </p:sp>
      <p:sp>
        <p:nvSpPr>
          <p:cNvPr id="3" name="Content Placeholder 2"/>
          <p:cNvSpPr>
            <a:spLocks noGrp="1"/>
          </p:cNvSpPr>
          <p:nvPr>
            <p:ph idx="1"/>
          </p:nvPr>
        </p:nvSpPr>
        <p:spPr/>
        <p:txBody>
          <a:bodyPr/>
          <a:lstStyle/>
          <a:p>
            <a:pPr algn="just"/>
            <a:r>
              <a:rPr lang="en-US" dirty="0"/>
              <a:t>A pattern provides a description of the solution to a recurring design problem of some specific domain in such a way that the solution can be used again and again.</a:t>
            </a:r>
          </a:p>
        </p:txBody>
      </p:sp>
    </p:spTree>
    <p:extLst>
      <p:ext uri="{BB962C8B-B14F-4D97-AF65-F5344CB8AC3E}">
        <p14:creationId xmlns:p14="http://schemas.microsoft.com/office/powerpoint/2010/main" val="3901115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Modularity</a:t>
            </a:r>
            <a:endParaRPr lang="en-US" dirty="0"/>
          </a:p>
        </p:txBody>
      </p:sp>
      <p:sp>
        <p:nvSpPr>
          <p:cNvPr id="3" name="Content Placeholder 2"/>
          <p:cNvSpPr>
            <a:spLocks noGrp="1"/>
          </p:cNvSpPr>
          <p:nvPr>
            <p:ph idx="1"/>
          </p:nvPr>
        </p:nvSpPr>
        <p:spPr/>
        <p:txBody>
          <a:bodyPr/>
          <a:lstStyle/>
          <a:p>
            <a:pPr algn="just">
              <a:buFont typeface="Wingdings" pitchFamily="2" charset="2"/>
              <a:buChar char="§"/>
            </a:pPr>
            <a:r>
              <a:rPr lang="en-US" dirty="0"/>
              <a:t>Modularity is achieved by dividing the software into uniquely named and addressable components,</a:t>
            </a:r>
            <a:r>
              <a:rPr lang="en-US" i="1" dirty="0"/>
              <a:t> </a:t>
            </a:r>
            <a:r>
              <a:rPr lang="en-US" dirty="0"/>
              <a:t>which are also known as </a:t>
            </a:r>
            <a:r>
              <a:rPr lang="en-US" b="1" dirty="0"/>
              <a:t>modules</a:t>
            </a:r>
            <a:endParaRPr lang="en-US" dirty="0"/>
          </a:p>
        </p:txBody>
      </p:sp>
    </p:spTree>
    <p:extLst>
      <p:ext uri="{BB962C8B-B14F-4D97-AF65-F5344CB8AC3E}">
        <p14:creationId xmlns:p14="http://schemas.microsoft.com/office/powerpoint/2010/main" val="23898598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Information </a:t>
            </a:r>
            <a:r>
              <a:rPr lang="en-US" b="1" dirty="0" smtClean="0"/>
              <a:t>Hiding</a:t>
            </a:r>
            <a:endParaRPr lang="en-US" dirty="0"/>
          </a:p>
        </p:txBody>
      </p:sp>
      <p:sp>
        <p:nvSpPr>
          <p:cNvPr id="3" name="Content Placeholder 2"/>
          <p:cNvSpPr>
            <a:spLocks noGrp="1"/>
          </p:cNvSpPr>
          <p:nvPr>
            <p:ph idx="1"/>
          </p:nvPr>
        </p:nvSpPr>
        <p:spPr/>
        <p:txBody>
          <a:bodyPr/>
          <a:lstStyle/>
          <a:p>
            <a:pPr algn="just">
              <a:buFont typeface="Wingdings" pitchFamily="2" charset="2"/>
              <a:buChar char="§"/>
            </a:pPr>
            <a:r>
              <a:rPr lang="en-US" dirty="0"/>
              <a:t>Modules should be specified and designed in such a way that the data structures and processing details of one module are not accessible to other </a:t>
            </a:r>
            <a:r>
              <a:rPr lang="en-US" dirty="0" smtClean="0"/>
              <a:t>modules</a:t>
            </a:r>
          </a:p>
          <a:p>
            <a:pPr algn="just">
              <a:buFont typeface="Wingdings" pitchFamily="2" charset="2"/>
              <a:buChar char="§"/>
            </a:pPr>
            <a:r>
              <a:rPr lang="en-US" dirty="0"/>
              <a:t>They pass only that much information to each other, which is required to accomplish the software functions</a:t>
            </a:r>
          </a:p>
        </p:txBody>
      </p:sp>
    </p:spTree>
    <p:extLst>
      <p:ext uri="{BB962C8B-B14F-4D97-AF65-F5344CB8AC3E}">
        <p14:creationId xmlns:p14="http://schemas.microsoft.com/office/powerpoint/2010/main" val="24479813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E4C684D3DCAD4FA9E9EE2F3578ACAF" ma:contentTypeVersion="8" ma:contentTypeDescription="Create a new document." ma:contentTypeScope="" ma:versionID="e0cc3c305e6069c30d90a569d2ca0d59">
  <xsd:schema xmlns:xsd="http://www.w3.org/2001/XMLSchema" xmlns:xs="http://www.w3.org/2001/XMLSchema" xmlns:p="http://schemas.microsoft.com/office/2006/metadata/properties" xmlns:ns2="350c6e42-7de0-438b-8c1b-b4556cd8e016" targetNamespace="http://schemas.microsoft.com/office/2006/metadata/properties" ma:root="true" ma:fieldsID="fd4f807c050cdf948daa2b3c79c06f85" ns2:_="">
    <xsd:import namespace="350c6e42-7de0-438b-8c1b-b4556cd8e01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0c6e42-7de0-438b-8c1b-b4556cd8e0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D0FB9F6-7492-4BD8-B926-00DC0EA81B09}"/>
</file>

<file path=customXml/itemProps2.xml><?xml version="1.0" encoding="utf-8"?>
<ds:datastoreItem xmlns:ds="http://schemas.openxmlformats.org/officeDocument/2006/customXml" ds:itemID="{B8E97DC8-4830-4003-A0CA-E90F9C6AEE63}"/>
</file>

<file path=customXml/itemProps3.xml><?xml version="1.0" encoding="utf-8"?>
<ds:datastoreItem xmlns:ds="http://schemas.openxmlformats.org/officeDocument/2006/customXml" ds:itemID="{9CA065C8-28F1-42C1-B79F-1F29B6C2E096}"/>
</file>

<file path=docProps/app.xml><?xml version="1.0" encoding="utf-8"?>
<Properties xmlns="http://schemas.openxmlformats.org/officeDocument/2006/extended-properties" xmlns:vt="http://schemas.openxmlformats.org/officeDocument/2006/docPropsVTypes">
  <TotalTime>624</TotalTime>
  <Words>1497</Words>
  <Application>Microsoft Office PowerPoint</Application>
  <PresentationFormat>On-screen Show (4:3)</PresentationFormat>
  <Paragraphs>127</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Wingdings</vt:lpstr>
      <vt:lpstr>Office Theme</vt:lpstr>
      <vt:lpstr>SOFTWARE DESIGN</vt:lpstr>
      <vt:lpstr>Principles</vt:lpstr>
      <vt:lpstr>Design Fundamental</vt:lpstr>
      <vt:lpstr>ABSTRACTION</vt:lpstr>
      <vt:lpstr>PowerPoint Presentation</vt:lpstr>
      <vt:lpstr>Architecture</vt:lpstr>
      <vt:lpstr>Patterns</vt:lpstr>
      <vt:lpstr>Modularity</vt:lpstr>
      <vt:lpstr>Information Hiding</vt:lpstr>
      <vt:lpstr>PowerPoint Presentation</vt:lpstr>
      <vt:lpstr>Refinement</vt:lpstr>
      <vt:lpstr>Refactoring</vt:lpstr>
      <vt:lpstr> Architecture &amp; User Interface Design</vt:lpstr>
      <vt:lpstr>Definitions </vt:lpstr>
      <vt:lpstr>PowerPoint Presentation</vt:lpstr>
      <vt:lpstr>Architectural Design Process</vt:lpstr>
      <vt:lpstr>PowerPoint Presentation</vt:lpstr>
      <vt:lpstr>Architectural Elements</vt:lpstr>
      <vt:lpstr>Software Architecture</vt:lpstr>
      <vt:lpstr>Importance of Software Architecture</vt:lpstr>
      <vt:lpstr>Data Design</vt:lpstr>
      <vt:lpstr>Data design at the component level</vt:lpstr>
      <vt:lpstr>PowerPoint Presentation</vt:lpstr>
      <vt:lpstr>User Interface Design</vt:lpstr>
      <vt:lpstr>User Interface Design </vt:lpstr>
      <vt:lpstr>PowerPoint Presentation</vt:lpstr>
      <vt:lpstr>Background</vt:lpstr>
      <vt:lpstr>A Spiral Process </vt:lpstr>
      <vt:lpstr>PowerPoint Presentation</vt:lpstr>
      <vt:lpstr>The Rules of User Interface Design</vt:lpstr>
      <vt:lpstr>Place the User in Control </vt:lpstr>
      <vt:lpstr>Place the User in Control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Chiran</dc:creator>
  <cp:lastModifiedBy>Lenovo</cp:lastModifiedBy>
  <cp:revision>70</cp:revision>
  <dcterms:created xsi:type="dcterms:W3CDTF">2019-07-28T14:45:51Z</dcterms:created>
  <dcterms:modified xsi:type="dcterms:W3CDTF">2022-02-23T07:00:35Z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0x010100C0E4C684D3DCAD4FA9E9EE2F3578ACAF</vt:lpwstr>
  </property>
</Properties>
</file>