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6" r:id="rId17"/>
    <p:sldId id="278" r:id="rId18"/>
    <p:sldId id="279" r:id="rId19"/>
    <p:sldId id="281" r:id="rId20"/>
    <p:sldId id="291" r:id="rId21"/>
    <p:sldId id="292" r:id="rId22"/>
    <p:sldId id="293" r:id="rId23"/>
    <p:sldId id="295" r:id="rId24"/>
    <p:sldId id="298" r:id="rId25"/>
    <p:sldId id="299" r:id="rId26"/>
    <p:sldId id="300" r:id="rId27"/>
    <p:sldId id="301" r:id="rId28"/>
    <p:sldId id="302" r:id="rId29"/>
    <p:sldId id="304" r:id="rId30"/>
    <p:sldId id="305" r:id="rId31"/>
    <p:sldId id="30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86710-5820-4514-B3D1-EAEAFACF10B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DFBE9-F0D9-45E7-9B1B-AA47BB59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231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4921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5093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3496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038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5016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0883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16298-F798-4A49-83CC-710D43D4F142}" type="slidenum">
              <a:rPr lang="en-US"/>
              <a:pPr/>
              <a:t>31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difference from Command pattern:</a:t>
            </a:r>
          </a:p>
          <a:p>
            <a:r>
              <a:rPr lang="en-US"/>
              <a:t>command objects each solve different problems</a:t>
            </a:r>
          </a:p>
          <a:p>
            <a:r>
              <a:rPr lang="en-US"/>
              <a:t>strategy objects all solve the same problem in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762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3525"/>
            <a:ext cx="7804150" cy="1108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825875" cy="413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5" y="1676400"/>
            <a:ext cx="3825875" cy="413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0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4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4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73169-1633-446D-8388-2A18BB0792E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B7D0-86AA-4CAA-B300-FD090CA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Characteristics of OOD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08950" cy="4130675"/>
          </a:xfrm>
          <a:noFill/>
          <a:ln/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/>
              <a:t>Objects are abstractions of real-world or system entities and manage themselves</a:t>
            </a:r>
          </a:p>
          <a:p>
            <a:pPr algn="just"/>
            <a:r>
              <a:rPr lang="en-GB" dirty="0"/>
              <a:t>Objects are independent and encapsulate state and representation information. </a:t>
            </a:r>
          </a:p>
          <a:p>
            <a:pPr algn="just"/>
            <a:r>
              <a:rPr lang="en-GB" dirty="0"/>
              <a:t>System functionality is expressed in terms of object services</a:t>
            </a:r>
          </a:p>
          <a:p>
            <a:pPr algn="just"/>
            <a:r>
              <a:rPr lang="en-GB" dirty="0"/>
              <a:t>Shared data areas are eliminated</a:t>
            </a:r>
          </a:p>
          <a:p>
            <a:pPr lvl="1" algn="just"/>
            <a:r>
              <a:rPr lang="en-GB" dirty="0"/>
              <a:t>Objects communicate by message passing</a:t>
            </a:r>
          </a:p>
          <a:p>
            <a:pPr algn="just"/>
            <a:r>
              <a:rPr lang="en-GB" dirty="0"/>
              <a:t>Objects may be distributed</a:t>
            </a:r>
          </a:p>
          <a:p>
            <a:pPr algn="just"/>
            <a:r>
              <a:rPr lang="en-GB" dirty="0"/>
              <a:t>Objects may execute sequentially or in parallel</a:t>
            </a:r>
          </a:p>
        </p:txBody>
      </p:sp>
    </p:spTree>
    <p:extLst>
      <p:ext uri="{BB962C8B-B14F-4D97-AF65-F5344CB8AC3E}">
        <p14:creationId xmlns:p14="http://schemas.microsoft.com/office/powerpoint/2010/main" val="2832944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Object identification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en-GB" dirty="0"/>
              <a:t>Identifying objects (or object classes) is the most difficult part of object oriented design</a:t>
            </a:r>
          </a:p>
          <a:p>
            <a:pPr algn="just"/>
            <a:r>
              <a:rPr lang="en-GB" dirty="0"/>
              <a:t>There is no “magic formula” for object identification</a:t>
            </a:r>
          </a:p>
          <a:p>
            <a:pPr lvl="1" algn="just"/>
            <a:r>
              <a:rPr lang="en-GB" dirty="0"/>
              <a:t>It relies on the skill, experience </a:t>
            </a:r>
            <a:br>
              <a:rPr lang="en-GB" dirty="0"/>
            </a:br>
            <a:r>
              <a:rPr lang="en-GB" dirty="0"/>
              <a:t>and domain knowledge of system designers</a:t>
            </a:r>
          </a:p>
          <a:p>
            <a:pPr algn="just"/>
            <a:r>
              <a:rPr lang="en-GB" dirty="0"/>
              <a:t>Object identification is an iterative process</a:t>
            </a:r>
          </a:p>
          <a:p>
            <a:pPr lvl="1" algn="just"/>
            <a:r>
              <a:rPr lang="en-GB" dirty="0"/>
              <a:t>You are unlikely to get it right first time</a:t>
            </a:r>
          </a:p>
        </p:txBody>
      </p:sp>
    </p:spTree>
    <p:extLst>
      <p:ext uri="{BB962C8B-B14F-4D97-AF65-F5344CB8AC3E}">
        <p14:creationId xmlns:p14="http://schemas.microsoft.com/office/powerpoint/2010/main" val="3290802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Approaches to identification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Use a grammatical approach based on a natural language description of the system (used in Hood method)</a:t>
            </a:r>
          </a:p>
          <a:p>
            <a:pPr algn="just"/>
            <a:r>
              <a:rPr lang="en-GB" dirty="0"/>
              <a:t>Base the identification on tangible things in the application domain</a:t>
            </a:r>
          </a:p>
          <a:p>
            <a:pPr algn="just"/>
            <a:r>
              <a:rPr lang="en-GB" dirty="0"/>
              <a:t>Use a behavioural approach and identify objects based on what participates in what behaviour</a:t>
            </a:r>
          </a:p>
          <a:p>
            <a:pPr algn="just"/>
            <a:r>
              <a:rPr lang="en-GB" dirty="0"/>
              <a:t>Use a scenario-based analysis – the objects, attributes and methods in each scenario are identified</a:t>
            </a:r>
          </a:p>
        </p:txBody>
      </p:sp>
    </p:spTree>
    <p:extLst>
      <p:ext uri="{BB962C8B-B14F-4D97-AF65-F5344CB8AC3E}">
        <p14:creationId xmlns:p14="http://schemas.microsoft.com/office/powerpoint/2010/main" val="97412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 interface specification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Object interfaces have to be specified so that the objects and other components can be designed in parallel</a:t>
            </a:r>
          </a:p>
          <a:p>
            <a:pPr algn="just"/>
            <a:r>
              <a:rPr lang="en-GB" dirty="0"/>
              <a:t>Designers should avoid designing the interface representation but should hide this in the object itself</a:t>
            </a:r>
          </a:p>
          <a:p>
            <a:pPr algn="just"/>
            <a:r>
              <a:rPr lang="en-GB" dirty="0"/>
              <a:t>Objects may have several interfaces which are viewpoints on the methods provided</a:t>
            </a:r>
          </a:p>
        </p:txBody>
      </p:sp>
    </p:spTree>
    <p:extLst>
      <p:ext uri="{BB962C8B-B14F-4D97-AF65-F5344CB8AC3E}">
        <p14:creationId xmlns:p14="http://schemas.microsoft.com/office/powerpoint/2010/main" val="24867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models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Design models show the objects and object classes and relationships between these entities</a:t>
            </a:r>
          </a:p>
          <a:p>
            <a:pPr algn="just"/>
            <a:r>
              <a:rPr lang="en-GB" dirty="0"/>
              <a:t>Static models describe the static structure of the system in terms of object classes and relationships</a:t>
            </a:r>
          </a:p>
          <a:p>
            <a:pPr algn="just"/>
            <a:r>
              <a:rPr lang="en-GB" dirty="0"/>
              <a:t>Dynamic models describe the dynamic interactions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58117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6B91-996B-4D98-83B2-B6D2C01322C7}" type="slidenum">
              <a:rPr lang="en-US"/>
              <a:pPr/>
              <a:t>14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diagrams:  use cases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A use case encodes a typical user interaction with the system.  In particular, it:</a:t>
            </a:r>
          </a:p>
          <a:p>
            <a:pPr lvl="1"/>
            <a:r>
              <a:rPr lang="en-US" sz="2000"/>
              <a:t>captures some user-visible function.</a:t>
            </a:r>
          </a:p>
          <a:p>
            <a:pPr lvl="1"/>
            <a:r>
              <a:rPr lang="en-US" sz="2000"/>
              <a:t>achieves some concrete goal for the user.</a:t>
            </a:r>
          </a:p>
          <a:p>
            <a:r>
              <a:rPr lang="en-US" sz="2400"/>
              <a:t>A complete set of use cases largely defines the requirements for your system:  everything the user can see, and would like to do.</a:t>
            </a:r>
          </a:p>
          <a:p>
            <a:r>
              <a:rPr lang="en-US" sz="2400"/>
              <a:t>The granularity of your use cases determines the number of them (for you system).  A clear design depends on showing the right level of detail.</a:t>
            </a:r>
          </a:p>
          <a:p>
            <a:r>
              <a:rPr lang="en-US" sz="2400"/>
              <a:t>A use case maps actors to functions.  The actors need not be people.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9E86-6982-4345-B9F6-7004F142E767}" type="slidenum">
              <a:rPr lang="en-US"/>
              <a:pPr/>
              <a:t>15</a:t>
            </a:fld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Use case examples, 1</a:t>
            </a:r>
            <a:br>
              <a:rPr lang="en-US" sz="44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(High-level use case for powerpoint.)</a:t>
            </a:r>
            <a:endParaRPr lang="en-US" sz="4400">
              <a:solidFill>
                <a:schemeClr val="tx2"/>
              </a:solidFill>
            </a:endParaRPr>
          </a:p>
        </p:txBody>
      </p:sp>
      <p:pic>
        <p:nvPicPr>
          <p:cNvPr id="15364" name="Picture 4" descr="high_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5943600" cy="18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418E-F1F1-4D28-9487-B46814A02814}" type="slidenum">
              <a:rPr lang="en-US"/>
              <a:pPr/>
              <a:t>16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Use case examples, 2</a:t>
            </a:r>
            <a:br>
              <a:rPr lang="en-US"/>
            </a:br>
            <a:r>
              <a:rPr lang="en-US" sz="2800"/>
              <a:t>(Finer-grained use cases for powerpoint.)</a:t>
            </a:r>
            <a:endParaRPr lang="en-US"/>
          </a:p>
        </p:txBody>
      </p:sp>
      <p:pic>
        <p:nvPicPr>
          <p:cNvPr id="11269" name="Picture 5" descr="use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405606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3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19D-245C-4662-ADCB-C983790D4FF2}" type="slidenum">
              <a:rPr lang="en-US"/>
              <a:pPr/>
              <a:t>17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Use case examples, 3</a:t>
            </a:r>
            <a:br>
              <a:rPr lang="en-US"/>
            </a:br>
            <a:r>
              <a:rPr lang="en-US" sz="2800"/>
              <a:t>(Relationships in a news web site.)</a:t>
            </a:r>
          </a:p>
        </p:txBody>
      </p:sp>
      <p:pic>
        <p:nvPicPr>
          <p:cNvPr id="12293" name="Picture 5" descr="web_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553200" cy="48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8E0-4442-4DEA-B9B4-BFE3F177378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last example...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last is more complicated and realistic use case diagram.  It captures several key use cases for the system.</a:t>
            </a:r>
          </a:p>
          <a:p>
            <a:pPr algn="just"/>
            <a:r>
              <a:rPr lang="en-US" sz="2400" dirty="0"/>
              <a:t>Note the multiple actors.  In particular, ‘AP wire’ is an actor, with an important interaction with the system, but is not a person (or even a computer system, necessarily).</a:t>
            </a:r>
          </a:p>
          <a:p>
            <a:pPr algn="just"/>
            <a:r>
              <a:rPr lang="en-US" sz="2400" dirty="0"/>
              <a:t>The notes between &lt;&lt; &gt;&gt; marks are </a:t>
            </a:r>
            <a:r>
              <a:rPr lang="en-US" sz="2400" i="1" dirty="0"/>
              <a:t>stereotypes:</a:t>
            </a:r>
            <a:r>
              <a:rPr lang="en-US" sz="2400" dirty="0"/>
              <a:t>  identifiers added to make the diagram more informative.  Here they differentiate between different roles (</a:t>
            </a:r>
            <a:r>
              <a:rPr lang="en-US" sz="2400" dirty="0" err="1"/>
              <a:t>ie</a:t>
            </a:r>
            <a:r>
              <a:rPr lang="en-US" sz="2400" dirty="0"/>
              <a:t>, different meanings of an arrow in this diagram).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12B8-8FCA-4795-8C2F-523D4BD60693}" type="slidenum">
              <a:rPr lang="en-US"/>
              <a:pPr/>
              <a:t>19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 example</a:t>
            </a:r>
          </a:p>
        </p:txBody>
      </p:sp>
      <p:pic>
        <p:nvPicPr>
          <p:cNvPr id="23557" name="Picture 5" descr="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10400" cy="504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Interacting objects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65338"/>
            <a:ext cx="81883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25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Sequence </a:t>
            </a:r>
            <a:r>
              <a:rPr lang="en-US" sz="6000" dirty="0" smtClean="0"/>
              <a:t>Diagrams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Sequence diagram is an interaction diagram that shows how processes operate with one another and in what </a:t>
            </a:r>
            <a:r>
              <a:rPr lang="en-US" dirty="0" smtClean="0"/>
              <a:t>order.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sequence diagram shows object interactions arranged in time </a:t>
            </a:r>
            <a:r>
              <a:rPr lang="en-US" dirty="0" smtClean="0"/>
              <a:t>sequence.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Sequence </a:t>
            </a:r>
            <a:r>
              <a:rPr lang="en-US" dirty="0"/>
              <a:t>diagrams are sometimes called event diagrams or event scenarios.</a:t>
            </a:r>
          </a:p>
          <a:p>
            <a:pPr algn="just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Diagram for </a:t>
            </a:r>
            <a:r>
              <a:rPr lang="en-US" dirty="0" smtClean="0"/>
              <a:t>ATM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124869"/>
            <a:ext cx="5829300" cy="3476625"/>
          </a:xfrm>
        </p:spPr>
      </p:pic>
    </p:spTree>
    <p:extLst>
      <p:ext uri="{BB962C8B-B14F-4D97-AF65-F5344CB8AC3E}">
        <p14:creationId xmlns:p14="http://schemas.microsoft.com/office/powerpoint/2010/main" val="32898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Sequence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Pick </a:t>
            </a:r>
            <a:r>
              <a:rPr lang="en-US" dirty="0"/>
              <a:t>a scenario that you want to </a:t>
            </a:r>
            <a:r>
              <a:rPr lang="en-US" dirty="0" smtClean="0"/>
              <a:t>model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Try </a:t>
            </a:r>
            <a:r>
              <a:rPr lang="en-US" dirty="0"/>
              <a:t>to identify the objects that will be involved in the </a:t>
            </a:r>
            <a:r>
              <a:rPr lang="en-US" dirty="0" smtClean="0"/>
              <a:t>scenario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Line </a:t>
            </a:r>
            <a:r>
              <a:rPr lang="en-US" dirty="0"/>
              <a:t>them across the top in the approximate order that they're (listed in the order that they are used for the </a:t>
            </a:r>
            <a:r>
              <a:rPr lang="en-US" dirty="0" smtClean="0"/>
              <a:t>scenario)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dotted lines down indicating </a:t>
            </a:r>
            <a:r>
              <a:rPr lang="en-US" dirty="0" smtClean="0"/>
              <a:t>lifelines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the first event (triggering </a:t>
            </a:r>
            <a:r>
              <a:rPr lang="en-US" dirty="0" smtClean="0"/>
              <a:t>event)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a horizontal arrow from the object that sends a message to the object that receives </a:t>
            </a:r>
            <a:r>
              <a:rPr lang="en-US" dirty="0" smtClean="0"/>
              <a:t>it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the next event and the objects </a:t>
            </a:r>
            <a:r>
              <a:rPr lang="en-US" dirty="0" smtClean="0"/>
              <a:t>involved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Redo </a:t>
            </a:r>
            <a:r>
              <a:rPr lang="en-US" dirty="0"/>
              <a:t>steps 6 and 7 until the diagram is complete</a:t>
            </a:r>
          </a:p>
        </p:txBody>
      </p:sp>
    </p:spTree>
    <p:extLst>
      <p:ext uri="{BB962C8B-B14F-4D97-AF65-F5344CB8AC3E}">
        <p14:creationId xmlns:p14="http://schemas.microsoft.com/office/powerpoint/2010/main" val="36593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sequence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UML sequence diagrams help you to envision what will happen during the execution of a use </a:t>
            </a:r>
            <a:r>
              <a:rPr lang="en-US" dirty="0" smtClean="0"/>
              <a:t>case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are great to help developers and business analysts get to a common understanding</a:t>
            </a:r>
          </a:p>
        </p:txBody>
      </p:sp>
    </p:spTree>
    <p:extLst>
      <p:ext uri="{BB962C8B-B14F-4D97-AF65-F5344CB8AC3E}">
        <p14:creationId xmlns:p14="http://schemas.microsoft.com/office/powerpoint/2010/main" val="7299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state diagrams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state </a:t>
            </a:r>
            <a:r>
              <a:rPr lang="en-US" b="1" dirty="0"/>
              <a:t>diagram</a:t>
            </a:r>
            <a:r>
              <a:rPr lang="en-US" dirty="0"/>
              <a:t>: Depicts data and behavior of a single object throughout its lifetime.</a:t>
            </a:r>
          </a:p>
          <a:p>
            <a:pPr lvl="1" algn="just"/>
            <a:r>
              <a:rPr lang="en-US" dirty="0"/>
              <a:t>set of states  (including an initial start state)</a:t>
            </a:r>
          </a:p>
          <a:p>
            <a:pPr lvl="1" algn="just"/>
            <a:r>
              <a:rPr lang="en-US" dirty="0"/>
              <a:t>transitions between states</a:t>
            </a:r>
            <a:endParaRPr lang="en-US" sz="1200" dirty="0"/>
          </a:p>
          <a:p>
            <a:pPr lvl="1" algn="just"/>
            <a:r>
              <a:rPr lang="en-US" dirty="0"/>
              <a:t>entire diagram is drawn from that object's perspective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similar to finite state machines (DFA, NFA, PDA, etc.)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What objects are best used with state diagrams?</a:t>
            </a:r>
          </a:p>
          <a:p>
            <a:pPr lvl="1" algn="just"/>
            <a:r>
              <a:rPr lang="en-US" dirty="0"/>
              <a:t>large, complex objects with a long lifespan</a:t>
            </a:r>
          </a:p>
          <a:p>
            <a:pPr lvl="1" algn="just"/>
            <a:r>
              <a:rPr lang="en-US" dirty="0"/>
              <a:t>domain ("model") objects</a:t>
            </a:r>
          </a:p>
          <a:p>
            <a:pPr lvl="1" algn="just"/>
            <a:r>
              <a:rPr lang="en-US" dirty="0"/>
              <a:t>not useful to do state diagrams for every class in the system!</a:t>
            </a:r>
          </a:p>
        </p:txBody>
      </p:sp>
    </p:spTree>
    <p:extLst>
      <p:ext uri="{BB962C8B-B14F-4D97-AF65-F5344CB8AC3E}">
        <p14:creationId xmlns:p14="http://schemas.microsoft.com/office/powerpoint/2010/main" val="1529249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 example</a:t>
            </a:r>
          </a:p>
        </p:txBody>
      </p:sp>
      <p:pic>
        <p:nvPicPr>
          <p:cNvPr id="6369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6154" r="27744" b="20499"/>
          <a:stretch>
            <a:fillRect/>
          </a:stretch>
        </p:blipFill>
        <p:spPr bwMode="auto">
          <a:xfrm>
            <a:off x="304800" y="1204913"/>
            <a:ext cx="8534400" cy="53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1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States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state</a:t>
            </a:r>
            <a:r>
              <a:rPr lang="en-US" dirty="0"/>
              <a:t>: conceptual description of the data in the object</a:t>
            </a:r>
          </a:p>
          <a:p>
            <a:pPr lvl="1"/>
            <a:r>
              <a:rPr lang="en-US" dirty="0"/>
              <a:t>represented by object's field values</a:t>
            </a:r>
          </a:p>
          <a:p>
            <a:pPr lvl="1"/>
            <a:endParaRPr lang="en-US" dirty="0"/>
          </a:p>
          <a:p>
            <a:r>
              <a:rPr lang="en-US" dirty="0"/>
              <a:t>entire diagram is drawn from the</a:t>
            </a:r>
            <a:br>
              <a:rPr lang="en-US" dirty="0"/>
            </a:br>
            <a:r>
              <a:rPr lang="en-US" dirty="0"/>
              <a:t>central object's perspective</a:t>
            </a:r>
          </a:p>
          <a:p>
            <a:pPr lvl="1"/>
            <a:r>
              <a:rPr lang="en-US" dirty="0"/>
              <a:t>only include states / concepts that</a:t>
            </a:r>
            <a:br>
              <a:rPr lang="en-US" dirty="0"/>
            </a:br>
            <a:r>
              <a:rPr lang="en-US" dirty="0"/>
              <a:t>this object can see and influence</a:t>
            </a:r>
          </a:p>
          <a:p>
            <a:pPr lvl="1"/>
            <a:r>
              <a:rPr lang="en-US" dirty="0"/>
              <a:t>don't include every possible value</a:t>
            </a:r>
            <a:br>
              <a:rPr lang="en-US" dirty="0"/>
            </a:br>
            <a:r>
              <a:rPr lang="en-US" dirty="0"/>
              <a:t>for the fields; only ones that are</a:t>
            </a:r>
            <a:br>
              <a:rPr lang="en-US" dirty="0"/>
            </a:br>
            <a:r>
              <a:rPr lang="en-US" dirty="0"/>
              <a:t>conceptually different</a:t>
            </a:r>
          </a:p>
        </p:txBody>
      </p:sp>
      <p:pic>
        <p:nvPicPr>
          <p:cNvPr id="6400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39621" r="65877" b="40355"/>
          <a:stretch>
            <a:fillRect/>
          </a:stretch>
        </p:blipFill>
        <p:spPr bwMode="auto">
          <a:xfrm>
            <a:off x="6096000" y="2514600"/>
            <a:ext cx="25908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6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Transitions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2171700" algn="l"/>
              </a:tabLst>
            </a:pPr>
            <a:r>
              <a:rPr lang="en-US" b="1" dirty="0"/>
              <a:t>transition</a:t>
            </a:r>
            <a:r>
              <a:rPr lang="en-US" dirty="0"/>
              <a:t>: movement from one state to </a:t>
            </a:r>
            <a:r>
              <a:rPr lang="en-US" dirty="0" smtClean="0"/>
              <a:t>another</a:t>
            </a:r>
          </a:p>
          <a:p>
            <a:pPr>
              <a:tabLst>
                <a:tab pos="2171700" algn="l"/>
              </a:tabLst>
            </a:pPr>
            <a:endParaRPr lang="en-US" dirty="0" smtClean="0"/>
          </a:p>
          <a:p>
            <a:pPr marL="0" indent="0">
              <a:buNone/>
              <a:tabLst>
                <a:tab pos="2171700" algn="l"/>
              </a:tabLst>
            </a:pPr>
            <a:endParaRPr lang="en-US" dirty="0"/>
          </a:p>
          <a:p>
            <a:pPr marL="0" indent="0">
              <a:buNone/>
              <a:tabLst>
                <a:tab pos="2171700" algn="l"/>
              </a:tabLst>
            </a:pPr>
            <a:endParaRPr lang="en-US" dirty="0"/>
          </a:p>
          <a:p>
            <a:pPr>
              <a:tabLst>
                <a:tab pos="2171700" algn="l"/>
              </a:tabLst>
            </a:pPr>
            <a:r>
              <a:rPr lang="en-US" i="1" dirty="0"/>
              <a:t>signature</a:t>
            </a:r>
            <a:r>
              <a:rPr lang="en-US" dirty="0"/>
              <a:t> [</a:t>
            </a:r>
            <a:r>
              <a:rPr lang="en-US" i="1" dirty="0"/>
              <a:t>guard</a:t>
            </a:r>
            <a:r>
              <a:rPr lang="en-US" dirty="0"/>
              <a:t>] / </a:t>
            </a:r>
            <a:r>
              <a:rPr lang="en-US" i="1" dirty="0"/>
              <a:t>activity</a:t>
            </a:r>
          </a:p>
          <a:p>
            <a:pPr lvl="1">
              <a:tabLst>
                <a:tab pos="2171700" algn="l"/>
              </a:tabLst>
            </a:pPr>
            <a:r>
              <a:rPr lang="en-US" dirty="0"/>
              <a:t>signature:	event that triggers (potential) state change</a:t>
            </a:r>
          </a:p>
          <a:p>
            <a:pPr lvl="1">
              <a:tabLst>
                <a:tab pos="2171700" algn="l"/>
              </a:tabLst>
            </a:pPr>
            <a:r>
              <a:rPr lang="en-US" dirty="0"/>
              <a:t>guard:	</a:t>
            </a:r>
            <a:r>
              <a:rPr lang="en-US" dirty="0" err="1"/>
              <a:t>boolean</a:t>
            </a:r>
            <a:r>
              <a:rPr lang="en-US" dirty="0"/>
              <a:t> condition that must be true</a:t>
            </a:r>
          </a:p>
          <a:p>
            <a:pPr lvl="1">
              <a:tabLst>
                <a:tab pos="2171700" algn="l"/>
              </a:tabLst>
            </a:pPr>
            <a:r>
              <a:rPr lang="en-US" dirty="0"/>
              <a:t>activity:	any behavior executed during transition </a:t>
            </a:r>
            <a:r>
              <a:rPr lang="en-US" i="1" dirty="0"/>
              <a:t>(optional)</a:t>
            </a:r>
          </a:p>
          <a:p>
            <a:pPr lvl="1">
              <a:tabLst>
                <a:tab pos="2171700" algn="l"/>
              </a:tabLst>
            </a:pPr>
            <a:endParaRPr lang="en-US" dirty="0"/>
          </a:p>
          <a:p>
            <a:pPr>
              <a:tabLst>
                <a:tab pos="2171700" algn="l"/>
              </a:tabLst>
            </a:pPr>
            <a:r>
              <a:rPr lang="en-US" dirty="0"/>
              <a:t>transitions must be mutually exclusive  (deterministic)</a:t>
            </a:r>
          </a:p>
          <a:p>
            <a:pPr lvl="1">
              <a:tabLst>
                <a:tab pos="2171700" algn="l"/>
              </a:tabLst>
            </a:pPr>
            <a:r>
              <a:rPr lang="en-US" dirty="0"/>
              <a:t>must be clear what transition to take for an event</a:t>
            </a:r>
          </a:p>
          <a:p>
            <a:pPr lvl="1">
              <a:tabLst>
                <a:tab pos="2171700" algn="l"/>
              </a:tabLst>
            </a:pPr>
            <a:r>
              <a:rPr lang="en-US" dirty="0"/>
              <a:t>most transitions are instantaneous,</a:t>
            </a:r>
            <a:br>
              <a:rPr lang="en-US" dirty="0"/>
            </a:br>
            <a:r>
              <a:rPr lang="en-US" dirty="0"/>
              <a:t>except "do" activities </a:t>
            </a:r>
          </a:p>
          <a:p>
            <a:pPr>
              <a:tabLst>
                <a:tab pos="2171700" algn="l"/>
              </a:tabLst>
            </a:pP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6" t="50676" r="27744" b="39960"/>
          <a:stretch>
            <a:fillRect/>
          </a:stretch>
        </p:blipFill>
        <p:spPr bwMode="auto">
          <a:xfrm>
            <a:off x="990599" y="1981200"/>
            <a:ext cx="71977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3" t="30371" r="49583" b="61629"/>
          <a:stretch>
            <a:fillRect/>
          </a:stretch>
        </p:blipFill>
        <p:spPr bwMode="auto">
          <a:xfrm>
            <a:off x="6553200" y="5784850"/>
            <a:ext cx="21478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3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activities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internal activity</a:t>
            </a:r>
            <a:r>
              <a:rPr lang="en-US"/>
              <a:t>: actions that the</a:t>
            </a:r>
            <a:br>
              <a:rPr lang="en-US"/>
            </a:br>
            <a:r>
              <a:rPr lang="en-US"/>
              <a:t>central object takes on itself</a:t>
            </a:r>
          </a:p>
          <a:p>
            <a:pPr lvl="1"/>
            <a:r>
              <a:rPr lang="en-US"/>
              <a:t>sometimes drawn as self-transitions</a:t>
            </a:r>
            <a:br>
              <a:rPr lang="en-US"/>
            </a:br>
            <a:r>
              <a:rPr lang="en-US"/>
              <a:t>(events that stay in same state)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entry/exit activities</a:t>
            </a:r>
          </a:p>
          <a:p>
            <a:pPr lvl="1"/>
            <a:r>
              <a:rPr lang="en-US"/>
              <a:t>reasons to start/stop being in that state</a:t>
            </a:r>
          </a:p>
        </p:txBody>
      </p:sp>
      <p:pic>
        <p:nvPicPr>
          <p:cNvPr id="64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3" t="50371" r="36250" b="27408"/>
          <a:stretch>
            <a:fillRect/>
          </a:stretch>
        </p:blipFill>
        <p:spPr bwMode="auto">
          <a:xfrm>
            <a:off x="5791200" y="1616075"/>
            <a:ext cx="2895600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9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Super/substates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one state is complex, you can include substates in it.</a:t>
            </a:r>
          </a:p>
          <a:p>
            <a:pPr lvl="1"/>
            <a:r>
              <a:rPr lang="en-US"/>
              <a:t>drawn as nested rounded rectangles within the larger state</a:t>
            </a:r>
          </a:p>
          <a:p>
            <a:pPr lvl="1"/>
            <a:endParaRPr lang="en-US" sz="1200"/>
          </a:p>
          <a:p>
            <a:r>
              <a:rPr lang="en-US" i="1"/>
              <a:t>Caution:</a:t>
            </a:r>
            <a:r>
              <a:rPr lang="en-US"/>
              <a:t> Don't over-use this feature.</a:t>
            </a:r>
          </a:p>
          <a:p>
            <a:pPr lvl="1"/>
            <a:r>
              <a:rPr lang="en-US"/>
              <a:t>easy to confuse separate states for sub-states within one state</a:t>
            </a:r>
          </a:p>
        </p:txBody>
      </p:sp>
      <p:pic>
        <p:nvPicPr>
          <p:cNvPr id="64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4" t="22963" r="20416" b="32747"/>
          <a:stretch>
            <a:fillRect/>
          </a:stretch>
        </p:blipFill>
        <p:spPr bwMode="auto">
          <a:xfrm>
            <a:off x="2057400" y="3505200"/>
            <a:ext cx="4953000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Advantages of OOD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en-GB" dirty="0"/>
              <a:t>Easier maintenance. Objects may be </a:t>
            </a:r>
            <a:br>
              <a:rPr lang="en-GB" dirty="0"/>
            </a:br>
            <a:r>
              <a:rPr lang="en-GB" dirty="0"/>
              <a:t>understood as stand-alone entities</a:t>
            </a:r>
          </a:p>
          <a:p>
            <a:pPr algn="just"/>
            <a:r>
              <a:rPr lang="en-GB" dirty="0"/>
              <a:t>Objects are appropriate reusable components</a:t>
            </a:r>
          </a:p>
          <a:p>
            <a:pPr algn="just"/>
            <a:r>
              <a:rPr lang="en-GB" dirty="0"/>
              <a:t>For some systems, there may be an obvious </a:t>
            </a:r>
            <a:br>
              <a:rPr lang="en-GB" dirty="0"/>
            </a:br>
            <a:r>
              <a:rPr lang="en-GB" dirty="0"/>
              <a:t>mapping from real world entities to system </a:t>
            </a:r>
            <a:br>
              <a:rPr lang="en-GB" dirty="0"/>
            </a:br>
            <a:r>
              <a:rPr lang="en-GB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473891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 example</a:t>
            </a:r>
          </a:p>
        </p:txBody>
      </p:sp>
      <p:pic>
        <p:nvPicPr>
          <p:cNvPr id="649220" name="Picture 4" descr="state-machine-example-bank-a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248400" cy="54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9221" name="Text Box 5"/>
          <p:cNvSpPr txBox="1">
            <a:spLocks noChangeArrowheads="1"/>
          </p:cNvSpPr>
          <p:nvPr/>
        </p:nvSpPr>
        <p:spPr bwMode="auto">
          <a:xfrm rot="-5400000">
            <a:off x="-764381" y="3663156"/>
            <a:ext cx="39433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latin typeface="Tahoma" pitchFamily="34" charset="0"/>
              </a:rPr>
              <a:t>ATM software states at a bank</a:t>
            </a:r>
          </a:p>
        </p:txBody>
      </p:sp>
    </p:spTree>
    <p:extLst>
      <p:ext uri="{BB962C8B-B14F-4D97-AF65-F5344CB8AC3E}">
        <p14:creationId xmlns:p14="http://schemas.microsoft.com/office/powerpoint/2010/main" val="33984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state pattern</a:t>
            </a:r>
            <a:r>
              <a:rPr lang="en-US"/>
              <a:t>: An object whose sole purpose is to represent the current "state" or configuration of another larger object.</a:t>
            </a:r>
          </a:p>
          <a:p>
            <a:pPr lvl="1"/>
            <a:endParaRPr lang="en-US" sz="800"/>
          </a:p>
          <a:p>
            <a:pPr lvl="1"/>
            <a:r>
              <a:rPr lang="en-US"/>
              <a:t>A behavioral pattern.</a:t>
            </a:r>
          </a:p>
          <a:p>
            <a:pPr lvl="1"/>
            <a:r>
              <a:rPr lang="en-US"/>
              <a:t>Often implemented with an </a:t>
            </a:r>
            <a:r>
              <a:rPr lang="en-US">
                <a:latin typeface="Courier New" pitchFamily="49" charset="0"/>
              </a:rPr>
              <a:t>enum</a:t>
            </a:r>
            <a:r>
              <a:rPr lang="en-US"/>
              <a:t> type for the states.</a:t>
            </a:r>
          </a:p>
          <a:p>
            <a:pPr lvl="1"/>
            <a:r>
              <a:rPr lang="en-US"/>
              <a:t>Each object represents one specific state for the larger object.</a:t>
            </a:r>
          </a:p>
          <a:p>
            <a:pPr lvl="1"/>
            <a:r>
              <a:rPr lang="en-US"/>
              <a:t>The larger object sets its state in response to various mutations.</a:t>
            </a:r>
          </a:p>
          <a:p>
            <a:pPr lvl="1"/>
            <a:r>
              <a:rPr lang="en-US"/>
              <a:t>Allows various observers and interested parties to quickly and accurately know what is going on with the larger object's status.</a:t>
            </a:r>
          </a:p>
          <a:p>
            <a:pPr lvl="1"/>
            <a:endParaRPr lang="en-US"/>
          </a:p>
          <a:p>
            <a:r>
              <a:rPr lang="en-US"/>
              <a:t>Analogous to the notion of </a:t>
            </a:r>
            <a:r>
              <a:rPr lang="en-US" i="1"/>
              <a:t>finite state machines</a:t>
            </a:r>
            <a:r>
              <a:rPr lang="en-US"/>
              <a:t>.</a:t>
            </a:r>
          </a:p>
          <a:p>
            <a:pPr lvl="1"/>
            <a:r>
              <a:rPr lang="en-US"/>
              <a:t>Set of states (nodes)</a:t>
            </a:r>
          </a:p>
          <a:p>
            <a:pPr lvl="1"/>
            <a:r>
              <a:rPr lang="en-US"/>
              <a:t>Set of edges (mutations that cause state changes)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 pattern</a:t>
            </a:r>
          </a:p>
        </p:txBody>
      </p:sp>
    </p:spTree>
    <p:extLst>
      <p:ext uri="{BB962C8B-B14F-4D97-AF65-F5344CB8AC3E}">
        <p14:creationId xmlns:p14="http://schemas.microsoft.com/office/powerpoint/2010/main" val="38766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Objects and object classes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359275" cy="4130675"/>
          </a:xfrm>
          <a:noFill/>
          <a:ln/>
        </p:spPr>
        <p:txBody>
          <a:bodyPr>
            <a:normAutofit lnSpcReduction="10000"/>
          </a:bodyPr>
          <a:lstStyle/>
          <a:p>
            <a:pPr algn="just"/>
            <a:r>
              <a:rPr lang="en-GB" sz="2400" dirty="0"/>
              <a:t>Objects are entities in a software system which represent instances of real-world and system entities</a:t>
            </a:r>
          </a:p>
          <a:p>
            <a:pPr algn="just"/>
            <a:r>
              <a:rPr lang="en-GB" sz="2400" dirty="0"/>
              <a:t>Object classes are templates for objects</a:t>
            </a:r>
          </a:p>
          <a:p>
            <a:pPr lvl="1" algn="just"/>
            <a:r>
              <a:rPr lang="en-GB" sz="1800" dirty="0"/>
              <a:t>Classes may be used to create objects</a:t>
            </a:r>
          </a:p>
          <a:p>
            <a:pPr algn="just"/>
            <a:r>
              <a:rPr lang="en-GB" sz="2400" dirty="0"/>
              <a:t>Object classes may inherit attributes and services from other object classes</a:t>
            </a: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447800"/>
            <a:ext cx="3646488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97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Object communication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/>
              <a:t>Conceptually, objects communicate by </a:t>
            </a:r>
            <a:br>
              <a:rPr lang="en-GB" dirty="0"/>
            </a:br>
            <a:r>
              <a:rPr lang="en-GB" dirty="0"/>
              <a:t>message passing</a:t>
            </a:r>
          </a:p>
          <a:p>
            <a:pPr algn="just"/>
            <a:r>
              <a:rPr lang="en-GB" dirty="0"/>
              <a:t>Messages</a:t>
            </a:r>
          </a:p>
          <a:p>
            <a:pPr lvl="1" algn="just"/>
            <a:r>
              <a:rPr lang="en-GB" dirty="0"/>
              <a:t>The name of the service requested by the calling object.</a:t>
            </a:r>
          </a:p>
          <a:p>
            <a:pPr lvl="1" algn="just"/>
            <a:r>
              <a:rPr lang="en-GB" dirty="0"/>
              <a:t>Copies of the information required to execute the service </a:t>
            </a:r>
            <a:br>
              <a:rPr lang="en-GB" dirty="0"/>
            </a:br>
            <a:r>
              <a:rPr lang="en-GB" dirty="0"/>
              <a:t>and the name of a holder for the result of the service.</a:t>
            </a:r>
          </a:p>
          <a:p>
            <a:pPr algn="just"/>
            <a:r>
              <a:rPr lang="en-GB" dirty="0"/>
              <a:t>In practice, messages are often implemented </a:t>
            </a:r>
            <a:br>
              <a:rPr lang="en-GB" dirty="0"/>
            </a:br>
            <a:r>
              <a:rPr lang="en-GB" dirty="0"/>
              <a:t>by procedure  </a:t>
            </a:r>
            <a:r>
              <a:rPr lang="en-GB" dirty="0" smtClean="0"/>
              <a:t>calls</a:t>
            </a:r>
            <a:endParaRPr lang="en-GB" dirty="0"/>
          </a:p>
          <a:p>
            <a:pPr lvl="1" algn="just"/>
            <a:r>
              <a:rPr lang="en-GB" dirty="0"/>
              <a:t>Name = method name</a:t>
            </a:r>
          </a:p>
          <a:p>
            <a:pPr lvl="1" algn="just"/>
            <a:r>
              <a:rPr lang="en-GB" dirty="0"/>
              <a:t>Information = parameter list</a:t>
            </a:r>
          </a:p>
          <a:p>
            <a:pPr lvl="1" algn="just"/>
            <a:r>
              <a:rPr lang="en-GB" dirty="0"/>
              <a:t>Result holder = method return value</a:t>
            </a:r>
          </a:p>
        </p:txBody>
      </p:sp>
    </p:spTree>
    <p:extLst>
      <p:ext uri="{BB962C8B-B14F-4D97-AF65-F5344CB8AC3E}">
        <p14:creationId xmlns:p14="http://schemas.microsoft.com/office/powerpoint/2010/main" val="795241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Generalisation and inheritance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61350" cy="4724400"/>
          </a:xfrm>
          <a:noFill/>
          <a:ln/>
        </p:spPr>
        <p:txBody>
          <a:bodyPr/>
          <a:lstStyle/>
          <a:p>
            <a:pPr algn="just"/>
            <a:r>
              <a:rPr lang="en-GB" sz="2400" dirty="0"/>
              <a:t>Objects are members of classes which define attribute types and operations</a:t>
            </a:r>
          </a:p>
          <a:p>
            <a:pPr algn="just"/>
            <a:r>
              <a:rPr lang="en-GB" sz="2400" dirty="0"/>
              <a:t>Classes may be arranged in a class hierarchy where one class (a super-class) is a generalisation of one or more other classes (sub-classes)</a:t>
            </a:r>
          </a:p>
          <a:p>
            <a:pPr algn="just"/>
            <a:r>
              <a:rPr lang="en-GB" sz="2400" dirty="0"/>
              <a:t>A sub-class inherits the attributes and operations from its super class and may add new methods or attributes of its own</a:t>
            </a:r>
          </a:p>
          <a:p>
            <a:pPr algn="just"/>
            <a:r>
              <a:rPr lang="en-GB" sz="2400" dirty="0"/>
              <a:t>It is a reuse mechanism at both the design and the programming level </a:t>
            </a:r>
          </a:p>
          <a:p>
            <a:pPr algn="just"/>
            <a:r>
              <a:rPr lang="en-GB" sz="2400" dirty="0"/>
              <a:t>Inheritance introduces complexity and this is undesirable, especially in critical systems</a:t>
            </a:r>
          </a:p>
        </p:txBody>
      </p:sp>
    </p:spTree>
    <p:extLst>
      <p:ext uri="{BB962C8B-B14F-4D97-AF65-F5344CB8AC3E}">
        <p14:creationId xmlns:p14="http://schemas.microsoft.com/office/powerpoint/2010/main" val="1879531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A generalisation hierarchy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452563"/>
            <a:ext cx="52800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19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 Relationships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76400"/>
            <a:ext cx="7010400" cy="4130675"/>
          </a:xfrm>
        </p:spPr>
        <p:txBody>
          <a:bodyPr/>
          <a:lstStyle/>
          <a:p>
            <a:pPr algn="just"/>
            <a:r>
              <a:rPr lang="en-GB" sz="2400" dirty="0"/>
              <a:t>Objects and object classes participate in relationships with other objects and object classes</a:t>
            </a:r>
          </a:p>
          <a:p>
            <a:pPr lvl="1" algn="just"/>
            <a:r>
              <a:rPr lang="en-GB" sz="1800" dirty="0"/>
              <a:t>In UML, such a relationship is indicated by an association</a:t>
            </a:r>
          </a:p>
          <a:p>
            <a:pPr algn="just"/>
            <a:r>
              <a:rPr lang="en-GB" sz="2400" dirty="0"/>
              <a:t>Associations may be annotated with information that describes the association</a:t>
            </a:r>
          </a:p>
        </p:txBody>
      </p:sp>
      <p:pic>
        <p:nvPicPr>
          <p:cNvPr id="1187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3733800"/>
            <a:ext cx="5981700" cy="277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6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Concurrent objects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pPr algn="just"/>
            <a:r>
              <a:rPr lang="en-GB" dirty="0"/>
              <a:t>The nature of objects as self-contained entities </a:t>
            </a:r>
            <a:br>
              <a:rPr lang="en-GB" dirty="0"/>
            </a:br>
            <a:r>
              <a:rPr lang="en-GB" dirty="0"/>
              <a:t>make them suitable for concurrent </a:t>
            </a:r>
            <a:br>
              <a:rPr lang="en-GB" dirty="0"/>
            </a:br>
            <a:r>
              <a:rPr lang="en-GB" dirty="0"/>
              <a:t>implementation</a:t>
            </a:r>
          </a:p>
          <a:p>
            <a:pPr algn="just"/>
            <a:r>
              <a:rPr lang="en-GB" dirty="0"/>
              <a:t>The message-passing model of object </a:t>
            </a:r>
            <a:br>
              <a:rPr lang="en-GB" dirty="0"/>
            </a:br>
            <a:r>
              <a:rPr lang="en-GB" dirty="0"/>
              <a:t>communication can be implemented directly if </a:t>
            </a:r>
            <a:br>
              <a:rPr lang="en-GB" dirty="0"/>
            </a:br>
            <a:r>
              <a:rPr lang="en-GB" dirty="0"/>
              <a:t>objects are running on separate processors in a </a:t>
            </a:r>
            <a:br>
              <a:rPr lang="en-GB" dirty="0"/>
            </a:br>
            <a:r>
              <a:rPr lang="en-GB" dirty="0"/>
              <a:t>distributed system</a:t>
            </a:r>
          </a:p>
          <a:p>
            <a:pPr algn="just"/>
            <a:r>
              <a:rPr lang="en-GB" dirty="0"/>
              <a:t>Active objects have an internal thread of control and may change their own state</a:t>
            </a:r>
          </a:p>
        </p:txBody>
      </p:sp>
    </p:spTree>
    <p:extLst>
      <p:ext uri="{BB962C8B-B14F-4D97-AF65-F5344CB8AC3E}">
        <p14:creationId xmlns:p14="http://schemas.microsoft.com/office/powerpoint/2010/main" val="1946274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4C684D3DCAD4FA9E9EE2F3578ACAF" ma:contentTypeVersion="8" ma:contentTypeDescription="Create a new document." ma:contentTypeScope="" ma:versionID="e0cc3c305e6069c30d90a569d2ca0d59">
  <xsd:schema xmlns:xsd="http://www.w3.org/2001/XMLSchema" xmlns:xs="http://www.w3.org/2001/XMLSchema" xmlns:p="http://schemas.microsoft.com/office/2006/metadata/properties" xmlns:ns2="350c6e42-7de0-438b-8c1b-b4556cd8e016" targetNamespace="http://schemas.microsoft.com/office/2006/metadata/properties" ma:root="true" ma:fieldsID="fd4f807c050cdf948daa2b3c79c06f85" ns2:_="">
    <xsd:import namespace="350c6e42-7de0-438b-8c1b-b4556cd8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6e42-7de0-438b-8c1b-b4556cd8e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C973DD-9F05-41A4-9F0D-D0EEFE0DBAD9}"/>
</file>

<file path=customXml/itemProps2.xml><?xml version="1.0" encoding="utf-8"?>
<ds:datastoreItem xmlns:ds="http://schemas.openxmlformats.org/officeDocument/2006/customXml" ds:itemID="{A184C788-99C3-4DB8-B35F-7F9165CA6A9B}"/>
</file>

<file path=customXml/itemProps3.xml><?xml version="1.0" encoding="utf-8"?>
<ds:datastoreItem xmlns:ds="http://schemas.openxmlformats.org/officeDocument/2006/customXml" ds:itemID="{D81EEC74-55AC-4EFA-BDB2-07C785ACE009}"/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1160</Words>
  <Application>Microsoft Office PowerPoint</Application>
  <PresentationFormat>On-screen Show (4:3)</PresentationFormat>
  <Paragraphs>163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Tahoma</vt:lpstr>
      <vt:lpstr>Wingdings</vt:lpstr>
      <vt:lpstr>Office Theme</vt:lpstr>
      <vt:lpstr>Characteristics of OOD</vt:lpstr>
      <vt:lpstr>Interacting objects</vt:lpstr>
      <vt:lpstr>Advantages of OOD</vt:lpstr>
      <vt:lpstr>Objects and object classes </vt:lpstr>
      <vt:lpstr>Object communication</vt:lpstr>
      <vt:lpstr>Generalisation and inheritance</vt:lpstr>
      <vt:lpstr>A generalisation hierarchy</vt:lpstr>
      <vt:lpstr>Object Relationships</vt:lpstr>
      <vt:lpstr>Concurrent objects</vt:lpstr>
      <vt:lpstr>Object identification</vt:lpstr>
      <vt:lpstr>Approaches to identification</vt:lpstr>
      <vt:lpstr>Object interface specification</vt:lpstr>
      <vt:lpstr>Design models</vt:lpstr>
      <vt:lpstr>UML diagrams:  use cases</vt:lpstr>
      <vt:lpstr>PowerPoint Presentation</vt:lpstr>
      <vt:lpstr>Use case examples, 2 (Finer-grained use cases for powerpoint.)</vt:lpstr>
      <vt:lpstr>Use case examples, 3 (Relationships in a news web site.)</vt:lpstr>
      <vt:lpstr>About the last example...</vt:lpstr>
      <vt:lpstr>Sequence diagram example</vt:lpstr>
      <vt:lpstr>Sequence Diagrams</vt:lpstr>
      <vt:lpstr>Sequence Diagram for ATM</vt:lpstr>
      <vt:lpstr>How to make Sequence Diagrams</vt:lpstr>
      <vt:lpstr>Benefits of sequence diagrams</vt:lpstr>
      <vt:lpstr>UML state diagrams</vt:lpstr>
      <vt:lpstr>State diagram example</vt:lpstr>
      <vt:lpstr>States</vt:lpstr>
      <vt:lpstr>Transitions</vt:lpstr>
      <vt:lpstr>Internal activities</vt:lpstr>
      <vt:lpstr>Super/substates</vt:lpstr>
      <vt:lpstr>State diagram example</vt:lpstr>
      <vt:lpstr>State 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</dc:creator>
  <cp:lastModifiedBy>Lenovo</cp:lastModifiedBy>
  <cp:revision>26</cp:revision>
  <dcterms:created xsi:type="dcterms:W3CDTF">2019-08-03T15:29:44Z</dcterms:created>
  <dcterms:modified xsi:type="dcterms:W3CDTF">2022-03-24T01:11:05Z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0x010100C0E4C684D3DCAD4FA9E9EE2F3578ACAF</vt:lpwstr>
  </property>
</Properties>
</file>