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61" r:id="rId5"/>
    <p:sldId id="262" r:id="rId6"/>
    <p:sldId id="263" r:id="rId7"/>
    <p:sldId id="264" r:id="rId8"/>
    <p:sldId id="265" r:id="rId9"/>
    <p:sldId id="267" r:id="rId10"/>
    <p:sldId id="268" r:id="rId11"/>
    <p:sldId id="266"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40D5551-A2E1-4C58-9C8B-708DA309FBB0}"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42836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D5551-A2E1-4C58-9C8B-708DA309FBB0}"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293246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D5551-A2E1-4C58-9C8B-708DA309FBB0}"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10127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40D5551-A2E1-4C58-9C8B-708DA309FBB0}"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783984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40D5551-A2E1-4C58-9C8B-708DA309FBB0}" type="datetimeFigureOut">
              <a:rPr lang="en-US" smtClean="0"/>
              <a:t>8/8/2019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328599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40D5551-A2E1-4C58-9C8B-708DA309FBB0}"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55395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40D5551-A2E1-4C58-9C8B-708DA309FBB0}" type="datetimeFigureOut">
              <a:rPr lang="en-US" smtClean="0"/>
              <a:t>8/8/2019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320772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40D5551-A2E1-4C58-9C8B-708DA309FBB0}" type="datetimeFigureOut">
              <a:rPr lang="en-US" smtClean="0"/>
              <a:t>8/8/2019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3300308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D5551-A2E1-4C58-9C8B-708DA309FBB0}" type="datetimeFigureOut">
              <a:rPr lang="en-US" smtClean="0"/>
              <a:t>8/8/2019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468456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D5551-A2E1-4C58-9C8B-708DA309FBB0}"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1083251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0D5551-A2E1-4C58-9C8B-708DA309FBB0}" type="datetimeFigureOut">
              <a:rPr lang="en-US" smtClean="0"/>
              <a:t>8/8/2019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703FCF-C07F-4B3D-BF33-A20483EC3563}" type="slidenum">
              <a:rPr lang="en-US" smtClean="0"/>
              <a:t>‹#›</a:t>
            </a:fld>
            <a:endParaRPr lang="en-US"/>
          </a:p>
        </p:txBody>
      </p:sp>
    </p:spTree>
    <p:extLst>
      <p:ext uri="{BB962C8B-B14F-4D97-AF65-F5344CB8AC3E}">
        <p14:creationId xmlns:p14="http://schemas.microsoft.com/office/powerpoint/2010/main" val="948381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0D5551-A2E1-4C58-9C8B-708DA309FBB0}" type="datetimeFigureOut">
              <a:rPr lang="en-US" smtClean="0"/>
              <a:t>8/8/2019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03FCF-C07F-4B3D-BF33-A20483EC3563}" type="slidenum">
              <a:rPr lang="en-US" smtClean="0"/>
              <a:t>‹#›</a:t>
            </a:fld>
            <a:endParaRPr lang="en-US"/>
          </a:p>
        </p:txBody>
      </p:sp>
    </p:spTree>
    <p:extLst>
      <p:ext uri="{BB962C8B-B14F-4D97-AF65-F5344CB8AC3E}">
        <p14:creationId xmlns:p14="http://schemas.microsoft.com/office/powerpoint/2010/main" val="2705241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Coding is undertaken once the design phase is complete and the design documents have been successfully reviewed. In the coding phase, every module identified and specified in the design document is independently coded and unit tested. </a:t>
            </a:r>
            <a:endParaRPr lang="en-US" dirty="0"/>
          </a:p>
          <a:p>
            <a:pPr algn="just"/>
            <a:r>
              <a:rPr lang="en-US" dirty="0" smtClean="0"/>
              <a:t>The input to the coding phase is the design document.</a:t>
            </a:r>
          </a:p>
          <a:p>
            <a:pPr algn="just"/>
            <a:r>
              <a:rPr lang="en-US" dirty="0" smtClean="0"/>
              <a:t>During the coding phase, different modules identified in the design document are coded according to the respective module specifications.</a:t>
            </a:r>
            <a:endParaRPr lang="en-US" dirty="0"/>
          </a:p>
        </p:txBody>
      </p:sp>
    </p:spTree>
    <p:extLst>
      <p:ext uri="{BB962C8B-B14F-4D97-AF65-F5344CB8AC3E}">
        <p14:creationId xmlns:p14="http://schemas.microsoft.com/office/powerpoint/2010/main" val="1455977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Comments</a:t>
            </a:r>
            <a:endParaRPr lang="en-US" dirty="0"/>
          </a:p>
        </p:txBody>
      </p:sp>
      <p:sp>
        <p:nvSpPr>
          <p:cNvPr id="3" name="Content Placeholder 2"/>
          <p:cNvSpPr>
            <a:spLocks noGrp="1"/>
          </p:cNvSpPr>
          <p:nvPr>
            <p:ph idx="1"/>
          </p:nvPr>
        </p:nvSpPr>
        <p:spPr/>
        <p:txBody>
          <a:bodyPr/>
          <a:lstStyle/>
          <a:p>
            <a:pPr algn="just"/>
            <a:r>
              <a:rPr lang="en-US" dirty="0" smtClean="0"/>
              <a:t>Inline comments explaining the functioning of the subroutine or key aspects of the algorithm shall be frequently used. </a:t>
            </a:r>
            <a:endParaRPr lang="en-US" dirty="0"/>
          </a:p>
        </p:txBody>
      </p:sp>
    </p:spTree>
    <p:extLst>
      <p:ext uri="{BB962C8B-B14F-4D97-AF65-F5344CB8AC3E}">
        <p14:creationId xmlns:p14="http://schemas.microsoft.com/office/powerpoint/2010/main" val="235412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Programming</a:t>
            </a:r>
            <a:endParaRPr lang="en-US" dirty="0"/>
          </a:p>
        </p:txBody>
      </p:sp>
      <p:sp>
        <p:nvSpPr>
          <p:cNvPr id="3" name="Content Placeholder 2"/>
          <p:cNvSpPr>
            <a:spLocks noGrp="1"/>
          </p:cNvSpPr>
          <p:nvPr>
            <p:ph idx="1"/>
          </p:nvPr>
        </p:nvSpPr>
        <p:spPr/>
        <p:txBody>
          <a:bodyPr/>
          <a:lstStyle/>
          <a:p>
            <a:pPr algn="just"/>
            <a:r>
              <a:rPr lang="en-US" dirty="0" smtClean="0"/>
              <a:t>Structured (or modular) programming techniques shall be used. GO TO statements shall not be used as they lead to “spaghetti” code, which is hard to read and maintain, except as outlined in the FORTRAN Standards and Guidelines.</a:t>
            </a:r>
            <a:endParaRPr lang="en-US" dirty="0"/>
          </a:p>
        </p:txBody>
      </p:sp>
    </p:spTree>
    <p:extLst>
      <p:ext uri="{BB962C8B-B14F-4D97-AF65-F5344CB8AC3E}">
        <p14:creationId xmlns:p14="http://schemas.microsoft.com/office/powerpoint/2010/main" val="349024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Classes, Subroutines, Functions, and Methods</a:t>
            </a:r>
            <a:endParaRPr lang="en-US" dirty="0"/>
          </a:p>
        </p:txBody>
      </p:sp>
      <p:sp>
        <p:nvSpPr>
          <p:cNvPr id="3" name="Content Placeholder 2"/>
          <p:cNvSpPr>
            <a:spLocks noGrp="1"/>
          </p:cNvSpPr>
          <p:nvPr>
            <p:ph idx="1"/>
          </p:nvPr>
        </p:nvSpPr>
        <p:spPr/>
        <p:txBody>
          <a:bodyPr/>
          <a:lstStyle/>
          <a:p>
            <a:r>
              <a:rPr lang="en-US" dirty="0" smtClean="0"/>
              <a:t>Keep subroutines, functions, and methods reasonably sized.</a:t>
            </a:r>
          </a:p>
          <a:p>
            <a:r>
              <a:rPr lang="en-US" dirty="0" smtClean="0"/>
              <a:t>This depends upon the language being used.</a:t>
            </a:r>
          </a:p>
          <a:p>
            <a:r>
              <a:rPr lang="en-US" dirty="0" smtClean="0"/>
              <a:t>A good rule of thumb for module length is to constrain each module to one function or action (i.e. each module should only do one “thing”).</a:t>
            </a:r>
            <a:endParaRPr lang="en-US" dirty="0"/>
          </a:p>
        </p:txBody>
      </p:sp>
    </p:spTree>
    <p:extLst>
      <p:ext uri="{BB962C8B-B14F-4D97-AF65-F5344CB8AC3E}">
        <p14:creationId xmlns:p14="http://schemas.microsoft.com/office/powerpoint/2010/main" val="80443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names of the classes, subroutines, functions, and methods shall have verbs in them. That is the names shall specify an action, e.g. “</a:t>
            </a:r>
            <a:r>
              <a:rPr lang="en-US" dirty="0" err="1" smtClean="0"/>
              <a:t>get_name</a:t>
            </a:r>
            <a:r>
              <a:rPr lang="en-US" dirty="0" smtClean="0"/>
              <a:t>”, “</a:t>
            </a:r>
            <a:r>
              <a:rPr lang="en-US" dirty="0" err="1" smtClean="0"/>
              <a:t>compute_temperature</a:t>
            </a:r>
            <a:r>
              <a:rPr lang="en-US" dirty="0" smtClean="0"/>
              <a:t>”. </a:t>
            </a:r>
            <a:endParaRPr lang="en-US" dirty="0"/>
          </a:p>
        </p:txBody>
      </p:sp>
    </p:spTree>
    <p:extLst>
      <p:ext uri="{BB962C8B-B14F-4D97-AF65-F5344CB8AC3E}">
        <p14:creationId xmlns:p14="http://schemas.microsoft.com/office/powerpoint/2010/main" val="19848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Files</a:t>
            </a:r>
            <a:endParaRPr lang="en-US" dirty="0"/>
          </a:p>
        </p:txBody>
      </p:sp>
      <p:sp>
        <p:nvSpPr>
          <p:cNvPr id="3" name="Content Placeholder 2"/>
          <p:cNvSpPr>
            <a:spLocks noGrp="1"/>
          </p:cNvSpPr>
          <p:nvPr>
            <p:ph idx="1"/>
          </p:nvPr>
        </p:nvSpPr>
        <p:spPr/>
        <p:txBody>
          <a:bodyPr/>
          <a:lstStyle/>
          <a:p>
            <a:pPr algn="just"/>
            <a:r>
              <a:rPr lang="en-US" dirty="0" smtClean="0"/>
              <a:t>The name of the source file or script shall represent its function. All of the routines in a file shall have a common purpose. </a:t>
            </a:r>
            <a:endParaRPr lang="en-US" dirty="0"/>
          </a:p>
        </p:txBody>
      </p:sp>
    </p:spTree>
    <p:extLst>
      <p:ext uri="{BB962C8B-B14F-4D97-AF65-F5344CB8AC3E}">
        <p14:creationId xmlns:p14="http://schemas.microsoft.com/office/powerpoint/2010/main" val="973579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Names</a:t>
            </a:r>
            <a:endParaRPr lang="en-US" dirty="0"/>
          </a:p>
        </p:txBody>
      </p:sp>
      <p:sp>
        <p:nvSpPr>
          <p:cNvPr id="3" name="Content Placeholder 2"/>
          <p:cNvSpPr>
            <a:spLocks noGrp="1"/>
          </p:cNvSpPr>
          <p:nvPr>
            <p:ph idx="1"/>
          </p:nvPr>
        </p:nvSpPr>
        <p:spPr/>
        <p:txBody>
          <a:bodyPr/>
          <a:lstStyle/>
          <a:p>
            <a:pPr algn="just"/>
            <a:r>
              <a:rPr lang="en-US" dirty="0" smtClean="0"/>
              <a:t>Variable shall have mnemonic or meaningful names that convey to a casual observer, the intent of its use. Variables shall be initialized prior to its first use.</a:t>
            </a:r>
            <a:endParaRPr lang="en-US" dirty="0"/>
          </a:p>
        </p:txBody>
      </p:sp>
    </p:spTree>
    <p:extLst>
      <p:ext uri="{BB962C8B-B14F-4D97-AF65-F5344CB8AC3E}">
        <p14:creationId xmlns:p14="http://schemas.microsoft.com/office/powerpoint/2010/main" val="306555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Braces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Bad: if (j == 0) </a:t>
            </a:r>
          </a:p>
          <a:p>
            <a:pPr marL="0" indent="0">
              <a:buNone/>
            </a:pPr>
            <a:r>
              <a:rPr lang="en-US" dirty="0" err="1" smtClean="0"/>
              <a:t>printf</a:t>
            </a:r>
            <a:r>
              <a:rPr lang="en-US" dirty="0" smtClean="0"/>
              <a:t> (“j is zero.\n”); </a:t>
            </a:r>
          </a:p>
          <a:p>
            <a:pPr marL="0" indent="0">
              <a:buNone/>
            </a:pPr>
            <a:endParaRPr lang="en-US" dirty="0"/>
          </a:p>
          <a:p>
            <a:pPr marL="0" indent="0">
              <a:buNone/>
            </a:pPr>
            <a:r>
              <a:rPr lang="en-US" dirty="0" smtClean="0"/>
              <a:t>Better: </a:t>
            </a:r>
          </a:p>
          <a:p>
            <a:pPr marL="0" indent="0">
              <a:buNone/>
            </a:pPr>
            <a:r>
              <a:rPr lang="en-US" dirty="0" smtClean="0"/>
              <a:t>if (j == 0) </a:t>
            </a:r>
          </a:p>
          <a:p>
            <a:pPr marL="0" indent="0">
              <a:buNone/>
            </a:pPr>
            <a:r>
              <a:rPr lang="en-US" dirty="0" smtClean="0"/>
              <a:t>{</a:t>
            </a:r>
          </a:p>
          <a:p>
            <a:pPr marL="0" indent="0">
              <a:buNone/>
            </a:pPr>
            <a:r>
              <a:rPr lang="en-US" dirty="0" smtClean="0"/>
              <a:t> </a:t>
            </a:r>
            <a:r>
              <a:rPr lang="en-US" dirty="0" err="1" smtClean="0"/>
              <a:t>printf</a:t>
            </a:r>
            <a:r>
              <a:rPr lang="en-US" dirty="0" smtClean="0"/>
              <a:t> (“j is zero.\n”);</a:t>
            </a:r>
          </a:p>
          <a:p>
            <a:pPr marL="0" indent="0">
              <a:buNone/>
            </a:pPr>
            <a:r>
              <a:rPr lang="en-US" dirty="0" smtClean="0"/>
              <a:t> }</a:t>
            </a:r>
            <a:endParaRPr lang="en-US" dirty="0"/>
          </a:p>
        </p:txBody>
      </p:sp>
    </p:spTree>
    <p:extLst>
      <p:ext uri="{BB962C8B-B14F-4D97-AF65-F5344CB8AC3E}">
        <p14:creationId xmlns:p14="http://schemas.microsoft.com/office/powerpoint/2010/main" val="49404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Warnings</a:t>
            </a:r>
            <a:endParaRPr lang="en-US" dirty="0"/>
          </a:p>
        </p:txBody>
      </p:sp>
      <p:sp>
        <p:nvSpPr>
          <p:cNvPr id="3" name="Content Placeholder 2"/>
          <p:cNvSpPr>
            <a:spLocks noGrp="1"/>
          </p:cNvSpPr>
          <p:nvPr>
            <p:ph idx="1"/>
          </p:nvPr>
        </p:nvSpPr>
        <p:spPr/>
        <p:txBody>
          <a:bodyPr/>
          <a:lstStyle/>
          <a:p>
            <a:pPr algn="just"/>
            <a:r>
              <a:rPr lang="en-US" dirty="0" smtClean="0"/>
              <a:t>Compiler and linker warnings shall be treated as errors and fixed. Even though the program will continue to compile in the presence of warnings, they often indicate problems which may affect the behavior, reliability and portability of the code.</a:t>
            </a:r>
            <a:endParaRPr lang="en-US" dirty="0"/>
          </a:p>
        </p:txBody>
      </p:sp>
    </p:spTree>
    <p:extLst>
      <p:ext uri="{BB962C8B-B14F-4D97-AF65-F5344CB8AC3E}">
        <p14:creationId xmlns:p14="http://schemas.microsoft.com/office/powerpoint/2010/main" val="104730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Guidelines</a:t>
            </a:r>
            <a:endParaRPr lang="en-US" dirty="0"/>
          </a:p>
        </p:txBody>
      </p:sp>
      <p:sp>
        <p:nvSpPr>
          <p:cNvPr id="3" name="Content Placeholder 2"/>
          <p:cNvSpPr>
            <a:spLocks noGrp="1"/>
          </p:cNvSpPr>
          <p:nvPr>
            <p:ph idx="1"/>
          </p:nvPr>
        </p:nvSpPr>
        <p:spPr/>
        <p:txBody>
          <a:bodyPr/>
          <a:lstStyle/>
          <a:p>
            <a:pPr algn="just"/>
            <a:r>
              <a:rPr lang="en-US" dirty="0"/>
              <a:t>General coding guidelines provide the programmer with a set of best practices which can be used to make programs easier to read and </a:t>
            </a:r>
            <a:r>
              <a:rPr lang="en-US" dirty="0" smtClean="0"/>
              <a:t>maintain.</a:t>
            </a:r>
          </a:p>
          <a:p>
            <a:pPr algn="just"/>
            <a:r>
              <a:rPr lang="en-US" dirty="0" smtClean="0"/>
              <a:t>Most </a:t>
            </a:r>
            <a:r>
              <a:rPr lang="en-US" dirty="0"/>
              <a:t>of the examples use the C language syntax but the guidelines can be applied to all languages.</a:t>
            </a:r>
            <a:endParaRPr lang="en-US" dirty="0"/>
          </a:p>
        </p:txBody>
      </p:sp>
    </p:spTree>
    <p:extLst>
      <p:ext uri="{BB962C8B-B14F-4D97-AF65-F5344CB8AC3E}">
        <p14:creationId xmlns:p14="http://schemas.microsoft.com/office/powerpoint/2010/main" val="2824910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 Length</a:t>
            </a:r>
            <a:endParaRPr lang="en-US" dirty="0"/>
          </a:p>
        </p:txBody>
      </p:sp>
      <p:sp>
        <p:nvSpPr>
          <p:cNvPr id="3" name="Content Placeholder 2"/>
          <p:cNvSpPr>
            <a:spLocks noGrp="1"/>
          </p:cNvSpPr>
          <p:nvPr>
            <p:ph idx="1"/>
          </p:nvPr>
        </p:nvSpPr>
        <p:spPr/>
        <p:txBody>
          <a:bodyPr/>
          <a:lstStyle/>
          <a:p>
            <a:pPr algn="just"/>
            <a:r>
              <a:rPr lang="en-US" dirty="0" smtClean="0"/>
              <a:t>It is considered good practice to keep the lengths of source code lines at or below 80 characters. Lines longer than this may not be displayed properly on some terminals and tools. Some printers will truncate lines longer than 80 columns</a:t>
            </a:r>
            <a:endParaRPr lang="en-US" dirty="0"/>
          </a:p>
        </p:txBody>
      </p:sp>
    </p:spTree>
    <p:extLst>
      <p:ext uri="{BB962C8B-B14F-4D97-AF65-F5344CB8AC3E}">
        <p14:creationId xmlns:p14="http://schemas.microsoft.com/office/powerpoint/2010/main" val="3613827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coding standard gives a uniform appearance to the codes</a:t>
            </a:r>
          </a:p>
          <a:p>
            <a:r>
              <a:rPr lang="en-US" dirty="0" smtClean="0"/>
              <a:t>It provides sound understanding of the code.</a:t>
            </a:r>
          </a:p>
          <a:p>
            <a:r>
              <a:rPr lang="en-US" dirty="0" smtClean="0"/>
              <a:t> It encourages good programming practice.</a:t>
            </a:r>
            <a:endParaRPr lang="en-US" dirty="0"/>
          </a:p>
        </p:txBody>
      </p:sp>
    </p:spTree>
    <p:extLst>
      <p:ext uri="{BB962C8B-B14F-4D97-AF65-F5344CB8AC3E}">
        <p14:creationId xmlns:p14="http://schemas.microsoft.com/office/powerpoint/2010/main" val="783614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proper use of spaces within a line of code can enhance readability. </a:t>
            </a:r>
          </a:p>
          <a:p>
            <a:r>
              <a:rPr lang="en-US" dirty="0" smtClean="0"/>
              <a:t>Example: </a:t>
            </a:r>
          </a:p>
          <a:p>
            <a:pPr marL="0" indent="0">
              <a:buNone/>
            </a:pPr>
            <a:r>
              <a:rPr lang="en-US" dirty="0" smtClean="0"/>
              <a:t>Bad: </a:t>
            </a:r>
          </a:p>
          <a:p>
            <a:pPr marL="0" indent="0">
              <a:buNone/>
            </a:pPr>
            <a:r>
              <a:rPr lang="en-US" sz="2400" dirty="0" smtClean="0"/>
              <a:t>cost=price+(price*</a:t>
            </a:r>
            <a:r>
              <a:rPr lang="en-US" sz="2400" dirty="0" err="1" smtClean="0"/>
              <a:t>sales_tax</a:t>
            </a:r>
            <a:r>
              <a:rPr lang="en-US" sz="2400" dirty="0" smtClean="0"/>
              <a:t>); </a:t>
            </a:r>
          </a:p>
          <a:p>
            <a:pPr marL="0" indent="0">
              <a:buNone/>
            </a:pPr>
            <a:r>
              <a:rPr lang="en-US" sz="2400" dirty="0" err="1" smtClean="0"/>
              <a:t>fprintf</a:t>
            </a:r>
            <a:r>
              <a:rPr lang="en-US" sz="2400" dirty="0" smtClean="0"/>
              <a:t>(</a:t>
            </a:r>
            <a:r>
              <a:rPr lang="en-US" sz="2400" dirty="0" err="1" smtClean="0"/>
              <a:t>stdout</a:t>
            </a:r>
            <a:r>
              <a:rPr lang="en-US" sz="2400" dirty="0" smtClean="0"/>
              <a:t> ,“The total cost is %5.2f\</a:t>
            </a:r>
            <a:r>
              <a:rPr lang="en-US" sz="2400" dirty="0" err="1" smtClean="0"/>
              <a:t>n”,cost</a:t>
            </a:r>
            <a:r>
              <a:rPr lang="en-US" sz="2400" dirty="0" smtClean="0"/>
              <a:t>);</a:t>
            </a:r>
          </a:p>
          <a:p>
            <a:pPr marL="0" indent="0">
              <a:buNone/>
            </a:pPr>
            <a:endParaRPr lang="en-US" dirty="0" smtClean="0"/>
          </a:p>
          <a:p>
            <a:pPr marL="0" indent="0">
              <a:buNone/>
            </a:pPr>
            <a:r>
              <a:rPr lang="en-US" dirty="0" smtClean="0"/>
              <a:t>Better: </a:t>
            </a:r>
          </a:p>
          <a:p>
            <a:pPr marL="0" indent="0">
              <a:buNone/>
            </a:pPr>
            <a:r>
              <a:rPr lang="en-US" sz="2600" dirty="0" smtClean="0"/>
              <a:t>cost = price + ( price * </a:t>
            </a:r>
            <a:r>
              <a:rPr lang="en-US" sz="2600" dirty="0" err="1" smtClean="0"/>
              <a:t>sales_tax</a:t>
            </a:r>
            <a:r>
              <a:rPr lang="en-US" sz="2600" dirty="0" smtClean="0"/>
              <a:t> ); </a:t>
            </a:r>
          </a:p>
          <a:p>
            <a:pPr marL="0" indent="0">
              <a:buNone/>
            </a:pPr>
            <a:r>
              <a:rPr lang="en-US" sz="2600" dirty="0" err="1" smtClean="0"/>
              <a:t>fprintf</a:t>
            </a:r>
            <a:r>
              <a:rPr lang="en-US" sz="2600" dirty="0" smtClean="0"/>
              <a:t> (</a:t>
            </a:r>
            <a:r>
              <a:rPr lang="en-US" sz="2600" dirty="0" err="1" smtClean="0"/>
              <a:t>stdout</a:t>
            </a:r>
            <a:r>
              <a:rPr lang="en-US" sz="2600" dirty="0" smtClean="0"/>
              <a:t>, “The total cost is %5.2f\n”, cost) ;</a:t>
            </a:r>
            <a:endParaRPr lang="en-US" sz="2600" dirty="0"/>
          </a:p>
        </p:txBody>
      </p:sp>
    </p:spTree>
    <p:extLst>
      <p:ext uri="{BB962C8B-B14F-4D97-AF65-F5344CB8AC3E}">
        <p14:creationId xmlns:p14="http://schemas.microsoft.com/office/powerpoint/2010/main" val="394549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Wrapping Lines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When an expression will not fit on a single line, break it according to these following principles:</a:t>
            </a:r>
          </a:p>
          <a:p>
            <a:r>
              <a:rPr lang="en-US" dirty="0" smtClean="0"/>
              <a:t>Break after a comma </a:t>
            </a:r>
          </a:p>
          <a:p>
            <a:pPr marL="0" indent="0">
              <a:buNone/>
            </a:pPr>
            <a:r>
              <a:rPr lang="en-US" dirty="0" smtClean="0"/>
              <a:t>Example: </a:t>
            </a:r>
          </a:p>
          <a:p>
            <a:pPr marL="0" indent="0">
              <a:buNone/>
            </a:pPr>
            <a:r>
              <a:rPr lang="en-US" dirty="0" smtClean="0"/>
              <a:t>Bad: </a:t>
            </a:r>
          </a:p>
          <a:p>
            <a:pPr marL="0" indent="0">
              <a:buNone/>
            </a:pPr>
            <a:r>
              <a:rPr lang="en-US" sz="2600" dirty="0" smtClean="0"/>
              <a:t>longName1 = longName2 * (longName3 + </a:t>
            </a:r>
            <a:endParaRPr lang="en-US" sz="2600" dirty="0" smtClean="0"/>
          </a:p>
          <a:p>
            <a:pPr marL="0" indent="0">
              <a:buNone/>
            </a:pPr>
            <a:r>
              <a:rPr lang="en-US" sz="2600" dirty="0" smtClean="0"/>
              <a:t>LongName4 </a:t>
            </a:r>
            <a:r>
              <a:rPr lang="en-US" sz="2600" dirty="0" smtClean="0"/>
              <a:t>– </a:t>
            </a:r>
          </a:p>
          <a:p>
            <a:pPr marL="0" indent="0">
              <a:buNone/>
            </a:pPr>
            <a:r>
              <a:rPr lang="en-US" sz="2600" dirty="0" smtClean="0"/>
              <a:t>longName5) + 4 * longName6 ; </a:t>
            </a:r>
          </a:p>
          <a:p>
            <a:pPr marL="0" indent="0">
              <a:buNone/>
            </a:pPr>
            <a:endParaRPr lang="en-US" sz="2600" dirty="0"/>
          </a:p>
          <a:p>
            <a:pPr marL="0" indent="0">
              <a:buNone/>
            </a:pPr>
            <a:r>
              <a:rPr lang="en-US" sz="2600" dirty="0" smtClean="0"/>
              <a:t>Better: </a:t>
            </a:r>
          </a:p>
          <a:p>
            <a:pPr marL="0" indent="0">
              <a:buNone/>
            </a:pPr>
            <a:r>
              <a:rPr lang="en-US" sz="2600" dirty="0" smtClean="0"/>
              <a:t>longName1 = longName2 * (longName3 + </a:t>
            </a:r>
            <a:endParaRPr lang="en-US" sz="2600" dirty="0" smtClean="0"/>
          </a:p>
          <a:p>
            <a:pPr marL="0" indent="0">
              <a:buNone/>
            </a:pPr>
            <a:r>
              <a:rPr lang="en-US" sz="2600" dirty="0" smtClean="0"/>
              <a:t>LongName4 </a:t>
            </a:r>
            <a:r>
              <a:rPr lang="en-US" sz="2600" dirty="0" smtClean="0"/>
              <a:t>– LongName5) </a:t>
            </a:r>
          </a:p>
          <a:p>
            <a:pPr marL="0" indent="0">
              <a:buNone/>
            </a:pPr>
            <a:r>
              <a:rPr lang="en-US" sz="2600" dirty="0" smtClean="0"/>
              <a:t>+ 4 * longName6 ;</a:t>
            </a:r>
            <a:endParaRPr lang="en-US" sz="2600" dirty="0"/>
          </a:p>
        </p:txBody>
      </p:sp>
    </p:spTree>
    <p:extLst>
      <p:ext uri="{BB962C8B-B14F-4D97-AF65-F5344CB8AC3E}">
        <p14:creationId xmlns:p14="http://schemas.microsoft.com/office/powerpoint/2010/main" val="1086444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 Declarations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Variable declarations that span multiple lines should always be preceded by a type. </a:t>
            </a:r>
          </a:p>
          <a:p>
            <a:pPr marL="0" indent="0">
              <a:buNone/>
            </a:pPr>
            <a:r>
              <a:rPr lang="en-US" dirty="0" smtClean="0"/>
              <a:t>Example: </a:t>
            </a:r>
          </a:p>
          <a:p>
            <a:pPr marL="0" indent="0">
              <a:buNone/>
            </a:pPr>
            <a:r>
              <a:rPr lang="en-US" dirty="0" smtClean="0"/>
              <a:t>Acceptable: </a:t>
            </a:r>
          </a:p>
          <a:p>
            <a:pPr marL="0" indent="0">
              <a:buNone/>
            </a:pPr>
            <a:r>
              <a:rPr lang="en-US" dirty="0" err="1" smtClean="0"/>
              <a:t>int</a:t>
            </a:r>
            <a:r>
              <a:rPr lang="en-US" dirty="0" smtClean="0"/>
              <a:t> price , score ; </a:t>
            </a:r>
          </a:p>
          <a:p>
            <a:pPr marL="0" indent="0">
              <a:buNone/>
            </a:pPr>
            <a:r>
              <a:rPr lang="en-US" dirty="0" smtClean="0"/>
              <a:t>Acceptable: </a:t>
            </a:r>
          </a:p>
          <a:p>
            <a:pPr marL="0" indent="0">
              <a:buNone/>
            </a:pPr>
            <a:r>
              <a:rPr lang="en-US" dirty="0" err="1" smtClean="0"/>
              <a:t>int</a:t>
            </a:r>
            <a:r>
              <a:rPr lang="en-US" dirty="0" smtClean="0"/>
              <a:t> price ; </a:t>
            </a:r>
          </a:p>
          <a:p>
            <a:pPr marL="0" indent="0">
              <a:buNone/>
            </a:pPr>
            <a:r>
              <a:rPr lang="en-US" dirty="0" err="1" smtClean="0"/>
              <a:t>int</a:t>
            </a:r>
            <a:r>
              <a:rPr lang="en-US" dirty="0" smtClean="0"/>
              <a:t> score ; </a:t>
            </a:r>
          </a:p>
          <a:p>
            <a:pPr marL="0" indent="0">
              <a:buNone/>
            </a:pPr>
            <a:r>
              <a:rPr lang="en-US" b="1" dirty="0" smtClean="0"/>
              <a:t>Not Acceptable: </a:t>
            </a:r>
          </a:p>
          <a:p>
            <a:pPr marL="0" indent="0">
              <a:buNone/>
            </a:pPr>
            <a:r>
              <a:rPr lang="en-US" b="1" dirty="0" err="1" smtClean="0"/>
              <a:t>int</a:t>
            </a:r>
            <a:r>
              <a:rPr lang="en-US" b="1" dirty="0" smtClean="0"/>
              <a:t> price , </a:t>
            </a:r>
          </a:p>
          <a:p>
            <a:pPr marL="0" indent="0">
              <a:buNone/>
            </a:pPr>
            <a:r>
              <a:rPr lang="en-US" b="1" dirty="0" smtClean="0"/>
              <a:t>score ; </a:t>
            </a:r>
            <a:endParaRPr lang="en-US" b="1" dirty="0"/>
          </a:p>
        </p:txBody>
      </p:sp>
    </p:spTree>
    <p:extLst>
      <p:ext uri="{BB962C8B-B14F-4D97-AF65-F5344CB8AC3E}">
        <p14:creationId xmlns:p14="http://schemas.microsoft.com/office/powerpoint/2010/main" val="186090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Statements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Program statements should be limited to one per line. Also, nested statements should be avoided when possible.</a:t>
            </a:r>
          </a:p>
          <a:p>
            <a:pPr marL="0" indent="0">
              <a:buNone/>
            </a:pPr>
            <a:r>
              <a:rPr lang="en-US" dirty="0" smtClean="0"/>
              <a:t>Example: </a:t>
            </a:r>
          </a:p>
          <a:p>
            <a:pPr marL="0" indent="0">
              <a:buNone/>
            </a:pPr>
            <a:r>
              <a:rPr lang="en-US" dirty="0" smtClean="0"/>
              <a:t>Bad: </a:t>
            </a:r>
            <a:endParaRPr lang="en-US" dirty="0" smtClean="0"/>
          </a:p>
          <a:p>
            <a:pPr marL="0" indent="0">
              <a:buNone/>
            </a:pPr>
            <a:r>
              <a:rPr lang="en-US" dirty="0" err="1" smtClean="0"/>
              <a:t>number_of_names</a:t>
            </a:r>
            <a:r>
              <a:rPr lang="en-US" dirty="0" smtClean="0"/>
              <a:t> </a:t>
            </a:r>
            <a:r>
              <a:rPr lang="en-US" dirty="0" smtClean="0"/>
              <a:t>= </a:t>
            </a:r>
            <a:r>
              <a:rPr lang="en-US" dirty="0" err="1" smtClean="0"/>
              <a:t>names.length</a:t>
            </a:r>
            <a:r>
              <a:rPr lang="en-US" dirty="0" smtClean="0"/>
              <a:t> ; b = </a:t>
            </a:r>
            <a:endParaRPr lang="en-US" dirty="0" smtClean="0"/>
          </a:p>
          <a:p>
            <a:pPr marL="0" indent="0">
              <a:buNone/>
            </a:pPr>
            <a:r>
              <a:rPr lang="en-US" dirty="0" smtClean="0"/>
              <a:t>new </a:t>
            </a:r>
            <a:r>
              <a:rPr lang="en-US" dirty="0" err="1" smtClean="0"/>
              <a:t>JButton</a:t>
            </a:r>
            <a:r>
              <a:rPr lang="en-US" dirty="0" smtClean="0"/>
              <a:t> [ </a:t>
            </a:r>
            <a:r>
              <a:rPr lang="en-US" dirty="0" err="1" smtClean="0"/>
              <a:t>number_of_names</a:t>
            </a:r>
            <a:r>
              <a:rPr lang="en-US" dirty="0" smtClean="0"/>
              <a:t> ] ; </a:t>
            </a:r>
          </a:p>
          <a:p>
            <a:pPr marL="0" indent="0">
              <a:buNone/>
            </a:pPr>
            <a:endParaRPr lang="en-US" dirty="0"/>
          </a:p>
          <a:p>
            <a:pPr marL="0" indent="0">
              <a:buNone/>
            </a:pPr>
            <a:r>
              <a:rPr lang="en-US" dirty="0" smtClean="0"/>
              <a:t>Better: </a:t>
            </a:r>
            <a:endParaRPr lang="en-US" dirty="0" smtClean="0"/>
          </a:p>
          <a:p>
            <a:pPr marL="0" indent="0">
              <a:buNone/>
            </a:pPr>
            <a:r>
              <a:rPr lang="en-US" dirty="0" err="1" smtClean="0"/>
              <a:t>number_of_names</a:t>
            </a:r>
            <a:r>
              <a:rPr lang="en-US" dirty="0" smtClean="0"/>
              <a:t> </a:t>
            </a:r>
            <a:r>
              <a:rPr lang="en-US" dirty="0" smtClean="0"/>
              <a:t>= </a:t>
            </a:r>
            <a:r>
              <a:rPr lang="en-US" dirty="0" err="1" smtClean="0"/>
              <a:t>names.length</a:t>
            </a:r>
            <a:r>
              <a:rPr lang="en-US" dirty="0" smtClean="0"/>
              <a:t> ; </a:t>
            </a:r>
          </a:p>
          <a:p>
            <a:pPr marL="0" indent="0">
              <a:buNone/>
            </a:pPr>
            <a:r>
              <a:rPr lang="en-US" dirty="0" smtClean="0"/>
              <a:t>b = new </a:t>
            </a:r>
            <a:r>
              <a:rPr lang="en-US" dirty="0" err="1" smtClean="0"/>
              <a:t>JButton</a:t>
            </a:r>
            <a:r>
              <a:rPr lang="en-US" dirty="0" smtClean="0"/>
              <a:t> [ </a:t>
            </a:r>
            <a:r>
              <a:rPr lang="en-US" dirty="0" err="1" smtClean="0"/>
              <a:t>number_of_names</a:t>
            </a:r>
            <a:r>
              <a:rPr lang="en-US" dirty="0" smtClean="0"/>
              <a:t> ];</a:t>
            </a:r>
            <a:endParaRPr lang="en-US" dirty="0"/>
          </a:p>
        </p:txBody>
      </p:sp>
    </p:spTree>
    <p:extLst>
      <p:ext uri="{BB962C8B-B14F-4D97-AF65-F5344CB8AC3E}">
        <p14:creationId xmlns:p14="http://schemas.microsoft.com/office/powerpoint/2010/main" val="3265761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of Parentheses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is better to use parentheses liberally. Even in cases where operator precedence unambiguously dictates the order of evaluation of an expression, often it is beneficial from a readability point of view to include parentheses anyway. </a:t>
            </a:r>
          </a:p>
          <a:p>
            <a:pPr marL="0" indent="0" algn="just">
              <a:buNone/>
            </a:pPr>
            <a:r>
              <a:rPr lang="en-US" dirty="0" smtClean="0"/>
              <a:t>Example: </a:t>
            </a:r>
          </a:p>
          <a:p>
            <a:pPr marL="0" indent="0" algn="just">
              <a:buNone/>
            </a:pPr>
            <a:r>
              <a:rPr lang="en-US" dirty="0" smtClean="0"/>
              <a:t>Acceptable: total = 3 – 4 * 3 ; </a:t>
            </a:r>
          </a:p>
          <a:p>
            <a:pPr marL="0" indent="0" algn="just">
              <a:buNone/>
            </a:pPr>
            <a:r>
              <a:rPr lang="en-US" dirty="0" smtClean="0"/>
              <a:t>Better: total = 3 – ( 4 * 3 ) ; </a:t>
            </a:r>
          </a:p>
          <a:p>
            <a:pPr marL="0" indent="0" algn="just">
              <a:buNone/>
            </a:pPr>
            <a:r>
              <a:rPr lang="en-US" dirty="0" smtClean="0"/>
              <a:t>Even better: total = ( -4 * 3 ) + 3 ;</a:t>
            </a:r>
            <a:endParaRPr lang="en-US" dirty="0"/>
          </a:p>
        </p:txBody>
      </p:sp>
    </p:spTree>
    <p:extLst>
      <p:ext uri="{BB962C8B-B14F-4D97-AF65-F5344CB8AC3E}">
        <p14:creationId xmlns:p14="http://schemas.microsoft.com/office/powerpoint/2010/main" val="2436444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Comments</a:t>
            </a:r>
            <a:endParaRPr lang="en-US" dirty="0"/>
          </a:p>
        </p:txBody>
      </p:sp>
      <p:sp>
        <p:nvSpPr>
          <p:cNvPr id="3" name="Content Placeholder 2"/>
          <p:cNvSpPr>
            <a:spLocks noGrp="1"/>
          </p:cNvSpPr>
          <p:nvPr>
            <p:ph idx="1"/>
          </p:nvPr>
        </p:nvSpPr>
        <p:spPr/>
        <p:txBody>
          <a:bodyPr/>
          <a:lstStyle/>
          <a:p>
            <a:pPr algn="just"/>
            <a:r>
              <a:rPr lang="en-US" dirty="0" smtClean="0"/>
              <a:t>Inline comments promote program readability.</a:t>
            </a:r>
            <a:endParaRPr lang="en-US" dirty="0"/>
          </a:p>
        </p:txBody>
      </p:sp>
    </p:spTree>
    <p:extLst>
      <p:ext uri="{BB962C8B-B14F-4D97-AF65-F5344CB8AC3E}">
        <p14:creationId xmlns:p14="http://schemas.microsoft.com/office/powerpoint/2010/main" val="163444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Meaningful Error Messages</a:t>
            </a:r>
            <a:endParaRPr lang="en-US" dirty="0"/>
          </a:p>
        </p:txBody>
      </p:sp>
      <p:sp>
        <p:nvSpPr>
          <p:cNvPr id="3" name="Content Placeholder 2"/>
          <p:cNvSpPr>
            <a:spLocks noGrp="1"/>
          </p:cNvSpPr>
          <p:nvPr>
            <p:ph idx="1"/>
          </p:nvPr>
        </p:nvSpPr>
        <p:spPr/>
        <p:txBody>
          <a:bodyPr/>
          <a:lstStyle/>
          <a:p>
            <a:pPr algn="just"/>
            <a:r>
              <a:rPr lang="en-US" dirty="0" smtClean="0"/>
              <a:t>Error handling is an important aspect of computer programming. This not only includes adding the necessary logic to test for and handle errors but also involves making error messages meaningful.</a:t>
            </a:r>
            <a:endParaRPr lang="en-US" dirty="0"/>
          </a:p>
        </p:txBody>
      </p:sp>
    </p:spTree>
    <p:extLst>
      <p:ext uri="{BB962C8B-B14F-4D97-AF65-F5344CB8AC3E}">
        <p14:creationId xmlns:p14="http://schemas.microsoft.com/office/powerpoint/2010/main" val="555385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Reasonably Sized Functions and Methods</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Software modules and methods should not contain an excessively large number of lines of code. They should be written to perform one specific task. If they become too long, then chances are the task being performed can be broken down into subtasks which can be handled by new routines or methods.</a:t>
            </a:r>
          </a:p>
          <a:p>
            <a:pPr algn="just"/>
            <a:r>
              <a:rPr lang="en-US" dirty="0" smtClean="0"/>
              <a:t> A reasonable number of lines of code for routine or a method is 200.</a:t>
            </a:r>
            <a:endParaRPr lang="en-US" dirty="0"/>
          </a:p>
        </p:txBody>
      </p:sp>
    </p:spTree>
    <p:extLst>
      <p:ext uri="{BB962C8B-B14F-4D97-AF65-F5344CB8AC3E}">
        <p14:creationId xmlns:p14="http://schemas.microsoft.com/office/powerpoint/2010/main" val="591172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documentation</a:t>
            </a:r>
            <a:endParaRPr lang="en-US" dirty="0"/>
          </a:p>
        </p:txBody>
      </p:sp>
      <p:sp>
        <p:nvSpPr>
          <p:cNvPr id="3" name="Content Placeholder 2"/>
          <p:cNvSpPr>
            <a:spLocks noGrp="1"/>
          </p:cNvSpPr>
          <p:nvPr>
            <p:ph idx="1"/>
          </p:nvPr>
        </p:nvSpPr>
        <p:spPr/>
        <p:txBody>
          <a:bodyPr/>
          <a:lstStyle/>
          <a:p>
            <a:pPr marL="0" indent="0" algn="just">
              <a:buNone/>
            </a:pPr>
            <a:r>
              <a:rPr lang="en-US" dirty="0" smtClean="0"/>
              <a:t>Software documentation or source code documentation is written text that accompanies computer software. It either explains how it operates or how to use it, or may mean different things to people in different roles.</a:t>
            </a:r>
            <a:endParaRPr lang="en-US" dirty="0"/>
          </a:p>
        </p:txBody>
      </p:sp>
    </p:spTree>
    <p:extLst>
      <p:ext uri="{BB962C8B-B14F-4D97-AF65-F5344CB8AC3E}">
        <p14:creationId xmlns:p14="http://schemas.microsoft.com/office/powerpoint/2010/main" val="2321244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smtClean="0"/>
              <a:t>Involvement of people in software life </a:t>
            </a:r>
          </a:p>
          <a:p>
            <a:pPr marL="0" indent="0" algn="just">
              <a:buNone/>
            </a:pPr>
            <a:r>
              <a:rPr lang="en-US" dirty="0" smtClean="0"/>
              <a:t>Documentation is an important part of software engineering. Types of documentation include:</a:t>
            </a:r>
          </a:p>
          <a:p>
            <a:pPr marL="0" indent="0" algn="just">
              <a:buNone/>
            </a:pPr>
            <a:r>
              <a:rPr lang="en-US" dirty="0" smtClean="0"/>
              <a:t>	</a:t>
            </a:r>
            <a:r>
              <a:rPr lang="en-US" b="1" dirty="0" smtClean="0"/>
              <a:t>Requirements</a:t>
            </a:r>
            <a:r>
              <a:rPr lang="en-US" dirty="0" smtClean="0"/>
              <a:t> - Statements that identify attributes, capabilities, characteristics, or qualities of a system. This is the foundation for what shall be or has been implemented.</a:t>
            </a:r>
          </a:p>
          <a:p>
            <a:pPr marL="0" indent="0" algn="just">
              <a:buNone/>
            </a:pPr>
            <a:r>
              <a:rPr lang="en-US" dirty="0" smtClean="0"/>
              <a:t> 	</a:t>
            </a:r>
            <a:r>
              <a:rPr lang="en-US" b="1" dirty="0" smtClean="0"/>
              <a:t>Architecture/Design</a:t>
            </a:r>
            <a:r>
              <a:rPr lang="en-US" dirty="0" smtClean="0"/>
              <a:t> - Overview of software. Includes relations to an environment and construction principles to be used in design of software components.</a:t>
            </a:r>
          </a:p>
          <a:p>
            <a:pPr marL="0" indent="0" algn="just">
              <a:buNone/>
            </a:pPr>
            <a:r>
              <a:rPr lang="en-US" dirty="0"/>
              <a:t>	</a:t>
            </a:r>
            <a:r>
              <a:rPr lang="en-US" b="1" dirty="0" smtClean="0"/>
              <a:t>Technical </a:t>
            </a:r>
            <a:r>
              <a:rPr lang="en-US" dirty="0" smtClean="0"/>
              <a:t>- Documentation of code, algorithms, interfaces, and APIs.</a:t>
            </a:r>
          </a:p>
          <a:p>
            <a:pPr marL="0" indent="0" algn="just">
              <a:buNone/>
            </a:pPr>
            <a:r>
              <a:rPr lang="en-US" dirty="0"/>
              <a:t>	</a:t>
            </a:r>
            <a:r>
              <a:rPr lang="en-US" b="1" dirty="0" smtClean="0"/>
              <a:t>End User </a:t>
            </a:r>
            <a:r>
              <a:rPr lang="en-US" dirty="0" smtClean="0"/>
              <a:t>- Manuals for the end-user, system administrators and support staff. </a:t>
            </a:r>
            <a:endParaRPr lang="en-US" dirty="0"/>
          </a:p>
          <a:p>
            <a:pPr marL="0" indent="0" algn="just">
              <a:buNone/>
            </a:pPr>
            <a:r>
              <a:rPr lang="en-US" dirty="0" smtClean="0"/>
              <a:t>	</a:t>
            </a:r>
            <a:r>
              <a:rPr lang="en-US" b="1" dirty="0" smtClean="0"/>
              <a:t>Marketing</a:t>
            </a:r>
            <a:r>
              <a:rPr lang="en-US" dirty="0" smtClean="0"/>
              <a:t> - How to market the product and analysis of the market demand.</a:t>
            </a:r>
            <a:endParaRPr lang="en-US" dirty="0"/>
          </a:p>
        </p:txBody>
      </p:sp>
    </p:spTree>
    <p:extLst>
      <p:ext uri="{BB962C8B-B14F-4D97-AF65-F5344CB8AC3E}">
        <p14:creationId xmlns:p14="http://schemas.microsoft.com/office/powerpoint/2010/main" val="86263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Top-Down and Bottom</a:t>
            </a:r>
            <a:endParaRPr lang="en-US" dirty="0"/>
          </a:p>
        </p:txBody>
      </p:sp>
      <p:sp>
        <p:nvSpPr>
          <p:cNvPr id="3" name="Content Placeholder 2"/>
          <p:cNvSpPr>
            <a:spLocks noGrp="1"/>
          </p:cNvSpPr>
          <p:nvPr>
            <p:ph idx="1"/>
          </p:nvPr>
        </p:nvSpPr>
        <p:spPr/>
        <p:txBody>
          <a:bodyPr>
            <a:normAutofit/>
          </a:bodyPr>
          <a:lstStyle/>
          <a:p>
            <a:pPr algn="just"/>
            <a:r>
              <a:rPr lang="en-US" dirty="0"/>
              <a:t>I</a:t>
            </a:r>
            <a:r>
              <a:rPr lang="en-US" dirty="0" smtClean="0"/>
              <a:t>n what order the modules be built—starting form the top or starting from the bottom level?</a:t>
            </a:r>
          </a:p>
          <a:p>
            <a:pPr algn="just"/>
            <a:r>
              <a:rPr lang="en-US" dirty="0" smtClean="0"/>
              <a:t>In a Top down implementation, the implementation starts from the top of the hierarchy and proceeds to the lower levels. In a Bottom-up implementation the process is the reverse. </a:t>
            </a:r>
            <a:endParaRPr lang="en-US" dirty="0"/>
          </a:p>
        </p:txBody>
      </p:sp>
    </p:spTree>
    <p:extLst>
      <p:ext uri="{BB962C8B-B14F-4D97-AF65-F5344CB8AC3E}">
        <p14:creationId xmlns:p14="http://schemas.microsoft.com/office/powerpoint/2010/main" val="1060943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verification techniques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Verification of the output of the coding phase is primarily intended for detecting errors introduced during this phase.</a:t>
            </a:r>
          </a:p>
          <a:p>
            <a:pPr lvl="1"/>
            <a:r>
              <a:rPr lang="en-US" dirty="0" smtClean="0"/>
              <a:t>Code reading  - Code reading involves careful reading of the code by the programmer to detect any discrepancies between the design specifications and the actual implementation.</a:t>
            </a:r>
          </a:p>
          <a:p>
            <a:pPr lvl="1"/>
            <a:r>
              <a:rPr lang="en-US" dirty="0" smtClean="0"/>
              <a:t>Static analysis -Analysis of programs by methodically analyzing the program text is called static analysis. Static analysis is usually performed mechanically by the aid of software tools.</a:t>
            </a:r>
            <a:endParaRPr lang="en-US" dirty="0"/>
          </a:p>
        </p:txBody>
      </p:sp>
    </p:spTree>
    <p:extLst>
      <p:ext uri="{BB962C8B-B14F-4D97-AF65-F5344CB8AC3E}">
        <p14:creationId xmlns:p14="http://schemas.microsoft.com/office/powerpoint/2010/main" val="356748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Structured programming</a:t>
            </a:r>
            <a:endParaRPr lang="en-US" dirty="0"/>
          </a:p>
        </p:txBody>
      </p:sp>
      <p:sp>
        <p:nvSpPr>
          <p:cNvPr id="3" name="Content Placeholder 2"/>
          <p:cNvSpPr>
            <a:spLocks noGrp="1"/>
          </p:cNvSpPr>
          <p:nvPr>
            <p:ph idx="1"/>
          </p:nvPr>
        </p:nvSpPr>
        <p:spPr/>
        <p:txBody>
          <a:bodyPr/>
          <a:lstStyle/>
          <a:p>
            <a:pPr marL="0" indent="0" algn="just">
              <a:buNone/>
            </a:pPr>
            <a:r>
              <a:rPr lang="en-US" dirty="0" smtClean="0"/>
              <a:t>Structured </a:t>
            </a:r>
            <a:r>
              <a:rPr lang="en-US" dirty="0"/>
              <a:t>programming is often regarded as “</a:t>
            </a:r>
            <a:r>
              <a:rPr lang="en-US" dirty="0" err="1"/>
              <a:t>gotoless</a:t>
            </a:r>
            <a:r>
              <a:rPr lang="en-US" dirty="0"/>
              <a:t>” programming. Although extensive use of </a:t>
            </a:r>
            <a:r>
              <a:rPr lang="en-US" dirty="0" err="1"/>
              <a:t>gotos</a:t>
            </a:r>
            <a:r>
              <a:rPr lang="en-US" dirty="0"/>
              <a:t> is certainly not desirable, structured program can be written with the use of </a:t>
            </a:r>
            <a:r>
              <a:rPr lang="en-US" dirty="0" err="1"/>
              <a:t>gotos</a:t>
            </a:r>
            <a:r>
              <a:rPr lang="en-US" dirty="0"/>
              <a:t>. Here we provide a brief discussion on what the structured programming is. </a:t>
            </a:r>
            <a:endParaRPr lang="en-US" dirty="0"/>
          </a:p>
        </p:txBody>
      </p:sp>
    </p:spTree>
    <p:extLst>
      <p:ext uri="{BB962C8B-B14F-4D97-AF65-F5344CB8AC3E}">
        <p14:creationId xmlns:p14="http://schemas.microsoft.com/office/powerpoint/2010/main" val="22009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hiding</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Information hiding can reduce the coupling between modules and make the system more maintainable.</a:t>
            </a:r>
          </a:p>
          <a:p>
            <a:pPr algn="just"/>
            <a:r>
              <a:rPr lang="en-US" dirty="0" smtClean="0"/>
              <a:t>Information hiding is also an effective tool for managing the complexity of developing software.</a:t>
            </a:r>
          </a:p>
          <a:p>
            <a:pPr algn="just"/>
            <a:r>
              <a:rPr lang="en-US" dirty="0" smtClean="0"/>
              <a:t>Another form of information hiding is to let a module see only those data items needed by it.</a:t>
            </a:r>
            <a:endParaRPr lang="en-US" dirty="0"/>
          </a:p>
        </p:txBody>
      </p:sp>
    </p:spTree>
    <p:extLst>
      <p:ext uri="{BB962C8B-B14F-4D97-AF65-F5344CB8AC3E}">
        <p14:creationId xmlns:p14="http://schemas.microsoft.com/office/powerpoint/2010/main" val="188172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style</a:t>
            </a:r>
            <a:endParaRPr lang="en-US" dirty="0"/>
          </a:p>
        </p:txBody>
      </p:sp>
      <p:sp>
        <p:nvSpPr>
          <p:cNvPr id="3" name="Content Placeholder 2"/>
          <p:cNvSpPr>
            <a:spLocks noGrp="1"/>
          </p:cNvSpPr>
          <p:nvPr>
            <p:ph idx="1"/>
          </p:nvPr>
        </p:nvSpPr>
        <p:spPr/>
        <p:txBody>
          <a:bodyPr/>
          <a:lstStyle/>
          <a:p>
            <a:pPr algn="just"/>
            <a:r>
              <a:rPr lang="en-US" dirty="0" smtClean="0"/>
              <a:t>The programming style consists of some standard and guidelines which we will discuss in the next section of this presentation.</a:t>
            </a:r>
          </a:p>
          <a:p>
            <a:pPr algn="just"/>
            <a:endParaRPr lang="en-US" dirty="0"/>
          </a:p>
        </p:txBody>
      </p:sp>
    </p:spTree>
    <p:extLst>
      <p:ext uri="{BB962C8B-B14F-4D97-AF65-F5344CB8AC3E}">
        <p14:creationId xmlns:p14="http://schemas.microsoft.com/office/powerpoint/2010/main" val="173159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documentation</a:t>
            </a:r>
            <a:endParaRPr lang="en-US" dirty="0"/>
          </a:p>
        </p:txBody>
      </p:sp>
      <p:sp>
        <p:nvSpPr>
          <p:cNvPr id="3" name="Content Placeholder 2"/>
          <p:cNvSpPr>
            <a:spLocks noGrp="1"/>
          </p:cNvSpPr>
          <p:nvPr>
            <p:ph idx="1"/>
          </p:nvPr>
        </p:nvSpPr>
        <p:spPr/>
        <p:txBody>
          <a:bodyPr/>
          <a:lstStyle/>
          <a:p>
            <a:pPr algn="just"/>
            <a:r>
              <a:rPr lang="en-US" dirty="0" smtClean="0"/>
              <a:t>Internal documentation of the program is done by the use of comments. All languages provide a means for writing comments in program. Comments are textual statements that are meant for the program reader and are not executed.</a:t>
            </a:r>
            <a:endParaRPr lang="en-US" dirty="0"/>
          </a:p>
          <a:p>
            <a:pPr algn="just"/>
            <a:r>
              <a:rPr lang="en-US" dirty="0" smtClean="0"/>
              <a:t>Comments for a module are often called prologue for the module</a:t>
            </a:r>
            <a:endParaRPr lang="en-US" dirty="0"/>
          </a:p>
        </p:txBody>
      </p:sp>
    </p:spTree>
    <p:extLst>
      <p:ext uri="{BB962C8B-B14F-4D97-AF65-F5344CB8AC3E}">
        <p14:creationId xmlns:p14="http://schemas.microsoft.com/office/powerpoint/2010/main" val="72016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Standards</a:t>
            </a:r>
            <a:endParaRPr lang="en-US" dirty="0"/>
          </a:p>
        </p:txBody>
      </p:sp>
      <p:sp>
        <p:nvSpPr>
          <p:cNvPr id="3" name="Content Placeholder 2"/>
          <p:cNvSpPr>
            <a:spLocks noGrp="1"/>
          </p:cNvSpPr>
          <p:nvPr>
            <p:ph idx="1"/>
          </p:nvPr>
        </p:nvSpPr>
        <p:spPr/>
        <p:txBody>
          <a:bodyPr>
            <a:normAutofit lnSpcReduction="10000"/>
          </a:bodyPr>
          <a:lstStyle/>
          <a:p>
            <a:r>
              <a:rPr lang="en-US" dirty="0" smtClean="0"/>
              <a:t>Indentation</a:t>
            </a:r>
          </a:p>
          <a:p>
            <a:r>
              <a:rPr lang="en-US" dirty="0" smtClean="0"/>
              <a:t>Inline Comments</a:t>
            </a:r>
          </a:p>
          <a:p>
            <a:r>
              <a:rPr lang="en-US" dirty="0" smtClean="0"/>
              <a:t>Structured Programming</a:t>
            </a:r>
          </a:p>
          <a:p>
            <a:r>
              <a:rPr lang="en-US" dirty="0" smtClean="0"/>
              <a:t>Classes, Subroutines, Functions, and Methods</a:t>
            </a:r>
          </a:p>
          <a:p>
            <a:r>
              <a:rPr lang="en-US" dirty="0" smtClean="0"/>
              <a:t>Source Files</a:t>
            </a:r>
          </a:p>
          <a:p>
            <a:r>
              <a:rPr lang="en-US" dirty="0" smtClean="0"/>
              <a:t>Variable Names</a:t>
            </a:r>
          </a:p>
          <a:p>
            <a:r>
              <a:rPr lang="en-US" dirty="0" smtClean="0"/>
              <a:t>Use of Braces</a:t>
            </a:r>
          </a:p>
          <a:p>
            <a:r>
              <a:rPr lang="en-US" dirty="0" smtClean="0"/>
              <a:t>Compiler Warnings </a:t>
            </a:r>
          </a:p>
          <a:p>
            <a:endParaRPr lang="en-US" dirty="0"/>
          </a:p>
        </p:txBody>
      </p:sp>
    </p:spTree>
    <p:extLst>
      <p:ext uri="{BB962C8B-B14F-4D97-AF65-F5344CB8AC3E}">
        <p14:creationId xmlns:p14="http://schemas.microsoft.com/office/powerpoint/2010/main" val="3514246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Indentation</a:t>
            </a:r>
            <a:endParaRPr lang="en-US" dirty="0"/>
          </a:p>
        </p:txBody>
      </p:sp>
      <p:sp>
        <p:nvSpPr>
          <p:cNvPr id="3" name="Content Placeholder 2"/>
          <p:cNvSpPr>
            <a:spLocks noGrp="1"/>
          </p:cNvSpPr>
          <p:nvPr>
            <p:ph idx="1"/>
          </p:nvPr>
        </p:nvSpPr>
        <p:spPr/>
        <p:txBody>
          <a:bodyPr/>
          <a:lstStyle/>
          <a:p>
            <a:pPr algn="just"/>
            <a:r>
              <a:rPr lang="en-US" dirty="0" smtClean="0"/>
              <a:t>Proper and consistent indentation is important in producing easy to read and maintainable programs. </a:t>
            </a:r>
          </a:p>
          <a:p>
            <a:pPr algn="just"/>
            <a:r>
              <a:rPr lang="en-US" dirty="0" smtClean="0"/>
              <a:t>Indentation should be used to:</a:t>
            </a:r>
          </a:p>
          <a:p>
            <a:pPr lvl="1" algn="just"/>
            <a:r>
              <a:rPr lang="en-US" dirty="0" smtClean="0"/>
              <a:t>Emphasize the body of a control statement such as a loop or a select statement </a:t>
            </a:r>
          </a:p>
          <a:p>
            <a:pPr lvl="1" algn="just"/>
            <a:r>
              <a:rPr lang="en-US" dirty="0" smtClean="0"/>
              <a:t>Emphasize the body of a conditional statement </a:t>
            </a:r>
          </a:p>
          <a:p>
            <a:pPr lvl="1" algn="just"/>
            <a:r>
              <a:rPr lang="en-US" dirty="0" smtClean="0"/>
              <a:t>Emphasize a new scope block </a:t>
            </a:r>
            <a:endParaRPr lang="en-US" dirty="0"/>
          </a:p>
        </p:txBody>
      </p:sp>
    </p:spTree>
    <p:extLst>
      <p:ext uri="{BB962C8B-B14F-4D97-AF65-F5344CB8AC3E}">
        <p14:creationId xmlns:p14="http://schemas.microsoft.com/office/powerpoint/2010/main" val="1307082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E4C684D3DCAD4FA9E9EE2F3578ACAF" ma:contentTypeVersion="8" ma:contentTypeDescription="Create a new document." ma:contentTypeScope="" ma:versionID="e0cc3c305e6069c30d90a569d2ca0d59">
  <xsd:schema xmlns:xsd="http://www.w3.org/2001/XMLSchema" xmlns:xs="http://www.w3.org/2001/XMLSchema" xmlns:p="http://schemas.microsoft.com/office/2006/metadata/properties" xmlns:ns2="350c6e42-7de0-438b-8c1b-b4556cd8e016" targetNamespace="http://schemas.microsoft.com/office/2006/metadata/properties" ma:root="true" ma:fieldsID="fd4f807c050cdf948daa2b3c79c06f85" ns2:_="">
    <xsd:import namespace="350c6e42-7de0-438b-8c1b-b4556cd8e0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0c6e42-7de0-438b-8c1b-b4556cd8e0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205EB1-4B78-4B37-BA11-F517CB984BAA}"/>
</file>

<file path=customXml/itemProps2.xml><?xml version="1.0" encoding="utf-8"?>
<ds:datastoreItem xmlns:ds="http://schemas.openxmlformats.org/officeDocument/2006/customXml" ds:itemID="{3A83A830-4765-4AD2-BED4-0CBAD11FEE6D}"/>
</file>

<file path=customXml/itemProps3.xml><?xml version="1.0" encoding="utf-8"?>
<ds:datastoreItem xmlns:ds="http://schemas.openxmlformats.org/officeDocument/2006/customXml" ds:itemID="{BEA39507-A386-45E6-AB47-31044F0FBF80}"/>
</file>

<file path=docProps/app.xml><?xml version="1.0" encoding="utf-8"?>
<Properties xmlns="http://schemas.openxmlformats.org/officeDocument/2006/extended-properties" xmlns:vt="http://schemas.openxmlformats.org/officeDocument/2006/docPropsVTypes">
  <TotalTime>293</TotalTime>
  <Words>1342</Words>
  <Application>Microsoft Office PowerPoint</Application>
  <PresentationFormat>On-screen Show (4:3)</PresentationFormat>
  <Paragraphs>135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Coding</vt:lpstr>
      <vt:lpstr>PowerPoint Presentation</vt:lpstr>
      <vt:lpstr>Top-Down and Bottom</vt:lpstr>
      <vt:lpstr>Structured programming</vt:lpstr>
      <vt:lpstr>Information hiding</vt:lpstr>
      <vt:lpstr>Programming style</vt:lpstr>
      <vt:lpstr>Internal documentation</vt:lpstr>
      <vt:lpstr>Coding Standards</vt:lpstr>
      <vt:lpstr>Indentation</vt:lpstr>
      <vt:lpstr>Inline Comments</vt:lpstr>
      <vt:lpstr>Structured Programming</vt:lpstr>
      <vt:lpstr>Classes, Subroutines, Functions, and Methods</vt:lpstr>
      <vt:lpstr>PowerPoint Presentation</vt:lpstr>
      <vt:lpstr>Source Files</vt:lpstr>
      <vt:lpstr>Variable Names</vt:lpstr>
      <vt:lpstr>Use of Braces</vt:lpstr>
      <vt:lpstr>Compiler Warnings</vt:lpstr>
      <vt:lpstr>Coding Guidelines</vt:lpstr>
      <vt:lpstr>Line Length</vt:lpstr>
      <vt:lpstr>Spacing</vt:lpstr>
      <vt:lpstr>Wrapping Lines</vt:lpstr>
      <vt:lpstr>Variable Declarations</vt:lpstr>
      <vt:lpstr>Program Statements</vt:lpstr>
      <vt:lpstr>Use of Parentheses</vt:lpstr>
      <vt:lpstr>Inline Comments</vt:lpstr>
      <vt:lpstr>Meaningful Error Messages</vt:lpstr>
      <vt:lpstr>Reasonably Sized Functions and Methods</vt:lpstr>
      <vt:lpstr>Software documentation</vt:lpstr>
      <vt:lpstr>PowerPoint Presentation</vt:lpstr>
      <vt:lpstr>Code verification techniques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dc:creator>
  <cp:lastModifiedBy>Chiran</cp:lastModifiedBy>
  <cp:revision>27</cp:revision>
  <dcterms:created xsi:type="dcterms:W3CDTF">2019-08-07T14:55:10Z</dcterms:created>
  <dcterms:modified xsi:type="dcterms:W3CDTF">2019-08-08T05:00:36Z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0x010100C0E4C684D3DCAD4FA9E9EE2F3578ACAF</vt:lpwstr>
  </property>
</Properties>
</file>