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43" r:id="rId3"/>
    <p:sldId id="331" r:id="rId4"/>
    <p:sldId id="332" r:id="rId5"/>
    <p:sldId id="342" r:id="rId6"/>
    <p:sldId id="334" r:id="rId7"/>
    <p:sldId id="344" r:id="rId8"/>
    <p:sldId id="345" r:id="rId9"/>
    <p:sldId id="347" r:id="rId10"/>
    <p:sldId id="348" r:id="rId11"/>
    <p:sldId id="349" r:id="rId12"/>
    <p:sldId id="350" r:id="rId13"/>
    <p:sldId id="351" r:id="rId14"/>
    <p:sldId id="352" r:id="rId15"/>
    <p:sldId id="346" r:id="rId16"/>
    <p:sldId id="353" r:id="rId17"/>
    <p:sldId id="354" r:id="rId18"/>
    <p:sldId id="355" r:id="rId19"/>
    <p:sldId id="356" r:id="rId20"/>
    <p:sldId id="338" r:id="rId21"/>
    <p:sldId id="336" r:id="rId22"/>
    <p:sldId id="366" r:id="rId23"/>
    <p:sldId id="264" r:id="rId24"/>
    <p:sldId id="367" r:id="rId25"/>
    <p:sldId id="357" r:id="rId26"/>
    <p:sldId id="358" r:id="rId27"/>
    <p:sldId id="368" r:id="rId28"/>
    <p:sldId id="359" r:id="rId29"/>
    <p:sldId id="369" r:id="rId30"/>
    <p:sldId id="371" r:id="rId31"/>
    <p:sldId id="360" r:id="rId32"/>
    <p:sldId id="361" r:id="rId33"/>
    <p:sldId id="362" r:id="rId34"/>
    <p:sldId id="372" r:id="rId35"/>
    <p:sldId id="373" r:id="rId36"/>
    <p:sldId id="363" r:id="rId37"/>
    <p:sldId id="364" r:id="rId38"/>
    <p:sldId id="374" r:id="rId39"/>
    <p:sldId id="375" r:id="rId40"/>
    <p:sldId id="376" r:id="rId41"/>
    <p:sldId id="377" r:id="rId42"/>
    <p:sldId id="378" r:id="rId43"/>
    <p:sldId id="365" r:id="rId44"/>
    <p:sldId id="379" r:id="rId45"/>
    <p:sldId id="380" r:id="rId46"/>
    <p:sldId id="381" r:id="rId47"/>
    <p:sldId id="340" r:id="rId48"/>
    <p:sldId id="341" r:id="rId4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3875" autoAdjust="0"/>
  </p:normalViewPr>
  <p:slideViewPr>
    <p:cSldViewPr>
      <p:cViewPr varScale="1">
        <p:scale>
          <a:sx n="107" d="100"/>
          <a:sy n="107" d="100"/>
        </p:scale>
        <p:origin x="205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574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77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막대그래프로 유무관중 항목별 차이 나타내면 </a:t>
            </a:r>
            <a:r>
              <a:rPr lang="ko-KR" altLang="en-US" dirty="0" err="1"/>
              <a:t>좋을텐데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845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42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여기도 막대그래프 넣어서 마무리</a:t>
            </a:r>
            <a:r>
              <a:rPr lang="en-US" altLang="ko-KR" dirty="0"/>
              <a:t>, </a:t>
            </a:r>
            <a:r>
              <a:rPr lang="ko-KR" altLang="en-US" dirty="0"/>
              <a:t>전체 연도 꺾은선 그래프와 비교해서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13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77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664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943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86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852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판정은 사람의 몫</a:t>
            </a:r>
            <a:r>
              <a:rPr lang="en-US" altLang="ko-KR" dirty="0"/>
              <a:t>… VAR</a:t>
            </a:r>
            <a:r>
              <a:rPr lang="ko-KR" altLang="en-US" dirty="0"/>
              <a:t>은 제한적 상황에서만 사용</a:t>
            </a:r>
            <a:r>
              <a:rPr lang="en-US" altLang="ko-KR" dirty="0"/>
              <a:t>, </a:t>
            </a:r>
            <a:r>
              <a:rPr lang="ko-KR" altLang="en-US" dirty="0"/>
              <a:t>궁극적 판단은 사람</a:t>
            </a:r>
            <a:r>
              <a:rPr lang="en-US" altLang="ko-KR" dirty="0"/>
              <a:t>. </a:t>
            </a:r>
            <a:r>
              <a:rPr lang="ko-KR" altLang="en-US" dirty="0"/>
              <a:t>올림픽</a:t>
            </a:r>
            <a:r>
              <a:rPr lang="en-US" altLang="ko-KR" dirty="0"/>
              <a:t>. </a:t>
            </a:r>
            <a:r>
              <a:rPr lang="ko-KR" altLang="en-US" dirty="0" err="1"/>
              <a:t>소트니코바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22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208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득점 수가 경기 성패를 꼭 가르지는 않으며</a:t>
            </a:r>
            <a:r>
              <a:rPr lang="en-US" altLang="ko-KR" dirty="0"/>
              <a:t>, 10 </a:t>
            </a:r>
            <a:r>
              <a:rPr lang="ko-KR" altLang="en-US" dirty="0"/>
              <a:t>경기 이상으로 필터링 했는데도</a:t>
            </a:r>
            <a:r>
              <a:rPr lang="en-US" altLang="ko-KR" dirty="0"/>
              <a:t>. </a:t>
            </a:r>
            <a:r>
              <a:rPr lang="ko-KR" altLang="en-US" dirty="0"/>
              <a:t>너무 적다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4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홈 이점은 분명히 존재한다</a:t>
            </a:r>
            <a:r>
              <a:rPr lang="en-US" altLang="ko-KR" dirty="0"/>
              <a:t>. </a:t>
            </a:r>
            <a:r>
              <a:rPr lang="ko-KR" altLang="en-US" dirty="0"/>
              <a:t>그러나 그것이 홈 관중에서만 비롯되지는 않는다</a:t>
            </a:r>
            <a:r>
              <a:rPr lang="en-US" altLang="ko-KR" dirty="0"/>
              <a:t>. </a:t>
            </a:r>
            <a:r>
              <a:rPr lang="ko-KR" altLang="en-US" dirty="0"/>
              <a:t>물론 홈 관중의 영향도 분명히 있다</a:t>
            </a:r>
            <a:r>
              <a:rPr lang="en-US" altLang="ko-KR" dirty="0"/>
              <a:t>. </a:t>
            </a:r>
            <a:r>
              <a:rPr lang="ko-KR" altLang="en-US" dirty="0"/>
              <a:t>특히 판정 부분에서</a:t>
            </a:r>
            <a:r>
              <a:rPr lang="en-US" altLang="ko-KR" dirty="0"/>
              <a:t>. </a:t>
            </a:r>
            <a:r>
              <a:rPr lang="ko-KR" altLang="en-US" dirty="0"/>
              <a:t>그러나 미세하게 줄은 홈팀의 승률</a:t>
            </a:r>
            <a:r>
              <a:rPr lang="en-US" altLang="ko-KR" dirty="0"/>
              <a:t>. </a:t>
            </a:r>
            <a:r>
              <a:rPr lang="ko-KR" altLang="en-US" dirty="0"/>
              <a:t>그리고 여전히 확실히 우세하다</a:t>
            </a:r>
            <a:r>
              <a:rPr lang="en-US" altLang="ko-KR" dirty="0"/>
              <a:t>. </a:t>
            </a:r>
            <a:r>
              <a:rPr lang="ko-KR" altLang="en-US" dirty="0"/>
              <a:t>앞서 말했듯 체력 심리적 시설 등 여러가지 복합적인 요소가 있음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68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 </a:t>
            </a:r>
            <a:r>
              <a:rPr lang="ko-KR" altLang="en-US" dirty="0"/>
              <a:t>추가적으로 </a:t>
            </a:r>
            <a:r>
              <a:rPr lang="ko-KR" altLang="en-US" dirty="0" err="1"/>
              <a:t>유관중</a:t>
            </a:r>
            <a:r>
              <a:rPr lang="ko-KR" altLang="en-US" dirty="0"/>
              <a:t> 경기 재개</a:t>
            </a:r>
            <a:r>
              <a:rPr lang="en-US" altLang="ko-KR" dirty="0"/>
              <a:t>, </a:t>
            </a:r>
            <a:r>
              <a:rPr lang="ko-KR" altLang="en-US" dirty="0"/>
              <a:t>홈관중들만</a:t>
            </a:r>
            <a:r>
              <a:rPr lang="en-US" altLang="ko-KR" dirty="0"/>
              <a:t>.. </a:t>
            </a:r>
            <a:r>
              <a:rPr lang="ko-KR" altLang="en-US" dirty="0"/>
              <a:t>아주 유의미한 데이터 나올 수 있지만 경기 수 너무 적었고</a:t>
            </a:r>
            <a:r>
              <a:rPr lang="en-US" altLang="ko-KR" dirty="0"/>
              <a:t>, </a:t>
            </a:r>
            <a:r>
              <a:rPr lang="ko-KR" altLang="en-US" dirty="0"/>
              <a:t>분석 포함 못했음</a:t>
            </a:r>
            <a:r>
              <a:rPr lang="en-US" altLang="ko-KR" dirty="0"/>
              <a:t>. </a:t>
            </a:r>
            <a:r>
              <a:rPr lang="ko-KR" altLang="en-US" dirty="0"/>
              <a:t>아쉽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82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82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86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5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1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03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83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tball-data.co.uk/downloadm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6652" y="2348880"/>
            <a:ext cx="8350696" cy="1512168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COVID-19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유럽 축구 리그 경기에 미치는 영향 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홈 팀 이점은 관중에 실재하는가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400" dirty="0">
              <a:solidFill>
                <a:srgbClr val="00B0F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1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90FBD-F974-4153-A461-53DE4C52D72C}"/>
              </a:ext>
            </a:extLst>
          </p:cNvPr>
          <p:cNvSpPr txBox="1"/>
          <p:nvPr/>
        </p:nvSpPr>
        <p:spPr>
          <a:xfrm>
            <a:off x="2987824" y="465313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20150623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유호정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20161591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박종현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20171068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김수린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1885-E6DD-4611-A5C6-E7E8FF2C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 2000/2001 ~ 2019/2020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시즌의</a:t>
            </a:r>
            <a:b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 데이터들은 모두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유의미한가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0F8A-1E6C-44DC-9E0A-075404C2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40480-AE88-43D7-956A-4B2B78F3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10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3F2CE2-04D2-46DE-875E-70626B3E3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45" y="1536141"/>
            <a:ext cx="9144000" cy="53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6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1885-E6DD-4611-A5C6-E7E8FF2C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 2000/2001 ~ 2019/2020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시즌의</a:t>
            </a:r>
            <a:b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 데이터들은 모두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유의미한가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0F8A-1E6C-44DC-9E0A-075404C2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40480-AE88-43D7-956A-4B2B78F3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11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20C38D-EDFD-4AF0-BD81-7A485D2C9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7100"/>
            <a:ext cx="3790950" cy="695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291950-4FC3-4263-9FB9-17946F95B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8" y="3758099"/>
            <a:ext cx="9144000" cy="13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9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1885-E6DD-4611-A5C6-E7E8FF2C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 2000/2001 ~ 2019/2020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시즌의</a:t>
            </a:r>
            <a:b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 데이터들은 모두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유의미한가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0F8A-1E6C-44DC-9E0A-075404C2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40480-AE88-43D7-956A-4B2B78F3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12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183731-FEF6-4A7C-A1D9-E560346C3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" y="1637172"/>
            <a:ext cx="9144000" cy="494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4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1885-E6DD-4611-A5C6-E7E8FF2C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 2000/2001 ~ 2019/2020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시즌의</a:t>
            </a:r>
            <a:b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 데이터들은 모두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유의미한가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0F8A-1E6C-44DC-9E0A-075404C2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40480-AE88-43D7-956A-4B2B78F3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13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0ABF4B-9A33-4E51-8D71-398C2D35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8800"/>
            <a:ext cx="3924300" cy="2390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1BAA5E-E9E5-4420-8A2F-C80F073D8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804" y="1616224"/>
            <a:ext cx="3771900" cy="2333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787C8C-36F9-4E46-A27E-F585EC76E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56" y="4221310"/>
            <a:ext cx="3848100" cy="2228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C87C5-54E9-4878-AD9C-92A0D2FE7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4221310"/>
            <a:ext cx="42386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2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1885-E6DD-4611-A5C6-E7E8FF2C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 2000/2001 ~ 2019/2020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시즌의</a:t>
            </a:r>
            <a:b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 데이터들은 모두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유의미한가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0F8A-1E6C-44DC-9E0A-075404C2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40480-AE88-43D7-956A-4B2B78F3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14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181A55-FD1A-47AB-A3A9-542104090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09" y="1705006"/>
            <a:ext cx="3399385" cy="17784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9362B5-D45E-4017-8D19-B09AEFBE6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7" y="4981338"/>
            <a:ext cx="3615409" cy="17837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182BFA-A6FA-462B-A6AA-6E84C2852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146664"/>
            <a:ext cx="3771900" cy="2095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22D5A4-FD54-483D-B433-8BA2AFD0E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450" y="4509933"/>
            <a:ext cx="4300729" cy="19912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A48B114-E619-4D9F-B1B4-6B2E4F9010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98" y="3502629"/>
            <a:ext cx="3399385" cy="15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2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 2000/2001 ~ 2019/2020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시즌의</a:t>
            </a:r>
            <a:b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 데이터들은 모두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유의미한가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268759"/>
            <a:ext cx="8229601" cy="46972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결과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499893" y="6400413"/>
            <a:ext cx="18690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15</a:t>
            </a:fld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5" name="기온과 사용량의 상관관계를 그리려는데 그래프가…"/>
          <p:cNvSpPr txBox="1"/>
          <p:nvPr/>
        </p:nvSpPr>
        <p:spPr>
          <a:xfrm>
            <a:off x="4026146" y="3293826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DFB535-2EC8-4B7D-A47D-97B9575F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1738480"/>
            <a:ext cx="4536505" cy="24540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EBB148-A00A-4E7C-BD25-902CFD93F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3946410"/>
            <a:ext cx="4650004" cy="2542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97DA4F-20C2-4AF4-9973-92DAF2BCBE4E}"/>
              </a:ext>
            </a:extLst>
          </p:cNvPr>
          <p:cNvSpPr txBox="1"/>
          <p:nvPr/>
        </p:nvSpPr>
        <p:spPr>
          <a:xfrm>
            <a:off x="5436096" y="249289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28C40-DCAF-4F6B-A146-6F6387ED4F36}"/>
              </a:ext>
            </a:extLst>
          </p:cNvPr>
          <p:cNvSpPr txBox="1"/>
          <p:nvPr/>
        </p:nvSpPr>
        <p:spPr>
          <a:xfrm>
            <a:off x="5436096" y="2856004"/>
            <a:ext cx="33737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연도별 평균 홈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어웨이 득점을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각각 그래프로 나타냈다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 홈 득점은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우하향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 어웨이 득점은 우상향의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꼴을 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홈과 어웨이의 득점차가 점차 줄어든다고 할 수 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1428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 2000/2001 ~ 2019/2020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시즌의</a:t>
            </a:r>
            <a:b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 데이터들은 모두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유의미한가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268759"/>
            <a:ext cx="8229601" cy="46972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결과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499893" y="6400413"/>
            <a:ext cx="18690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16</a:t>
            </a:fld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5" name="기온과 사용량의 상관관계를 그리려는데 그래프가…"/>
          <p:cNvSpPr txBox="1"/>
          <p:nvPr/>
        </p:nvSpPr>
        <p:spPr>
          <a:xfrm>
            <a:off x="4026146" y="3293826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C711A1-EE84-4A7F-86D3-7CE41682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37157"/>
            <a:ext cx="4221315" cy="23572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92912C-7651-4D90-AD3B-C9D42CA4A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094387"/>
            <a:ext cx="4546849" cy="24222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47-B40B-4B45-819E-D26FD8A4391C}"/>
              </a:ext>
            </a:extLst>
          </p:cNvPr>
          <p:cNvSpPr txBox="1"/>
          <p:nvPr/>
        </p:nvSpPr>
        <p:spPr>
          <a:xfrm>
            <a:off x="5580112" y="2492896"/>
            <a:ext cx="302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연도별 평균 총 슈팅 횟수와 정확도를 각각 그래프로 나타냈다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 슈팅 횟수는 우상향으로 증가하는 반면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슈팅 정확도는 크게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우하향이다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게임 전술의 변화로 득점하기 어려워졌거나 선수들의 플레이 스타일 변화 등 여러 가지 요인이 있을 것이다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41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 2000/2001 ~ 2019/2020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시즌의</a:t>
            </a:r>
            <a:b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 데이터들은 모두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유의미한가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268759"/>
            <a:ext cx="8229601" cy="46972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결과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499893" y="6400413"/>
            <a:ext cx="18690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17</a:t>
            </a:fld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5" name="기온과 사용량의 상관관계를 그리려는데 그래프가…"/>
          <p:cNvSpPr txBox="1"/>
          <p:nvPr/>
        </p:nvSpPr>
        <p:spPr>
          <a:xfrm>
            <a:off x="4026146" y="3293826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1B6E84-8027-4986-A3FF-A6FCA8C3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1738480"/>
            <a:ext cx="4320480" cy="23957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16F8D4-9E27-4239-9AB1-5F055D29E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66" y="4174217"/>
            <a:ext cx="4320001" cy="2339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A4762F-4AB8-43DA-BD9C-6524295A1860}"/>
              </a:ext>
            </a:extLst>
          </p:cNvPr>
          <p:cNvSpPr txBox="1"/>
          <p:nvPr/>
        </p:nvSpPr>
        <p:spPr>
          <a:xfrm>
            <a:off x="5303756" y="2466057"/>
            <a:ext cx="3363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연도별 평균 총 파울과 카드 판정의 횟수를 각각 그래프로 나타냈다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 파울 판정 횟수는 변화의 폭이 크지만 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년간 큰 변화의 양상을 띄지 않지만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카드 판정 횟수는 확실한 우사향으로 상승하고 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선수들의 플레이 스타일 변화나 심판 규정의 개정으로 카드를 쉽게 줄 수도 있을 것이다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356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 2000/2001 ~ 2019/2020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시즌의</a:t>
            </a:r>
            <a:b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 데이터들은 모두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유의미한가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268759"/>
            <a:ext cx="8229601" cy="46972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결과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499893" y="6400413"/>
            <a:ext cx="18690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18</a:t>
            </a:fld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5" name="기온과 사용량의 상관관계를 그리려는데 그래프가…"/>
          <p:cNvSpPr txBox="1"/>
          <p:nvPr/>
        </p:nvSpPr>
        <p:spPr>
          <a:xfrm>
            <a:off x="4026146" y="3293826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9498FD-C4F7-4296-AE7F-F8C3FB606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38480"/>
            <a:ext cx="4690864" cy="25014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D966F5-C800-4ABC-8AD9-A1ED072E0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096748"/>
            <a:ext cx="4604692" cy="2493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A43CFC-AE6B-4F64-8855-A6D32B304715}"/>
              </a:ext>
            </a:extLst>
          </p:cNvPr>
          <p:cNvSpPr txBox="1"/>
          <p:nvPr/>
        </p:nvSpPr>
        <p:spPr>
          <a:xfrm>
            <a:off x="5625730" y="2216563"/>
            <a:ext cx="2978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연도별 평균 파울과 카드 판정 중 어웨이 팀의 비율을 그래프로 나타냈다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 어웨이 팀의 파울 비율은 크게 진동하지만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카드 판정의 비율은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우하향으로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감소하는 꼴이다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어웨이 팀의 반칙 판정도 마찬가지로 선수들의 플레이 스타일 변화나 심판 규정의 개정의 영향 등 여러 가지 요인이 작용할 수 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918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 2000/2001 ~ 2019/2020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시즌의</a:t>
            </a:r>
            <a:b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 데이터들은 모두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유의미한가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268759"/>
            <a:ext cx="8229601" cy="46972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결과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499893" y="6400413"/>
            <a:ext cx="18690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19</a:t>
            </a:fld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5" name="기온과 사용량의 상관관계를 그리려는데 그래프가…"/>
          <p:cNvSpPr txBox="1"/>
          <p:nvPr/>
        </p:nvSpPr>
        <p:spPr>
          <a:xfrm>
            <a:off x="4026146" y="3293826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43CFC-AE6B-4F64-8855-A6D32B304715}"/>
              </a:ext>
            </a:extLst>
          </p:cNvPr>
          <p:cNvSpPr txBox="1"/>
          <p:nvPr/>
        </p:nvSpPr>
        <p:spPr>
          <a:xfrm>
            <a:off x="5364088" y="1588229"/>
            <a:ext cx="29787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연도별 평균 홈 팀의 승률을 그래프로 나타냈다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전체적으로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우하향으로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감소하는 형태이고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년간은 큰 변화가 없다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앞서 살펴본 여러 가지 데이터 항목들을 고려해봤을 때 모두 진동하며 값이 불안정하거나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우상향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우하향으로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값이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의미있을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정도로 변화하기 때문에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00-20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시즌의 데이터를 모두 사용하는 것은 최근인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무관중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데이터와 비교하기에 무리라고 판단할 수 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따라서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18-20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시즌 데이터를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유관중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데이터로 사용한다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70EE2D-6227-457B-90A3-5217E69FC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451218"/>
            <a:ext cx="4464496" cy="242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4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B6923-BC21-467B-BCA7-BC5DDC4E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발표에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72496-4F35-4531-B5A3-116B55925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팀 이점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(home advantage)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</a:p>
          <a:p>
            <a:pPr marL="0" indent="0">
              <a:buNone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어웨이 팀이 홈 팀으로 원정 경기를 올 때 홈 팀이 어웨이 팀보다 상대적으로 유리한 부분들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관중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시설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체력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심리적 안정감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판정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AC64A5-FF95-4D99-8B26-287C5216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pPr/>
              <a:t>2</a:t>
            </a:fld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1FAAF3-923D-4F52-937F-1E993784D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75662"/>
            <a:ext cx="7236296" cy="49370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F30CA8-EDDF-4FB2-B9EA-18CB82B80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08" y="1698981"/>
            <a:ext cx="6768424" cy="49420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537540-6AEA-484D-839C-B897D4FC2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75662"/>
            <a:ext cx="7236296" cy="52763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ACECA2-A95E-4753-A7A5-E931797EA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91399"/>
            <a:ext cx="7703243" cy="4930076"/>
          </a:xfrm>
          <a:prstGeom prst="rect">
            <a:avLst/>
          </a:prstGeom>
        </p:spPr>
      </p:pic>
      <p:pic>
        <p:nvPicPr>
          <p:cNvPr id="16" name="그림 15" descr="건물, 경기장이(가) 표시된 사진&#10;&#10;자동 생성된 설명">
            <a:extLst>
              <a:ext uri="{FF2B5EF4-FFF2-40B4-BE49-F238E27FC236}">
                <a16:creationId xmlns:a16="http://schemas.microsoft.com/office/drawing/2014/main" id="{CE128699-131F-41C4-BAB3-3F907FE7CA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2834"/>
            <a:ext cx="9154344" cy="521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3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6DFE1-393C-43ED-A1D7-CF10674F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77809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경기에서 홈 팀은 어떤 이점을 갖는가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2F94A-B6FE-4F25-A4E7-621DD50C1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연관관계도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53F1CA-53F9-4CEA-B9DA-45D9E474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20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F0CFD7-379B-4183-BEF5-094C4E4C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0" y="2060848"/>
            <a:ext cx="9001000" cy="374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95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1885-E6DD-4611-A5C6-E7E8FF2C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경기에서 홈 팀은 어떤 이점을 갖는가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0F8A-1E6C-44DC-9E0A-075404C2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40480-AE88-43D7-956A-4B2B78F3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21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D5CB6F-CD62-446B-B5AA-3A83F78A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21" y="1772816"/>
            <a:ext cx="6753225" cy="1428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8D4740-368B-4A8F-AFA7-6C4B6A5F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86214"/>
            <a:ext cx="79914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10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1885-E6DD-4611-A5C6-E7E8FF2C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경기에서 홈 팀은 어떤 이점을 갖는가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0F8A-1E6C-44DC-9E0A-075404C2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40480-AE88-43D7-956A-4B2B78F3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22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F00111-B6EA-4E17-9D9F-232A2895B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07" y="1772816"/>
            <a:ext cx="6191250" cy="1447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88E635-C95E-4C3F-919D-64BDD2BC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07" y="3356992"/>
            <a:ext cx="6191250" cy="1466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056F4A-229C-4980-BDD8-79AA02044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93" y="5110118"/>
            <a:ext cx="62293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44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경기에서 홈 팀은 어떤 이점을 갖는가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268759"/>
            <a:ext cx="8229601" cy="46972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결과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499893" y="6400413"/>
            <a:ext cx="18690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23</a:t>
            </a:fld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0E1A5E-8737-4128-B74B-BB00DBBFF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984685"/>
            <a:ext cx="2769237" cy="25378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E3F9C2-FA9F-4581-9F79-CF4ACFE26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954503"/>
            <a:ext cx="2769238" cy="2567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D99E5D-6C86-4205-AFAE-C03621D705AC}"/>
              </a:ext>
            </a:extLst>
          </p:cNvPr>
          <p:cNvSpPr txBox="1"/>
          <p:nvPr/>
        </p:nvSpPr>
        <p:spPr>
          <a:xfrm>
            <a:off x="899592" y="4989076"/>
            <a:ext cx="7154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유관중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경기의 홈 팀의 승률 및 경기 당 슈팅 점유율을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Pie chart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나타냈다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팀의 승률이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57.7%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어웨이 팀과 크게 차이가 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경기의 우위를 결정하는 슈팅 비율 또한 홈 팀이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55%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확실한 우위를 점한다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경기에서 홈 팀은 어떤 이점을 갖는가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268759"/>
            <a:ext cx="8229601" cy="46972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결과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499893" y="6400413"/>
            <a:ext cx="18690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24</a:t>
            </a:fld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FD1697-46A2-4F6C-86C5-34AFAB9EFDA0}"/>
              </a:ext>
            </a:extLst>
          </p:cNvPr>
          <p:cNvSpPr txBox="1"/>
          <p:nvPr/>
        </p:nvSpPr>
        <p:spPr>
          <a:xfrm>
            <a:off x="462371" y="4758726"/>
            <a:ext cx="82192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반칙 판정 비율을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Pie chart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나타내어 비교했다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단순 파울은 어웨이 팀이 근소하게 더 많지만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유의미한 결과는 아니다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그러나 카드 판정의 경우 꽤나 큰 차이가 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팀이 판정에서 통계적으로 유리하다고 말할 수 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팀이 거의 모든 경기에서 이렇게 유리한 승률 및 승기를 잡고 판정 또한 통계적으로 유리한 것을 홈 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advantage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라고 할 수 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E2F6E2-B9B7-4600-BD0D-FE35AF748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73" y="1738480"/>
            <a:ext cx="3371850" cy="3009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5949C2-7D20-4B75-AE70-755376977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677" y="1728955"/>
            <a:ext cx="3409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75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6DFE1-393C-43ED-A1D7-CF10674F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31639"/>
            <a:ext cx="8686800" cy="778098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경기에서 홈 팀의 이점들은 어떻게 변했는가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2F94A-B6FE-4F25-A4E7-621DD50C1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연관관계도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53F1CA-53F9-4CEA-B9DA-45D9E474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25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A1F84C-F7B8-4721-901F-94231EF1E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9144000" cy="364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23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1885-E6DD-4611-A5C6-E7E8FF2C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31639"/>
            <a:ext cx="8686800" cy="778098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경기에서 홈 팀의 이점들은 어떻게 변했는가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0F8A-1E6C-44DC-9E0A-075404C2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40480-AE88-43D7-956A-4B2B78F3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26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61ED3C-E4ED-41E2-84E5-7E8A62D67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50" y="1700808"/>
            <a:ext cx="8029575" cy="2371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3B8C1B-39E9-45D6-9F9B-0D76CE803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50" y="4354548"/>
            <a:ext cx="62484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94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1885-E6DD-4611-A5C6-E7E8FF2C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31639"/>
            <a:ext cx="8686800" cy="778098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경기에서 홈 팀의 이점들은 어떻게 변했는가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0F8A-1E6C-44DC-9E0A-075404C2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40480-AE88-43D7-956A-4B2B78F3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27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204ADF-74CB-4556-AF66-21D97E09C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016499"/>
            <a:ext cx="6229350" cy="1381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AB86C2-328A-4C0C-8A73-3DB6E08DC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4084043"/>
            <a:ext cx="61912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37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제목 1"/>
          <p:cNvSpPr txBox="1">
            <a:spLocks noGrp="1"/>
          </p:cNvSpPr>
          <p:nvPr>
            <p:ph type="title"/>
          </p:nvPr>
        </p:nvSpPr>
        <p:spPr>
          <a:xfrm>
            <a:off x="238943" y="286545"/>
            <a:ext cx="8686800" cy="778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경기에서 홈 팀의 이점들은 어떻게 변했는가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268759"/>
            <a:ext cx="8229601" cy="46972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결과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499893" y="6400413"/>
            <a:ext cx="18690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28</a:t>
            </a:fld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2777A1-B397-450D-8B80-E123E9AFB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42596"/>
            <a:ext cx="3286125" cy="3009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17D39D-7CC7-45A7-BDA0-6FE4F8967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543" y="1952121"/>
            <a:ext cx="3181350" cy="3000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571653-AF10-4326-AE44-765CC3F479B2}"/>
              </a:ext>
            </a:extLst>
          </p:cNvPr>
          <p:cNvSpPr txBox="1"/>
          <p:nvPr/>
        </p:nvSpPr>
        <p:spPr>
          <a:xfrm>
            <a:off x="395536" y="5347681"/>
            <a:ext cx="8104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무관중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경기의 평균 홈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어웨이 팀의 승률과 슈팅 비율을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Pie chart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나타냈다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팀이 각각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3.7%, 2.7%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줄었지만 두 데이터 모두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50%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넘으며  여전히 홈 팀이 승률과 승기를 잡는다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9218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제목 1"/>
          <p:cNvSpPr txBox="1">
            <a:spLocks noGrp="1"/>
          </p:cNvSpPr>
          <p:nvPr>
            <p:ph type="title"/>
          </p:nvPr>
        </p:nvSpPr>
        <p:spPr>
          <a:xfrm>
            <a:off x="238943" y="286545"/>
            <a:ext cx="8686800" cy="778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경기에서 홈 팀의 이점들은 어떻게 변했는가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268759"/>
            <a:ext cx="8229601" cy="46972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결과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499893" y="6400413"/>
            <a:ext cx="18690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29</a:t>
            </a:fld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709572-2347-4C6B-AC8C-D72DE0E2A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15535"/>
            <a:ext cx="3400425" cy="3000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BBD33D-691D-4575-BE44-96B9837C6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121469"/>
            <a:ext cx="3476625" cy="2990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76ACC5-1825-4A90-B5B2-F7CFC900541A}"/>
              </a:ext>
            </a:extLst>
          </p:cNvPr>
          <p:cNvSpPr txBox="1"/>
          <p:nvPr/>
        </p:nvSpPr>
        <p:spPr>
          <a:xfrm>
            <a:off x="797650" y="5314034"/>
            <a:ext cx="8104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무관중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경기의 평균 홈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어웨이 팀의 파울 비율과 카드 비율을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Pie chart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나타냈다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어웨이 팀이 각각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1.2%, 4.1%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감소하였다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28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분석의 목표를 명확한 한문장으로 정의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코로나 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 유럽 축구 리그 경기 결과 데이터를 분석하여 홈 팀과 어웨이 팀의 득점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슈팅 횟수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파울과 카드 판정 등의 분야에서 홈 이점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(home advantage)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나타나는 양상을 분석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endParaRPr lang="en-US" altLang="ko-KR" dirty="0">
              <a:solidFill>
                <a:srgbClr val="00B0F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결과 얻고자 하는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value</a:t>
            </a:r>
          </a:p>
          <a:p>
            <a:pPr lvl="1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코로나 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 홈 이점의 수치 변화와 그것을 가장 크게 누리고 있던 리그 및 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3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제목 1"/>
          <p:cNvSpPr txBox="1">
            <a:spLocks noGrp="1"/>
          </p:cNvSpPr>
          <p:nvPr>
            <p:ph type="title"/>
          </p:nvPr>
        </p:nvSpPr>
        <p:spPr>
          <a:xfrm>
            <a:off x="238943" y="286545"/>
            <a:ext cx="8686800" cy="778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경기에서 홈 팀의 이점들은 어떻게 변했는가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268759"/>
            <a:ext cx="8229601" cy="46972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결과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499893" y="6400413"/>
            <a:ext cx="18690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30</a:t>
            </a:fld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E01EB7-E050-437D-8D7F-90431AA98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38480"/>
            <a:ext cx="4690864" cy="25014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B23608-0E3B-411A-B3B5-79572A026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096748"/>
            <a:ext cx="4604692" cy="2493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955240-1577-424B-B922-3C4483B28563}"/>
              </a:ext>
            </a:extLst>
          </p:cNvPr>
          <p:cNvSpPr txBox="1"/>
          <p:nvPr/>
        </p:nvSpPr>
        <p:spPr>
          <a:xfrm>
            <a:off x="5508104" y="2060848"/>
            <a:ext cx="28083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팀과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어웨이 팀의 파울 비율이 비슷한 수치라도 그것이 역전됐다는 점에서 의미가 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2000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 시즌부터 지금까지 어웨이 팀의 반칙과 카드 판정 비율이 감소하거나 진동하는 꼴이긴 하여도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50%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가볍게 초과했다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그러나 이번에 처음으로 어웨이 팀의 비율이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50%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보다 낮아졌다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관중의 부재가 판정에 영향을 끼친다고 말할 수 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028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6DFE1-393C-43ED-A1D7-CF10674F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77809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 가장 큰 영향을 받은 리그는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2F94A-B6FE-4F25-A4E7-621DD50C1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연관관계도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53F1CA-53F9-4CEA-B9DA-45D9E474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31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B26609-3B6B-419C-BB43-AC24005C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8880"/>
            <a:ext cx="9144000" cy="335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95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1885-E6DD-4611-A5C6-E7E8FF2C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 가장 큰 영향을 받은 리그는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0F8A-1E6C-44DC-9E0A-075404C2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40480-AE88-43D7-956A-4B2B78F3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32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768D6F-42E0-4512-943F-DC2EDB59B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7" y="2866057"/>
            <a:ext cx="4152900" cy="3286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21A4DD-EAF2-4BEB-942F-6BF20A8D5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130" y="1161175"/>
            <a:ext cx="4152901" cy="25244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9418AA-6361-4F53-B955-D60D4AFA1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817" y="3594100"/>
            <a:ext cx="45815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12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 가장 큰 영향을 받은 리그는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268759"/>
            <a:ext cx="8229601" cy="46972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결과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499893" y="6400413"/>
            <a:ext cx="18690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33</a:t>
            </a:fld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3CE45D-155D-4930-9482-EBCB6ED8C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085076"/>
            <a:ext cx="6218895" cy="339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B5E7BA-FD77-4769-B7CF-ADC75ADBCA45}"/>
              </a:ext>
            </a:extLst>
          </p:cNvPr>
          <p:cNvSpPr txBox="1"/>
          <p:nvPr/>
        </p:nvSpPr>
        <p:spPr>
          <a:xfrm>
            <a:off x="6484642" y="2766470"/>
            <a:ext cx="24471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무관중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경기 시 홈 팀의 승률 변화량을 막대 그래프로 오름 차순 정렬하여 나타냈다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10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리그 모두 평균 홈 승률이 감소했다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E0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리그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영국의 프리미어리그가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12.8%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가장 크게 감소했다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평균적으로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6.4%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감소했다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409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 가장 큰 영향을 받은 리그는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268759"/>
            <a:ext cx="8229601" cy="46972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결과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499893" y="6400413"/>
            <a:ext cx="18690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34</a:t>
            </a:fld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C3127A-214E-481C-8FE4-780C032EF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341572"/>
            <a:ext cx="5987008" cy="3247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40A4A6-668E-4977-982A-59DA807652E6}"/>
              </a:ext>
            </a:extLst>
          </p:cNvPr>
          <p:cNvSpPr txBox="1"/>
          <p:nvPr/>
        </p:nvSpPr>
        <p:spPr>
          <a:xfrm>
            <a:off x="6516216" y="2708920"/>
            <a:ext cx="24471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무관중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경기 시 어웨이 팀의 파울 판정 비율의 변화량을 막대 그래프로 오름 차순 정렬하여 나타냈다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10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리그 모두 평균 어웨이 팀의 파울 판정 비율이 감소했다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E1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리그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영국의 챔피언십리그가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5.3%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가장 크게 감소했다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평균적으로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2.59%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감소했다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029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 가장 큰 영향을 받은 리그는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268759"/>
            <a:ext cx="8229601" cy="46972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결과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499893" y="6400413"/>
            <a:ext cx="18690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35</a:t>
            </a:fld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1A99BD-1774-4AD2-927C-8BAE40177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01" y="1954503"/>
            <a:ext cx="6227415" cy="33543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7148DB-5D95-4694-A8A1-C4B8B25484E4}"/>
              </a:ext>
            </a:extLst>
          </p:cNvPr>
          <p:cNvSpPr txBox="1"/>
          <p:nvPr/>
        </p:nvSpPr>
        <p:spPr>
          <a:xfrm>
            <a:off x="6516216" y="2276872"/>
            <a:ext cx="24471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무관중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경기 시 어웨이 팀의 카드 판정 비율의 변화량을 막대 그래프로 오름 차순 정렬하여 나타냈다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10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리그 모두 평균 어웨이 팀의 카드 판정 비율이 감소했다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E2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리그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영국의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League 1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12.4%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가장 크게 감소했다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평균적으로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7.87%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감소했다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8826D-AC1D-404F-B9BC-A0AE7C1065F2}"/>
              </a:ext>
            </a:extLst>
          </p:cNvPr>
          <p:cNvSpPr txBox="1"/>
          <p:nvPr/>
        </p:nvSpPr>
        <p:spPr>
          <a:xfrm>
            <a:off x="683567" y="5805264"/>
            <a:ext cx="7816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리그 모두 세 항목에 대해서 감소하는 추세를 보이며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각각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E0, E1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E2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리그가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가장 큰 영향을 받았다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세 리그는 모두 영국 리그로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 항목 모두에 대해서 영국리그가 상위권에 들었다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영국 리그가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무관중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경기에 가장 큰 홈 이점 영향을 받았다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013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6DFE1-393C-43ED-A1D7-CF10674F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77809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 가장 큰 영향을 받은 팀은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2F94A-B6FE-4F25-A4E7-621DD50C1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연관관계도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53F1CA-53F9-4CEA-B9DA-45D9E474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36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7BD5AE-B04F-4B95-A4B5-2129BB77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16" y="1682171"/>
            <a:ext cx="7619201" cy="503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04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1885-E6DD-4611-A5C6-E7E8FF2C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 가장 큰 영향을 받은 팀은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0F8A-1E6C-44DC-9E0A-075404C2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40480-AE88-43D7-956A-4B2B78F3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37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F78639-3CF4-4431-924D-66596CBE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2204864"/>
            <a:ext cx="60293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82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1885-E6DD-4611-A5C6-E7E8FF2C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 가장 큰 영향을 받은 팀은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0F8A-1E6C-44DC-9E0A-075404C2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40480-AE88-43D7-956A-4B2B78F3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38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3E50C1-4847-4B5A-9C2C-7BAF89A4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2133600"/>
            <a:ext cx="5295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16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1885-E6DD-4611-A5C6-E7E8FF2C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 가장 큰 영향을 받은 팀은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0F8A-1E6C-44DC-9E0A-075404C2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40480-AE88-43D7-956A-4B2B78F3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39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41CE88-F1CC-47D7-B15E-EE611586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100262"/>
            <a:ext cx="53530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2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58EC2-10ED-42A9-8287-55062EBA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C45E9-0BC0-4A50-B4E4-C00116009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수집 사이트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https://www.football-data.co.uk/downloadm.php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volume</a:t>
            </a:r>
          </a:p>
          <a:p>
            <a:pPr lvl="1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유럽 상위권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리그의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2000/2001 ~ 2019/2020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시즌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 데이터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81,413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2019/2020, 2020/2021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시즌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 데이터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4,863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데이터의 주요 항목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홈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어웨이 득점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슈팅 횟수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유효 슈팅 횟수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반칙 및 카드 개수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A122D-CA44-44A3-88C9-1B533E2E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4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750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1885-E6DD-4611-A5C6-E7E8FF2C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 가장 큰 영향을 받은 팀은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0F8A-1E6C-44DC-9E0A-075404C2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40480-AE88-43D7-956A-4B2B78F3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40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5EEF71-8C5A-46C2-B6AB-412E679D6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924050"/>
            <a:ext cx="62198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89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1885-E6DD-4611-A5C6-E7E8FF2C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 가장 큰 영향을 받은 팀은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0F8A-1E6C-44DC-9E0A-075404C2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40480-AE88-43D7-956A-4B2B78F3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41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640BDC-EC3F-47FB-AFAD-17CA7E32F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071687"/>
            <a:ext cx="57150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09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1885-E6DD-4611-A5C6-E7E8FF2C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 가장 큰 영향을 받은 팀은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0F8A-1E6C-44DC-9E0A-075404C2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40480-AE88-43D7-956A-4B2B78F3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42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D2BDBB-FBE7-43B4-8BAE-21963FD02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095500"/>
            <a:ext cx="5410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460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 가장 큰 영향을 받은 팀은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268759"/>
            <a:ext cx="8229601" cy="46972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결과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499893" y="6400413"/>
            <a:ext cx="18690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43</a:t>
            </a:fld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FC72EB-B520-4D4C-BF7F-BD3E5EF47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20968"/>
            <a:ext cx="4968552" cy="24815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B6A93C-5501-4731-8E56-EBA1CC08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045471"/>
            <a:ext cx="5547098" cy="2812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463D2C-561E-41DC-8662-3EDE4A022AFE}"/>
              </a:ext>
            </a:extLst>
          </p:cNvPr>
          <p:cNvSpPr txBox="1"/>
          <p:nvPr/>
        </p:nvSpPr>
        <p:spPr>
          <a:xfrm>
            <a:off x="6228184" y="1916832"/>
            <a:ext cx="273630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진영 승률 및 어웨이 진영 승률 변화량이 가장 큰 상위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팀의 목록을 나타냈다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무관중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경기에서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승률이 가장 많이 떨어졌다는 것은 홈 관중의 역할이 크다는 것이며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즉 홈 관중에서 발생하는 홈 이점이 가장 큰 팀이라는 것이다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어웨이 결과는 반대로 상대 팀의 홈 이점에 피해를 입고 있었다는 뜻이다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그러나 실제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Top 10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팀의 목록을 보면 그렇지 않다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관중에서 발생하는 홈 이점이 가장 큰 팀들은 관중의 규모가 그만큼 커야 하지만 상위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팀들은 그렇게 많은 팬을 보유하지 않는다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Bolton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Everton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비롯하여 여러 팀들이 두 랭킹에 모두 포함된다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극단적인 전적의 팀들이 해당된다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068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 가장 큰 영향을 받은 팀은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268759"/>
            <a:ext cx="8229601" cy="46972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결과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499893" y="6400413"/>
            <a:ext cx="18690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44</a:t>
            </a:fld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F0CF94-A462-4592-909B-021E1FF64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4" y="1643795"/>
            <a:ext cx="5148064" cy="25109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08DD4B-D6C3-4D01-8741-1250D04F2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154779"/>
            <a:ext cx="5256584" cy="27032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7B855A-8426-4D49-9436-3442060EACFE}"/>
              </a:ext>
            </a:extLst>
          </p:cNvPr>
          <p:cNvSpPr txBox="1"/>
          <p:nvPr/>
        </p:nvSpPr>
        <p:spPr>
          <a:xfrm>
            <a:off x="5857043" y="1990199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진영 승률 및 어웨이 진영에서의 파울 수 변화율이 가장 큰 상위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팀의 목록을 나타냈다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파울 수는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Liverpool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41.8%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가장 많이 늘었으며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어웨이 파울은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 Coruna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36.6%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가장 많이 감소하였다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반칙 또한 팀의 전술적인 부분으로써 사용될 수 있으므로 단순히 편파 판정 완화의 결과라고 보기는 어렵다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57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경기에 가장 큰 영향을 받은 팀은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268759"/>
            <a:ext cx="8229601" cy="46972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결과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499893" y="6400413"/>
            <a:ext cx="18690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45</a:t>
            </a:fld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1F87D2-57AC-40FF-A3CA-094D573E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" y="4218542"/>
            <a:ext cx="5205284" cy="26394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C5E777-F7E0-467C-9CD0-B7751F131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34" y="1738480"/>
            <a:ext cx="5057505" cy="24310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647B24-F0AC-47FA-A539-A87AF40CD8BA}"/>
              </a:ext>
            </a:extLst>
          </p:cNvPr>
          <p:cNvSpPr txBox="1"/>
          <p:nvPr/>
        </p:nvSpPr>
        <p:spPr>
          <a:xfrm>
            <a:off x="5558239" y="1446249"/>
            <a:ext cx="27363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진영 승률 및 어웨이 진영에서의 득점 수 변화율이 가장 큰 상위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팀의 목록을 나타냈다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Livorno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홈 득점이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70.4%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가장 많이 감소했고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Cambridge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어웨이 득점을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118.1%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가장 많이 증가시켰다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 득점 또한 선수의 컨디션이나 트레이드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감독의 전술 등 여러 가지 요인이 있다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 통계에서 홈 득점 수가 감소했다고 해서 홈 관중의 영향을 가장 많이 받아 득점하지 못했다고 결론 내릴 수 없으며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마찬가지로 상대 팀의 홈 관중에 영향 받아 하지 못했던 득점들을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Cambridge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한다고 할 수 없다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리그 전체의 통계가 아닌 팀 개별의 통계는 여러 요인들이 존재하기 때문에 특정한 항목의 값만 보고 결론을 내릴 수 없다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3705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07443-D5FB-47F2-8417-26CCDB75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탐구 결과 검증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891A02A-CFA7-4535-B7EC-B3FB127B0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00" y="1087016"/>
            <a:ext cx="8229600" cy="48768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2A197B-8163-41CF-B257-1F5AF3E9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3AC4E-AB05-4011-B368-5D43A8CEF3F1}"/>
              </a:ext>
            </a:extLst>
          </p:cNvPr>
          <p:cNvSpPr txBox="1"/>
          <p:nvPr/>
        </p:nvSpPr>
        <p:spPr>
          <a:xfrm>
            <a:off x="1115616" y="6108589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t-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분포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셋 모두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귀무가설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기각으로 유의미한 차이가 존재한다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1971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59AE0-7AC9-4C08-9A79-2A46BF10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E9F40E-97DA-48FC-A24A-6FF05BB7D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유관중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데이터에서 꾸준히 어웨이 팀의 반칙 비율이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50%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충분히 넘었지만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무관중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데이터에서 처음으로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50%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밑으로 떨어진 것을 보아 관중이 홈 팀 편파 판정에 영향을 끼친다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무관중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경기에서 홈 팀의 승률이 약간 떨어지긴 했지만 오랜 기간의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유관중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데이터까지 고려했을 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팀의 승률이 꾸준히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50%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보다 높고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슈팅 횟수 등의 항목 등을 고려하면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Home advantage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분명히 존재한다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따라서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Home advantage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에는 여러 가지 요인들이 존재하며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관중은 홈 팀의 편파 판정에 가장 큰 영향을 끼친다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이점의 다른 요소들은 관중과 상관이 적으며 시설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체력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심리적 요인들에 영향을 더 크게 받는다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7F6789-709D-481F-B3D6-0450D35E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47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4401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D6723-3164-4736-9D61-550AFB23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Lessons Learned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9FABE-33FF-4C33-A2AE-A11E676A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연도별로 정리되어 깔끔한 줄 알았던 데이터가 리그마다 구조가 다르거나 빈 칸이 존재하기도 하고 리그 기준으로 구분되어 팀 별로 데이터를 수집하고 정리하는 과정이 어려웠다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어웨이 팀을 칼럼 기준으로 분리해서 평균을 구한 뒤 팀 명을 기준으로 데이터 프레임을 다시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merge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하는 방법으로 이를 해결했습니다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텍스트로 정리된 데이터를 시각화 할 때 효율적인 방법을 고민했는데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여러 라이브러리를 다양하게 사용하여 익숙해졌습니다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또한 각 시각화 방법의 장단점을 명백히 알게 되었습니다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탐구 처음부터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team advantage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존재하며 관중때문에 홈 팀의 편파 판정이 일어난다는 믿음을 가지고 데이터를 해석하려고 시도하여 편협한 사고만 하여 다른 결론을 도출했을 때 틀린 답이라고 치부함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또한 간단한 문제라고 생각했지만 유의미한 데이터를 추출하고 계산하기 어려웠음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선입견을 버리고 여러 비교 데이터들을 추출하며 새로운 결론을 도출하게 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273E29-F2E9-47A9-9B98-0D9BC323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48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99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0B009-0722-4589-927E-F3A942F2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DA4A54A-5B22-4949-BD15-C312DD3B8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8" y="1700808"/>
            <a:ext cx="9110124" cy="380837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F9F029-925A-4088-90CE-20F0FABF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475CEB-840E-4842-84D2-F55A640C8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1955"/>
            <a:ext cx="9144000" cy="377552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C82B02CB-A7DC-4792-A611-D7A87DB14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" y="948259"/>
            <a:ext cx="8271043" cy="591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3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C12D7-A6CF-4C8D-924D-D74C73DE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가시화를 위해 선택한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CEEEF-72A7-467D-9B2F-E9DF96F65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본 데이터 분석을 통해 찾고자 하는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value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특징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유관중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무관중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경기의 홈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어웨이 팀 평균 득점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파울 비율 등을 비교하고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리그나 팀의 수치를 정렬하여 비교함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endParaRPr lang="en-US" altLang="ko-KR" dirty="0">
              <a:solidFill>
                <a:srgbClr val="00B0F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결과 가시화를 위해 선택한 그래프의 종류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팀과 어웨이 팀의 각 항목별 값이나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portion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비교하여 상대적 우위를 한 눈에 알아보고자 하므로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특히 두 값의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portion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비교에 특화된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Pie Chart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lvl="1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리그나 팀의 항목별 값을 정렬하여 가장 수치가 큰 리그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팀들을 나타내기 위해 막대그래프를 사용한다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lvl="1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선정을 위한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유관중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경기의 연도별 비교는 시간의 흐름에 따른 값의 변화를 나타내기 위해 꺾은선 그래프를 사용한다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B28FED-C3F3-483B-B87D-4ABE5A66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6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19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AE4FB-F182-4CFA-B4EC-DE986D97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 2000/2001 ~ 2019/2020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시즌의</a:t>
            </a:r>
            <a:b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 데이터들은 모두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유의미한가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6FAFA-103E-4B03-A298-B90A86DE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연관관계도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D53CFA-9721-4866-8DA3-C66D584F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169F3D-6A04-44E9-AF09-A837BBD5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2724"/>
            <a:ext cx="9144000" cy="248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3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1885-E6DD-4611-A5C6-E7E8FF2C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 2000/2001 ~ 2019/2020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시즌의</a:t>
            </a:r>
            <a:b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 데이터들은 모두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유의미한가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0F8A-1E6C-44DC-9E0A-075404C2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40480-AE88-43D7-956A-4B2B78F3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8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AE8F72-4920-4D4F-A784-12FCB2D51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4" y="1628800"/>
            <a:ext cx="9144000" cy="29505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1D92CB-D156-4250-923C-69D532E4D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154" y="3502786"/>
            <a:ext cx="21526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3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21885-E6DD-4611-A5C6-E7E8FF2C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 2000/2001 ~ 2019/2020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시즌의</a:t>
            </a:r>
            <a:b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유관중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경기 데이터들은 모두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유의미한가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0F8A-1E6C-44DC-9E0A-075404C2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40480-AE88-43D7-956A-4B2B78F3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pPr/>
              <a:t>9</a:t>
            </a:fld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DAC4BF-3DA7-4D77-B6BD-E0F56B2E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60848"/>
            <a:ext cx="2362200" cy="3981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9FCAA8-84B7-4AA2-BDBB-EF3A53294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60848"/>
            <a:ext cx="27051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4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7874</TotalTime>
  <Words>2233</Words>
  <Application>Microsoft Office PowerPoint</Application>
  <PresentationFormat>화면 슬라이드 쇼(4:3)</PresentationFormat>
  <Paragraphs>298</Paragraphs>
  <Slides>48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나눔스퀘어_ac</vt:lpstr>
      <vt:lpstr>나눔스퀘어_ac Bold</vt:lpstr>
      <vt:lpstr>맑은 고딕</vt:lpstr>
      <vt:lpstr>Arial</vt:lpstr>
      <vt:lpstr>Wingdings</vt:lpstr>
      <vt:lpstr>Office 테마</vt:lpstr>
      <vt:lpstr>COVID-19 가 유럽 축구 리그 경기에 미치는 영향 : 홈 팀 이점은 관중에 실재하는가?</vt:lpstr>
      <vt:lpstr>발표에 앞서</vt:lpstr>
      <vt:lpstr>데이터 분석 목표</vt:lpstr>
      <vt:lpstr>분석 대상 데이터</vt:lpstr>
      <vt:lpstr>분석 대상 데이터</vt:lpstr>
      <vt:lpstr>데이터 가시화를 위해 선택한 그래프</vt:lpstr>
      <vt:lpstr>질문 0. 2000/2001 ~ 2019/2020 시즌의  유관중 경기 데이터들은 모두 유의미한가?</vt:lpstr>
      <vt:lpstr>질문 0. 2000/2001 ~ 2019/2020 시즌의  유관중 경기 데이터들은 모두 유의미한가?</vt:lpstr>
      <vt:lpstr>질문 0. 2000/2001 ~ 2019/2020 시즌의  유관중 경기 데이터들은 모두 유의미한가?</vt:lpstr>
      <vt:lpstr>질문 0. 2000/2001 ~ 2019/2020 시즌의  유관중 경기 데이터들은 모두 유의미한가?</vt:lpstr>
      <vt:lpstr>질문 0. 2000/2001 ~ 2019/2020 시즌의  유관중 경기 데이터들은 모두 유의미한가?</vt:lpstr>
      <vt:lpstr>질문 0. 2000/2001 ~ 2019/2020 시즌의  유관중 경기 데이터들은 모두 유의미한가?</vt:lpstr>
      <vt:lpstr>질문 0. 2000/2001 ~ 2019/2020 시즌의  유관중 경기 데이터들은 모두 유의미한가?</vt:lpstr>
      <vt:lpstr>질문 0. 2000/2001 ~ 2019/2020 시즌의  유관중 경기 데이터들은 모두 유의미한가?</vt:lpstr>
      <vt:lpstr>질문 0. 2000/2001 ~ 2019/2020 시즌의  유관중 경기 데이터들은 모두 유의미한가?</vt:lpstr>
      <vt:lpstr>질문 0. 2000/2001 ~ 2019/2020 시즌의  유관중 경기 데이터들은 모두 유의미한가?</vt:lpstr>
      <vt:lpstr>질문 0. 2000/2001 ~ 2019/2020 시즌의  유관중 경기 데이터들은 모두 유의미한가?</vt:lpstr>
      <vt:lpstr>질문 0. 2000/2001 ~ 2019/2020 시즌의  유관중 경기 데이터들은 모두 유의미한가?</vt:lpstr>
      <vt:lpstr>질문 0. 2000/2001 ~ 2019/2020 시즌의  유관중 경기 데이터들은 모두 유의미한가?</vt:lpstr>
      <vt:lpstr>질문 1. 유관중 경기에서 홈 팀은 어떤 이점을 갖는가?</vt:lpstr>
      <vt:lpstr>질문 1. 유관중 경기에서 홈 팀은 어떤 이점을 갖는가?</vt:lpstr>
      <vt:lpstr>질문 1. 유관중 경기에서 홈 팀은 어떤 이점을 갖는가?</vt:lpstr>
      <vt:lpstr>질문 1. 유관중 경기에서 홈 팀은 어떤 이점을 갖는가?</vt:lpstr>
      <vt:lpstr>질문 1. 유관중 경기에서 홈 팀은 어떤 이점을 갖는가?</vt:lpstr>
      <vt:lpstr>질문 2. 무관중 경기에서 홈 팀의 이점들은 어떻게 변했는가?</vt:lpstr>
      <vt:lpstr>질문 2. 무관중 경기에서 홈 팀의 이점들은 어떻게 변했는가?</vt:lpstr>
      <vt:lpstr>질문 2. 무관중 경기에서 홈 팀의 이점들은 어떻게 변했는가?</vt:lpstr>
      <vt:lpstr>질문 2. 무관중 경기에서 홈 팀의 이점들은 어떻게 변했는가?</vt:lpstr>
      <vt:lpstr>질문 2. 무관중 경기에서 홈 팀의 이점들은 어떻게 변했는가?</vt:lpstr>
      <vt:lpstr>질문 2. 무관중 경기에서 홈 팀의 이점들은 어떻게 변했는가?</vt:lpstr>
      <vt:lpstr>질문 3. 무관중 경기에 가장 큰 영향을 받은 리그는?</vt:lpstr>
      <vt:lpstr>질문 3. 무관중 경기에 가장 큰 영향을 받은 리그는?</vt:lpstr>
      <vt:lpstr>질문 3. 무관중 경기에 가장 큰 영향을 받은 리그는?</vt:lpstr>
      <vt:lpstr>질문 3. 무관중 경기에 가장 큰 영향을 받은 리그는?</vt:lpstr>
      <vt:lpstr>질문 3. 무관중 경기에 가장 큰 영향을 받은 리그는?</vt:lpstr>
      <vt:lpstr>질문 4. 무관중 경기에 가장 큰 영향을 받은 팀은?</vt:lpstr>
      <vt:lpstr>질문 4. 무관중 경기에 가장 큰 영향을 받은 팀은?</vt:lpstr>
      <vt:lpstr>질문 4. 무관중 경기에 가장 큰 영향을 받은 팀은?</vt:lpstr>
      <vt:lpstr>질문 4. 무관중 경기에 가장 큰 영향을 받은 팀은?</vt:lpstr>
      <vt:lpstr>질문 4. 무관중 경기에 가장 큰 영향을 받은 팀은?</vt:lpstr>
      <vt:lpstr>질문 4. 무관중 경기에 가장 큰 영향을 받은 팀은?</vt:lpstr>
      <vt:lpstr>질문 4. 무관중 경기에 가장 큰 영향을 받은 팀은?</vt:lpstr>
      <vt:lpstr>질문 4. 무관중 경기에 가장 큰 영향을 받은 팀은?</vt:lpstr>
      <vt:lpstr>질문 4. 무관중 경기에 가장 큰 영향을 받은 팀은?</vt:lpstr>
      <vt:lpstr>질문 4. 무관중 경기에 가장 큰 영향을 받은 팀은?</vt:lpstr>
      <vt:lpstr>탐구 결과 검증</vt:lpstr>
      <vt:lpstr>결론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박종현</cp:lastModifiedBy>
  <cp:revision>614</cp:revision>
  <cp:lastPrinted>2012-12-19T08:26:52Z</cp:lastPrinted>
  <dcterms:created xsi:type="dcterms:W3CDTF">2012-10-10T06:20:37Z</dcterms:created>
  <dcterms:modified xsi:type="dcterms:W3CDTF">2021-06-01T01:54:12Z</dcterms:modified>
</cp:coreProperties>
</file>