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60" r:id="rId4"/>
    <p:sldId id="259" r:id="rId5"/>
    <p:sldId id="262"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63" r:id="rId19"/>
    <p:sldId id="278" r:id="rId20"/>
    <p:sldId id="279" r:id="rId21"/>
    <p:sldId id="280" r:id="rId22"/>
    <p:sldId id="282" r:id="rId23"/>
    <p:sldId id="281" r:id="rId24"/>
    <p:sldId id="283" r:id="rId25"/>
    <p:sldId id="284" r:id="rId26"/>
    <p:sldId id="289" r:id="rId27"/>
    <p:sldId id="286" r:id="rId28"/>
    <p:sldId id="287" r:id="rId29"/>
    <p:sldId id="288" r:id="rId30"/>
    <p:sldId id="290" r:id="rId31"/>
    <p:sldId id="291" r:id="rId32"/>
    <p:sldId id="293" r:id="rId33"/>
    <p:sldId id="29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38" autoAdjust="0"/>
  </p:normalViewPr>
  <p:slideViewPr>
    <p:cSldViewPr snapToGrid="0">
      <p:cViewPr varScale="1">
        <p:scale>
          <a:sx n="76" d="100"/>
          <a:sy n="76" d="100"/>
        </p:scale>
        <p:origin x="946"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C1D915-3BAC-46BB-A4AF-3E0BA2848BC8}" type="doc">
      <dgm:prSet loTypeId="urn:microsoft.com/office/officeart/2005/8/layout/bProcess3" loCatId="process" qsTypeId="urn:microsoft.com/office/officeart/2005/8/quickstyle/simple2" qsCatId="simple" csTypeId="urn:microsoft.com/office/officeart/2005/8/colors/accent1_2" csCatId="accent1" phldr="1"/>
      <dgm:spPr/>
      <dgm:t>
        <a:bodyPr/>
        <a:lstStyle/>
        <a:p>
          <a:endParaRPr lang="en-IN"/>
        </a:p>
      </dgm:t>
    </dgm:pt>
    <dgm:pt modelId="{1F4F5FEC-1EEF-4D1C-90A2-4EB246332AA4}">
      <dgm:prSet phldrT="[Text]" custT="1"/>
      <dgm:spPr>
        <a:solidFill>
          <a:schemeClr val="accent1">
            <a:lumMod val="20000"/>
            <a:lumOff val="80000"/>
          </a:schemeClr>
        </a:solidFill>
      </dgm:spPr>
      <dgm:t>
        <a:bodyPr/>
        <a:lstStyle/>
        <a:p>
          <a:r>
            <a:rPr lang="en-IN" sz="2000" b="1" dirty="0">
              <a:solidFill>
                <a:schemeClr val="tx1"/>
              </a:solidFill>
            </a:rPr>
            <a:t>Data Cleaning</a:t>
          </a:r>
        </a:p>
      </dgm:t>
    </dgm:pt>
    <dgm:pt modelId="{404AA74A-02D1-42F7-A066-B193F189C3BF}" type="parTrans" cxnId="{879D07B1-7D84-41D8-BD69-EAB5A27A7C81}">
      <dgm:prSet/>
      <dgm:spPr/>
      <dgm:t>
        <a:bodyPr/>
        <a:lstStyle/>
        <a:p>
          <a:endParaRPr lang="en-IN"/>
        </a:p>
      </dgm:t>
    </dgm:pt>
    <dgm:pt modelId="{AB5A81CF-6AE8-4728-92F3-9870700725DF}" type="sibTrans" cxnId="{879D07B1-7D84-41D8-BD69-EAB5A27A7C81}">
      <dgm:prSet/>
      <dgm:spPr>
        <a:solidFill>
          <a:schemeClr val="accent2">
            <a:lumMod val="75000"/>
          </a:schemeClr>
        </a:solidFill>
        <a:ln w="38100">
          <a:solidFill>
            <a:schemeClr val="accent2">
              <a:lumMod val="75000"/>
            </a:schemeClr>
          </a:solidFill>
        </a:ln>
      </dgm:spPr>
      <dgm:t>
        <a:bodyPr/>
        <a:lstStyle/>
        <a:p>
          <a:endParaRPr lang="en-IN"/>
        </a:p>
      </dgm:t>
    </dgm:pt>
    <dgm:pt modelId="{9FD4DC5C-F764-4CBD-B168-5AE22ABD45AD}">
      <dgm:prSet phldrT="[Text]" custT="1"/>
      <dgm:spPr>
        <a:solidFill>
          <a:schemeClr val="accent1">
            <a:lumMod val="40000"/>
            <a:lumOff val="60000"/>
          </a:schemeClr>
        </a:solidFill>
      </dgm:spPr>
      <dgm:t>
        <a:bodyPr/>
        <a:lstStyle/>
        <a:p>
          <a:r>
            <a:rPr lang="en-IN" sz="2000" b="1" dirty="0">
              <a:solidFill>
                <a:schemeClr val="tx1"/>
              </a:solidFill>
            </a:rPr>
            <a:t>Data Understanding</a:t>
          </a:r>
        </a:p>
      </dgm:t>
    </dgm:pt>
    <dgm:pt modelId="{7CFC2AAC-BF0E-4807-9922-1415A4426822}" type="parTrans" cxnId="{0946FCBE-5A01-4330-B049-59B8BFFC7279}">
      <dgm:prSet/>
      <dgm:spPr/>
      <dgm:t>
        <a:bodyPr/>
        <a:lstStyle/>
        <a:p>
          <a:endParaRPr lang="en-IN"/>
        </a:p>
      </dgm:t>
    </dgm:pt>
    <dgm:pt modelId="{3E0AE73C-1BCE-49DC-A250-B6DCAFF354D1}" type="sibTrans" cxnId="{0946FCBE-5A01-4330-B049-59B8BFFC7279}">
      <dgm:prSet/>
      <dgm:spPr>
        <a:solidFill>
          <a:schemeClr val="accent2">
            <a:lumMod val="75000"/>
          </a:schemeClr>
        </a:solidFill>
        <a:ln w="38100">
          <a:solidFill>
            <a:schemeClr val="accent2">
              <a:lumMod val="75000"/>
            </a:schemeClr>
          </a:solidFill>
        </a:ln>
      </dgm:spPr>
      <dgm:t>
        <a:bodyPr/>
        <a:lstStyle/>
        <a:p>
          <a:endParaRPr lang="en-IN"/>
        </a:p>
      </dgm:t>
    </dgm:pt>
    <dgm:pt modelId="{FF301340-D698-4289-B9DE-DF4E3B5353A4}">
      <dgm:prSet phldrT="[Text]" custT="1"/>
      <dgm:spPr>
        <a:solidFill>
          <a:schemeClr val="accent1">
            <a:lumMod val="40000"/>
            <a:lumOff val="60000"/>
          </a:schemeClr>
        </a:solidFill>
      </dgm:spPr>
      <dgm:t>
        <a:bodyPr/>
        <a:lstStyle/>
        <a:p>
          <a:r>
            <a:rPr lang="en-IN" sz="1600" dirty="0">
              <a:solidFill>
                <a:schemeClr val="tx1"/>
              </a:solidFill>
            </a:rPr>
            <a:t>Identifying the business use case of each column from the provided Data Dictionary*.</a:t>
          </a:r>
        </a:p>
      </dgm:t>
    </dgm:pt>
    <dgm:pt modelId="{EE03BCD4-8407-4C82-A29F-731DCDF5D18D}" type="parTrans" cxnId="{EF455DA6-8BFF-4771-AF14-5A5657820E3B}">
      <dgm:prSet/>
      <dgm:spPr/>
      <dgm:t>
        <a:bodyPr/>
        <a:lstStyle/>
        <a:p>
          <a:endParaRPr lang="en-IN"/>
        </a:p>
      </dgm:t>
    </dgm:pt>
    <dgm:pt modelId="{FEAD9F16-C0AB-46B2-88B5-2EFCFB54956F}" type="sibTrans" cxnId="{EF455DA6-8BFF-4771-AF14-5A5657820E3B}">
      <dgm:prSet/>
      <dgm:spPr/>
      <dgm:t>
        <a:bodyPr/>
        <a:lstStyle/>
        <a:p>
          <a:endParaRPr lang="en-IN"/>
        </a:p>
      </dgm:t>
    </dgm:pt>
    <dgm:pt modelId="{497E79CD-1F91-421B-8E58-0E1C392E5FA8}">
      <dgm:prSet phldrT="[Text]" custT="1"/>
      <dgm:spPr>
        <a:solidFill>
          <a:schemeClr val="accent1"/>
        </a:solidFill>
      </dgm:spPr>
      <dgm:t>
        <a:bodyPr/>
        <a:lstStyle/>
        <a:p>
          <a:pPr algn="l"/>
          <a:r>
            <a:rPr lang="en-IN" sz="2000" b="1" dirty="0">
              <a:solidFill>
                <a:schemeClr val="tx1"/>
              </a:solidFill>
            </a:rPr>
            <a:t>Bivariate Data Analysis</a:t>
          </a:r>
        </a:p>
      </dgm:t>
    </dgm:pt>
    <dgm:pt modelId="{32FD63C4-FFFC-4AF4-A06E-F2DAECC71C5F}" type="parTrans" cxnId="{1612ABE3-9D32-4AA0-815F-9BEADE5573DE}">
      <dgm:prSet/>
      <dgm:spPr/>
      <dgm:t>
        <a:bodyPr/>
        <a:lstStyle/>
        <a:p>
          <a:endParaRPr lang="en-IN"/>
        </a:p>
      </dgm:t>
    </dgm:pt>
    <dgm:pt modelId="{E72BE428-99C5-4BCA-92A2-B3AA6F1EEDFC}" type="sibTrans" cxnId="{1612ABE3-9D32-4AA0-815F-9BEADE5573DE}">
      <dgm:prSet/>
      <dgm:spPr>
        <a:solidFill>
          <a:schemeClr val="accent2">
            <a:lumMod val="75000"/>
          </a:schemeClr>
        </a:solidFill>
        <a:ln w="38100">
          <a:solidFill>
            <a:schemeClr val="accent2">
              <a:lumMod val="75000"/>
            </a:schemeClr>
          </a:solidFill>
        </a:ln>
      </dgm:spPr>
      <dgm:t>
        <a:bodyPr/>
        <a:lstStyle/>
        <a:p>
          <a:endParaRPr lang="en-IN"/>
        </a:p>
      </dgm:t>
    </dgm:pt>
    <dgm:pt modelId="{0DEE5192-040D-42A8-9DFD-001E4D5BE6C9}">
      <dgm:prSet phldrT="[Text]" custT="1"/>
      <dgm:spPr>
        <a:solidFill>
          <a:schemeClr val="accent1">
            <a:lumMod val="60000"/>
            <a:lumOff val="40000"/>
          </a:schemeClr>
        </a:solidFill>
      </dgm:spPr>
      <dgm:t>
        <a:bodyPr/>
        <a:lstStyle/>
        <a:p>
          <a:r>
            <a:rPr lang="en-IN" sz="2000" b="1" dirty="0">
              <a:solidFill>
                <a:schemeClr val="tx1"/>
              </a:solidFill>
            </a:rPr>
            <a:t>Univariate Data Analysis</a:t>
          </a:r>
        </a:p>
      </dgm:t>
    </dgm:pt>
    <dgm:pt modelId="{7234B1DF-44CD-4598-81ED-48A56814E30E}" type="parTrans" cxnId="{230508C5-D281-4734-89A2-11102A0E8C9E}">
      <dgm:prSet/>
      <dgm:spPr/>
      <dgm:t>
        <a:bodyPr/>
        <a:lstStyle/>
        <a:p>
          <a:endParaRPr lang="en-IN"/>
        </a:p>
      </dgm:t>
    </dgm:pt>
    <dgm:pt modelId="{B116DDF4-1F0C-46E7-8C38-D7820BA754D7}" type="sibTrans" cxnId="{230508C5-D281-4734-89A2-11102A0E8C9E}">
      <dgm:prSet/>
      <dgm:spPr>
        <a:solidFill>
          <a:schemeClr val="accent2">
            <a:lumMod val="75000"/>
          </a:schemeClr>
        </a:solidFill>
        <a:ln w="38100">
          <a:solidFill>
            <a:schemeClr val="accent2">
              <a:lumMod val="75000"/>
            </a:schemeClr>
          </a:solidFill>
        </a:ln>
      </dgm:spPr>
      <dgm:t>
        <a:bodyPr/>
        <a:lstStyle/>
        <a:p>
          <a:endParaRPr lang="en-IN"/>
        </a:p>
      </dgm:t>
    </dgm:pt>
    <dgm:pt modelId="{CEDB1634-EA0F-43E1-B68D-A042C6133024}">
      <dgm:prSet phldrT="[Text]" custT="1">
        <dgm:style>
          <a:lnRef idx="0">
            <a:schemeClr val="accent6"/>
          </a:lnRef>
          <a:fillRef idx="3">
            <a:schemeClr val="accent6"/>
          </a:fillRef>
          <a:effectRef idx="3">
            <a:schemeClr val="accent6"/>
          </a:effectRef>
          <a:fontRef idx="minor">
            <a:schemeClr val="lt1"/>
          </a:fontRef>
        </dgm:style>
      </dgm:prSet>
      <dgm:spPr>
        <a:solidFill>
          <a:schemeClr val="accent1">
            <a:lumMod val="75000"/>
          </a:schemeClr>
        </a:solidFill>
      </dgm:spPr>
      <dgm:t>
        <a:bodyPr/>
        <a:lstStyle/>
        <a:p>
          <a:r>
            <a:rPr lang="en-IN" sz="2000" b="1" dirty="0">
              <a:solidFill>
                <a:schemeClr val="tx1"/>
              </a:solidFill>
            </a:rPr>
            <a:t>Conclusions</a:t>
          </a:r>
        </a:p>
      </dgm:t>
    </dgm:pt>
    <dgm:pt modelId="{3CAA13F6-8D79-4CB2-963F-7929507E180C}" type="parTrans" cxnId="{E711C240-7320-4516-86FB-B3FB5872737B}">
      <dgm:prSet/>
      <dgm:spPr/>
      <dgm:t>
        <a:bodyPr/>
        <a:lstStyle/>
        <a:p>
          <a:endParaRPr lang="en-IN"/>
        </a:p>
      </dgm:t>
    </dgm:pt>
    <dgm:pt modelId="{496EA373-D69C-41AE-9D91-0B4CD4B5F0DE}" type="sibTrans" cxnId="{E711C240-7320-4516-86FB-B3FB5872737B}">
      <dgm:prSet/>
      <dgm:spPr>
        <a:solidFill>
          <a:schemeClr val="accent2">
            <a:lumMod val="75000"/>
          </a:schemeClr>
        </a:solidFill>
        <a:ln w="38100">
          <a:solidFill>
            <a:schemeClr val="accent2">
              <a:lumMod val="75000"/>
            </a:schemeClr>
          </a:solidFill>
        </a:ln>
      </dgm:spPr>
      <dgm:t>
        <a:bodyPr/>
        <a:lstStyle/>
        <a:p>
          <a:endParaRPr lang="en-IN"/>
        </a:p>
      </dgm:t>
    </dgm:pt>
    <dgm:pt modelId="{ED4FC3A5-DE4D-4DBE-A582-13F867F2AF1A}">
      <dgm:prSet phldrT="[Text]" custT="1"/>
      <dgm:spPr>
        <a:solidFill>
          <a:schemeClr val="accent1">
            <a:lumMod val="60000"/>
            <a:lumOff val="40000"/>
          </a:schemeClr>
        </a:solidFill>
      </dgm:spPr>
      <dgm:t>
        <a:bodyPr/>
        <a:lstStyle/>
        <a:p>
          <a:r>
            <a:rPr lang="en-IN" sz="1600" dirty="0">
              <a:solidFill>
                <a:schemeClr val="tx1"/>
              </a:solidFill>
            </a:rPr>
            <a:t>Observing each column one after the another, with describe, value count functions or visualization, dropping and selecting columns based upon business problem requirement.</a:t>
          </a:r>
        </a:p>
      </dgm:t>
    </dgm:pt>
    <dgm:pt modelId="{53713E16-5BE3-4FC3-B57A-0376EDF7AFB2}" type="parTrans" cxnId="{6C64C1BA-F000-4FE8-B88E-1E14F30325D8}">
      <dgm:prSet/>
      <dgm:spPr/>
      <dgm:t>
        <a:bodyPr/>
        <a:lstStyle/>
        <a:p>
          <a:endParaRPr lang="en-IN"/>
        </a:p>
      </dgm:t>
    </dgm:pt>
    <dgm:pt modelId="{DAC7AAD0-0691-4DEC-A8E8-E5E2A55EEA02}" type="sibTrans" cxnId="{6C64C1BA-F000-4FE8-B88E-1E14F30325D8}">
      <dgm:prSet/>
      <dgm:spPr/>
      <dgm:t>
        <a:bodyPr/>
        <a:lstStyle/>
        <a:p>
          <a:endParaRPr lang="en-IN"/>
        </a:p>
      </dgm:t>
    </dgm:pt>
    <dgm:pt modelId="{519A9A52-1D6F-4A16-84C4-F64B91BE72B5}">
      <dgm:prSet phldrT="[Text]" custT="1"/>
      <dgm:spPr>
        <a:solidFill>
          <a:schemeClr val="accent1">
            <a:lumMod val="20000"/>
            <a:lumOff val="80000"/>
          </a:schemeClr>
        </a:solidFill>
      </dgm:spPr>
      <dgm:t>
        <a:bodyPr/>
        <a:lstStyle/>
        <a:p>
          <a:r>
            <a:rPr lang="en-IN" sz="1600" dirty="0">
              <a:solidFill>
                <a:schemeClr val="tx1"/>
              </a:solidFill>
            </a:rPr>
            <a:t>Dropping the null valued columns</a:t>
          </a:r>
        </a:p>
      </dgm:t>
    </dgm:pt>
    <dgm:pt modelId="{AE25BEC0-7A97-4322-BF53-4AD600225028}" type="sibTrans" cxnId="{F4922E79-8A83-4197-BAF9-1C7C5485BA4B}">
      <dgm:prSet/>
      <dgm:spPr/>
      <dgm:t>
        <a:bodyPr/>
        <a:lstStyle/>
        <a:p>
          <a:endParaRPr lang="en-IN"/>
        </a:p>
      </dgm:t>
    </dgm:pt>
    <dgm:pt modelId="{D3089E70-7B64-4EC2-A3C7-B4D348A9D6E2}" type="parTrans" cxnId="{F4922E79-8A83-4197-BAF9-1C7C5485BA4B}">
      <dgm:prSet/>
      <dgm:spPr/>
      <dgm:t>
        <a:bodyPr/>
        <a:lstStyle/>
        <a:p>
          <a:endParaRPr lang="en-IN"/>
        </a:p>
      </dgm:t>
    </dgm:pt>
    <dgm:pt modelId="{8E837A50-D67A-41C3-9A4A-5BDCBB5A50C4}">
      <dgm:prSet phldrT="[Text]" custT="1"/>
      <dgm:spPr>
        <a:solidFill>
          <a:schemeClr val="accent1"/>
        </a:solidFill>
      </dgm:spPr>
      <dgm:t>
        <a:bodyPr/>
        <a:lstStyle/>
        <a:p>
          <a:pPr algn="l"/>
          <a:r>
            <a:rPr lang="en-IN" sz="1600" b="0" dirty="0">
              <a:solidFill>
                <a:schemeClr val="tx1"/>
              </a:solidFill>
            </a:rPr>
            <a:t>Relative analysis of columns with Loan Status column to determine the direct or indirect impact.</a:t>
          </a:r>
        </a:p>
      </dgm:t>
    </dgm:pt>
    <dgm:pt modelId="{D9BBE392-B6C6-4BD5-A0E7-322E1A184C64}" type="parTrans" cxnId="{E0A4C463-7F7B-42B6-B8EE-6A32915C02A5}">
      <dgm:prSet/>
      <dgm:spPr/>
      <dgm:t>
        <a:bodyPr/>
        <a:lstStyle/>
        <a:p>
          <a:endParaRPr lang="en-IN"/>
        </a:p>
      </dgm:t>
    </dgm:pt>
    <dgm:pt modelId="{0075C4EC-71A9-4CC9-A0C7-AE7101390565}" type="sibTrans" cxnId="{E0A4C463-7F7B-42B6-B8EE-6A32915C02A5}">
      <dgm:prSet/>
      <dgm:spPr/>
      <dgm:t>
        <a:bodyPr/>
        <a:lstStyle/>
        <a:p>
          <a:endParaRPr lang="en-IN"/>
        </a:p>
      </dgm:t>
    </dgm:pt>
    <dgm:pt modelId="{08125CC1-0E9F-4CAD-BB69-D7E3375A0078}">
      <dgm:prSet phldrT="[Text]" custT="1">
        <dgm:style>
          <a:lnRef idx="0">
            <a:schemeClr val="accent2"/>
          </a:lnRef>
          <a:fillRef idx="3">
            <a:schemeClr val="accent2"/>
          </a:fillRef>
          <a:effectRef idx="3">
            <a:schemeClr val="accent2"/>
          </a:effectRef>
          <a:fontRef idx="minor">
            <a:schemeClr val="lt1"/>
          </a:fontRef>
        </dgm:style>
      </dgm:prSet>
      <dgm:spPr>
        <a:solidFill>
          <a:schemeClr val="accent1">
            <a:lumMod val="50000"/>
          </a:schemeClr>
        </a:solidFill>
      </dgm:spPr>
      <dgm:t>
        <a:bodyPr/>
        <a:lstStyle/>
        <a:p>
          <a:r>
            <a:rPr lang="en-IN" sz="2000" b="1" kern="1200" dirty="0"/>
            <a:t>Recommendations</a:t>
          </a:r>
        </a:p>
      </dgm:t>
    </dgm:pt>
    <dgm:pt modelId="{A1EAAD09-0D2E-48C1-93AC-F3237D4326E3}" type="parTrans" cxnId="{E5A25E16-472E-4376-9985-3D7B3A6437B7}">
      <dgm:prSet/>
      <dgm:spPr/>
      <dgm:t>
        <a:bodyPr/>
        <a:lstStyle/>
        <a:p>
          <a:endParaRPr lang="en-IN"/>
        </a:p>
      </dgm:t>
    </dgm:pt>
    <dgm:pt modelId="{EB539305-B270-4407-BF9F-6AACC74CDB72}" type="sibTrans" cxnId="{E5A25E16-472E-4376-9985-3D7B3A6437B7}">
      <dgm:prSet/>
      <dgm:spPr/>
      <dgm:t>
        <a:bodyPr/>
        <a:lstStyle/>
        <a:p>
          <a:endParaRPr lang="en-IN"/>
        </a:p>
      </dgm:t>
    </dgm:pt>
    <dgm:pt modelId="{B12F7D68-1E2E-4F8E-A3B2-AAC45D76CA84}">
      <dgm:prSet phldrT="[Text]" custT="1">
        <dgm:style>
          <a:lnRef idx="0">
            <a:schemeClr val="accent6"/>
          </a:lnRef>
          <a:fillRef idx="3">
            <a:schemeClr val="accent6"/>
          </a:fillRef>
          <a:effectRef idx="3">
            <a:schemeClr val="accent6"/>
          </a:effectRef>
          <a:fontRef idx="minor">
            <a:schemeClr val="lt1"/>
          </a:fontRef>
        </dgm:style>
      </dgm:prSet>
      <dgm:spPr>
        <a:solidFill>
          <a:schemeClr val="accent1">
            <a:lumMod val="75000"/>
          </a:schemeClr>
        </a:solidFill>
      </dgm:spPr>
      <dgm:t>
        <a:bodyPr/>
        <a:lstStyle/>
        <a:p>
          <a:r>
            <a:rPr lang="en-US" sz="1600" dirty="0">
              <a:solidFill>
                <a:schemeClr val="tx1"/>
              </a:solidFill>
            </a:rPr>
            <a:t>Key factors include loan maturity, borrower grade, small business loans, and state-wise default rates, guiding informed lending decisions.</a:t>
          </a:r>
          <a:endParaRPr lang="en-IN" sz="1600" dirty="0">
            <a:solidFill>
              <a:schemeClr val="tx1"/>
            </a:solidFill>
          </a:endParaRPr>
        </a:p>
      </dgm:t>
    </dgm:pt>
    <dgm:pt modelId="{86D3097B-0951-4D28-9E4D-0E389219779D}" type="parTrans" cxnId="{DC2FD9E7-2BC8-4B14-AFC4-6B415F5F3351}">
      <dgm:prSet/>
      <dgm:spPr/>
      <dgm:t>
        <a:bodyPr/>
        <a:lstStyle/>
        <a:p>
          <a:endParaRPr lang="en-IN"/>
        </a:p>
      </dgm:t>
    </dgm:pt>
    <dgm:pt modelId="{D2653FD6-D56E-4778-8526-36A4097BCE59}" type="sibTrans" cxnId="{DC2FD9E7-2BC8-4B14-AFC4-6B415F5F3351}">
      <dgm:prSet/>
      <dgm:spPr/>
      <dgm:t>
        <a:bodyPr/>
        <a:lstStyle/>
        <a:p>
          <a:endParaRPr lang="en-IN"/>
        </a:p>
      </dgm:t>
    </dgm:pt>
    <dgm:pt modelId="{6B601B9C-415C-40A7-9EC7-988A1F351E65}">
      <dgm:prSet phldrT="[Text]" custT="1">
        <dgm:style>
          <a:lnRef idx="0">
            <a:schemeClr val="accent2"/>
          </a:lnRef>
          <a:fillRef idx="3">
            <a:schemeClr val="accent2"/>
          </a:fillRef>
          <a:effectRef idx="3">
            <a:schemeClr val="accent2"/>
          </a:effectRef>
          <a:fontRef idx="minor">
            <a:schemeClr val="lt1"/>
          </a:fontRef>
        </dgm:style>
      </dgm:prSet>
      <dgm:spPr>
        <a:solidFill>
          <a:schemeClr val="accent1">
            <a:lumMod val="50000"/>
          </a:schemeClr>
        </a:solidFill>
      </dgm:spPr>
      <dgm:t>
        <a:bodyPr/>
        <a:lstStyle/>
        <a:p>
          <a:r>
            <a:rPr lang="en-US" sz="1600" kern="1200" dirty="0">
              <a:solidFill>
                <a:schemeClr val="bg1"/>
              </a:solidFill>
              <a:latin typeface="+mn-lt"/>
            </a:rPr>
            <a:t>Emphasize quality over quantity in long-term loans, exercise prudence with small business lending, and reassess operations in high-default states.</a:t>
          </a:r>
          <a:endParaRPr lang="en-IN" sz="2000" b="1" kern="1200" dirty="0"/>
        </a:p>
      </dgm:t>
    </dgm:pt>
    <dgm:pt modelId="{DF3FF0DA-73CC-485E-AF87-420F280374CD}" type="parTrans" cxnId="{272F8831-EA71-49F5-B5FB-E28F0E14E727}">
      <dgm:prSet/>
      <dgm:spPr/>
      <dgm:t>
        <a:bodyPr/>
        <a:lstStyle/>
        <a:p>
          <a:endParaRPr lang="en-IN"/>
        </a:p>
      </dgm:t>
    </dgm:pt>
    <dgm:pt modelId="{424C75CB-BE69-4EBE-9435-680251101598}" type="sibTrans" cxnId="{272F8831-EA71-49F5-B5FB-E28F0E14E727}">
      <dgm:prSet/>
      <dgm:spPr/>
      <dgm:t>
        <a:bodyPr/>
        <a:lstStyle/>
        <a:p>
          <a:endParaRPr lang="en-IN"/>
        </a:p>
      </dgm:t>
    </dgm:pt>
    <dgm:pt modelId="{C3EB8ABB-FBFC-4A22-923F-8615C03B21C5}" type="pres">
      <dgm:prSet presAssocID="{1BC1D915-3BAC-46BB-A4AF-3E0BA2848BC8}" presName="Name0" presStyleCnt="0">
        <dgm:presLayoutVars>
          <dgm:dir/>
          <dgm:resizeHandles val="exact"/>
        </dgm:presLayoutVars>
      </dgm:prSet>
      <dgm:spPr/>
    </dgm:pt>
    <dgm:pt modelId="{EC268D2C-0C06-45C4-92F5-A1D086318196}" type="pres">
      <dgm:prSet presAssocID="{1F4F5FEC-1EEF-4D1C-90A2-4EB246332AA4}" presName="node" presStyleLbl="node1" presStyleIdx="0" presStyleCnt="6">
        <dgm:presLayoutVars>
          <dgm:bulletEnabled val="1"/>
        </dgm:presLayoutVars>
      </dgm:prSet>
      <dgm:spPr/>
    </dgm:pt>
    <dgm:pt modelId="{010BF1CA-8427-414E-95A0-BE5DF2521986}" type="pres">
      <dgm:prSet presAssocID="{AB5A81CF-6AE8-4728-92F3-9870700725DF}" presName="sibTrans" presStyleLbl="sibTrans1D1" presStyleIdx="0" presStyleCnt="5"/>
      <dgm:spPr/>
    </dgm:pt>
    <dgm:pt modelId="{C189F9BD-F622-46C2-8325-ADD44F7B0D08}" type="pres">
      <dgm:prSet presAssocID="{AB5A81CF-6AE8-4728-92F3-9870700725DF}" presName="connectorText" presStyleLbl="sibTrans1D1" presStyleIdx="0" presStyleCnt="5"/>
      <dgm:spPr/>
    </dgm:pt>
    <dgm:pt modelId="{9BDBE584-72CD-4047-BD18-28B1D6C378AA}" type="pres">
      <dgm:prSet presAssocID="{9FD4DC5C-F764-4CBD-B168-5AE22ABD45AD}" presName="node" presStyleLbl="node1" presStyleIdx="1" presStyleCnt="6">
        <dgm:presLayoutVars>
          <dgm:bulletEnabled val="1"/>
        </dgm:presLayoutVars>
      </dgm:prSet>
      <dgm:spPr/>
    </dgm:pt>
    <dgm:pt modelId="{F5E26553-D3CB-42A1-A2FC-7C131CE50744}" type="pres">
      <dgm:prSet presAssocID="{3E0AE73C-1BCE-49DC-A250-B6DCAFF354D1}" presName="sibTrans" presStyleLbl="sibTrans1D1" presStyleIdx="1" presStyleCnt="5"/>
      <dgm:spPr/>
    </dgm:pt>
    <dgm:pt modelId="{8992314B-717A-430C-B4D2-A9B4445B114F}" type="pres">
      <dgm:prSet presAssocID="{3E0AE73C-1BCE-49DC-A250-B6DCAFF354D1}" presName="connectorText" presStyleLbl="sibTrans1D1" presStyleIdx="1" presStyleCnt="5"/>
      <dgm:spPr/>
    </dgm:pt>
    <dgm:pt modelId="{2D99D353-EA7E-47F3-AACA-00E14403670A}" type="pres">
      <dgm:prSet presAssocID="{0DEE5192-040D-42A8-9DFD-001E4D5BE6C9}" presName="node" presStyleLbl="node1" presStyleIdx="2" presStyleCnt="6" custScaleX="108541">
        <dgm:presLayoutVars>
          <dgm:bulletEnabled val="1"/>
        </dgm:presLayoutVars>
      </dgm:prSet>
      <dgm:spPr/>
    </dgm:pt>
    <dgm:pt modelId="{79660627-EF04-4695-A924-277BF8DE3284}" type="pres">
      <dgm:prSet presAssocID="{B116DDF4-1F0C-46E7-8C38-D7820BA754D7}" presName="sibTrans" presStyleLbl="sibTrans1D1" presStyleIdx="2" presStyleCnt="5"/>
      <dgm:spPr/>
    </dgm:pt>
    <dgm:pt modelId="{E9394358-B4AD-47D0-8FEE-63C20442FE7F}" type="pres">
      <dgm:prSet presAssocID="{B116DDF4-1F0C-46E7-8C38-D7820BA754D7}" presName="connectorText" presStyleLbl="sibTrans1D1" presStyleIdx="2" presStyleCnt="5"/>
      <dgm:spPr/>
    </dgm:pt>
    <dgm:pt modelId="{6F73B21D-A43A-4469-AB42-F9EB7CC73B60}" type="pres">
      <dgm:prSet presAssocID="{497E79CD-1F91-421B-8E58-0E1C392E5FA8}" presName="node" presStyleLbl="node1" presStyleIdx="3" presStyleCnt="6">
        <dgm:presLayoutVars>
          <dgm:bulletEnabled val="1"/>
        </dgm:presLayoutVars>
      </dgm:prSet>
      <dgm:spPr/>
    </dgm:pt>
    <dgm:pt modelId="{405F7107-DD96-4373-A8CD-7D7708925A8A}" type="pres">
      <dgm:prSet presAssocID="{E72BE428-99C5-4BCA-92A2-B3AA6F1EEDFC}" presName="sibTrans" presStyleLbl="sibTrans1D1" presStyleIdx="3" presStyleCnt="5"/>
      <dgm:spPr/>
    </dgm:pt>
    <dgm:pt modelId="{FB5C7901-21F9-410C-B6E8-2008D2C44DDE}" type="pres">
      <dgm:prSet presAssocID="{E72BE428-99C5-4BCA-92A2-B3AA6F1EEDFC}" presName="connectorText" presStyleLbl="sibTrans1D1" presStyleIdx="3" presStyleCnt="5"/>
      <dgm:spPr/>
    </dgm:pt>
    <dgm:pt modelId="{A12B6182-FB70-46FE-BBF4-B6F1B0830A7A}" type="pres">
      <dgm:prSet presAssocID="{CEDB1634-EA0F-43E1-B68D-A042C6133024}" presName="node" presStyleLbl="node1" presStyleIdx="4" presStyleCnt="6">
        <dgm:presLayoutVars>
          <dgm:bulletEnabled val="1"/>
        </dgm:presLayoutVars>
      </dgm:prSet>
      <dgm:spPr/>
    </dgm:pt>
    <dgm:pt modelId="{87EE6B53-6317-4C21-8EE8-EAB1FA84431E}" type="pres">
      <dgm:prSet presAssocID="{496EA373-D69C-41AE-9D91-0B4CD4B5F0DE}" presName="sibTrans" presStyleLbl="sibTrans1D1" presStyleIdx="4" presStyleCnt="5"/>
      <dgm:spPr/>
    </dgm:pt>
    <dgm:pt modelId="{CD5ED3CC-C5F5-4E2E-8E96-CE1425169CFA}" type="pres">
      <dgm:prSet presAssocID="{496EA373-D69C-41AE-9D91-0B4CD4B5F0DE}" presName="connectorText" presStyleLbl="sibTrans1D1" presStyleIdx="4" presStyleCnt="5"/>
      <dgm:spPr/>
    </dgm:pt>
    <dgm:pt modelId="{AF0CCB02-7299-4AF9-BDED-1BD2A8A6BE11}" type="pres">
      <dgm:prSet presAssocID="{08125CC1-0E9F-4CAD-BB69-D7E3375A0078}" presName="node" presStyleLbl="node1" presStyleIdx="5" presStyleCnt="6" custScaleX="115583">
        <dgm:presLayoutVars>
          <dgm:bulletEnabled val="1"/>
        </dgm:presLayoutVars>
      </dgm:prSet>
      <dgm:spPr/>
    </dgm:pt>
  </dgm:ptLst>
  <dgm:cxnLst>
    <dgm:cxn modelId="{A0779212-DCEE-4B85-9363-6D32990FDA81}" type="presOf" srcId="{8E837A50-D67A-41C3-9A4A-5BDCBB5A50C4}" destId="{6F73B21D-A43A-4469-AB42-F9EB7CC73B60}" srcOrd="0" destOrd="1" presId="urn:microsoft.com/office/officeart/2005/8/layout/bProcess3"/>
    <dgm:cxn modelId="{E5A25E16-472E-4376-9985-3D7B3A6437B7}" srcId="{1BC1D915-3BAC-46BB-A4AF-3E0BA2848BC8}" destId="{08125CC1-0E9F-4CAD-BB69-D7E3375A0078}" srcOrd="5" destOrd="0" parTransId="{A1EAAD09-0D2E-48C1-93AC-F3237D4326E3}" sibTransId="{EB539305-B270-4407-BF9F-6AACC74CDB72}"/>
    <dgm:cxn modelId="{45155F25-3BE3-4F0F-80CE-20CB1071C5CE}" type="presOf" srcId="{ED4FC3A5-DE4D-4DBE-A582-13F867F2AF1A}" destId="{2D99D353-EA7E-47F3-AACA-00E14403670A}" srcOrd="0" destOrd="1" presId="urn:microsoft.com/office/officeart/2005/8/layout/bProcess3"/>
    <dgm:cxn modelId="{A4EA492E-9AC9-4D84-A014-9B5D04ED385C}" type="presOf" srcId="{AB5A81CF-6AE8-4728-92F3-9870700725DF}" destId="{C189F9BD-F622-46C2-8325-ADD44F7B0D08}" srcOrd="1" destOrd="0" presId="urn:microsoft.com/office/officeart/2005/8/layout/bProcess3"/>
    <dgm:cxn modelId="{D95CAD30-9C3B-4851-90CE-AE4EAE0DB244}" type="presOf" srcId="{3E0AE73C-1BCE-49DC-A250-B6DCAFF354D1}" destId="{F5E26553-D3CB-42A1-A2FC-7C131CE50744}" srcOrd="0" destOrd="0" presId="urn:microsoft.com/office/officeart/2005/8/layout/bProcess3"/>
    <dgm:cxn modelId="{4F174731-72B3-4477-BBDB-3BF523C80AFA}" type="presOf" srcId="{6B601B9C-415C-40A7-9EC7-988A1F351E65}" destId="{AF0CCB02-7299-4AF9-BDED-1BD2A8A6BE11}" srcOrd="0" destOrd="1" presId="urn:microsoft.com/office/officeart/2005/8/layout/bProcess3"/>
    <dgm:cxn modelId="{272F8831-EA71-49F5-B5FB-E28F0E14E727}" srcId="{08125CC1-0E9F-4CAD-BB69-D7E3375A0078}" destId="{6B601B9C-415C-40A7-9EC7-988A1F351E65}" srcOrd="0" destOrd="0" parTransId="{DF3FF0DA-73CC-485E-AF87-420F280374CD}" sibTransId="{424C75CB-BE69-4EBE-9435-680251101598}"/>
    <dgm:cxn modelId="{E9CF9539-A051-41F4-BE38-87A8FDD4A6F6}" type="presOf" srcId="{B116DDF4-1F0C-46E7-8C38-D7820BA754D7}" destId="{E9394358-B4AD-47D0-8FEE-63C20442FE7F}" srcOrd="1" destOrd="0" presId="urn:microsoft.com/office/officeart/2005/8/layout/bProcess3"/>
    <dgm:cxn modelId="{2C17D53F-CE78-4D0A-9E3E-C89673362712}" type="presOf" srcId="{3E0AE73C-1BCE-49DC-A250-B6DCAFF354D1}" destId="{8992314B-717A-430C-B4D2-A9B4445B114F}" srcOrd="1" destOrd="0" presId="urn:microsoft.com/office/officeart/2005/8/layout/bProcess3"/>
    <dgm:cxn modelId="{C23D4040-1548-47A9-B3E4-4F3DD72B71A4}" type="presOf" srcId="{B116DDF4-1F0C-46E7-8C38-D7820BA754D7}" destId="{79660627-EF04-4695-A924-277BF8DE3284}" srcOrd="0" destOrd="0" presId="urn:microsoft.com/office/officeart/2005/8/layout/bProcess3"/>
    <dgm:cxn modelId="{B30B8840-E8CB-4DDC-B127-EBA67CE1B595}" type="presOf" srcId="{519A9A52-1D6F-4A16-84C4-F64B91BE72B5}" destId="{EC268D2C-0C06-45C4-92F5-A1D086318196}" srcOrd="0" destOrd="1" presId="urn:microsoft.com/office/officeart/2005/8/layout/bProcess3"/>
    <dgm:cxn modelId="{E711C240-7320-4516-86FB-B3FB5872737B}" srcId="{1BC1D915-3BAC-46BB-A4AF-3E0BA2848BC8}" destId="{CEDB1634-EA0F-43E1-B68D-A042C6133024}" srcOrd="4" destOrd="0" parTransId="{3CAA13F6-8D79-4CB2-963F-7929507E180C}" sibTransId="{496EA373-D69C-41AE-9D91-0B4CD4B5F0DE}"/>
    <dgm:cxn modelId="{8A3CC65D-E4C6-4B48-B3CC-7AF181CDAE7E}" type="presOf" srcId="{496EA373-D69C-41AE-9D91-0B4CD4B5F0DE}" destId="{87EE6B53-6317-4C21-8EE8-EAB1FA84431E}" srcOrd="0" destOrd="0" presId="urn:microsoft.com/office/officeart/2005/8/layout/bProcess3"/>
    <dgm:cxn modelId="{E0A4C463-7F7B-42B6-B8EE-6A32915C02A5}" srcId="{497E79CD-1F91-421B-8E58-0E1C392E5FA8}" destId="{8E837A50-D67A-41C3-9A4A-5BDCBB5A50C4}" srcOrd="0" destOrd="0" parTransId="{D9BBE392-B6C6-4BD5-A0E7-322E1A184C64}" sibTransId="{0075C4EC-71A9-4CC9-A0C7-AE7101390565}"/>
    <dgm:cxn modelId="{69D8906A-5D6B-451E-88D7-B47960DEE631}" type="presOf" srcId="{9FD4DC5C-F764-4CBD-B168-5AE22ABD45AD}" destId="{9BDBE584-72CD-4047-BD18-28B1D6C378AA}" srcOrd="0" destOrd="0" presId="urn:microsoft.com/office/officeart/2005/8/layout/bProcess3"/>
    <dgm:cxn modelId="{89C8DE4F-8088-4863-9DB1-88EA9EDF2928}" type="presOf" srcId="{0DEE5192-040D-42A8-9DFD-001E4D5BE6C9}" destId="{2D99D353-EA7E-47F3-AACA-00E14403670A}" srcOrd="0" destOrd="0" presId="urn:microsoft.com/office/officeart/2005/8/layout/bProcess3"/>
    <dgm:cxn modelId="{9AAF3850-385A-4903-8B1A-5210014827B5}" type="presOf" srcId="{AB5A81CF-6AE8-4728-92F3-9870700725DF}" destId="{010BF1CA-8427-414E-95A0-BE5DF2521986}" srcOrd="0" destOrd="0" presId="urn:microsoft.com/office/officeart/2005/8/layout/bProcess3"/>
    <dgm:cxn modelId="{0B314853-BC05-4BC5-A9E3-9452838F23D9}" type="presOf" srcId="{E72BE428-99C5-4BCA-92A2-B3AA6F1EEDFC}" destId="{FB5C7901-21F9-410C-B6E8-2008D2C44DDE}" srcOrd="1" destOrd="0" presId="urn:microsoft.com/office/officeart/2005/8/layout/bProcess3"/>
    <dgm:cxn modelId="{F4922E79-8A83-4197-BAF9-1C7C5485BA4B}" srcId="{1F4F5FEC-1EEF-4D1C-90A2-4EB246332AA4}" destId="{519A9A52-1D6F-4A16-84C4-F64B91BE72B5}" srcOrd="0" destOrd="0" parTransId="{D3089E70-7B64-4EC2-A3C7-B4D348A9D6E2}" sibTransId="{AE25BEC0-7A97-4322-BF53-4AD600225028}"/>
    <dgm:cxn modelId="{46EF847C-B999-4C17-8A7E-CEA46F99F620}" type="presOf" srcId="{1BC1D915-3BAC-46BB-A4AF-3E0BA2848BC8}" destId="{C3EB8ABB-FBFC-4A22-923F-8615C03B21C5}" srcOrd="0" destOrd="0" presId="urn:microsoft.com/office/officeart/2005/8/layout/bProcess3"/>
    <dgm:cxn modelId="{ADAA3C9D-C9DD-41D8-8479-31A3B60ABD59}" type="presOf" srcId="{CEDB1634-EA0F-43E1-B68D-A042C6133024}" destId="{A12B6182-FB70-46FE-BBF4-B6F1B0830A7A}" srcOrd="0" destOrd="0" presId="urn:microsoft.com/office/officeart/2005/8/layout/bProcess3"/>
    <dgm:cxn modelId="{23F2F69F-C34C-4C33-A22D-81B9D4B37959}" type="presOf" srcId="{1F4F5FEC-1EEF-4D1C-90A2-4EB246332AA4}" destId="{EC268D2C-0C06-45C4-92F5-A1D086318196}" srcOrd="0" destOrd="0" presId="urn:microsoft.com/office/officeart/2005/8/layout/bProcess3"/>
    <dgm:cxn modelId="{EF455DA6-8BFF-4771-AF14-5A5657820E3B}" srcId="{9FD4DC5C-F764-4CBD-B168-5AE22ABD45AD}" destId="{FF301340-D698-4289-B9DE-DF4E3B5353A4}" srcOrd="0" destOrd="0" parTransId="{EE03BCD4-8407-4C82-A29F-731DCDF5D18D}" sibTransId="{FEAD9F16-C0AB-46B2-88B5-2EFCFB54956F}"/>
    <dgm:cxn modelId="{4A6BD2A6-2705-41C8-AC2D-A212450F36CB}" type="presOf" srcId="{B12F7D68-1E2E-4F8E-A3B2-AAC45D76CA84}" destId="{A12B6182-FB70-46FE-BBF4-B6F1B0830A7A}" srcOrd="0" destOrd="1" presId="urn:microsoft.com/office/officeart/2005/8/layout/bProcess3"/>
    <dgm:cxn modelId="{D2646AA7-2968-4BAB-BE87-26ECA2076AE5}" type="presOf" srcId="{FF301340-D698-4289-B9DE-DF4E3B5353A4}" destId="{9BDBE584-72CD-4047-BD18-28B1D6C378AA}" srcOrd="0" destOrd="1" presId="urn:microsoft.com/office/officeart/2005/8/layout/bProcess3"/>
    <dgm:cxn modelId="{668AAEAF-2160-4E73-A0BA-403DBE378F9E}" type="presOf" srcId="{497E79CD-1F91-421B-8E58-0E1C392E5FA8}" destId="{6F73B21D-A43A-4469-AB42-F9EB7CC73B60}" srcOrd="0" destOrd="0" presId="urn:microsoft.com/office/officeart/2005/8/layout/bProcess3"/>
    <dgm:cxn modelId="{879D07B1-7D84-41D8-BD69-EAB5A27A7C81}" srcId="{1BC1D915-3BAC-46BB-A4AF-3E0BA2848BC8}" destId="{1F4F5FEC-1EEF-4D1C-90A2-4EB246332AA4}" srcOrd="0" destOrd="0" parTransId="{404AA74A-02D1-42F7-A066-B193F189C3BF}" sibTransId="{AB5A81CF-6AE8-4728-92F3-9870700725DF}"/>
    <dgm:cxn modelId="{6C64C1BA-F000-4FE8-B88E-1E14F30325D8}" srcId="{0DEE5192-040D-42A8-9DFD-001E4D5BE6C9}" destId="{ED4FC3A5-DE4D-4DBE-A582-13F867F2AF1A}" srcOrd="0" destOrd="0" parTransId="{53713E16-5BE3-4FC3-B57A-0376EDF7AFB2}" sibTransId="{DAC7AAD0-0691-4DEC-A8E8-E5E2A55EEA02}"/>
    <dgm:cxn modelId="{3A0FF1BB-E7A9-4CFB-8443-8D2A90508477}" type="presOf" srcId="{E72BE428-99C5-4BCA-92A2-B3AA6F1EEDFC}" destId="{405F7107-DD96-4373-A8CD-7D7708925A8A}" srcOrd="0" destOrd="0" presId="urn:microsoft.com/office/officeart/2005/8/layout/bProcess3"/>
    <dgm:cxn modelId="{0946FCBE-5A01-4330-B049-59B8BFFC7279}" srcId="{1BC1D915-3BAC-46BB-A4AF-3E0BA2848BC8}" destId="{9FD4DC5C-F764-4CBD-B168-5AE22ABD45AD}" srcOrd="1" destOrd="0" parTransId="{7CFC2AAC-BF0E-4807-9922-1415A4426822}" sibTransId="{3E0AE73C-1BCE-49DC-A250-B6DCAFF354D1}"/>
    <dgm:cxn modelId="{8144B3C2-8A42-4C86-AE06-26A73734B3AA}" type="presOf" srcId="{496EA373-D69C-41AE-9D91-0B4CD4B5F0DE}" destId="{CD5ED3CC-C5F5-4E2E-8E96-CE1425169CFA}" srcOrd="1" destOrd="0" presId="urn:microsoft.com/office/officeart/2005/8/layout/bProcess3"/>
    <dgm:cxn modelId="{230508C5-D281-4734-89A2-11102A0E8C9E}" srcId="{1BC1D915-3BAC-46BB-A4AF-3E0BA2848BC8}" destId="{0DEE5192-040D-42A8-9DFD-001E4D5BE6C9}" srcOrd="2" destOrd="0" parTransId="{7234B1DF-44CD-4598-81ED-48A56814E30E}" sibTransId="{B116DDF4-1F0C-46E7-8C38-D7820BA754D7}"/>
    <dgm:cxn modelId="{1612ABE3-9D32-4AA0-815F-9BEADE5573DE}" srcId="{1BC1D915-3BAC-46BB-A4AF-3E0BA2848BC8}" destId="{497E79CD-1F91-421B-8E58-0E1C392E5FA8}" srcOrd="3" destOrd="0" parTransId="{32FD63C4-FFFC-4AF4-A06E-F2DAECC71C5F}" sibTransId="{E72BE428-99C5-4BCA-92A2-B3AA6F1EEDFC}"/>
    <dgm:cxn modelId="{DC2FD9E7-2BC8-4B14-AFC4-6B415F5F3351}" srcId="{CEDB1634-EA0F-43E1-B68D-A042C6133024}" destId="{B12F7D68-1E2E-4F8E-A3B2-AAC45D76CA84}" srcOrd="0" destOrd="0" parTransId="{86D3097B-0951-4D28-9E4D-0E389219779D}" sibTransId="{D2653FD6-D56E-4778-8526-36A4097BCE59}"/>
    <dgm:cxn modelId="{9F8DECF4-4938-4BC5-A655-F55F1A4C0A84}" type="presOf" srcId="{08125CC1-0E9F-4CAD-BB69-D7E3375A0078}" destId="{AF0CCB02-7299-4AF9-BDED-1BD2A8A6BE11}" srcOrd="0" destOrd="0" presId="urn:microsoft.com/office/officeart/2005/8/layout/bProcess3"/>
    <dgm:cxn modelId="{6343B696-BBE7-43F6-B89E-7E45E189A3C5}" type="presParOf" srcId="{C3EB8ABB-FBFC-4A22-923F-8615C03B21C5}" destId="{EC268D2C-0C06-45C4-92F5-A1D086318196}" srcOrd="0" destOrd="0" presId="urn:microsoft.com/office/officeart/2005/8/layout/bProcess3"/>
    <dgm:cxn modelId="{86853C2D-C239-4AA2-8B6E-778131ADF226}" type="presParOf" srcId="{C3EB8ABB-FBFC-4A22-923F-8615C03B21C5}" destId="{010BF1CA-8427-414E-95A0-BE5DF2521986}" srcOrd="1" destOrd="0" presId="urn:microsoft.com/office/officeart/2005/8/layout/bProcess3"/>
    <dgm:cxn modelId="{1B9551E8-D801-4558-904A-14931967F9F0}" type="presParOf" srcId="{010BF1CA-8427-414E-95A0-BE5DF2521986}" destId="{C189F9BD-F622-46C2-8325-ADD44F7B0D08}" srcOrd="0" destOrd="0" presId="urn:microsoft.com/office/officeart/2005/8/layout/bProcess3"/>
    <dgm:cxn modelId="{6B25CDFC-7132-4291-8CE2-0E03997131FB}" type="presParOf" srcId="{C3EB8ABB-FBFC-4A22-923F-8615C03B21C5}" destId="{9BDBE584-72CD-4047-BD18-28B1D6C378AA}" srcOrd="2" destOrd="0" presId="urn:microsoft.com/office/officeart/2005/8/layout/bProcess3"/>
    <dgm:cxn modelId="{C12B6687-6DCB-4137-AF3B-98F59188B702}" type="presParOf" srcId="{C3EB8ABB-FBFC-4A22-923F-8615C03B21C5}" destId="{F5E26553-D3CB-42A1-A2FC-7C131CE50744}" srcOrd="3" destOrd="0" presId="urn:microsoft.com/office/officeart/2005/8/layout/bProcess3"/>
    <dgm:cxn modelId="{81754E95-5A75-4EBC-A0CD-061AF5123B77}" type="presParOf" srcId="{F5E26553-D3CB-42A1-A2FC-7C131CE50744}" destId="{8992314B-717A-430C-B4D2-A9B4445B114F}" srcOrd="0" destOrd="0" presId="urn:microsoft.com/office/officeart/2005/8/layout/bProcess3"/>
    <dgm:cxn modelId="{F064A343-1469-48F9-87BE-B1A9B2E7FE96}" type="presParOf" srcId="{C3EB8ABB-FBFC-4A22-923F-8615C03B21C5}" destId="{2D99D353-EA7E-47F3-AACA-00E14403670A}" srcOrd="4" destOrd="0" presId="urn:microsoft.com/office/officeart/2005/8/layout/bProcess3"/>
    <dgm:cxn modelId="{3DE81578-C1C6-44AB-AA28-A1CD9704A743}" type="presParOf" srcId="{C3EB8ABB-FBFC-4A22-923F-8615C03B21C5}" destId="{79660627-EF04-4695-A924-277BF8DE3284}" srcOrd="5" destOrd="0" presId="urn:microsoft.com/office/officeart/2005/8/layout/bProcess3"/>
    <dgm:cxn modelId="{F4504244-33C0-40B4-BA7D-FF801626F576}" type="presParOf" srcId="{79660627-EF04-4695-A924-277BF8DE3284}" destId="{E9394358-B4AD-47D0-8FEE-63C20442FE7F}" srcOrd="0" destOrd="0" presId="urn:microsoft.com/office/officeart/2005/8/layout/bProcess3"/>
    <dgm:cxn modelId="{BD6D4A55-40DC-403B-B20D-A4C5A39E6281}" type="presParOf" srcId="{C3EB8ABB-FBFC-4A22-923F-8615C03B21C5}" destId="{6F73B21D-A43A-4469-AB42-F9EB7CC73B60}" srcOrd="6" destOrd="0" presId="urn:microsoft.com/office/officeart/2005/8/layout/bProcess3"/>
    <dgm:cxn modelId="{DAF801EE-E99F-4294-850B-85D999CAAB06}" type="presParOf" srcId="{C3EB8ABB-FBFC-4A22-923F-8615C03B21C5}" destId="{405F7107-DD96-4373-A8CD-7D7708925A8A}" srcOrd="7" destOrd="0" presId="urn:microsoft.com/office/officeart/2005/8/layout/bProcess3"/>
    <dgm:cxn modelId="{5D0A8A1A-4237-47CB-9C9F-818ADF950793}" type="presParOf" srcId="{405F7107-DD96-4373-A8CD-7D7708925A8A}" destId="{FB5C7901-21F9-410C-B6E8-2008D2C44DDE}" srcOrd="0" destOrd="0" presId="urn:microsoft.com/office/officeart/2005/8/layout/bProcess3"/>
    <dgm:cxn modelId="{1B152D6C-7895-4F52-B3F5-BB64C4BBE054}" type="presParOf" srcId="{C3EB8ABB-FBFC-4A22-923F-8615C03B21C5}" destId="{A12B6182-FB70-46FE-BBF4-B6F1B0830A7A}" srcOrd="8" destOrd="0" presId="urn:microsoft.com/office/officeart/2005/8/layout/bProcess3"/>
    <dgm:cxn modelId="{2F0EACDD-B36C-492C-9F83-3C0FA8ADCC47}" type="presParOf" srcId="{C3EB8ABB-FBFC-4A22-923F-8615C03B21C5}" destId="{87EE6B53-6317-4C21-8EE8-EAB1FA84431E}" srcOrd="9" destOrd="0" presId="urn:microsoft.com/office/officeart/2005/8/layout/bProcess3"/>
    <dgm:cxn modelId="{D467D5CD-F667-4C77-AE66-470F0BC15BF4}" type="presParOf" srcId="{87EE6B53-6317-4C21-8EE8-EAB1FA84431E}" destId="{CD5ED3CC-C5F5-4E2E-8E96-CE1425169CFA}" srcOrd="0" destOrd="0" presId="urn:microsoft.com/office/officeart/2005/8/layout/bProcess3"/>
    <dgm:cxn modelId="{812F6FAB-BE91-49BF-86CB-7CDC9DD4FF54}" type="presParOf" srcId="{C3EB8ABB-FBFC-4A22-923F-8615C03B21C5}" destId="{AF0CCB02-7299-4AF9-BDED-1BD2A8A6BE11}"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BF1CA-8427-414E-95A0-BE5DF2521986}">
      <dsp:nvSpPr>
        <dsp:cNvPr id="0" name=""/>
        <dsp:cNvSpPr/>
      </dsp:nvSpPr>
      <dsp:spPr>
        <a:xfrm>
          <a:off x="3309769" y="917656"/>
          <a:ext cx="704869" cy="91440"/>
        </a:xfrm>
        <a:custGeom>
          <a:avLst/>
          <a:gdLst/>
          <a:ahLst/>
          <a:cxnLst/>
          <a:rect l="0" t="0" r="0" b="0"/>
          <a:pathLst>
            <a:path>
              <a:moveTo>
                <a:pt x="0" y="45720"/>
              </a:moveTo>
              <a:lnTo>
                <a:pt x="704869" y="45720"/>
              </a:lnTo>
            </a:path>
          </a:pathLst>
        </a:custGeom>
        <a:noFill/>
        <a:ln w="38100" cap="flat" cmpd="sng" algn="ctr">
          <a:solidFill>
            <a:schemeClr val="accent2">
              <a:lumMod val="7500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643817" y="959695"/>
        <a:ext cx="36773" cy="7361"/>
      </dsp:txXfrm>
    </dsp:sp>
    <dsp:sp modelId="{EC268D2C-0C06-45C4-92F5-A1D086318196}">
      <dsp:nvSpPr>
        <dsp:cNvPr id="0" name=""/>
        <dsp:cNvSpPr/>
      </dsp:nvSpPr>
      <dsp:spPr>
        <a:xfrm>
          <a:off x="113876" y="4067"/>
          <a:ext cx="3197693" cy="1918616"/>
        </a:xfrm>
        <a:prstGeom prst="rect">
          <a:avLst/>
        </a:prstGeom>
        <a:solidFill>
          <a:schemeClr val="accent1">
            <a:lumMod val="20000"/>
            <a:lumOff val="8000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l" defTabSz="889000">
            <a:lnSpc>
              <a:spcPct val="90000"/>
            </a:lnSpc>
            <a:spcBef>
              <a:spcPct val="0"/>
            </a:spcBef>
            <a:spcAft>
              <a:spcPct val="35000"/>
            </a:spcAft>
            <a:buNone/>
          </a:pPr>
          <a:r>
            <a:rPr lang="en-IN" sz="2000" b="1" kern="1200" dirty="0">
              <a:solidFill>
                <a:schemeClr val="tx1"/>
              </a:solidFill>
            </a:rPr>
            <a:t>Data Cleaning</a:t>
          </a:r>
        </a:p>
        <a:p>
          <a:pPr marL="171450" lvl="1" indent="-171450" algn="l" defTabSz="711200">
            <a:lnSpc>
              <a:spcPct val="90000"/>
            </a:lnSpc>
            <a:spcBef>
              <a:spcPct val="0"/>
            </a:spcBef>
            <a:spcAft>
              <a:spcPct val="15000"/>
            </a:spcAft>
            <a:buChar char="•"/>
          </a:pPr>
          <a:r>
            <a:rPr lang="en-IN" sz="1600" kern="1200" dirty="0">
              <a:solidFill>
                <a:schemeClr val="tx1"/>
              </a:solidFill>
            </a:rPr>
            <a:t>Dropping the null valued columns</a:t>
          </a:r>
        </a:p>
      </dsp:txBody>
      <dsp:txXfrm>
        <a:off x="113876" y="4067"/>
        <a:ext cx="3197693" cy="1918616"/>
      </dsp:txXfrm>
    </dsp:sp>
    <dsp:sp modelId="{F5E26553-D3CB-42A1-A2FC-7C131CE50744}">
      <dsp:nvSpPr>
        <dsp:cNvPr id="0" name=""/>
        <dsp:cNvSpPr/>
      </dsp:nvSpPr>
      <dsp:spPr>
        <a:xfrm>
          <a:off x="7242933" y="917656"/>
          <a:ext cx="704869" cy="91440"/>
        </a:xfrm>
        <a:custGeom>
          <a:avLst/>
          <a:gdLst/>
          <a:ahLst/>
          <a:cxnLst/>
          <a:rect l="0" t="0" r="0" b="0"/>
          <a:pathLst>
            <a:path>
              <a:moveTo>
                <a:pt x="0" y="45720"/>
              </a:moveTo>
              <a:lnTo>
                <a:pt x="704869" y="45720"/>
              </a:lnTo>
            </a:path>
          </a:pathLst>
        </a:custGeom>
        <a:noFill/>
        <a:ln w="38100" cap="flat" cmpd="sng" algn="ctr">
          <a:solidFill>
            <a:schemeClr val="accent2">
              <a:lumMod val="7500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576981" y="959695"/>
        <a:ext cx="36773" cy="7361"/>
      </dsp:txXfrm>
    </dsp:sp>
    <dsp:sp modelId="{9BDBE584-72CD-4047-BD18-28B1D6C378AA}">
      <dsp:nvSpPr>
        <dsp:cNvPr id="0" name=""/>
        <dsp:cNvSpPr/>
      </dsp:nvSpPr>
      <dsp:spPr>
        <a:xfrm>
          <a:off x="4047039" y="4067"/>
          <a:ext cx="3197693" cy="1918616"/>
        </a:xfrm>
        <a:prstGeom prst="rect">
          <a:avLst/>
        </a:prstGeom>
        <a:solidFill>
          <a:schemeClr val="accent1">
            <a:lumMod val="40000"/>
            <a:lumOff val="6000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l" defTabSz="889000">
            <a:lnSpc>
              <a:spcPct val="90000"/>
            </a:lnSpc>
            <a:spcBef>
              <a:spcPct val="0"/>
            </a:spcBef>
            <a:spcAft>
              <a:spcPct val="35000"/>
            </a:spcAft>
            <a:buNone/>
          </a:pPr>
          <a:r>
            <a:rPr lang="en-IN" sz="2000" b="1" kern="1200" dirty="0">
              <a:solidFill>
                <a:schemeClr val="tx1"/>
              </a:solidFill>
            </a:rPr>
            <a:t>Data Understanding</a:t>
          </a:r>
        </a:p>
        <a:p>
          <a:pPr marL="171450" lvl="1" indent="-171450" algn="l" defTabSz="711200">
            <a:lnSpc>
              <a:spcPct val="90000"/>
            </a:lnSpc>
            <a:spcBef>
              <a:spcPct val="0"/>
            </a:spcBef>
            <a:spcAft>
              <a:spcPct val="15000"/>
            </a:spcAft>
            <a:buChar char="•"/>
          </a:pPr>
          <a:r>
            <a:rPr lang="en-IN" sz="1600" kern="1200" dirty="0">
              <a:solidFill>
                <a:schemeClr val="tx1"/>
              </a:solidFill>
            </a:rPr>
            <a:t>Identifying the business use case of each column from the provided Data Dictionary*.</a:t>
          </a:r>
        </a:p>
      </dsp:txBody>
      <dsp:txXfrm>
        <a:off x="4047039" y="4067"/>
        <a:ext cx="3197693" cy="1918616"/>
      </dsp:txXfrm>
    </dsp:sp>
    <dsp:sp modelId="{79660627-EF04-4695-A924-277BF8DE3284}">
      <dsp:nvSpPr>
        <dsp:cNvPr id="0" name=""/>
        <dsp:cNvSpPr/>
      </dsp:nvSpPr>
      <dsp:spPr>
        <a:xfrm>
          <a:off x="1712722" y="1920884"/>
          <a:ext cx="8002884" cy="704869"/>
        </a:xfrm>
        <a:custGeom>
          <a:avLst/>
          <a:gdLst/>
          <a:ahLst/>
          <a:cxnLst/>
          <a:rect l="0" t="0" r="0" b="0"/>
          <a:pathLst>
            <a:path>
              <a:moveTo>
                <a:pt x="8002884" y="0"/>
              </a:moveTo>
              <a:lnTo>
                <a:pt x="8002884" y="369534"/>
              </a:lnTo>
              <a:lnTo>
                <a:pt x="0" y="369534"/>
              </a:lnTo>
              <a:lnTo>
                <a:pt x="0" y="704869"/>
              </a:lnTo>
            </a:path>
          </a:pathLst>
        </a:custGeom>
        <a:noFill/>
        <a:ln w="38100" cap="flat" cmpd="sng" algn="ctr">
          <a:solidFill>
            <a:schemeClr val="accent2">
              <a:lumMod val="7500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513249" y="2269638"/>
        <a:ext cx="401830" cy="7361"/>
      </dsp:txXfrm>
    </dsp:sp>
    <dsp:sp modelId="{2D99D353-EA7E-47F3-AACA-00E14403670A}">
      <dsp:nvSpPr>
        <dsp:cNvPr id="0" name=""/>
        <dsp:cNvSpPr/>
      </dsp:nvSpPr>
      <dsp:spPr>
        <a:xfrm>
          <a:off x="7980202" y="4067"/>
          <a:ext cx="3470808" cy="1918616"/>
        </a:xfrm>
        <a:prstGeom prst="rect">
          <a:avLst/>
        </a:prstGeom>
        <a:solidFill>
          <a:schemeClr val="accent1">
            <a:lumMod val="60000"/>
            <a:lumOff val="4000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l" defTabSz="889000">
            <a:lnSpc>
              <a:spcPct val="90000"/>
            </a:lnSpc>
            <a:spcBef>
              <a:spcPct val="0"/>
            </a:spcBef>
            <a:spcAft>
              <a:spcPct val="35000"/>
            </a:spcAft>
            <a:buNone/>
          </a:pPr>
          <a:r>
            <a:rPr lang="en-IN" sz="2000" b="1" kern="1200" dirty="0">
              <a:solidFill>
                <a:schemeClr val="tx1"/>
              </a:solidFill>
            </a:rPr>
            <a:t>Univariate Data Analysis</a:t>
          </a:r>
        </a:p>
        <a:p>
          <a:pPr marL="171450" lvl="1" indent="-171450" algn="l" defTabSz="711200">
            <a:lnSpc>
              <a:spcPct val="90000"/>
            </a:lnSpc>
            <a:spcBef>
              <a:spcPct val="0"/>
            </a:spcBef>
            <a:spcAft>
              <a:spcPct val="15000"/>
            </a:spcAft>
            <a:buChar char="•"/>
          </a:pPr>
          <a:r>
            <a:rPr lang="en-IN" sz="1600" kern="1200" dirty="0">
              <a:solidFill>
                <a:schemeClr val="tx1"/>
              </a:solidFill>
            </a:rPr>
            <a:t>Observing each column one after the another, with describe, value count functions or visualization, dropping and selecting columns based upon business problem requirement.</a:t>
          </a:r>
        </a:p>
      </dsp:txBody>
      <dsp:txXfrm>
        <a:off x="7980202" y="4067"/>
        <a:ext cx="3470808" cy="1918616"/>
      </dsp:txXfrm>
    </dsp:sp>
    <dsp:sp modelId="{405F7107-DD96-4373-A8CD-7D7708925A8A}">
      <dsp:nvSpPr>
        <dsp:cNvPr id="0" name=""/>
        <dsp:cNvSpPr/>
      </dsp:nvSpPr>
      <dsp:spPr>
        <a:xfrm>
          <a:off x="3309769" y="3571741"/>
          <a:ext cx="704869" cy="91440"/>
        </a:xfrm>
        <a:custGeom>
          <a:avLst/>
          <a:gdLst/>
          <a:ahLst/>
          <a:cxnLst/>
          <a:rect l="0" t="0" r="0" b="0"/>
          <a:pathLst>
            <a:path>
              <a:moveTo>
                <a:pt x="0" y="45720"/>
              </a:moveTo>
              <a:lnTo>
                <a:pt x="704869" y="45720"/>
              </a:lnTo>
            </a:path>
          </a:pathLst>
        </a:custGeom>
        <a:noFill/>
        <a:ln w="38100" cap="flat" cmpd="sng" algn="ctr">
          <a:solidFill>
            <a:schemeClr val="accent2">
              <a:lumMod val="7500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643817" y="3613780"/>
        <a:ext cx="36773" cy="7361"/>
      </dsp:txXfrm>
    </dsp:sp>
    <dsp:sp modelId="{6F73B21D-A43A-4469-AB42-F9EB7CC73B60}">
      <dsp:nvSpPr>
        <dsp:cNvPr id="0" name=""/>
        <dsp:cNvSpPr/>
      </dsp:nvSpPr>
      <dsp:spPr>
        <a:xfrm>
          <a:off x="113876" y="2658153"/>
          <a:ext cx="3197693" cy="1918616"/>
        </a:xfrm>
        <a:prstGeom prst="rect">
          <a:avLst/>
        </a:prstGeom>
        <a:solidFill>
          <a:schemeClr val="accent1"/>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l" defTabSz="889000">
            <a:lnSpc>
              <a:spcPct val="90000"/>
            </a:lnSpc>
            <a:spcBef>
              <a:spcPct val="0"/>
            </a:spcBef>
            <a:spcAft>
              <a:spcPct val="35000"/>
            </a:spcAft>
            <a:buNone/>
          </a:pPr>
          <a:r>
            <a:rPr lang="en-IN" sz="2000" b="1" kern="1200" dirty="0">
              <a:solidFill>
                <a:schemeClr val="tx1"/>
              </a:solidFill>
            </a:rPr>
            <a:t>Bivariate Data Analysis</a:t>
          </a:r>
        </a:p>
        <a:p>
          <a:pPr marL="171450" lvl="1" indent="-171450" algn="l" defTabSz="711200">
            <a:lnSpc>
              <a:spcPct val="90000"/>
            </a:lnSpc>
            <a:spcBef>
              <a:spcPct val="0"/>
            </a:spcBef>
            <a:spcAft>
              <a:spcPct val="15000"/>
            </a:spcAft>
            <a:buChar char="•"/>
          </a:pPr>
          <a:r>
            <a:rPr lang="en-IN" sz="1600" b="0" kern="1200" dirty="0">
              <a:solidFill>
                <a:schemeClr val="tx1"/>
              </a:solidFill>
            </a:rPr>
            <a:t>Relative analysis of columns with Loan Status column to determine the direct or indirect impact.</a:t>
          </a:r>
        </a:p>
      </dsp:txBody>
      <dsp:txXfrm>
        <a:off x="113876" y="2658153"/>
        <a:ext cx="3197693" cy="1918616"/>
      </dsp:txXfrm>
    </dsp:sp>
    <dsp:sp modelId="{87EE6B53-6317-4C21-8EE8-EAB1FA84431E}">
      <dsp:nvSpPr>
        <dsp:cNvPr id="0" name=""/>
        <dsp:cNvSpPr/>
      </dsp:nvSpPr>
      <dsp:spPr>
        <a:xfrm>
          <a:off x="7242933" y="3571741"/>
          <a:ext cx="704869" cy="91440"/>
        </a:xfrm>
        <a:custGeom>
          <a:avLst/>
          <a:gdLst/>
          <a:ahLst/>
          <a:cxnLst/>
          <a:rect l="0" t="0" r="0" b="0"/>
          <a:pathLst>
            <a:path>
              <a:moveTo>
                <a:pt x="0" y="45720"/>
              </a:moveTo>
              <a:lnTo>
                <a:pt x="704869" y="45720"/>
              </a:lnTo>
            </a:path>
          </a:pathLst>
        </a:custGeom>
        <a:noFill/>
        <a:ln w="38100" cap="flat" cmpd="sng" algn="ctr">
          <a:solidFill>
            <a:schemeClr val="accent2">
              <a:lumMod val="7500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576981" y="3613780"/>
        <a:ext cx="36773" cy="7361"/>
      </dsp:txXfrm>
    </dsp:sp>
    <dsp:sp modelId="{A12B6182-FB70-46FE-BBF4-B6F1B0830A7A}">
      <dsp:nvSpPr>
        <dsp:cNvPr id="0" name=""/>
        <dsp:cNvSpPr/>
      </dsp:nvSpPr>
      <dsp:spPr>
        <a:xfrm>
          <a:off x="4047039" y="2658153"/>
          <a:ext cx="3197693" cy="1918616"/>
        </a:xfrm>
        <a:prstGeom prst="rect">
          <a:avLst/>
        </a:prstGeom>
        <a:solidFill>
          <a:schemeClr val="accent1">
            <a:lumMod val="75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hemeClr val="accent6"/>
        </a:lnRef>
        <a:fillRef idx="3">
          <a:schemeClr val="accent6"/>
        </a:fillRef>
        <a:effectRef idx="3">
          <a:schemeClr val="accent6"/>
        </a:effectRef>
        <a:fontRef idx="minor">
          <a:schemeClr val="lt1"/>
        </a:fontRef>
      </dsp:style>
      <dsp:txBody>
        <a:bodyPr spcFirstLastPara="0" vert="horz" wrap="square" lIns="142240" tIns="142240" rIns="142240" bIns="142240" numCol="1" spcCol="1270" anchor="t" anchorCtr="0">
          <a:noAutofit/>
        </a:bodyPr>
        <a:lstStyle/>
        <a:p>
          <a:pPr marL="0" lvl="0" indent="0" algn="l" defTabSz="889000">
            <a:lnSpc>
              <a:spcPct val="90000"/>
            </a:lnSpc>
            <a:spcBef>
              <a:spcPct val="0"/>
            </a:spcBef>
            <a:spcAft>
              <a:spcPct val="35000"/>
            </a:spcAft>
            <a:buNone/>
          </a:pPr>
          <a:r>
            <a:rPr lang="en-IN" sz="2000" b="1" kern="1200" dirty="0">
              <a:solidFill>
                <a:schemeClr val="tx1"/>
              </a:solidFill>
            </a:rPr>
            <a:t>Conclusions</a:t>
          </a:r>
        </a:p>
        <a:p>
          <a:pPr marL="171450" lvl="1" indent="-171450" algn="l" defTabSz="711200">
            <a:lnSpc>
              <a:spcPct val="90000"/>
            </a:lnSpc>
            <a:spcBef>
              <a:spcPct val="0"/>
            </a:spcBef>
            <a:spcAft>
              <a:spcPct val="15000"/>
            </a:spcAft>
            <a:buChar char="•"/>
          </a:pPr>
          <a:r>
            <a:rPr lang="en-US" sz="1600" kern="1200" dirty="0">
              <a:solidFill>
                <a:schemeClr val="tx1"/>
              </a:solidFill>
            </a:rPr>
            <a:t>Key factors include loan maturity, borrower grade, small business loans, and state-wise default rates, guiding informed lending decisions.</a:t>
          </a:r>
          <a:endParaRPr lang="en-IN" sz="1600" kern="1200" dirty="0">
            <a:solidFill>
              <a:schemeClr val="tx1"/>
            </a:solidFill>
          </a:endParaRPr>
        </a:p>
      </dsp:txBody>
      <dsp:txXfrm>
        <a:off x="4047039" y="2658153"/>
        <a:ext cx="3197693" cy="1918616"/>
      </dsp:txXfrm>
    </dsp:sp>
    <dsp:sp modelId="{AF0CCB02-7299-4AF9-BDED-1BD2A8A6BE11}">
      <dsp:nvSpPr>
        <dsp:cNvPr id="0" name=""/>
        <dsp:cNvSpPr/>
      </dsp:nvSpPr>
      <dsp:spPr>
        <a:xfrm>
          <a:off x="7980202" y="2658153"/>
          <a:ext cx="3695990" cy="1918616"/>
        </a:xfrm>
        <a:prstGeom prst="rect">
          <a:avLst/>
        </a:prstGeom>
        <a:solidFill>
          <a:schemeClr val="accent1">
            <a:lumMod val="5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hemeClr val="accent2"/>
        </a:lnRef>
        <a:fillRef idx="3">
          <a:schemeClr val="accent2"/>
        </a:fillRef>
        <a:effectRef idx="3">
          <a:schemeClr val="accent2"/>
        </a:effectRef>
        <a:fontRef idx="minor">
          <a:schemeClr val="lt1"/>
        </a:fontRef>
      </dsp:style>
      <dsp:txBody>
        <a:bodyPr spcFirstLastPara="0" vert="horz" wrap="square" lIns="142240" tIns="142240" rIns="142240" bIns="142240" numCol="1" spcCol="1270" anchor="t" anchorCtr="0">
          <a:noAutofit/>
        </a:bodyPr>
        <a:lstStyle/>
        <a:p>
          <a:pPr marL="0" lvl="0" indent="0" algn="l" defTabSz="889000">
            <a:lnSpc>
              <a:spcPct val="90000"/>
            </a:lnSpc>
            <a:spcBef>
              <a:spcPct val="0"/>
            </a:spcBef>
            <a:spcAft>
              <a:spcPct val="35000"/>
            </a:spcAft>
            <a:buNone/>
          </a:pPr>
          <a:r>
            <a:rPr lang="en-IN" sz="2000" b="1" kern="1200" dirty="0"/>
            <a:t>Recommendations</a:t>
          </a:r>
        </a:p>
        <a:p>
          <a:pPr marL="171450" lvl="1" indent="-171450" algn="l" defTabSz="711200">
            <a:lnSpc>
              <a:spcPct val="90000"/>
            </a:lnSpc>
            <a:spcBef>
              <a:spcPct val="0"/>
            </a:spcBef>
            <a:spcAft>
              <a:spcPct val="15000"/>
            </a:spcAft>
            <a:buChar char="•"/>
          </a:pPr>
          <a:r>
            <a:rPr lang="en-US" sz="1600" kern="1200" dirty="0">
              <a:solidFill>
                <a:schemeClr val="bg1"/>
              </a:solidFill>
              <a:latin typeface="+mn-lt"/>
            </a:rPr>
            <a:t>Emphasize quality over quantity in long-term loans, exercise prudence with small business lending, and reassess operations in high-default states.</a:t>
          </a:r>
          <a:endParaRPr lang="en-IN" sz="2000" b="1" kern="1200" dirty="0"/>
        </a:p>
      </dsp:txBody>
      <dsp:txXfrm>
        <a:off x="7980202" y="2658153"/>
        <a:ext cx="3695990" cy="191861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A13C7D-2250-4F11-A7F9-0A189B3409FC}"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44C3F-121D-4193-A145-36AB5CF501E1}" type="slidenum">
              <a:rPr lang="en-IN" smtClean="0"/>
              <a:t>‹#›</a:t>
            </a:fld>
            <a:endParaRPr lang="en-IN"/>
          </a:p>
        </p:txBody>
      </p:sp>
    </p:spTree>
    <p:extLst>
      <p:ext uri="{BB962C8B-B14F-4D97-AF65-F5344CB8AC3E}">
        <p14:creationId xmlns:p14="http://schemas.microsoft.com/office/powerpoint/2010/main" val="2249003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A13C7D-2250-4F11-A7F9-0A189B3409FC}" type="datetimeFigureOut">
              <a:rPr lang="en-IN" smtClean="0"/>
              <a:t>06-05-2024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444C3F-121D-4193-A145-36AB5CF501E1}" type="slidenum">
              <a:rPr lang="en-IN" smtClean="0"/>
              <a:t>‹#›</a:t>
            </a:fld>
            <a:endParaRPr lang="en-IN"/>
          </a:p>
        </p:txBody>
      </p:sp>
    </p:spTree>
    <p:extLst>
      <p:ext uri="{BB962C8B-B14F-4D97-AF65-F5344CB8AC3E}">
        <p14:creationId xmlns:p14="http://schemas.microsoft.com/office/powerpoint/2010/main" val="2612738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A13C7D-2250-4F11-A7F9-0A189B3409FC}" type="datetimeFigureOut">
              <a:rPr lang="en-IN" smtClean="0"/>
              <a:t>06-05-2024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444C3F-121D-4193-A145-36AB5CF501E1}" type="slidenum">
              <a:rPr lang="en-IN" smtClean="0"/>
              <a:t>‹#›</a:t>
            </a:fld>
            <a:endParaRPr lang="en-IN"/>
          </a:p>
        </p:txBody>
      </p:sp>
    </p:spTree>
    <p:extLst>
      <p:ext uri="{BB962C8B-B14F-4D97-AF65-F5344CB8AC3E}">
        <p14:creationId xmlns:p14="http://schemas.microsoft.com/office/powerpoint/2010/main" val="232283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A13C7D-2250-4F11-A7F9-0A189B3409FC}"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44C3F-121D-4193-A145-36AB5CF501E1}" type="slidenum">
              <a:rPr lang="en-IN" smtClean="0"/>
              <a:t>‹#›</a:t>
            </a:fld>
            <a:endParaRPr lang="en-IN"/>
          </a:p>
        </p:txBody>
      </p:sp>
    </p:spTree>
    <p:extLst>
      <p:ext uri="{BB962C8B-B14F-4D97-AF65-F5344CB8AC3E}">
        <p14:creationId xmlns:p14="http://schemas.microsoft.com/office/powerpoint/2010/main" val="396836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A13C7D-2250-4F11-A7F9-0A189B3409FC}"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44C3F-121D-4193-A145-36AB5CF501E1}" type="slidenum">
              <a:rPr lang="en-IN" smtClean="0"/>
              <a:t>‹#›</a:t>
            </a:fld>
            <a:endParaRPr lang="en-IN"/>
          </a:p>
        </p:txBody>
      </p:sp>
    </p:spTree>
    <p:extLst>
      <p:ext uri="{BB962C8B-B14F-4D97-AF65-F5344CB8AC3E}">
        <p14:creationId xmlns:p14="http://schemas.microsoft.com/office/powerpoint/2010/main" val="268502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1A13C7D-2250-4F11-A7F9-0A189B3409FC}" type="datetimeFigureOut">
              <a:rPr lang="en-IN" smtClean="0"/>
              <a:t>06-05-2024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CD444C3F-121D-4193-A145-36AB5CF501E1}" type="slidenum">
              <a:rPr lang="en-IN" smtClean="0"/>
              <a:t>‹#›</a:t>
            </a:fld>
            <a:endParaRPr lang="en-IN"/>
          </a:p>
        </p:txBody>
      </p:sp>
    </p:spTree>
    <p:extLst>
      <p:ext uri="{BB962C8B-B14F-4D97-AF65-F5344CB8AC3E}">
        <p14:creationId xmlns:p14="http://schemas.microsoft.com/office/powerpoint/2010/main" val="2552007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1A13C7D-2250-4F11-A7F9-0A189B3409FC}" type="datetimeFigureOut">
              <a:rPr lang="en-IN" smtClean="0"/>
              <a:t>06-05-2024</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CD444C3F-121D-4193-A145-36AB5CF501E1}" type="slidenum">
              <a:rPr lang="en-IN" smtClean="0"/>
              <a:t>‹#›</a:t>
            </a:fld>
            <a:endParaRPr lang="en-IN"/>
          </a:p>
        </p:txBody>
      </p:sp>
    </p:spTree>
    <p:extLst>
      <p:ext uri="{BB962C8B-B14F-4D97-AF65-F5344CB8AC3E}">
        <p14:creationId xmlns:p14="http://schemas.microsoft.com/office/powerpoint/2010/main" val="3029253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1A13C7D-2250-4F11-A7F9-0A189B3409FC}" type="datetimeFigureOut">
              <a:rPr lang="en-IN" smtClean="0"/>
              <a:t>06-05-2024</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CD444C3F-121D-4193-A145-36AB5CF501E1}" type="slidenum">
              <a:rPr lang="en-IN" smtClean="0"/>
              <a:t>‹#›</a:t>
            </a:fld>
            <a:endParaRPr lang="en-IN"/>
          </a:p>
        </p:txBody>
      </p:sp>
    </p:spTree>
    <p:extLst>
      <p:ext uri="{BB962C8B-B14F-4D97-AF65-F5344CB8AC3E}">
        <p14:creationId xmlns:p14="http://schemas.microsoft.com/office/powerpoint/2010/main" val="128064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1A13C7D-2250-4F11-A7F9-0A189B3409FC}"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444C3F-121D-4193-A145-36AB5CF501E1}" type="slidenum">
              <a:rPr lang="en-IN" smtClean="0"/>
              <a:t>‹#›</a:t>
            </a:fld>
            <a:endParaRPr lang="en-IN"/>
          </a:p>
        </p:txBody>
      </p:sp>
    </p:spTree>
    <p:extLst>
      <p:ext uri="{BB962C8B-B14F-4D97-AF65-F5344CB8AC3E}">
        <p14:creationId xmlns:p14="http://schemas.microsoft.com/office/powerpoint/2010/main" val="632155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1A13C7D-2250-4F11-A7F9-0A189B3409FC}" type="datetimeFigureOut">
              <a:rPr lang="en-IN" smtClean="0"/>
              <a:t>06-05-2024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CD444C3F-121D-4193-A145-36AB5CF501E1}" type="slidenum">
              <a:rPr lang="en-IN" smtClean="0"/>
              <a:t>‹#›</a:t>
            </a:fld>
            <a:endParaRPr lang="en-IN"/>
          </a:p>
        </p:txBody>
      </p:sp>
    </p:spTree>
    <p:extLst>
      <p:ext uri="{BB962C8B-B14F-4D97-AF65-F5344CB8AC3E}">
        <p14:creationId xmlns:p14="http://schemas.microsoft.com/office/powerpoint/2010/main" val="3412907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1A13C7D-2250-4F11-A7F9-0A189B3409FC}" type="datetimeFigureOut">
              <a:rPr lang="en-IN" smtClean="0"/>
              <a:t>06-05-2024</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CD444C3F-121D-4193-A145-36AB5CF501E1}" type="slidenum">
              <a:rPr lang="en-IN" smtClean="0"/>
              <a:t>‹#›</a:t>
            </a:fld>
            <a:endParaRPr lang="en-IN"/>
          </a:p>
        </p:txBody>
      </p:sp>
    </p:spTree>
    <p:extLst>
      <p:ext uri="{BB962C8B-B14F-4D97-AF65-F5344CB8AC3E}">
        <p14:creationId xmlns:p14="http://schemas.microsoft.com/office/powerpoint/2010/main" val="1012160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1A13C7D-2250-4F11-A7F9-0A189B3409FC}" type="datetimeFigureOut">
              <a:rPr lang="en-IN" smtClean="0"/>
              <a:t>06-05-2024</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D444C3F-121D-4193-A145-36AB5CF501E1}" type="slidenum">
              <a:rPr lang="en-IN" smtClean="0"/>
              <a:t>‹#›</a:t>
            </a:fld>
            <a:endParaRPr lang="en-IN"/>
          </a:p>
        </p:txBody>
      </p:sp>
    </p:spTree>
    <p:extLst>
      <p:ext uri="{BB962C8B-B14F-4D97-AF65-F5344CB8AC3E}">
        <p14:creationId xmlns:p14="http://schemas.microsoft.com/office/powerpoint/2010/main" val="241659672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slide" Target="slide4.xml"/><Relationship Id="rId7" Type="http://schemas.openxmlformats.org/officeDocument/2006/relationships/slide" Target="slide32.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5.xml"/><Relationship Id="rId9"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2.xml"/><Relationship Id="rId5" Type="http://schemas.openxmlformats.org/officeDocument/2006/relationships/image" Target="../media/image44.emf"/><Relationship Id="rId4" Type="http://schemas.openxmlformats.org/officeDocument/2006/relationships/image" Target="../media/image43.emf"/></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9484A-C5AB-FCA8-B8BB-6241340B1DA2}"/>
              </a:ext>
            </a:extLst>
          </p:cNvPr>
          <p:cNvSpPr>
            <a:spLocks noGrp="1"/>
          </p:cNvSpPr>
          <p:nvPr>
            <p:ph type="ctrTitle"/>
          </p:nvPr>
        </p:nvSpPr>
        <p:spPr/>
        <p:txBody>
          <a:bodyPr>
            <a:normAutofit/>
          </a:bodyPr>
          <a:lstStyle/>
          <a:p>
            <a:r>
              <a:rPr lang="en-US" sz="5400" b="1" dirty="0">
                <a:solidFill>
                  <a:schemeClr val="tx1"/>
                </a:solidFill>
              </a:rPr>
              <a:t>Lending Club Case Study</a:t>
            </a:r>
            <a:endParaRPr lang="en-IN" sz="5400" b="1" dirty="0">
              <a:solidFill>
                <a:schemeClr val="tx1"/>
              </a:solidFill>
            </a:endParaRPr>
          </a:p>
        </p:txBody>
      </p:sp>
      <p:sp>
        <p:nvSpPr>
          <p:cNvPr id="3" name="Subtitle 2">
            <a:extLst>
              <a:ext uri="{FF2B5EF4-FFF2-40B4-BE49-F238E27FC236}">
                <a16:creationId xmlns:a16="http://schemas.microsoft.com/office/drawing/2014/main" id="{9EE4ABDE-7658-681E-5C77-EFD0A78112FB}"/>
              </a:ext>
            </a:extLst>
          </p:cNvPr>
          <p:cNvSpPr>
            <a:spLocks noGrp="1"/>
          </p:cNvSpPr>
          <p:nvPr>
            <p:ph type="subTitle" idx="1"/>
          </p:nvPr>
        </p:nvSpPr>
        <p:spPr>
          <a:xfrm>
            <a:off x="1100015" y="4564186"/>
            <a:ext cx="7315200" cy="1106424"/>
          </a:xfrm>
        </p:spPr>
        <p:txBody>
          <a:bodyPr>
            <a:normAutofit fontScale="92500" lnSpcReduction="10000"/>
          </a:bodyPr>
          <a:lstStyle/>
          <a:p>
            <a:r>
              <a:rPr lang="en-US" dirty="0">
                <a:solidFill>
                  <a:schemeClr val="tx2"/>
                </a:solidFill>
                <a:latin typeface="Arial" panose="020B0604020202020204" pitchFamily="34" charset="0"/>
                <a:cs typeface="Arial" panose="020B0604020202020204" pitchFamily="34" charset="0"/>
              </a:rPr>
              <a:t>Submitted by – 	Sidharth Rai (5760097)</a:t>
            </a:r>
          </a:p>
          <a:p>
            <a:r>
              <a:rPr lang="en-US" dirty="0">
                <a:solidFill>
                  <a:schemeClr val="tx2"/>
                </a:solidFill>
                <a:latin typeface="Arial" panose="020B0604020202020204" pitchFamily="34" charset="0"/>
                <a:cs typeface="Arial" panose="020B0604020202020204" pitchFamily="34" charset="0"/>
              </a:rPr>
              <a:t>		Sourav Sirohi (5623940)</a:t>
            </a:r>
            <a:r>
              <a:rPr lang="en-IN" sz="1400" dirty="0">
                <a:solidFill>
                  <a:schemeClr val="tx2"/>
                </a:solidFill>
              </a:rPr>
              <a:t>                                                     </a:t>
            </a:r>
          </a:p>
          <a:p>
            <a:r>
              <a:rPr lang="en-IN" sz="1500" dirty="0">
                <a:solidFill>
                  <a:schemeClr val="tx2"/>
                </a:solidFill>
              </a:rPr>
              <a:t>An assignment for </a:t>
            </a:r>
            <a:r>
              <a:rPr lang="en-US" sz="1500" dirty="0" err="1">
                <a:solidFill>
                  <a:schemeClr val="tx2"/>
                </a:solidFill>
              </a:rPr>
              <a:t>upGrad</a:t>
            </a:r>
            <a:r>
              <a:rPr lang="en-US" sz="1500" dirty="0">
                <a:solidFill>
                  <a:schemeClr val="tx2"/>
                </a:solidFill>
              </a:rPr>
              <a:t> and IIITB Machine Learning &amp; AI Program.</a:t>
            </a:r>
          </a:p>
        </p:txBody>
      </p:sp>
    </p:spTree>
    <p:extLst>
      <p:ext uri="{BB962C8B-B14F-4D97-AF65-F5344CB8AC3E}">
        <p14:creationId xmlns:p14="http://schemas.microsoft.com/office/powerpoint/2010/main" val="1726392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Interest Rate Percentage</a:t>
            </a:r>
            <a:br>
              <a:rPr lang="en-IN" b="1" dirty="0">
                <a:solidFill>
                  <a:schemeClr val="tx1"/>
                </a:solidFill>
              </a:rPr>
            </a:br>
            <a:r>
              <a:rPr lang="en-IN" sz="2000" dirty="0">
                <a:solidFill>
                  <a:schemeClr val="tx1"/>
                </a:solidFill>
              </a:rPr>
              <a:t>(</a:t>
            </a:r>
            <a:r>
              <a:rPr lang="en-IN" sz="2000" dirty="0" err="1">
                <a:solidFill>
                  <a:schemeClr val="tx1"/>
                </a:solidFill>
              </a:rPr>
              <a:t>int_rate</a:t>
            </a:r>
            <a:r>
              <a:rPr lang="en-IN" sz="2000" dirty="0">
                <a:solidFill>
                  <a:schemeClr val="tx1"/>
                </a:solidFill>
              </a:rPr>
              <a:t>)</a:t>
            </a:r>
            <a:br>
              <a:rPr lang="en-IN" sz="2000" dirty="0">
                <a:solidFill>
                  <a:schemeClr val="tx1"/>
                </a:solidFill>
              </a:rPr>
            </a:br>
            <a:br>
              <a:rPr lang="en-IN" sz="2000" dirty="0">
                <a:solidFill>
                  <a:schemeClr val="tx1"/>
                </a:solidFill>
              </a:rPr>
            </a:br>
            <a:r>
              <a:rPr lang="en-US" sz="1600" i="1" dirty="0">
                <a:solidFill>
                  <a:schemeClr val="tx1"/>
                </a:solidFill>
              </a:rPr>
              <a:t>Interest Rate on the loan.</a:t>
            </a:r>
            <a:endParaRPr lang="en-IN" sz="2800" i="1" dirty="0">
              <a:solidFill>
                <a:schemeClr val="tx1"/>
              </a:solidFill>
            </a:endParaRPr>
          </a:p>
        </p:txBody>
      </p:sp>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3869267" y="3677696"/>
            <a:ext cx="7877255" cy="2532184"/>
          </a:xfrm>
        </p:spPr>
        <p:txBody>
          <a:bodyPr>
            <a:noAutofit/>
          </a:bodyPr>
          <a:lstStyle/>
          <a:p>
            <a:pPr algn="l">
              <a:buFont typeface="Arial" panose="020B0604020202020204" pitchFamily="34" charset="0"/>
              <a:buChar char="•"/>
            </a:pPr>
            <a:r>
              <a:rPr lang="en-US" sz="1600" dirty="0">
                <a:solidFill>
                  <a:srgbClr val="0D0D0D"/>
                </a:solidFill>
                <a:highlight>
                  <a:srgbClr val="FFFFFF"/>
                </a:highlight>
                <a:latin typeface="Arial" panose="020B0604020202020204" pitchFamily="34" charset="0"/>
                <a:cs typeface="Arial" panose="020B0604020202020204" pitchFamily="34" charset="0"/>
              </a:rPr>
              <a:t>Dropped ‘%’ symbol, from object datatype to float datatype.</a:t>
            </a:r>
          </a:p>
          <a:p>
            <a:pPr algn="l">
              <a:buFont typeface="Arial" panose="020B0604020202020204" pitchFamily="34" charset="0"/>
              <a:buChar char="•"/>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Created a categorical variable based on interest rate.</a:t>
            </a:r>
          </a:p>
          <a:p>
            <a:pPr lvl="1">
              <a:buFont typeface="Arial" panose="020B0604020202020204" pitchFamily="34" charset="0"/>
              <a:buChar char="•"/>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Upto 1st quartile will be classified as ‘</a:t>
            </a:r>
            <a:r>
              <a:rPr lang="en-US" sz="1600" dirty="0">
                <a:solidFill>
                  <a:srgbClr val="0D0D0D"/>
                </a:solidFill>
                <a:highlight>
                  <a:srgbClr val="FFFFFF"/>
                </a:highlight>
                <a:latin typeface="Arial" panose="020B0604020202020204" pitchFamily="34" charset="0"/>
                <a:cs typeface="Arial" panose="020B0604020202020204" pitchFamily="34" charset="0"/>
              </a:rPr>
              <a:t>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ow Interest’.</a:t>
            </a:r>
          </a:p>
          <a:p>
            <a:pPr lvl="1">
              <a:buFont typeface="Arial" panose="020B0604020202020204" pitchFamily="34" charset="0"/>
              <a:buChar char="•"/>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From 1st quartile to median will be classified as ‘Medium’.</a:t>
            </a:r>
          </a:p>
          <a:p>
            <a:pPr lvl="1">
              <a:buFont typeface="Arial" panose="020B0604020202020204" pitchFamily="34" charset="0"/>
              <a:buChar char="•"/>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From median to 75th quartile will be classified as ‘</a:t>
            </a:r>
            <a:r>
              <a:rPr lang="en-US" sz="1600" dirty="0">
                <a:solidFill>
                  <a:srgbClr val="0D0D0D"/>
                </a:solidFill>
                <a:highlight>
                  <a:srgbClr val="FFFFFF"/>
                </a:highlight>
                <a:latin typeface="Arial" panose="020B0604020202020204" pitchFamily="34" charset="0"/>
                <a:cs typeface="Arial" panose="020B0604020202020204" pitchFamily="34" charset="0"/>
              </a:rPr>
              <a:t>M</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edium High’</a:t>
            </a:r>
          </a:p>
          <a:p>
            <a:pPr lvl="1">
              <a:buFont typeface="Arial" panose="020B0604020202020204" pitchFamily="34" charset="0"/>
              <a:buChar char="•"/>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From 75th quartile to 100th quartile will be classified as ‘High’</a:t>
            </a:r>
          </a:p>
          <a:p>
            <a:pPr lvl="1">
              <a:buFont typeface="Arial" panose="020B0604020202020204" pitchFamily="34" charset="0"/>
              <a:buChar char="•"/>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Outlier will be classified as ‘Extremely </a:t>
            </a:r>
            <a:r>
              <a:rPr lang="en-US" sz="1600" dirty="0">
                <a:solidFill>
                  <a:srgbClr val="0D0D0D"/>
                </a:solidFill>
                <a:highlight>
                  <a:srgbClr val="FFFFFF"/>
                </a:highlight>
                <a:latin typeface="Arial" panose="020B0604020202020204" pitchFamily="34" charset="0"/>
                <a:cs typeface="Arial" panose="020B0604020202020204" pitchFamily="34" charset="0"/>
              </a:rPr>
              <a:t>H</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igh’.</a:t>
            </a:r>
          </a:p>
          <a:p>
            <a:pPr>
              <a:buFont typeface="Arial" panose="020B0604020202020204" pitchFamily="34" charset="0"/>
              <a:buChar char="•"/>
            </a:pPr>
            <a:r>
              <a:rPr lang="en-US" sz="1600" b="1" dirty="0">
                <a:solidFill>
                  <a:srgbClr val="0D0D0D"/>
                </a:solidFill>
                <a:highlight>
                  <a:srgbClr val="FFFFFF"/>
                </a:highlight>
                <a:latin typeface="Arial" panose="020B0604020202020204" pitchFamily="34" charset="0"/>
                <a:cs typeface="Arial" panose="020B0604020202020204" pitchFamily="34" charset="0"/>
              </a:rPr>
              <a:t>High Interest Rate may lead to high chances of defaulting.</a:t>
            </a:r>
          </a:p>
        </p:txBody>
      </p:sp>
      <p:pic>
        <p:nvPicPr>
          <p:cNvPr id="8" name="Picture 7">
            <a:extLst>
              <a:ext uri="{FF2B5EF4-FFF2-40B4-BE49-F238E27FC236}">
                <a16:creationId xmlns:a16="http://schemas.microsoft.com/office/drawing/2014/main" id="{2E245253-2F95-60B6-28ED-23421A09621D}"/>
              </a:ext>
            </a:extLst>
          </p:cNvPr>
          <p:cNvPicPr>
            <a:picLocks noChangeAspect="1"/>
          </p:cNvPicPr>
          <p:nvPr/>
        </p:nvPicPr>
        <p:blipFill>
          <a:blip r:embed="rId2"/>
          <a:stretch>
            <a:fillRect/>
          </a:stretch>
        </p:blipFill>
        <p:spPr>
          <a:xfrm>
            <a:off x="3564786" y="722510"/>
            <a:ext cx="1031111" cy="2030737"/>
          </a:xfrm>
          <a:prstGeom prst="rect">
            <a:avLst/>
          </a:prstGeom>
        </p:spPr>
      </p:pic>
      <p:pic>
        <p:nvPicPr>
          <p:cNvPr id="10" name="Picture 9">
            <a:extLst>
              <a:ext uri="{FF2B5EF4-FFF2-40B4-BE49-F238E27FC236}">
                <a16:creationId xmlns:a16="http://schemas.microsoft.com/office/drawing/2014/main" id="{F38E274E-6E96-41BA-46E7-BFF0C58E352E}"/>
              </a:ext>
            </a:extLst>
          </p:cNvPr>
          <p:cNvPicPr>
            <a:picLocks noChangeAspect="1"/>
          </p:cNvPicPr>
          <p:nvPr/>
        </p:nvPicPr>
        <p:blipFill rotWithShape="1">
          <a:blip r:embed="rId3"/>
          <a:srcRect t="18343" r="35932"/>
          <a:stretch/>
        </p:blipFill>
        <p:spPr>
          <a:xfrm>
            <a:off x="5160765" y="722511"/>
            <a:ext cx="2435340" cy="2030737"/>
          </a:xfrm>
          <a:prstGeom prst="rect">
            <a:avLst/>
          </a:prstGeom>
        </p:spPr>
      </p:pic>
      <p:cxnSp>
        <p:nvCxnSpPr>
          <p:cNvPr id="12" name="Straight Arrow Connector 11">
            <a:extLst>
              <a:ext uri="{FF2B5EF4-FFF2-40B4-BE49-F238E27FC236}">
                <a16:creationId xmlns:a16="http://schemas.microsoft.com/office/drawing/2014/main" id="{C9D8061A-FD15-20C9-794A-D18E7ED3776F}"/>
              </a:ext>
            </a:extLst>
          </p:cNvPr>
          <p:cNvCxnSpPr>
            <a:stCxn id="8" idx="3"/>
            <a:endCxn id="10" idx="1"/>
          </p:cNvCxnSpPr>
          <p:nvPr/>
        </p:nvCxnSpPr>
        <p:spPr>
          <a:xfrm>
            <a:off x="4595897" y="1737879"/>
            <a:ext cx="564868"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B856AA0-C381-D0D9-E72D-23D9F26FEBC9}"/>
              </a:ext>
            </a:extLst>
          </p:cNvPr>
          <p:cNvPicPr>
            <a:picLocks noChangeAspect="1"/>
          </p:cNvPicPr>
          <p:nvPr/>
        </p:nvPicPr>
        <p:blipFill>
          <a:blip r:embed="rId4"/>
          <a:stretch>
            <a:fillRect/>
          </a:stretch>
        </p:blipFill>
        <p:spPr>
          <a:xfrm>
            <a:off x="8029034" y="722510"/>
            <a:ext cx="4147121" cy="2812124"/>
          </a:xfrm>
          <a:prstGeom prst="rect">
            <a:avLst/>
          </a:prstGeom>
        </p:spPr>
      </p:pic>
    </p:spTree>
    <p:extLst>
      <p:ext uri="{BB962C8B-B14F-4D97-AF65-F5344CB8AC3E}">
        <p14:creationId xmlns:p14="http://schemas.microsoft.com/office/powerpoint/2010/main" val="3212307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Grade and Sub Grade</a:t>
            </a:r>
            <a:br>
              <a:rPr lang="en-IN" b="1" dirty="0">
                <a:solidFill>
                  <a:schemeClr val="tx1"/>
                </a:solidFill>
              </a:rPr>
            </a:br>
            <a:r>
              <a:rPr lang="en-IN" sz="2000" dirty="0">
                <a:solidFill>
                  <a:schemeClr val="tx1"/>
                </a:solidFill>
              </a:rPr>
              <a:t>(grade &amp; </a:t>
            </a:r>
            <a:r>
              <a:rPr lang="en-IN" sz="2000" dirty="0" err="1">
                <a:solidFill>
                  <a:schemeClr val="tx1"/>
                </a:solidFill>
              </a:rPr>
              <a:t>sub_grade</a:t>
            </a:r>
            <a:r>
              <a:rPr lang="en-IN" sz="2000" dirty="0">
                <a:solidFill>
                  <a:schemeClr val="tx1"/>
                </a:solidFill>
              </a:rPr>
              <a:t>)</a:t>
            </a:r>
            <a:br>
              <a:rPr lang="en-IN" sz="2000" dirty="0">
                <a:solidFill>
                  <a:schemeClr val="tx1"/>
                </a:solidFill>
              </a:rPr>
            </a:br>
            <a:br>
              <a:rPr lang="en-IN" sz="2000" dirty="0">
                <a:solidFill>
                  <a:schemeClr val="tx1"/>
                </a:solidFill>
              </a:rPr>
            </a:br>
            <a:r>
              <a:rPr lang="en-US" sz="1600" i="1" dirty="0">
                <a:solidFill>
                  <a:schemeClr val="tx1"/>
                </a:solidFill>
              </a:rPr>
              <a:t>LC assigned loan grade and sub grade</a:t>
            </a:r>
            <a:endParaRPr lang="en-IN" sz="2800" i="1" dirty="0">
              <a:solidFill>
                <a:schemeClr val="tx1"/>
              </a:solidFill>
            </a:endParaRPr>
          </a:p>
        </p:txBody>
      </p:sp>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3869267" y="4550002"/>
            <a:ext cx="7877255" cy="1659878"/>
          </a:xfrm>
        </p:spPr>
        <p:txBody>
          <a:bodyPr>
            <a:noAutofit/>
          </a:bodyPr>
          <a:lstStyle/>
          <a:p>
            <a:pPr marL="0" indent="0" algn="l">
              <a:buNone/>
            </a:pPr>
            <a:r>
              <a:rPr lang="en-US" sz="1600" dirty="0">
                <a:solidFill>
                  <a:srgbClr val="0D0D0D"/>
                </a:solidFill>
                <a:highlight>
                  <a:srgbClr val="FFFFFF"/>
                </a:highlight>
                <a:latin typeface="Söhne"/>
              </a:rPr>
              <a:t>Observations:</a:t>
            </a:r>
          </a:p>
          <a:p>
            <a:pPr algn="l">
              <a:buFont typeface="Arial" panose="020B0604020202020204" pitchFamily="34" charset="0"/>
              <a:buChar char="•"/>
            </a:pPr>
            <a:r>
              <a:rPr lang="en-US" sz="1600" dirty="0">
                <a:solidFill>
                  <a:srgbClr val="0D0D0D"/>
                </a:solidFill>
                <a:highlight>
                  <a:srgbClr val="FFFFFF"/>
                </a:highlight>
                <a:latin typeface="Söhne"/>
              </a:rPr>
              <a:t>Grade signifies borrower creditworthiness from A to G.</a:t>
            </a:r>
          </a:p>
          <a:p>
            <a:pPr algn="l">
              <a:buFont typeface="Arial" panose="020B0604020202020204" pitchFamily="34" charset="0"/>
              <a:buChar char="•"/>
            </a:pPr>
            <a:r>
              <a:rPr lang="en-US" sz="1600" dirty="0">
                <a:solidFill>
                  <a:srgbClr val="0D0D0D"/>
                </a:solidFill>
                <a:highlight>
                  <a:srgbClr val="FFFFFF"/>
                </a:highlight>
                <a:latin typeface="Söhne"/>
              </a:rPr>
              <a:t>Subgrade divides each grade into 5 categories, reflecting increasing risk.</a:t>
            </a:r>
          </a:p>
          <a:p>
            <a:pPr algn="l">
              <a:buFont typeface="Arial" panose="020B0604020202020204" pitchFamily="34" charset="0"/>
              <a:buChar char="•"/>
            </a:pPr>
            <a:r>
              <a:rPr lang="en-US" sz="1600" dirty="0">
                <a:solidFill>
                  <a:srgbClr val="0D0D0D"/>
                </a:solidFill>
                <a:highlight>
                  <a:srgbClr val="FFFFFF"/>
                </a:highlight>
                <a:latin typeface="Söhne"/>
              </a:rPr>
              <a:t>Majority of borrowers fall under Grade B, with decreasing numbers towards higher risk grades.</a:t>
            </a:r>
          </a:p>
        </p:txBody>
      </p:sp>
      <p:pic>
        <p:nvPicPr>
          <p:cNvPr id="4" name="Picture 3">
            <a:extLst>
              <a:ext uri="{FF2B5EF4-FFF2-40B4-BE49-F238E27FC236}">
                <a16:creationId xmlns:a16="http://schemas.microsoft.com/office/drawing/2014/main" id="{F6142583-F3B0-4D63-1A39-C71008F8E591}"/>
              </a:ext>
            </a:extLst>
          </p:cNvPr>
          <p:cNvPicPr>
            <a:picLocks noChangeAspect="1"/>
          </p:cNvPicPr>
          <p:nvPr/>
        </p:nvPicPr>
        <p:blipFill>
          <a:blip r:embed="rId2"/>
          <a:stretch>
            <a:fillRect/>
          </a:stretch>
        </p:blipFill>
        <p:spPr>
          <a:xfrm>
            <a:off x="3455454" y="851767"/>
            <a:ext cx="5125839" cy="3698235"/>
          </a:xfrm>
          <a:prstGeom prst="rect">
            <a:avLst/>
          </a:prstGeom>
        </p:spPr>
      </p:pic>
      <p:pic>
        <p:nvPicPr>
          <p:cNvPr id="7" name="Picture 6">
            <a:extLst>
              <a:ext uri="{FF2B5EF4-FFF2-40B4-BE49-F238E27FC236}">
                <a16:creationId xmlns:a16="http://schemas.microsoft.com/office/drawing/2014/main" id="{01320DA5-84FF-82C5-5798-14F3B43839A1}"/>
              </a:ext>
            </a:extLst>
          </p:cNvPr>
          <p:cNvPicPr>
            <a:picLocks noChangeAspect="1"/>
          </p:cNvPicPr>
          <p:nvPr/>
        </p:nvPicPr>
        <p:blipFill>
          <a:blip r:embed="rId3"/>
          <a:stretch>
            <a:fillRect/>
          </a:stretch>
        </p:blipFill>
        <p:spPr>
          <a:xfrm>
            <a:off x="8803996" y="319204"/>
            <a:ext cx="3165229" cy="2341349"/>
          </a:xfrm>
          <a:prstGeom prst="rect">
            <a:avLst/>
          </a:prstGeom>
        </p:spPr>
      </p:pic>
      <p:pic>
        <p:nvPicPr>
          <p:cNvPr id="11" name="Picture 10">
            <a:extLst>
              <a:ext uri="{FF2B5EF4-FFF2-40B4-BE49-F238E27FC236}">
                <a16:creationId xmlns:a16="http://schemas.microsoft.com/office/drawing/2014/main" id="{0F50AEFC-A263-A775-EB79-56A379EA9A0C}"/>
              </a:ext>
            </a:extLst>
          </p:cNvPr>
          <p:cNvPicPr>
            <a:picLocks noChangeAspect="1"/>
          </p:cNvPicPr>
          <p:nvPr/>
        </p:nvPicPr>
        <p:blipFill>
          <a:blip r:embed="rId4"/>
          <a:stretch>
            <a:fillRect/>
          </a:stretch>
        </p:blipFill>
        <p:spPr>
          <a:xfrm>
            <a:off x="8824092" y="2660553"/>
            <a:ext cx="3137840" cy="2309904"/>
          </a:xfrm>
          <a:prstGeom prst="rect">
            <a:avLst/>
          </a:prstGeom>
        </p:spPr>
      </p:pic>
      <p:cxnSp>
        <p:nvCxnSpPr>
          <p:cNvPr id="13" name="Straight Arrow Connector 12">
            <a:extLst>
              <a:ext uri="{FF2B5EF4-FFF2-40B4-BE49-F238E27FC236}">
                <a16:creationId xmlns:a16="http://schemas.microsoft.com/office/drawing/2014/main" id="{6F4FF2F2-6E4D-83EF-FD03-DE35D661B02D}"/>
              </a:ext>
            </a:extLst>
          </p:cNvPr>
          <p:cNvCxnSpPr>
            <a:cxnSpLocks/>
          </p:cNvCxnSpPr>
          <p:nvPr/>
        </p:nvCxnSpPr>
        <p:spPr>
          <a:xfrm>
            <a:off x="4783015" y="1123837"/>
            <a:ext cx="3366198" cy="292564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441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Employment Length</a:t>
            </a:r>
            <a:br>
              <a:rPr lang="en-IN" b="1" dirty="0">
                <a:solidFill>
                  <a:schemeClr val="tx1"/>
                </a:solidFill>
              </a:rPr>
            </a:br>
            <a:r>
              <a:rPr lang="en-IN" sz="2000" dirty="0">
                <a:solidFill>
                  <a:schemeClr val="tx1"/>
                </a:solidFill>
              </a:rPr>
              <a:t>(</a:t>
            </a:r>
            <a:r>
              <a:rPr lang="en-IN" sz="2000" dirty="0" err="1">
                <a:solidFill>
                  <a:schemeClr val="tx1"/>
                </a:solidFill>
              </a:rPr>
              <a:t>emp_length</a:t>
            </a:r>
            <a:r>
              <a:rPr lang="en-IN" sz="2000" dirty="0">
                <a:solidFill>
                  <a:schemeClr val="tx1"/>
                </a:solidFill>
              </a:rPr>
              <a:t>)</a:t>
            </a:r>
            <a:br>
              <a:rPr lang="en-IN" sz="2000" dirty="0">
                <a:solidFill>
                  <a:schemeClr val="tx1"/>
                </a:solidFill>
              </a:rPr>
            </a:br>
            <a:br>
              <a:rPr lang="en-IN" sz="2000" dirty="0">
                <a:solidFill>
                  <a:schemeClr val="tx1"/>
                </a:solidFill>
              </a:rPr>
            </a:br>
            <a:r>
              <a:rPr lang="en-US" sz="1600" i="1" dirty="0">
                <a:solidFill>
                  <a:schemeClr val="tx1"/>
                </a:solidFill>
              </a:rPr>
              <a:t>Employment length in years. Possible values are between 0 and 10 where 0 means less than one year and 10 means ten or more years. </a:t>
            </a:r>
            <a:endParaRPr lang="en-IN" sz="2800" i="1" dirty="0">
              <a:solidFill>
                <a:schemeClr val="tx1"/>
              </a:solidFill>
            </a:endParaRPr>
          </a:p>
        </p:txBody>
      </p:sp>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3869267" y="4550002"/>
            <a:ext cx="7877255" cy="1659878"/>
          </a:xfrm>
        </p:spPr>
        <p:txBody>
          <a:bodyPr>
            <a:noAutofit/>
          </a:bodyPr>
          <a:lstStyle/>
          <a:p>
            <a:pPr marL="0" indent="0" algn="l">
              <a:buNone/>
            </a:pPr>
            <a:r>
              <a:rPr lang="en-US" sz="1600" dirty="0">
                <a:solidFill>
                  <a:srgbClr val="0D0D0D"/>
                </a:solidFill>
                <a:highlight>
                  <a:srgbClr val="FFFFFF"/>
                </a:highlight>
                <a:latin typeface="Söhne"/>
              </a:rPr>
              <a:t>Observations:</a:t>
            </a:r>
          </a:p>
          <a:p>
            <a:pPr algn="l">
              <a:buFont typeface="Arial" panose="020B0604020202020204" pitchFamily="34" charset="0"/>
              <a:buChar char="•"/>
            </a:pPr>
            <a:r>
              <a:rPr lang="en-US" sz="1600" dirty="0">
                <a:solidFill>
                  <a:srgbClr val="0D0D0D"/>
                </a:solidFill>
                <a:highlight>
                  <a:srgbClr val="FFFFFF"/>
                </a:highlight>
                <a:latin typeface="Söhne"/>
              </a:rPr>
              <a:t>1075 observations have null values in employee length.</a:t>
            </a:r>
          </a:p>
          <a:p>
            <a:pPr algn="l">
              <a:buFont typeface="Arial" panose="020B0604020202020204" pitchFamily="34" charset="0"/>
              <a:buChar char="•"/>
            </a:pPr>
            <a:r>
              <a:rPr lang="en-US" sz="1600" dirty="0">
                <a:solidFill>
                  <a:srgbClr val="0D0D0D"/>
                </a:solidFill>
                <a:highlight>
                  <a:srgbClr val="FFFFFF"/>
                </a:highlight>
                <a:latin typeface="Söhne"/>
              </a:rPr>
              <a:t>These null values will be replaced with "10+ years", the most frequent category. (mode)</a:t>
            </a:r>
          </a:p>
        </p:txBody>
      </p:sp>
      <p:pic>
        <p:nvPicPr>
          <p:cNvPr id="6" name="Picture 5">
            <a:extLst>
              <a:ext uri="{FF2B5EF4-FFF2-40B4-BE49-F238E27FC236}">
                <a16:creationId xmlns:a16="http://schemas.microsoft.com/office/drawing/2014/main" id="{D5C9EDAD-053B-81A1-EB23-2AC7F59FBB76}"/>
              </a:ext>
            </a:extLst>
          </p:cNvPr>
          <p:cNvPicPr>
            <a:picLocks noChangeAspect="1"/>
          </p:cNvPicPr>
          <p:nvPr/>
        </p:nvPicPr>
        <p:blipFill>
          <a:blip r:embed="rId2"/>
          <a:stretch>
            <a:fillRect/>
          </a:stretch>
        </p:blipFill>
        <p:spPr>
          <a:xfrm>
            <a:off x="3869267" y="823088"/>
            <a:ext cx="2591162" cy="3543795"/>
          </a:xfrm>
          <a:prstGeom prst="rect">
            <a:avLst/>
          </a:prstGeom>
        </p:spPr>
      </p:pic>
      <p:pic>
        <p:nvPicPr>
          <p:cNvPr id="9" name="Picture 8">
            <a:extLst>
              <a:ext uri="{FF2B5EF4-FFF2-40B4-BE49-F238E27FC236}">
                <a16:creationId xmlns:a16="http://schemas.microsoft.com/office/drawing/2014/main" id="{ACD10716-0842-7EB7-001C-18D84C8E77FF}"/>
              </a:ext>
            </a:extLst>
          </p:cNvPr>
          <p:cNvPicPr>
            <a:picLocks noChangeAspect="1"/>
          </p:cNvPicPr>
          <p:nvPr/>
        </p:nvPicPr>
        <p:blipFill>
          <a:blip r:embed="rId3"/>
          <a:stretch>
            <a:fillRect/>
          </a:stretch>
        </p:blipFill>
        <p:spPr>
          <a:xfrm>
            <a:off x="7892969" y="793040"/>
            <a:ext cx="2697993" cy="3603889"/>
          </a:xfrm>
          <a:prstGeom prst="rect">
            <a:avLst/>
          </a:prstGeom>
        </p:spPr>
      </p:pic>
      <p:cxnSp>
        <p:nvCxnSpPr>
          <p:cNvPr id="10" name="Straight Arrow Connector 9">
            <a:extLst>
              <a:ext uri="{FF2B5EF4-FFF2-40B4-BE49-F238E27FC236}">
                <a16:creationId xmlns:a16="http://schemas.microsoft.com/office/drawing/2014/main" id="{16ED57D3-E1F5-9597-D9C1-8DAF346F5656}"/>
              </a:ext>
            </a:extLst>
          </p:cNvPr>
          <p:cNvCxnSpPr>
            <a:cxnSpLocks/>
            <a:stCxn id="6" idx="3"/>
            <a:endCxn id="9" idx="1"/>
          </p:cNvCxnSpPr>
          <p:nvPr/>
        </p:nvCxnSpPr>
        <p:spPr>
          <a:xfrm flipV="1">
            <a:off x="6460429" y="2594985"/>
            <a:ext cx="1432540"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5B572A3-1373-DA2D-1056-C8B1D624B0B2}"/>
              </a:ext>
            </a:extLst>
          </p:cNvPr>
          <p:cNvSpPr/>
          <p:nvPr/>
        </p:nvSpPr>
        <p:spPr>
          <a:xfrm>
            <a:off x="3798277" y="703385"/>
            <a:ext cx="1929283" cy="42045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D1E51F9A-188B-DAA2-7244-C32FA9B0E195}"/>
              </a:ext>
            </a:extLst>
          </p:cNvPr>
          <p:cNvSpPr/>
          <p:nvPr/>
        </p:nvSpPr>
        <p:spPr>
          <a:xfrm>
            <a:off x="7648467" y="664865"/>
            <a:ext cx="1929283" cy="42045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58327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Issue Date</a:t>
            </a:r>
            <a:br>
              <a:rPr lang="en-IN" b="1" dirty="0">
                <a:solidFill>
                  <a:schemeClr val="tx1"/>
                </a:solidFill>
              </a:rPr>
            </a:br>
            <a:r>
              <a:rPr lang="en-IN" sz="2000" dirty="0">
                <a:solidFill>
                  <a:schemeClr val="tx1"/>
                </a:solidFill>
              </a:rPr>
              <a:t>(</a:t>
            </a:r>
            <a:r>
              <a:rPr lang="en-IN" sz="2000" dirty="0" err="1">
                <a:solidFill>
                  <a:schemeClr val="tx1"/>
                </a:solidFill>
              </a:rPr>
              <a:t>issue_d</a:t>
            </a:r>
            <a:r>
              <a:rPr lang="en-IN" sz="2000" dirty="0">
                <a:solidFill>
                  <a:schemeClr val="tx1"/>
                </a:solidFill>
              </a:rPr>
              <a:t>)</a:t>
            </a:r>
            <a:br>
              <a:rPr lang="en-IN" sz="2000" dirty="0">
                <a:solidFill>
                  <a:schemeClr val="tx1"/>
                </a:solidFill>
              </a:rPr>
            </a:br>
            <a:br>
              <a:rPr lang="en-IN" sz="2000" dirty="0">
                <a:solidFill>
                  <a:schemeClr val="tx1"/>
                </a:solidFill>
              </a:rPr>
            </a:br>
            <a:r>
              <a:rPr lang="en-US" sz="1600" i="1" dirty="0">
                <a:solidFill>
                  <a:schemeClr val="tx1"/>
                </a:solidFill>
              </a:rPr>
              <a:t>The month &amp; year which the loan was funded. </a:t>
            </a:r>
            <a:endParaRPr lang="en-IN" sz="2800" i="1" dirty="0">
              <a:solidFill>
                <a:schemeClr val="tx1"/>
              </a:solidFill>
            </a:endParaRPr>
          </a:p>
        </p:txBody>
      </p:sp>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3869267" y="4881594"/>
            <a:ext cx="7877255" cy="1659878"/>
          </a:xfrm>
        </p:spPr>
        <p:txBody>
          <a:bodyPr>
            <a:noAutofit/>
          </a:bodyPr>
          <a:lstStyle/>
          <a:p>
            <a:pPr marL="0" indent="0" algn="l">
              <a:buNone/>
            </a:pPr>
            <a:r>
              <a:rPr lang="en-US" sz="1600" dirty="0">
                <a:solidFill>
                  <a:srgbClr val="0D0D0D"/>
                </a:solidFill>
                <a:highlight>
                  <a:srgbClr val="FFFFFF"/>
                </a:highlight>
                <a:latin typeface="Söhne"/>
              </a:rPr>
              <a:t>Observations:</a:t>
            </a:r>
          </a:p>
          <a:p>
            <a:pPr algn="l">
              <a:buFont typeface="Arial" panose="020B0604020202020204" pitchFamily="34" charset="0"/>
              <a:buChar char="•"/>
            </a:pPr>
            <a:r>
              <a:rPr lang="en-US" sz="1600" dirty="0">
                <a:solidFill>
                  <a:srgbClr val="0D0D0D"/>
                </a:solidFill>
                <a:highlight>
                  <a:srgbClr val="FFFFFF"/>
                </a:highlight>
                <a:latin typeface="Söhne"/>
              </a:rPr>
              <a:t>Month and year can be extracted into separate columns.</a:t>
            </a:r>
          </a:p>
          <a:p>
            <a:pPr algn="l">
              <a:buFont typeface="Arial" panose="020B0604020202020204" pitchFamily="34" charset="0"/>
              <a:buChar char="•"/>
            </a:pPr>
            <a:r>
              <a:rPr lang="en-US" sz="1600" dirty="0">
                <a:solidFill>
                  <a:srgbClr val="0D0D0D"/>
                </a:solidFill>
                <a:highlight>
                  <a:srgbClr val="FFFFFF"/>
                </a:highlight>
                <a:latin typeface="Söhne"/>
              </a:rPr>
              <a:t>Issue date spans from June 2007 to December 2011.</a:t>
            </a:r>
          </a:p>
          <a:p>
            <a:pPr algn="l">
              <a:buFont typeface="Arial" panose="020B0604020202020204" pitchFamily="34" charset="0"/>
              <a:buChar char="•"/>
            </a:pPr>
            <a:r>
              <a:rPr lang="en-US" sz="1600" dirty="0">
                <a:solidFill>
                  <a:srgbClr val="0D0D0D"/>
                </a:solidFill>
                <a:highlight>
                  <a:srgbClr val="FFFFFF"/>
                </a:highlight>
                <a:latin typeface="Söhne"/>
              </a:rPr>
              <a:t>Loan issuance increased annually from 2007 to 2011.</a:t>
            </a:r>
          </a:p>
          <a:p>
            <a:pPr algn="l">
              <a:buFont typeface="Arial" panose="020B0604020202020204" pitchFamily="34" charset="0"/>
              <a:buChar char="•"/>
            </a:pPr>
            <a:r>
              <a:rPr lang="en-US" sz="1600" dirty="0">
                <a:solidFill>
                  <a:srgbClr val="0D0D0D"/>
                </a:solidFill>
                <a:highlight>
                  <a:srgbClr val="FFFFFF"/>
                </a:highlight>
                <a:latin typeface="Söhne"/>
              </a:rPr>
              <a:t>Each year, loan issuance increased steadily from January to December, except for 2007 and 2008.</a:t>
            </a:r>
          </a:p>
        </p:txBody>
      </p:sp>
      <p:pic>
        <p:nvPicPr>
          <p:cNvPr id="8" name="Picture 7">
            <a:extLst>
              <a:ext uri="{FF2B5EF4-FFF2-40B4-BE49-F238E27FC236}">
                <a16:creationId xmlns:a16="http://schemas.microsoft.com/office/drawing/2014/main" id="{FEAD3CA4-2777-4BB9-1DFB-E4DF3BC3F56A}"/>
              </a:ext>
            </a:extLst>
          </p:cNvPr>
          <p:cNvPicPr>
            <a:picLocks noChangeAspect="1"/>
          </p:cNvPicPr>
          <p:nvPr/>
        </p:nvPicPr>
        <p:blipFill>
          <a:blip r:embed="rId2"/>
          <a:stretch>
            <a:fillRect/>
          </a:stretch>
        </p:blipFill>
        <p:spPr>
          <a:xfrm>
            <a:off x="7097835" y="1597688"/>
            <a:ext cx="4931072" cy="3545873"/>
          </a:xfrm>
          <a:prstGeom prst="rect">
            <a:avLst/>
          </a:prstGeom>
        </p:spPr>
      </p:pic>
      <p:pic>
        <p:nvPicPr>
          <p:cNvPr id="12" name="Picture 11">
            <a:extLst>
              <a:ext uri="{FF2B5EF4-FFF2-40B4-BE49-F238E27FC236}">
                <a16:creationId xmlns:a16="http://schemas.microsoft.com/office/drawing/2014/main" id="{7EE7FE6E-22A1-422E-EE50-6BCE2D69AB15}"/>
              </a:ext>
            </a:extLst>
          </p:cNvPr>
          <p:cNvPicPr>
            <a:picLocks noChangeAspect="1"/>
          </p:cNvPicPr>
          <p:nvPr/>
        </p:nvPicPr>
        <p:blipFill>
          <a:blip r:embed="rId3"/>
          <a:stretch>
            <a:fillRect/>
          </a:stretch>
        </p:blipFill>
        <p:spPr>
          <a:xfrm>
            <a:off x="3513119" y="766219"/>
            <a:ext cx="1017437" cy="2027223"/>
          </a:xfrm>
          <a:prstGeom prst="rect">
            <a:avLst/>
          </a:prstGeom>
        </p:spPr>
      </p:pic>
      <p:pic>
        <p:nvPicPr>
          <p:cNvPr id="14" name="Picture 13">
            <a:extLst>
              <a:ext uri="{FF2B5EF4-FFF2-40B4-BE49-F238E27FC236}">
                <a16:creationId xmlns:a16="http://schemas.microsoft.com/office/drawing/2014/main" id="{A0942B7F-19E0-3C2E-CB37-85F18B706172}"/>
              </a:ext>
            </a:extLst>
          </p:cNvPr>
          <p:cNvPicPr>
            <a:picLocks noChangeAspect="1"/>
          </p:cNvPicPr>
          <p:nvPr/>
        </p:nvPicPr>
        <p:blipFill>
          <a:blip r:embed="rId4"/>
          <a:stretch>
            <a:fillRect/>
          </a:stretch>
        </p:blipFill>
        <p:spPr>
          <a:xfrm>
            <a:off x="5150754" y="766562"/>
            <a:ext cx="1947081" cy="2026880"/>
          </a:xfrm>
          <a:prstGeom prst="rect">
            <a:avLst/>
          </a:prstGeom>
        </p:spPr>
      </p:pic>
      <p:cxnSp>
        <p:nvCxnSpPr>
          <p:cNvPr id="18" name="Straight Arrow Connector 17">
            <a:extLst>
              <a:ext uri="{FF2B5EF4-FFF2-40B4-BE49-F238E27FC236}">
                <a16:creationId xmlns:a16="http://schemas.microsoft.com/office/drawing/2014/main" id="{EDD1AE2F-44BE-C0B8-5D96-900FE8FC1313}"/>
              </a:ext>
            </a:extLst>
          </p:cNvPr>
          <p:cNvCxnSpPr>
            <a:stCxn id="12" idx="3"/>
            <a:endCxn id="14" idx="1"/>
          </p:cNvCxnSpPr>
          <p:nvPr/>
        </p:nvCxnSpPr>
        <p:spPr>
          <a:xfrm>
            <a:off x="4530556" y="1779831"/>
            <a:ext cx="620198" cy="1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20D0EC7-A4DE-0D15-30A6-7437752A8DC5}"/>
              </a:ext>
            </a:extLst>
          </p:cNvPr>
          <p:cNvCxnSpPr>
            <a:cxnSpLocks/>
          </p:cNvCxnSpPr>
          <p:nvPr/>
        </p:nvCxnSpPr>
        <p:spPr>
          <a:xfrm flipV="1">
            <a:off x="8269793" y="1786546"/>
            <a:ext cx="3222944" cy="287588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232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Loan Status</a:t>
            </a:r>
            <a:br>
              <a:rPr lang="en-IN" b="1" dirty="0">
                <a:solidFill>
                  <a:schemeClr val="tx1"/>
                </a:solidFill>
              </a:rPr>
            </a:br>
            <a:r>
              <a:rPr lang="en-IN" sz="2000" dirty="0">
                <a:solidFill>
                  <a:schemeClr val="tx1"/>
                </a:solidFill>
              </a:rPr>
              <a:t>(</a:t>
            </a:r>
            <a:r>
              <a:rPr lang="en-IN" sz="2000" dirty="0" err="1">
                <a:solidFill>
                  <a:schemeClr val="tx1"/>
                </a:solidFill>
              </a:rPr>
              <a:t>loan_status</a:t>
            </a:r>
            <a:r>
              <a:rPr lang="en-IN" sz="2000" dirty="0">
                <a:solidFill>
                  <a:schemeClr val="tx1"/>
                </a:solidFill>
              </a:rPr>
              <a:t>)</a:t>
            </a:r>
            <a:br>
              <a:rPr lang="en-IN" sz="2000" dirty="0">
                <a:solidFill>
                  <a:schemeClr val="tx1"/>
                </a:solidFill>
              </a:rPr>
            </a:br>
            <a:br>
              <a:rPr lang="en-IN" sz="2000" dirty="0">
                <a:solidFill>
                  <a:schemeClr val="tx1"/>
                </a:solidFill>
              </a:rPr>
            </a:br>
            <a:r>
              <a:rPr lang="en-US" sz="1600" i="1" dirty="0">
                <a:solidFill>
                  <a:schemeClr val="tx1"/>
                </a:solidFill>
              </a:rPr>
              <a:t>Current Status of the loan </a:t>
            </a:r>
            <a:endParaRPr lang="en-IN" sz="2800" i="1" dirty="0">
              <a:solidFill>
                <a:schemeClr val="tx1"/>
              </a:solidFill>
            </a:endParaRPr>
          </a:p>
        </p:txBody>
      </p:sp>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3869267" y="4881594"/>
            <a:ext cx="7877255" cy="1659878"/>
          </a:xfrm>
        </p:spPr>
        <p:txBody>
          <a:bodyPr>
            <a:noAutofit/>
          </a:bodyPr>
          <a:lstStyle/>
          <a:p>
            <a:pPr marL="0" indent="0" algn="l">
              <a:buNone/>
            </a:pPr>
            <a:r>
              <a:rPr lang="en-US" sz="1600" dirty="0">
                <a:solidFill>
                  <a:srgbClr val="0D0D0D"/>
                </a:solidFill>
                <a:highlight>
                  <a:srgbClr val="FFFFFF"/>
                </a:highlight>
                <a:latin typeface="Söhne"/>
              </a:rPr>
              <a:t>Observations:</a:t>
            </a:r>
          </a:p>
          <a:p>
            <a:pPr algn="l">
              <a:buFont typeface="+mj-lt"/>
              <a:buAutoNum type="arabicPeriod"/>
            </a:pPr>
            <a:r>
              <a:rPr lang="en-US" sz="1400" b="0" i="0" dirty="0">
                <a:solidFill>
                  <a:srgbClr val="0D0D0D"/>
                </a:solidFill>
                <a:effectLst/>
                <a:highlight>
                  <a:srgbClr val="FFFFFF"/>
                </a:highlight>
                <a:latin typeface="Söhne"/>
              </a:rPr>
              <a:t>83% borrowers fully paid, 14% defaulted, 3% in currently active.</a:t>
            </a:r>
          </a:p>
          <a:p>
            <a:pPr algn="l">
              <a:buFont typeface="+mj-lt"/>
              <a:buAutoNum type="arabicPeriod"/>
            </a:pPr>
            <a:r>
              <a:rPr lang="en-US" sz="1400" b="0" i="0" dirty="0">
                <a:solidFill>
                  <a:srgbClr val="0D0D0D"/>
                </a:solidFill>
                <a:effectLst/>
                <a:highlight>
                  <a:srgbClr val="FFFFFF"/>
                </a:highlight>
                <a:latin typeface="Söhne"/>
              </a:rPr>
              <a:t>Active borrowers' data irrelevant, will be dropped</a:t>
            </a:r>
          </a:p>
        </p:txBody>
      </p:sp>
      <p:pic>
        <p:nvPicPr>
          <p:cNvPr id="4" name="Picture 3">
            <a:extLst>
              <a:ext uri="{FF2B5EF4-FFF2-40B4-BE49-F238E27FC236}">
                <a16:creationId xmlns:a16="http://schemas.microsoft.com/office/drawing/2014/main" id="{1EDE44AC-8A2F-1D49-F865-E2D31CC93C1A}"/>
              </a:ext>
            </a:extLst>
          </p:cNvPr>
          <p:cNvPicPr>
            <a:picLocks noChangeAspect="1"/>
          </p:cNvPicPr>
          <p:nvPr/>
        </p:nvPicPr>
        <p:blipFill>
          <a:blip r:embed="rId2"/>
          <a:stretch>
            <a:fillRect/>
          </a:stretch>
        </p:blipFill>
        <p:spPr>
          <a:xfrm>
            <a:off x="4428312" y="910917"/>
            <a:ext cx="5431833" cy="3970677"/>
          </a:xfrm>
          <a:prstGeom prst="rect">
            <a:avLst/>
          </a:prstGeom>
        </p:spPr>
      </p:pic>
      <p:pic>
        <p:nvPicPr>
          <p:cNvPr id="7" name="Graphic 6" descr="Close">
            <a:extLst>
              <a:ext uri="{FF2B5EF4-FFF2-40B4-BE49-F238E27FC236}">
                <a16:creationId xmlns:a16="http://schemas.microsoft.com/office/drawing/2014/main" id="{63C7B67D-55E2-2EEB-88F2-E8D21B9463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53305" y="3989196"/>
            <a:ext cx="499906" cy="499906"/>
          </a:xfrm>
          <a:prstGeom prst="rect">
            <a:avLst/>
          </a:prstGeom>
        </p:spPr>
      </p:pic>
      <p:pic>
        <p:nvPicPr>
          <p:cNvPr id="9" name="Graphic 8" descr="Checkmark">
            <a:extLst>
              <a:ext uri="{FF2B5EF4-FFF2-40B4-BE49-F238E27FC236}">
                <a16:creationId xmlns:a16="http://schemas.microsoft.com/office/drawing/2014/main" id="{92C291B7-8C24-7991-D5D2-D2BE95EBB9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7289491" y="3489290"/>
            <a:ext cx="499906" cy="499906"/>
          </a:xfrm>
          <a:prstGeom prst="rect">
            <a:avLst/>
          </a:prstGeom>
        </p:spPr>
      </p:pic>
      <p:pic>
        <p:nvPicPr>
          <p:cNvPr id="10" name="Graphic 9" descr="Checkmark">
            <a:extLst>
              <a:ext uri="{FF2B5EF4-FFF2-40B4-BE49-F238E27FC236}">
                <a16:creationId xmlns:a16="http://schemas.microsoft.com/office/drawing/2014/main" id="{B12A2F1F-FBC3-EB2E-B23C-6D8FCA81E2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846047" y="873884"/>
            <a:ext cx="499906" cy="499906"/>
          </a:xfrm>
          <a:prstGeom prst="rect">
            <a:avLst/>
          </a:prstGeom>
        </p:spPr>
      </p:pic>
    </p:spTree>
    <p:extLst>
      <p:ext uri="{BB962C8B-B14F-4D97-AF65-F5344CB8AC3E}">
        <p14:creationId xmlns:p14="http://schemas.microsoft.com/office/powerpoint/2010/main" val="3436194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Purpose</a:t>
            </a:r>
            <a:br>
              <a:rPr lang="en-IN" b="1" dirty="0">
                <a:solidFill>
                  <a:schemeClr val="tx1"/>
                </a:solidFill>
              </a:rPr>
            </a:br>
            <a:r>
              <a:rPr lang="en-IN" sz="2000" dirty="0">
                <a:solidFill>
                  <a:schemeClr val="tx1"/>
                </a:solidFill>
              </a:rPr>
              <a:t>(purpose)</a:t>
            </a:r>
            <a:br>
              <a:rPr lang="en-IN" sz="2000" dirty="0">
                <a:solidFill>
                  <a:schemeClr val="tx1"/>
                </a:solidFill>
              </a:rPr>
            </a:br>
            <a:br>
              <a:rPr lang="en-IN" sz="2000" dirty="0">
                <a:solidFill>
                  <a:schemeClr val="tx1"/>
                </a:solidFill>
              </a:rPr>
            </a:br>
            <a:r>
              <a:rPr lang="en-US" sz="1600" i="1" dirty="0">
                <a:solidFill>
                  <a:schemeClr val="tx1"/>
                </a:solidFill>
              </a:rPr>
              <a:t>A category provided by the borrower for the loan request.</a:t>
            </a:r>
            <a:endParaRPr lang="en-IN" sz="2800" i="1" dirty="0">
              <a:solidFill>
                <a:schemeClr val="tx1"/>
              </a:solidFill>
            </a:endParaRPr>
          </a:p>
        </p:txBody>
      </p:sp>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3869267" y="4881594"/>
            <a:ext cx="7877255" cy="1659878"/>
          </a:xfrm>
        </p:spPr>
        <p:txBody>
          <a:bodyPr>
            <a:noAutofit/>
          </a:bodyPr>
          <a:lstStyle/>
          <a:p>
            <a:pPr marL="0" indent="0" algn="l">
              <a:buNone/>
            </a:pPr>
            <a:r>
              <a:rPr lang="en-US" sz="1600" dirty="0">
                <a:solidFill>
                  <a:srgbClr val="0D0D0D"/>
                </a:solidFill>
                <a:highlight>
                  <a:srgbClr val="FFFFFF"/>
                </a:highlight>
                <a:latin typeface="Söhne"/>
              </a:rPr>
              <a:t>Observations:</a:t>
            </a:r>
          </a:p>
          <a:p>
            <a:pPr algn="l">
              <a:buFont typeface="+mj-lt"/>
              <a:buAutoNum type="arabicPeriod"/>
            </a:pPr>
            <a:r>
              <a:rPr lang="en-US" sz="1400" b="0" i="0" dirty="0">
                <a:solidFill>
                  <a:srgbClr val="0D0D0D"/>
                </a:solidFill>
                <a:effectLst/>
                <a:highlight>
                  <a:srgbClr val="FFFFFF"/>
                </a:highlight>
                <a:latin typeface="Söhne"/>
              </a:rPr>
              <a:t>Over 60% loans for debt consolidation or credit card payment.</a:t>
            </a:r>
          </a:p>
        </p:txBody>
      </p:sp>
      <p:pic>
        <p:nvPicPr>
          <p:cNvPr id="15362" name="Picture 2">
            <a:extLst>
              <a:ext uri="{FF2B5EF4-FFF2-40B4-BE49-F238E27FC236}">
                <a16:creationId xmlns:a16="http://schemas.microsoft.com/office/drawing/2014/main" id="{4AE2500A-B572-D4F5-F326-6007DCC46E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1622" y="316528"/>
            <a:ext cx="5610225" cy="53149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FD3475D-79D3-3B53-3BED-7E3F4E2861A2}"/>
              </a:ext>
            </a:extLst>
          </p:cNvPr>
          <p:cNvSpPr/>
          <p:nvPr/>
        </p:nvSpPr>
        <p:spPr>
          <a:xfrm>
            <a:off x="8018584" y="502418"/>
            <a:ext cx="422031" cy="48533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52114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Earliest Credit Line</a:t>
            </a:r>
            <a:br>
              <a:rPr lang="en-IN" b="1" dirty="0">
                <a:solidFill>
                  <a:schemeClr val="tx1"/>
                </a:solidFill>
              </a:rPr>
            </a:br>
            <a:r>
              <a:rPr lang="en-IN" sz="2000" dirty="0">
                <a:solidFill>
                  <a:schemeClr val="tx1"/>
                </a:solidFill>
              </a:rPr>
              <a:t>(</a:t>
            </a:r>
            <a:r>
              <a:rPr lang="en-IN" sz="2000" dirty="0" err="1">
                <a:solidFill>
                  <a:schemeClr val="tx1"/>
                </a:solidFill>
              </a:rPr>
              <a:t>earliest_cr_line</a:t>
            </a:r>
            <a:r>
              <a:rPr lang="en-IN" sz="2000" dirty="0">
                <a:solidFill>
                  <a:schemeClr val="tx1"/>
                </a:solidFill>
              </a:rPr>
              <a:t>)</a:t>
            </a:r>
            <a:br>
              <a:rPr lang="en-IN" sz="2000" dirty="0">
                <a:solidFill>
                  <a:schemeClr val="tx1"/>
                </a:solidFill>
              </a:rPr>
            </a:br>
            <a:br>
              <a:rPr lang="en-IN" sz="2000" dirty="0">
                <a:solidFill>
                  <a:schemeClr val="tx1"/>
                </a:solidFill>
              </a:rPr>
            </a:br>
            <a:r>
              <a:rPr lang="en-US" sz="1600" i="1" dirty="0">
                <a:solidFill>
                  <a:schemeClr val="tx1"/>
                </a:solidFill>
              </a:rPr>
              <a:t>The month the borrower's earliest reported credit line was opened.</a:t>
            </a:r>
            <a:endParaRPr lang="en-IN" sz="2800" i="1" dirty="0">
              <a:solidFill>
                <a:schemeClr val="tx1"/>
              </a:solidFill>
            </a:endParaRPr>
          </a:p>
        </p:txBody>
      </p:sp>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3662839" y="3952123"/>
            <a:ext cx="3888060" cy="1659878"/>
          </a:xfrm>
        </p:spPr>
        <p:txBody>
          <a:bodyPr>
            <a:noAutofit/>
          </a:bodyPr>
          <a:lstStyle/>
          <a:p>
            <a:pPr marL="0" indent="0" algn="l">
              <a:buNone/>
            </a:pPr>
            <a:r>
              <a:rPr lang="en-US" sz="1600" dirty="0">
                <a:solidFill>
                  <a:srgbClr val="0D0D0D"/>
                </a:solidFill>
                <a:highlight>
                  <a:srgbClr val="FFFFFF"/>
                </a:highlight>
                <a:latin typeface="Arial" panose="020B0604020202020204" pitchFamily="34" charset="0"/>
                <a:cs typeface="Arial" panose="020B0604020202020204" pitchFamily="34" charset="0"/>
              </a:rPr>
              <a:t>Observations:</a:t>
            </a:r>
          </a:p>
          <a:p>
            <a:pPr algn="l">
              <a:buFont typeface="+mj-lt"/>
              <a:buAutoNum type="arabicPeriod"/>
            </a:pPr>
            <a:r>
              <a:rPr lang="en-US" sz="1400" b="0" i="0" dirty="0">
                <a:solidFill>
                  <a:srgbClr val="0D0D0D"/>
                </a:solidFill>
                <a:effectLst/>
                <a:highlight>
                  <a:srgbClr val="FFFFFF"/>
                </a:highlight>
                <a:latin typeface="Arial" panose="020B0604020202020204" pitchFamily="34" charset="0"/>
                <a:cs typeface="Arial" panose="020B0604020202020204" pitchFamily="34" charset="0"/>
              </a:rPr>
              <a:t> Derive length of credit history (</a:t>
            </a:r>
            <a:r>
              <a:rPr lang="en-US" sz="1400" b="0" i="0" dirty="0" err="1">
                <a:solidFill>
                  <a:srgbClr val="0D0D0D"/>
                </a:solidFill>
                <a:effectLst/>
                <a:highlight>
                  <a:srgbClr val="FFFFFF"/>
                </a:highlight>
                <a:latin typeface="Arial" panose="020B0604020202020204" pitchFamily="34" charset="0"/>
                <a:cs typeface="Arial" panose="020B0604020202020204" pitchFamily="34" charset="0"/>
              </a:rPr>
              <a:t>len_cr_hist</a:t>
            </a:r>
            <a:r>
              <a:rPr lang="en-US" sz="1400" b="0" i="0" dirty="0">
                <a:solidFill>
                  <a:srgbClr val="0D0D0D"/>
                </a:solidFill>
                <a:effectLst/>
                <a:highlight>
                  <a:srgbClr val="FFFFFF"/>
                </a:highlight>
                <a:latin typeface="Arial" panose="020B0604020202020204" pitchFamily="34" charset="0"/>
                <a:cs typeface="Arial" panose="020B0604020202020204" pitchFamily="34" charset="0"/>
              </a:rPr>
              <a:t>) from issue month and year.</a:t>
            </a:r>
          </a:p>
          <a:p>
            <a:pPr algn="l">
              <a:buFont typeface="+mj-lt"/>
              <a:buAutoNum type="arabicPeriod"/>
            </a:pPr>
            <a:r>
              <a:rPr lang="en-US" sz="1400" b="0" i="0" dirty="0">
                <a:solidFill>
                  <a:srgbClr val="0D0D0D"/>
                </a:solidFill>
                <a:effectLst/>
                <a:highlight>
                  <a:srgbClr val="FFFFFF"/>
                </a:highlight>
                <a:latin typeface="Arial" panose="020B0604020202020204" pitchFamily="34" charset="0"/>
                <a:cs typeface="Arial" panose="020B0604020202020204" pitchFamily="34" charset="0"/>
              </a:rPr>
              <a:t>Create </a:t>
            </a:r>
            <a:r>
              <a:rPr lang="en-US" sz="1400" b="0" i="0" dirty="0" err="1">
                <a:solidFill>
                  <a:srgbClr val="0D0D0D"/>
                </a:solidFill>
                <a:effectLst/>
                <a:highlight>
                  <a:srgbClr val="FFFFFF"/>
                </a:highlight>
                <a:latin typeface="Arial" panose="020B0604020202020204" pitchFamily="34" charset="0"/>
                <a:cs typeface="Arial" panose="020B0604020202020204" pitchFamily="34" charset="0"/>
              </a:rPr>
              <a:t>crl_duration</a:t>
            </a:r>
            <a:r>
              <a:rPr lang="en-US" sz="1400" b="0" i="0" dirty="0">
                <a:solidFill>
                  <a:srgbClr val="0D0D0D"/>
                </a:solidFill>
                <a:effectLst/>
                <a:highlight>
                  <a:srgbClr val="FFFFFF"/>
                </a:highlight>
                <a:latin typeface="Arial" panose="020B0604020202020204" pitchFamily="34" charset="0"/>
                <a:cs typeface="Arial" panose="020B0604020202020204" pitchFamily="34" charset="0"/>
              </a:rPr>
              <a:t> by subtracting earliest credit line year from issue year.</a:t>
            </a:r>
          </a:p>
          <a:p>
            <a:pPr algn="l">
              <a:buFont typeface="+mj-lt"/>
              <a:buAutoNum type="arabicPeriod"/>
            </a:pPr>
            <a:r>
              <a:rPr lang="en-US" sz="1400" b="0" i="0" dirty="0">
                <a:solidFill>
                  <a:srgbClr val="0D0D0D"/>
                </a:solidFill>
                <a:effectLst/>
                <a:highlight>
                  <a:srgbClr val="FFFFFF"/>
                </a:highlight>
                <a:latin typeface="Arial" panose="020B0604020202020204" pitchFamily="34" charset="0"/>
                <a:cs typeface="Arial" panose="020B0604020202020204" pitchFamily="34" charset="0"/>
              </a:rPr>
              <a:t>Credit line duration distribution is highly skewed.</a:t>
            </a:r>
          </a:p>
        </p:txBody>
      </p:sp>
      <p:pic>
        <p:nvPicPr>
          <p:cNvPr id="6" name="Picture 5">
            <a:extLst>
              <a:ext uri="{FF2B5EF4-FFF2-40B4-BE49-F238E27FC236}">
                <a16:creationId xmlns:a16="http://schemas.microsoft.com/office/drawing/2014/main" id="{8C5D9882-0FE3-29D6-53D0-98D21F368F31}"/>
              </a:ext>
            </a:extLst>
          </p:cNvPr>
          <p:cNvPicPr>
            <a:picLocks noChangeAspect="1"/>
          </p:cNvPicPr>
          <p:nvPr/>
        </p:nvPicPr>
        <p:blipFill>
          <a:blip r:embed="rId2"/>
          <a:stretch>
            <a:fillRect/>
          </a:stretch>
        </p:blipFill>
        <p:spPr>
          <a:xfrm>
            <a:off x="3537784" y="757036"/>
            <a:ext cx="1599881" cy="2167034"/>
          </a:xfrm>
          <a:prstGeom prst="rect">
            <a:avLst/>
          </a:prstGeom>
        </p:spPr>
      </p:pic>
      <p:pic>
        <p:nvPicPr>
          <p:cNvPr id="8" name="Picture 7">
            <a:extLst>
              <a:ext uri="{FF2B5EF4-FFF2-40B4-BE49-F238E27FC236}">
                <a16:creationId xmlns:a16="http://schemas.microsoft.com/office/drawing/2014/main" id="{55F15631-2DD1-958F-7BB5-D523176D67DA}"/>
              </a:ext>
            </a:extLst>
          </p:cNvPr>
          <p:cNvPicPr>
            <a:picLocks noChangeAspect="1"/>
          </p:cNvPicPr>
          <p:nvPr/>
        </p:nvPicPr>
        <p:blipFill>
          <a:blip r:embed="rId3"/>
          <a:stretch>
            <a:fillRect/>
          </a:stretch>
        </p:blipFill>
        <p:spPr>
          <a:xfrm>
            <a:off x="5606869" y="765452"/>
            <a:ext cx="2816301" cy="2167034"/>
          </a:xfrm>
          <a:prstGeom prst="rect">
            <a:avLst/>
          </a:prstGeom>
        </p:spPr>
      </p:pic>
      <p:cxnSp>
        <p:nvCxnSpPr>
          <p:cNvPr id="9" name="Straight Arrow Connector 8">
            <a:extLst>
              <a:ext uri="{FF2B5EF4-FFF2-40B4-BE49-F238E27FC236}">
                <a16:creationId xmlns:a16="http://schemas.microsoft.com/office/drawing/2014/main" id="{96278860-72FD-8207-485E-37132EBC7B52}"/>
              </a:ext>
            </a:extLst>
          </p:cNvPr>
          <p:cNvCxnSpPr>
            <a:cxnSpLocks/>
            <a:stCxn id="6" idx="3"/>
            <a:endCxn id="8" idx="1"/>
          </p:cNvCxnSpPr>
          <p:nvPr/>
        </p:nvCxnSpPr>
        <p:spPr>
          <a:xfrm>
            <a:off x="5137665" y="1840553"/>
            <a:ext cx="469204" cy="84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8C50AA4E-9DA8-EA24-FBFD-B7C5437376ED}"/>
              </a:ext>
            </a:extLst>
          </p:cNvPr>
          <p:cNvPicPr>
            <a:picLocks noChangeAspect="1"/>
          </p:cNvPicPr>
          <p:nvPr/>
        </p:nvPicPr>
        <p:blipFill>
          <a:blip r:embed="rId4"/>
          <a:stretch>
            <a:fillRect/>
          </a:stretch>
        </p:blipFill>
        <p:spPr>
          <a:xfrm>
            <a:off x="8753694" y="765452"/>
            <a:ext cx="3195434" cy="2158618"/>
          </a:xfrm>
          <a:prstGeom prst="rect">
            <a:avLst/>
          </a:prstGeom>
        </p:spPr>
      </p:pic>
      <p:sp>
        <p:nvSpPr>
          <p:cNvPr id="18" name="Rectangle 17">
            <a:extLst>
              <a:ext uri="{FF2B5EF4-FFF2-40B4-BE49-F238E27FC236}">
                <a16:creationId xmlns:a16="http://schemas.microsoft.com/office/drawing/2014/main" id="{E597FF03-C38A-59CD-DE66-D6FB7B01DFF4}"/>
              </a:ext>
            </a:extLst>
          </p:cNvPr>
          <p:cNvSpPr/>
          <p:nvPr/>
        </p:nvSpPr>
        <p:spPr>
          <a:xfrm>
            <a:off x="10932607" y="675016"/>
            <a:ext cx="1155560" cy="23479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pic>
        <p:nvPicPr>
          <p:cNvPr id="20" name="Picture 19">
            <a:extLst>
              <a:ext uri="{FF2B5EF4-FFF2-40B4-BE49-F238E27FC236}">
                <a16:creationId xmlns:a16="http://schemas.microsoft.com/office/drawing/2014/main" id="{6313BFDA-7836-A425-D679-FC005518E589}"/>
              </a:ext>
            </a:extLst>
          </p:cNvPr>
          <p:cNvPicPr>
            <a:picLocks noChangeAspect="1"/>
          </p:cNvPicPr>
          <p:nvPr/>
        </p:nvPicPr>
        <p:blipFill>
          <a:blip r:embed="rId5"/>
          <a:stretch>
            <a:fillRect/>
          </a:stretch>
        </p:blipFill>
        <p:spPr>
          <a:xfrm>
            <a:off x="7624286" y="3199588"/>
            <a:ext cx="4324842" cy="3166309"/>
          </a:xfrm>
          <a:prstGeom prst="rect">
            <a:avLst/>
          </a:prstGeom>
        </p:spPr>
      </p:pic>
    </p:spTree>
    <p:extLst>
      <p:ext uri="{BB962C8B-B14F-4D97-AF65-F5344CB8AC3E}">
        <p14:creationId xmlns:p14="http://schemas.microsoft.com/office/powerpoint/2010/main" val="733118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Revolving Utilization</a:t>
            </a:r>
            <a:br>
              <a:rPr lang="en-IN" b="1" dirty="0">
                <a:solidFill>
                  <a:schemeClr val="tx1"/>
                </a:solidFill>
              </a:rPr>
            </a:br>
            <a:r>
              <a:rPr lang="en-IN" sz="2000" dirty="0">
                <a:solidFill>
                  <a:schemeClr val="tx1"/>
                </a:solidFill>
              </a:rPr>
              <a:t>(</a:t>
            </a:r>
            <a:r>
              <a:rPr lang="en-IN" sz="2000" dirty="0" err="1">
                <a:solidFill>
                  <a:schemeClr val="tx1"/>
                </a:solidFill>
              </a:rPr>
              <a:t>revol_util</a:t>
            </a:r>
            <a:r>
              <a:rPr lang="en-IN" sz="2000" dirty="0">
                <a:solidFill>
                  <a:schemeClr val="tx1"/>
                </a:solidFill>
              </a:rPr>
              <a:t>)</a:t>
            </a:r>
            <a:br>
              <a:rPr lang="en-IN" sz="2000" dirty="0">
                <a:solidFill>
                  <a:schemeClr val="tx1"/>
                </a:solidFill>
              </a:rPr>
            </a:br>
            <a:br>
              <a:rPr lang="en-IN" sz="2000" dirty="0">
                <a:solidFill>
                  <a:schemeClr val="tx1"/>
                </a:solidFill>
              </a:rPr>
            </a:br>
            <a:r>
              <a:rPr lang="en-US" sz="1600" i="1" dirty="0">
                <a:solidFill>
                  <a:schemeClr val="tx1"/>
                </a:solidFill>
              </a:rPr>
              <a:t>Revolving line utilization rate, or the amount of credit the borrower is using relative to all available revolving credit.</a:t>
            </a:r>
            <a:endParaRPr lang="en-IN" sz="2800" i="1" dirty="0">
              <a:solidFill>
                <a:schemeClr val="tx1"/>
              </a:solidFill>
            </a:endParaRPr>
          </a:p>
        </p:txBody>
      </p:sp>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3662838" y="4364104"/>
            <a:ext cx="8103781" cy="1659878"/>
          </a:xfrm>
        </p:spPr>
        <p:txBody>
          <a:bodyPr>
            <a:noAutofit/>
          </a:bodyPr>
          <a:lstStyle/>
          <a:p>
            <a:pPr marL="0" indent="0" algn="l">
              <a:buNone/>
            </a:pPr>
            <a:r>
              <a:rPr lang="en-US" sz="1600" dirty="0">
                <a:solidFill>
                  <a:srgbClr val="0D0D0D"/>
                </a:solidFill>
                <a:highlight>
                  <a:srgbClr val="FFFFFF"/>
                </a:highlight>
                <a:latin typeface="Arial" panose="020B0604020202020204" pitchFamily="34" charset="0"/>
                <a:cs typeface="Arial" panose="020B0604020202020204" pitchFamily="34" charset="0"/>
              </a:rPr>
              <a:t>Observations:</a:t>
            </a:r>
          </a:p>
          <a:p>
            <a:pPr algn="l">
              <a:buFont typeface="+mj-lt"/>
              <a:buAutoNum type="arabicPeriod"/>
            </a:pPr>
            <a:r>
              <a:rPr lang="en-US" sz="1400" b="0" i="0" dirty="0" err="1">
                <a:solidFill>
                  <a:srgbClr val="0D0D0D"/>
                </a:solidFill>
                <a:effectLst/>
                <a:highlight>
                  <a:srgbClr val="FFFFFF"/>
                </a:highlight>
                <a:latin typeface="Arial" panose="020B0604020202020204" pitchFamily="34" charset="0"/>
                <a:cs typeface="Arial" panose="020B0604020202020204" pitchFamily="34" charset="0"/>
              </a:rPr>
              <a:t>revol_util</a:t>
            </a:r>
            <a:r>
              <a:rPr lang="en-US" sz="1400" b="0" i="0" dirty="0">
                <a:solidFill>
                  <a:srgbClr val="0D0D0D"/>
                </a:solidFill>
                <a:effectLst/>
                <a:highlight>
                  <a:srgbClr val="FFFFFF"/>
                </a:highlight>
                <a:latin typeface="Arial" panose="020B0604020202020204" pitchFamily="34" charset="0"/>
                <a:cs typeface="Arial" panose="020B0604020202020204" pitchFamily="34" charset="0"/>
              </a:rPr>
              <a:t> converted to floating point as </a:t>
            </a:r>
            <a:r>
              <a:rPr lang="en-US" sz="1400" b="0" i="0" dirty="0" err="1">
                <a:solidFill>
                  <a:srgbClr val="0D0D0D"/>
                </a:solidFill>
                <a:effectLst/>
                <a:highlight>
                  <a:srgbClr val="FFFFFF"/>
                </a:highlight>
                <a:latin typeface="Arial" panose="020B0604020202020204" pitchFamily="34" charset="0"/>
                <a:cs typeface="Arial" panose="020B0604020202020204" pitchFamily="34" charset="0"/>
              </a:rPr>
              <a:t>revol_util_pct</a:t>
            </a:r>
            <a:r>
              <a:rPr lang="en-US" sz="1400" b="0" i="0" dirty="0">
                <a:solidFill>
                  <a:srgbClr val="0D0D0D"/>
                </a:solidFill>
                <a:effectLst/>
                <a:highlight>
                  <a:srgbClr val="FFFFFF"/>
                </a:highlight>
                <a:latin typeface="Arial" panose="020B0604020202020204" pitchFamily="34" charset="0"/>
                <a:cs typeface="Arial" panose="020B0604020202020204" pitchFamily="34" charset="0"/>
              </a:rPr>
              <a:t> for analysis.</a:t>
            </a:r>
          </a:p>
          <a:p>
            <a:pPr algn="l">
              <a:buFont typeface="+mj-lt"/>
              <a:buAutoNum type="arabicPeriod"/>
            </a:pPr>
            <a:r>
              <a:rPr lang="en-US" sz="1400" b="0" i="0" dirty="0">
                <a:solidFill>
                  <a:srgbClr val="0D0D0D"/>
                </a:solidFill>
                <a:effectLst/>
                <a:highlight>
                  <a:srgbClr val="FFFFFF"/>
                </a:highlight>
                <a:latin typeface="Arial" panose="020B0604020202020204" pitchFamily="34" charset="0"/>
                <a:cs typeface="Arial" panose="020B0604020202020204" pitchFamily="34" charset="0"/>
              </a:rPr>
              <a:t>Distribution uniform except for 0% utilization cases.</a:t>
            </a:r>
          </a:p>
          <a:p>
            <a:pPr algn="l">
              <a:buFont typeface="+mj-lt"/>
              <a:buAutoNum type="arabicPeriod"/>
            </a:pPr>
            <a:r>
              <a:rPr lang="en-US" sz="1400" b="0" i="0" dirty="0">
                <a:solidFill>
                  <a:srgbClr val="0D0D0D"/>
                </a:solidFill>
                <a:effectLst/>
                <a:highlight>
                  <a:srgbClr val="FFFFFF"/>
                </a:highlight>
                <a:latin typeface="Arial" panose="020B0604020202020204" pitchFamily="34" charset="0"/>
                <a:cs typeface="Arial" panose="020B0604020202020204" pitchFamily="34" charset="0"/>
              </a:rPr>
              <a:t>50 null occurrences filled with 0, the most frequent value.</a:t>
            </a:r>
          </a:p>
        </p:txBody>
      </p:sp>
      <p:cxnSp>
        <p:nvCxnSpPr>
          <p:cNvPr id="9" name="Straight Arrow Connector 8">
            <a:extLst>
              <a:ext uri="{FF2B5EF4-FFF2-40B4-BE49-F238E27FC236}">
                <a16:creationId xmlns:a16="http://schemas.microsoft.com/office/drawing/2014/main" id="{96278860-72FD-8207-485E-37132EBC7B52}"/>
              </a:ext>
            </a:extLst>
          </p:cNvPr>
          <p:cNvCxnSpPr>
            <a:cxnSpLocks/>
            <a:stCxn id="4" idx="3"/>
            <a:endCxn id="11" idx="1"/>
          </p:cNvCxnSpPr>
          <p:nvPr/>
        </p:nvCxnSpPr>
        <p:spPr>
          <a:xfrm>
            <a:off x="4755937" y="1872945"/>
            <a:ext cx="623377" cy="119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8FB5B0F-37F1-E4BE-D0B9-654A3068770A}"/>
              </a:ext>
            </a:extLst>
          </p:cNvPr>
          <p:cNvPicPr>
            <a:picLocks noChangeAspect="1"/>
          </p:cNvPicPr>
          <p:nvPr/>
        </p:nvPicPr>
        <p:blipFill>
          <a:blip r:embed="rId2"/>
          <a:stretch>
            <a:fillRect/>
          </a:stretch>
        </p:blipFill>
        <p:spPr>
          <a:xfrm>
            <a:off x="3582484" y="789428"/>
            <a:ext cx="1173453" cy="2167034"/>
          </a:xfrm>
          <a:prstGeom prst="rect">
            <a:avLst/>
          </a:prstGeom>
        </p:spPr>
      </p:pic>
      <p:pic>
        <p:nvPicPr>
          <p:cNvPr id="11" name="Picture 10">
            <a:extLst>
              <a:ext uri="{FF2B5EF4-FFF2-40B4-BE49-F238E27FC236}">
                <a16:creationId xmlns:a16="http://schemas.microsoft.com/office/drawing/2014/main" id="{F0625157-66E5-0B48-1797-FB82FAE26A2E}"/>
              </a:ext>
            </a:extLst>
          </p:cNvPr>
          <p:cNvPicPr>
            <a:picLocks noChangeAspect="1"/>
          </p:cNvPicPr>
          <p:nvPr/>
        </p:nvPicPr>
        <p:blipFill>
          <a:blip r:embed="rId3"/>
          <a:stretch>
            <a:fillRect/>
          </a:stretch>
        </p:blipFill>
        <p:spPr>
          <a:xfrm>
            <a:off x="5379314" y="789428"/>
            <a:ext cx="1566230" cy="2191010"/>
          </a:xfrm>
          <a:prstGeom prst="rect">
            <a:avLst/>
          </a:prstGeom>
        </p:spPr>
      </p:pic>
      <p:pic>
        <p:nvPicPr>
          <p:cNvPr id="17" name="Picture 16">
            <a:extLst>
              <a:ext uri="{FF2B5EF4-FFF2-40B4-BE49-F238E27FC236}">
                <a16:creationId xmlns:a16="http://schemas.microsoft.com/office/drawing/2014/main" id="{0615FA83-0348-4F62-9FC1-BDAAA69F19F1}"/>
              </a:ext>
            </a:extLst>
          </p:cNvPr>
          <p:cNvPicPr>
            <a:picLocks noChangeAspect="1"/>
          </p:cNvPicPr>
          <p:nvPr/>
        </p:nvPicPr>
        <p:blipFill>
          <a:blip r:embed="rId4"/>
          <a:stretch>
            <a:fillRect/>
          </a:stretch>
        </p:blipFill>
        <p:spPr>
          <a:xfrm>
            <a:off x="7003818" y="523474"/>
            <a:ext cx="5024059" cy="3696834"/>
          </a:xfrm>
          <a:prstGeom prst="rect">
            <a:avLst/>
          </a:prstGeom>
        </p:spPr>
      </p:pic>
    </p:spTree>
    <p:extLst>
      <p:ext uri="{BB962C8B-B14F-4D97-AF65-F5344CB8AC3E}">
        <p14:creationId xmlns:p14="http://schemas.microsoft.com/office/powerpoint/2010/main" val="261375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Impactful Column Selection</a:t>
            </a:r>
            <a:br>
              <a:rPr lang="en-IN" b="1" dirty="0">
                <a:solidFill>
                  <a:schemeClr val="tx1"/>
                </a:solidFill>
              </a:rPr>
            </a:br>
            <a:br>
              <a:rPr lang="en-IN" b="1" dirty="0">
                <a:solidFill>
                  <a:schemeClr val="tx1"/>
                </a:solidFill>
              </a:rPr>
            </a:br>
            <a:r>
              <a:rPr kumimoji="0" lang="en-US" sz="1600" b="0" i="1" u="none" strike="noStrike" kern="1200" cap="none" spc="-60" normalizeH="0" baseline="0" noProof="0" dirty="0">
                <a:ln>
                  <a:noFill/>
                </a:ln>
                <a:solidFill>
                  <a:prstClr val="black"/>
                </a:solidFill>
                <a:effectLst/>
                <a:uLnTx/>
                <a:uFillTx/>
                <a:latin typeface="Corbel" panose="020B0503020204020204"/>
                <a:ea typeface="+mj-ea"/>
                <a:cs typeface="+mj-cs"/>
              </a:rPr>
              <a:t>Out of 111 Columns</a:t>
            </a:r>
            <a:endParaRPr lang="en-IN" b="1" dirty="0">
              <a:solidFill>
                <a:schemeClr val="tx1"/>
              </a:solidFill>
            </a:endParaRPr>
          </a:p>
        </p:txBody>
      </p:sp>
      <p:sp>
        <p:nvSpPr>
          <p:cNvPr id="4" name="Text Placeholder 3">
            <a:extLst>
              <a:ext uri="{FF2B5EF4-FFF2-40B4-BE49-F238E27FC236}">
                <a16:creationId xmlns:a16="http://schemas.microsoft.com/office/drawing/2014/main" id="{6738F03C-345B-9A99-9A1B-7F8E174A21EE}"/>
              </a:ext>
            </a:extLst>
          </p:cNvPr>
          <p:cNvSpPr>
            <a:spLocks noGrp="1"/>
          </p:cNvSpPr>
          <p:nvPr>
            <p:ph type="body" idx="1"/>
          </p:nvPr>
        </p:nvSpPr>
        <p:spPr>
          <a:xfrm>
            <a:off x="3877960" y="280013"/>
            <a:ext cx="3474720" cy="807720"/>
          </a:xfrm>
        </p:spPr>
        <p:txBody>
          <a:bodyPr/>
          <a:lstStyle/>
          <a:p>
            <a:r>
              <a:rPr lang="en-IN" dirty="0"/>
              <a:t>Modified or Used</a:t>
            </a:r>
          </a:p>
        </p:txBody>
      </p:sp>
      <p:sp>
        <p:nvSpPr>
          <p:cNvPr id="5" name="Content Placeholder 4">
            <a:extLst>
              <a:ext uri="{FF2B5EF4-FFF2-40B4-BE49-F238E27FC236}">
                <a16:creationId xmlns:a16="http://schemas.microsoft.com/office/drawing/2014/main" id="{E0FB382D-1EC1-1687-E713-60F1E6618EA3}"/>
              </a:ext>
            </a:extLst>
          </p:cNvPr>
          <p:cNvSpPr>
            <a:spLocks noGrp="1"/>
          </p:cNvSpPr>
          <p:nvPr>
            <p:ph sz="half" idx="2"/>
          </p:nvPr>
        </p:nvSpPr>
        <p:spPr>
          <a:xfrm>
            <a:off x="3867912" y="1127072"/>
            <a:ext cx="3484768" cy="4942131"/>
          </a:xfrm>
          <a:ln>
            <a:solidFill>
              <a:schemeClr val="bg1">
                <a:lumMod val="65000"/>
              </a:schemeClr>
            </a:solidFill>
          </a:ln>
        </p:spPr>
        <p:txBody>
          <a:bodyPr numCol="2">
            <a:normAutofit/>
          </a:bodyPr>
          <a:lstStyle/>
          <a:p>
            <a:pPr marL="360000">
              <a:spcBef>
                <a:spcPts val="100"/>
              </a:spcBef>
              <a:spcAft>
                <a:spcPts val="100"/>
              </a:spcAft>
            </a:pPr>
            <a:r>
              <a:rPr lang="en-IN" sz="1200" dirty="0" err="1">
                <a:latin typeface="Arial" panose="020B0604020202020204" pitchFamily="34" charset="0"/>
                <a:cs typeface="Arial" panose="020B0604020202020204" pitchFamily="34" charset="0"/>
              </a:rPr>
              <a:t>loan_amnt</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err="1">
                <a:latin typeface="Arial" panose="020B0604020202020204" pitchFamily="34" charset="0"/>
                <a:cs typeface="Arial" panose="020B0604020202020204" pitchFamily="34" charset="0"/>
              </a:rPr>
              <a:t>funded_amnt</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err="1">
                <a:latin typeface="Arial" panose="020B0604020202020204" pitchFamily="34" charset="0"/>
                <a:cs typeface="Arial" panose="020B0604020202020204" pitchFamily="34" charset="0"/>
              </a:rPr>
              <a:t>funded_amnt_inv</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a:latin typeface="Arial" panose="020B0604020202020204" pitchFamily="34" charset="0"/>
                <a:cs typeface="Arial" panose="020B0604020202020204" pitchFamily="34" charset="0"/>
              </a:rPr>
              <a:t>term</a:t>
            </a:r>
          </a:p>
          <a:p>
            <a:pPr marL="360000">
              <a:spcBef>
                <a:spcPts val="100"/>
              </a:spcBef>
              <a:spcAft>
                <a:spcPts val="100"/>
              </a:spcAft>
            </a:pPr>
            <a:r>
              <a:rPr lang="en-US" sz="1200" dirty="0" err="1">
                <a:latin typeface="Arial" panose="020B0604020202020204" pitchFamily="34" charset="0"/>
                <a:cs typeface="Arial" panose="020B0604020202020204" pitchFamily="34" charset="0"/>
              </a:rPr>
              <a:t>int_rate_cat</a:t>
            </a:r>
            <a:endParaRPr lang="en-US" sz="1200" dirty="0">
              <a:latin typeface="Arial" panose="020B0604020202020204" pitchFamily="34" charset="0"/>
              <a:cs typeface="Arial" panose="020B0604020202020204" pitchFamily="34" charset="0"/>
            </a:endParaRPr>
          </a:p>
          <a:p>
            <a:pPr marL="360000">
              <a:spcBef>
                <a:spcPts val="100"/>
              </a:spcBef>
              <a:spcAft>
                <a:spcPts val="100"/>
              </a:spcAft>
            </a:pPr>
            <a:r>
              <a:rPr lang="en-US" sz="1200" dirty="0" err="1">
                <a:latin typeface="Arial" panose="020B0604020202020204" pitchFamily="34" charset="0"/>
                <a:cs typeface="Arial" panose="020B0604020202020204" pitchFamily="34" charset="0"/>
              </a:rPr>
              <a:t>int_rate_pct</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err="1">
                <a:latin typeface="Arial" panose="020B0604020202020204" pitchFamily="34" charset="0"/>
                <a:cs typeface="Arial" panose="020B0604020202020204" pitchFamily="34" charset="0"/>
              </a:rPr>
              <a:t>installment</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a:latin typeface="Arial" panose="020B0604020202020204" pitchFamily="34" charset="0"/>
                <a:cs typeface="Arial" panose="020B0604020202020204" pitchFamily="34" charset="0"/>
              </a:rPr>
              <a:t>grade</a:t>
            </a:r>
          </a:p>
          <a:p>
            <a:pPr marL="360000">
              <a:spcBef>
                <a:spcPts val="100"/>
              </a:spcBef>
              <a:spcAft>
                <a:spcPts val="100"/>
              </a:spcAft>
            </a:pPr>
            <a:r>
              <a:rPr lang="en-IN" sz="1200" dirty="0">
                <a:latin typeface="Arial" panose="020B0604020202020204" pitchFamily="34" charset="0"/>
                <a:cs typeface="Arial" panose="020B0604020202020204" pitchFamily="34" charset="0"/>
              </a:rPr>
              <a:t>subgrade</a:t>
            </a:r>
          </a:p>
          <a:p>
            <a:pPr marL="360000">
              <a:spcBef>
                <a:spcPts val="100"/>
              </a:spcBef>
              <a:spcAft>
                <a:spcPts val="100"/>
              </a:spcAft>
            </a:pPr>
            <a:r>
              <a:rPr lang="en-IN" sz="1200" dirty="0" err="1">
                <a:latin typeface="Arial" panose="020B0604020202020204" pitchFamily="34" charset="0"/>
                <a:cs typeface="Arial" panose="020B0604020202020204" pitchFamily="34" charset="0"/>
              </a:rPr>
              <a:t>emp_length</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err="1">
                <a:latin typeface="Arial" panose="020B0604020202020204" pitchFamily="34" charset="0"/>
                <a:cs typeface="Arial" panose="020B0604020202020204" pitchFamily="34" charset="0"/>
              </a:rPr>
              <a:t>home_ownership</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err="1">
                <a:latin typeface="Arial" panose="020B0604020202020204" pitchFamily="34" charset="0"/>
                <a:cs typeface="Arial" panose="020B0604020202020204" pitchFamily="34" charset="0"/>
              </a:rPr>
              <a:t>annual_inc</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err="1">
                <a:latin typeface="Arial" panose="020B0604020202020204" pitchFamily="34" charset="0"/>
                <a:cs typeface="Arial" panose="020B0604020202020204" pitchFamily="34" charset="0"/>
              </a:rPr>
              <a:t>verification_status</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err="1">
                <a:latin typeface="Arial" panose="020B0604020202020204" pitchFamily="34" charset="0"/>
                <a:cs typeface="Arial" panose="020B0604020202020204" pitchFamily="34" charset="0"/>
              </a:rPr>
              <a:t>issue_mnt</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err="1">
                <a:latin typeface="Arial" panose="020B0604020202020204" pitchFamily="34" charset="0"/>
                <a:cs typeface="Arial" panose="020B0604020202020204" pitchFamily="34" charset="0"/>
              </a:rPr>
              <a:t>issue_yr</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b="1" dirty="0" err="1">
                <a:latin typeface="Arial" panose="020B0604020202020204" pitchFamily="34" charset="0"/>
                <a:cs typeface="Arial" panose="020B0604020202020204" pitchFamily="34" charset="0"/>
              </a:rPr>
              <a:t>loan_status</a:t>
            </a:r>
            <a:endParaRPr lang="en-IN" sz="1200" b="1" dirty="0">
              <a:latin typeface="Arial" panose="020B0604020202020204" pitchFamily="34" charset="0"/>
              <a:cs typeface="Arial" panose="020B0604020202020204" pitchFamily="34" charset="0"/>
            </a:endParaRPr>
          </a:p>
          <a:p>
            <a:pPr marL="360000">
              <a:spcBef>
                <a:spcPts val="100"/>
              </a:spcBef>
              <a:spcAft>
                <a:spcPts val="100"/>
              </a:spcAft>
            </a:pPr>
            <a:r>
              <a:rPr lang="en-IN" sz="1200" dirty="0">
                <a:latin typeface="Arial" panose="020B0604020202020204" pitchFamily="34" charset="0"/>
                <a:cs typeface="Arial" panose="020B0604020202020204" pitchFamily="34" charset="0"/>
              </a:rPr>
              <a:t>purpose</a:t>
            </a:r>
          </a:p>
          <a:p>
            <a:pPr marL="360000">
              <a:spcBef>
                <a:spcPts val="100"/>
              </a:spcBef>
              <a:spcAft>
                <a:spcPts val="100"/>
              </a:spcAft>
            </a:pPr>
            <a:r>
              <a:rPr lang="en-IN" sz="1200" dirty="0" err="1">
                <a:latin typeface="Arial" panose="020B0604020202020204" pitchFamily="34" charset="0"/>
                <a:cs typeface="Arial" panose="020B0604020202020204" pitchFamily="34" charset="0"/>
              </a:rPr>
              <a:t>addr_state</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err="1">
                <a:latin typeface="Arial" panose="020B0604020202020204" pitchFamily="34" charset="0"/>
                <a:cs typeface="Arial" panose="020B0604020202020204" pitchFamily="34" charset="0"/>
              </a:rPr>
              <a:t>dti</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a:latin typeface="Arial" panose="020B0604020202020204" pitchFamily="34" charset="0"/>
                <a:cs typeface="Arial" panose="020B0604020202020204" pitchFamily="34" charset="0"/>
              </a:rPr>
              <a:t>delinq_2yrs</a:t>
            </a:r>
          </a:p>
          <a:p>
            <a:pPr marL="360000">
              <a:spcBef>
                <a:spcPts val="100"/>
              </a:spcBef>
              <a:spcAft>
                <a:spcPts val="100"/>
              </a:spcAft>
            </a:pPr>
            <a:r>
              <a:rPr lang="en-IN" sz="1200" dirty="0" err="1">
                <a:latin typeface="Arial" panose="020B0604020202020204" pitchFamily="34" charset="0"/>
                <a:cs typeface="Arial" panose="020B0604020202020204" pitchFamily="34" charset="0"/>
              </a:rPr>
              <a:t>earliest_crl_mnt</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err="1">
                <a:latin typeface="Arial" panose="020B0604020202020204" pitchFamily="34" charset="0"/>
                <a:cs typeface="Arial" panose="020B0604020202020204" pitchFamily="34" charset="0"/>
              </a:rPr>
              <a:t>earliest_crl_yr</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err="1">
                <a:latin typeface="Arial" panose="020B0604020202020204" pitchFamily="34" charset="0"/>
                <a:cs typeface="Arial" panose="020B0604020202020204" pitchFamily="34" charset="0"/>
              </a:rPr>
              <a:t>crl_duration</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a:latin typeface="Arial" panose="020B0604020202020204" pitchFamily="34" charset="0"/>
                <a:cs typeface="Arial" panose="020B0604020202020204" pitchFamily="34" charset="0"/>
              </a:rPr>
              <a:t>inq_last_6mths</a:t>
            </a:r>
          </a:p>
          <a:p>
            <a:pPr marL="360000">
              <a:spcBef>
                <a:spcPts val="100"/>
              </a:spcBef>
              <a:spcAft>
                <a:spcPts val="100"/>
              </a:spcAft>
            </a:pPr>
            <a:r>
              <a:rPr lang="en-IN" sz="1200" dirty="0" err="1">
                <a:latin typeface="Arial" panose="020B0604020202020204" pitchFamily="34" charset="0"/>
                <a:cs typeface="Arial" panose="020B0604020202020204" pitchFamily="34" charset="0"/>
              </a:rPr>
              <a:t>open_acc</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err="1">
                <a:latin typeface="Arial" panose="020B0604020202020204" pitchFamily="34" charset="0"/>
                <a:cs typeface="Arial" panose="020B0604020202020204" pitchFamily="34" charset="0"/>
              </a:rPr>
              <a:t>pub_rec</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err="1">
                <a:latin typeface="Arial" panose="020B0604020202020204" pitchFamily="34" charset="0"/>
                <a:cs typeface="Arial" panose="020B0604020202020204" pitchFamily="34" charset="0"/>
              </a:rPr>
              <a:t>revol_bal</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err="1">
                <a:latin typeface="Arial" panose="020B0604020202020204" pitchFamily="34" charset="0"/>
                <a:cs typeface="Arial" panose="020B0604020202020204" pitchFamily="34" charset="0"/>
              </a:rPr>
              <a:t>revol_util_pct</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r>
              <a:rPr lang="en-IN" sz="1200" dirty="0" err="1">
                <a:latin typeface="Arial" panose="020B0604020202020204" pitchFamily="34" charset="0"/>
                <a:cs typeface="Arial" panose="020B0604020202020204" pitchFamily="34" charset="0"/>
              </a:rPr>
              <a:t>pub_rec_bankruptcies</a:t>
            </a:r>
            <a:endParaRPr lang="en-IN" sz="1200" dirty="0">
              <a:latin typeface="Arial" panose="020B0604020202020204" pitchFamily="34" charset="0"/>
              <a:cs typeface="Arial" panose="020B0604020202020204" pitchFamily="34" charset="0"/>
            </a:endParaRPr>
          </a:p>
          <a:p>
            <a:pPr marL="360000">
              <a:spcBef>
                <a:spcPts val="100"/>
              </a:spcBef>
              <a:spcAft>
                <a:spcPts val="100"/>
              </a:spcAft>
            </a:pPr>
            <a:endParaRPr lang="en-IN" sz="1200" dirty="0">
              <a:latin typeface="Arial" panose="020B0604020202020204" pitchFamily="34" charset="0"/>
              <a:cs typeface="Arial" panose="020B0604020202020204" pitchFamily="34" charset="0"/>
            </a:endParaRPr>
          </a:p>
          <a:p>
            <a:pPr marL="360000">
              <a:spcBef>
                <a:spcPts val="100"/>
              </a:spcBef>
              <a:spcAft>
                <a:spcPts val="100"/>
              </a:spcAft>
            </a:pPr>
            <a:endParaRPr lang="en-IN" sz="1200"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1F225E83-2C01-7D82-93CF-44D17438F2B6}"/>
              </a:ext>
            </a:extLst>
          </p:cNvPr>
          <p:cNvSpPr>
            <a:spLocks noGrp="1"/>
          </p:cNvSpPr>
          <p:nvPr>
            <p:ph type="body" sz="quarter" idx="3"/>
          </p:nvPr>
        </p:nvSpPr>
        <p:spPr>
          <a:xfrm>
            <a:off x="7496071" y="280013"/>
            <a:ext cx="4561952" cy="813171"/>
          </a:xfrm>
        </p:spPr>
        <p:txBody>
          <a:bodyPr/>
          <a:lstStyle/>
          <a:p>
            <a:r>
              <a:rPr lang="en-IN" dirty="0"/>
              <a:t>Dropped or Not Used</a:t>
            </a:r>
          </a:p>
        </p:txBody>
      </p:sp>
      <p:sp>
        <p:nvSpPr>
          <p:cNvPr id="7" name="Content Placeholder 6">
            <a:extLst>
              <a:ext uri="{FF2B5EF4-FFF2-40B4-BE49-F238E27FC236}">
                <a16:creationId xmlns:a16="http://schemas.microsoft.com/office/drawing/2014/main" id="{72846BC4-9E94-E542-2C74-92E36C9DF33C}"/>
              </a:ext>
            </a:extLst>
          </p:cNvPr>
          <p:cNvSpPr>
            <a:spLocks noGrp="1"/>
          </p:cNvSpPr>
          <p:nvPr>
            <p:ph sz="quarter" idx="4"/>
          </p:nvPr>
        </p:nvSpPr>
        <p:spPr>
          <a:xfrm>
            <a:off x="7496071" y="1127072"/>
            <a:ext cx="4561952" cy="4942131"/>
          </a:xfrm>
          <a:ln>
            <a:solidFill>
              <a:schemeClr val="bg1">
                <a:lumMod val="65000"/>
              </a:schemeClr>
            </a:solidFill>
          </a:ln>
        </p:spPr>
        <p:txBody>
          <a:bodyPr numCol="2">
            <a:normAutofit/>
          </a:bodyPr>
          <a:lstStyle/>
          <a:p>
            <a:pPr marL="36000">
              <a:spcBef>
                <a:spcPts val="200"/>
              </a:spcBef>
              <a:spcAft>
                <a:spcPts val="200"/>
              </a:spcAft>
            </a:pPr>
            <a:r>
              <a:rPr lang="en-IN" sz="1200" dirty="0">
                <a:latin typeface="Arial" panose="020B0604020202020204" pitchFamily="34" charset="0"/>
                <a:cs typeface="Arial" panose="020B0604020202020204" pitchFamily="34" charset="0"/>
              </a:rPr>
              <a:t>Dropped 54 Null Valued Columns.</a:t>
            </a:r>
          </a:p>
          <a:p>
            <a:pPr marL="36000">
              <a:spcBef>
                <a:spcPts val="200"/>
              </a:spcBef>
              <a:spcAft>
                <a:spcPts val="200"/>
              </a:spcAft>
            </a:pPr>
            <a:r>
              <a:rPr lang="en-IN" sz="1200" dirty="0">
                <a:latin typeface="Arial" panose="020B0604020202020204" pitchFamily="34" charset="0"/>
                <a:cs typeface="Arial" panose="020B0604020202020204" pitchFamily="34" charset="0"/>
              </a:rPr>
              <a:t>id</a:t>
            </a:r>
          </a:p>
          <a:p>
            <a:pPr marL="36000">
              <a:spcBef>
                <a:spcPts val="200"/>
              </a:spcBef>
              <a:spcAft>
                <a:spcPts val="200"/>
              </a:spcAft>
            </a:pPr>
            <a:r>
              <a:rPr lang="en-IN" sz="1200" dirty="0" err="1">
                <a:latin typeface="Arial" panose="020B0604020202020204" pitchFamily="34" charset="0"/>
                <a:cs typeface="Arial" panose="020B0604020202020204" pitchFamily="34" charset="0"/>
              </a:rPr>
              <a:t>member_id</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US" sz="1200" dirty="0" err="1">
                <a:latin typeface="Arial" panose="020B0604020202020204" pitchFamily="34" charset="0"/>
                <a:cs typeface="Arial" panose="020B0604020202020204" pitchFamily="34" charset="0"/>
              </a:rPr>
              <a:t>int_rate</a:t>
            </a:r>
            <a:endParaRPr lang="en-US" sz="1200" dirty="0">
              <a:latin typeface="Arial" panose="020B0604020202020204" pitchFamily="34" charset="0"/>
              <a:cs typeface="Arial" panose="020B0604020202020204" pitchFamily="34" charset="0"/>
            </a:endParaRPr>
          </a:p>
          <a:p>
            <a:pPr marL="36000">
              <a:spcBef>
                <a:spcPts val="200"/>
              </a:spcBef>
              <a:spcAft>
                <a:spcPts val="200"/>
              </a:spcAft>
            </a:pPr>
            <a:r>
              <a:rPr lang="en-US" sz="1200" dirty="0" err="1">
                <a:latin typeface="Arial" panose="020B0604020202020204" pitchFamily="34" charset="0"/>
                <a:cs typeface="Arial" panose="020B0604020202020204" pitchFamily="34" charset="0"/>
              </a:rPr>
              <a:t>emp_title</a:t>
            </a:r>
            <a:endParaRPr lang="en-US" sz="1200" dirty="0">
              <a:latin typeface="Arial" panose="020B0604020202020204" pitchFamily="34" charset="0"/>
              <a:cs typeface="Arial" panose="020B0604020202020204" pitchFamily="34" charset="0"/>
            </a:endParaRPr>
          </a:p>
          <a:p>
            <a:pPr marL="36000">
              <a:spcBef>
                <a:spcPts val="200"/>
              </a:spcBef>
              <a:spcAft>
                <a:spcPts val="200"/>
              </a:spcAft>
            </a:pPr>
            <a:r>
              <a:rPr lang="en-US" sz="1200" dirty="0" err="1">
                <a:latin typeface="Arial" panose="020B0604020202020204" pitchFamily="34" charset="0"/>
                <a:cs typeface="Arial" panose="020B0604020202020204" pitchFamily="34" charset="0"/>
              </a:rPr>
              <a:t>issue_d</a:t>
            </a:r>
            <a:endParaRPr lang="en-US"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pymnt_plan</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url</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desc</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a:latin typeface="Arial" panose="020B0604020202020204" pitchFamily="34" charset="0"/>
                <a:cs typeface="Arial" panose="020B0604020202020204" pitchFamily="34" charset="0"/>
              </a:rPr>
              <a:t>title</a:t>
            </a:r>
          </a:p>
          <a:p>
            <a:pPr marL="36000">
              <a:spcBef>
                <a:spcPts val="200"/>
              </a:spcBef>
              <a:spcAft>
                <a:spcPts val="200"/>
              </a:spcAft>
            </a:pPr>
            <a:r>
              <a:rPr lang="en-IN" sz="1200" dirty="0" err="1">
                <a:latin typeface="Arial" panose="020B0604020202020204" pitchFamily="34" charset="0"/>
                <a:cs typeface="Arial" panose="020B0604020202020204" pitchFamily="34" charset="0"/>
              </a:rPr>
              <a:t>zip_code</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earliest_cr_line</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mths_since_last_delinq</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nxt_pymnt_d</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mths_since_last_record</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initial_list_status</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a:latin typeface="Arial" panose="020B0604020202020204" pitchFamily="34" charset="0"/>
                <a:cs typeface="Arial" panose="020B0604020202020204" pitchFamily="34" charset="0"/>
              </a:rPr>
              <a:t>collections_12_mths_ex_med</a:t>
            </a:r>
          </a:p>
          <a:p>
            <a:pPr marL="36000">
              <a:spcBef>
                <a:spcPts val="200"/>
              </a:spcBef>
              <a:spcAft>
                <a:spcPts val="200"/>
              </a:spcAft>
            </a:pPr>
            <a:r>
              <a:rPr lang="en-IN" sz="1200" dirty="0" err="1">
                <a:latin typeface="Arial" panose="020B0604020202020204" pitchFamily="34" charset="0"/>
                <a:cs typeface="Arial" panose="020B0604020202020204" pitchFamily="34" charset="0"/>
              </a:rPr>
              <a:t>policy_code</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application_type</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acc_now_delinq</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a:latin typeface="Arial" panose="020B0604020202020204" pitchFamily="34" charset="0"/>
                <a:cs typeface="Arial" panose="020B0604020202020204" pitchFamily="34" charset="0"/>
              </a:rPr>
              <a:t>chargeoff_within_12_mths</a:t>
            </a:r>
          </a:p>
          <a:p>
            <a:pPr marL="36000">
              <a:spcBef>
                <a:spcPts val="200"/>
              </a:spcBef>
              <a:spcAft>
                <a:spcPts val="200"/>
              </a:spcAft>
            </a:pPr>
            <a:r>
              <a:rPr lang="en-IN" sz="1200" dirty="0" err="1">
                <a:latin typeface="Arial" panose="020B0604020202020204" pitchFamily="34" charset="0"/>
                <a:cs typeface="Arial" panose="020B0604020202020204" pitchFamily="34" charset="0"/>
              </a:rPr>
              <a:t>delinq_amnt</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tax_liens</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out_prncp</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out_prncp_inv</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total_pymnt</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total_pymnt_inv</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total_rec_prncp</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total_rec_int</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total_rec_late_fee</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a:latin typeface="Arial" panose="020B0604020202020204" pitchFamily="34" charset="0"/>
                <a:cs typeface="Arial" panose="020B0604020202020204" pitchFamily="34" charset="0"/>
              </a:rPr>
              <a:t>recoveries</a:t>
            </a:r>
          </a:p>
          <a:p>
            <a:pPr marL="36000">
              <a:spcBef>
                <a:spcPts val="200"/>
              </a:spcBef>
              <a:spcAft>
                <a:spcPts val="200"/>
              </a:spcAft>
            </a:pPr>
            <a:r>
              <a:rPr lang="en-IN" sz="1200" dirty="0" err="1">
                <a:latin typeface="Arial" panose="020B0604020202020204" pitchFamily="34" charset="0"/>
                <a:cs typeface="Arial" panose="020B0604020202020204" pitchFamily="34" charset="0"/>
              </a:rPr>
              <a:t>collection_recovery_fee</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last_pymnt_amnt</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last_pymnt_d</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last_credit_pull_d</a:t>
            </a:r>
            <a:endParaRPr lang="en-IN" sz="1200" dirty="0">
              <a:latin typeface="Arial" panose="020B0604020202020204" pitchFamily="34" charset="0"/>
              <a:cs typeface="Arial" panose="020B0604020202020204" pitchFamily="34" charset="0"/>
            </a:endParaRPr>
          </a:p>
          <a:p>
            <a:pPr marL="36000">
              <a:spcBef>
                <a:spcPts val="200"/>
              </a:spcBef>
              <a:spcAft>
                <a:spcPts val="200"/>
              </a:spcAft>
            </a:pPr>
            <a:r>
              <a:rPr lang="en-IN" sz="1200" dirty="0" err="1">
                <a:latin typeface="Arial" panose="020B0604020202020204" pitchFamily="34" charset="0"/>
                <a:cs typeface="Arial" panose="020B0604020202020204" pitchFamily="34" charset="0"/>
              </a:rPr>
              <a:t>revol_util</a:t>
            </a: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0811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8DE66455-EBEE-F72A-1F27-021C608D1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655" y="-1508"/>
            <a:ext cx="9525228" cy="64440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Correlation Matrix </a:t>
            </a:r>
            <a:br>
              <a:rPr lang="en-IN" b="1" dirty="0">
                <a:solidFill>
                  <a:schemeClr val="tx1"/>
                </a:solidFill>
              </a:rPr>
            </a:br>
            <a:r>
              <a:rPr lang="en-IN" sz="1600" b="1" dirty="0">
                <a:solidFill>
                  <a:schemeClr val="tx1"/>
                </a:solidFill>
              </a:rPr>
              <a:t>(Heatmap)</a:t>
            </a:r>
            <a:endParaRPr lang="en-IN" sz="2800" i="1" dirty="0">
              <a:solidFill>
                <a:schemeClr val="tx1"/>
              </a:solidFill>
            </a:endParaRPr>
          </a:p>
        </p:txBody>
      </p:sp>
      <p:sp>
        <p:nvSpPr>
          <p:cNvPr id="7" name="Content Placeholder 2">
            <a:extLst>
              <a:ext uri="{FF2B5EF4-FFF2-40B4-BE49-F238E27FC236}">
                <a16:creationId xmlns:a16="http://schemas.microsoft.com/office/drawing/2014/main" id="{A568D149-1993-3555-EF9F-FD5C046648A6}"/>
              </a:ext>
            </a:extLst>
          </p:cNvPr>
          <p:cNvSpPr txBox="1">
            <a:spLocks/>
          </p:cNvSpPr>
          <p:nvPr/>
        </p:nvSpPr>
        <p:spPr>
          <a:xfrm>
            <a:off x="3098689" y="6012470"/>
            <a:ext cx="7753081" cy="676171"/>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n-IN" sz="1800" b="1" dirty="0"/>
              <a:t>Observation</a:t>
            </a:r>
          </a:p>
          <a:p>
            <a:pPr>
              <a:buFont typeface="Arial" panose="020B0604020202020204" pitchFamily="34" charset="0"/>
              <a:buChar char="•"/>
            </a:pPr>
            <a:r>
              <a:rPr lang="en-US" sz="1600" dirty="0"/>
              <a:t>No strong correlations observed with default in the heatmap.</a:t>
            </a:r>
          </a:p>
          <a:p>
            <a:pPr marL="0" indent="0">
              <a:buNone/>
            </a:pPr>
            <a:endParaRPr lang="en-US" sz="1600" b="1" dirty="0"/>
          </a:p>
        </p:txBody>
      </p:sp>
    </p:spTree>
    <p:extLst>
      <p:ext uri="{BB962C8B-B14F-4D97-AF65-F5344CB8AC3E}">
        <p14:creationId xmlns:p14="http://schemas.microsoft.com/office/powerpoint/2010/main" val="10852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1382-4182-81DB-945F-53FC181C2A89}"/>
              </a:ext>
            </a:extLst>
          </p:cNvPr>
          <p:cNvSpPr>
            <a:spLocks noGrp="1"/>
          </p:cNvSpPr>
          <p:nvPr>
            <p:ph type="title"/>
          </p:nvPr>
        </p:nvSpPr>
        <p:spPr/>
        <p:txBody>
          <a:bodyPr/>
          <a:lstStyle/>
          <a:p>
            <a:pPr algn="ctr"/>
            <a:r>
              <a:rPr lang="en-IN" b="1" dirty="0">
                <a:solidFill>
                  <a:schemeClr val="tx1"/>
                </a:solidFill>
              </a:rPr>
              <a:t>CONTENTS</a:t>
            </a:r>
          </a:p>
        </p:txBody>
      </p:sp>
      <p:sp>
        <p:nvSpPr>
          <p:cNvPr id="3" name="Content Placeholder 2">
            <a:extLst>
              <a:ext uri="{FF2B5EF4-FFF2-40B4-BE49-F238E27FC236}">
                <a16:creationId xmlns:a16="http://schemas.microsoft.com/office/drawing/2014/main" id="{9B1095FD-107D-3F55-8B84-B22AE611FAC0}"/>
              </a:ext>
            </a:extLst>
          </p:cNvPr>
          <p:cNvSpPr>
            <a:spLocks noGrp="1"/>
          </p:cNvSpPr>
          <p:nvPr>
            <p:ph idx="1"/>
          </p:nvPr>
        </p:nvSpPr>
        <p:spPr/>
        <p:txBody>
          <a:bodyPr/>
          <a:lstStyle/>
          <a:p>
            <a:r>
              <a:rPr lang="en-IN" b="1" u="sng" dirty="0">
                <a:solidFill>
                  <a:srgbClr val="002060"/>
                </a:solidFill>
                <a:hlinkClick r:id="rId2" action="ppaction://hlinksldjump">
                  <a:extLst>
                    <a:ext uri="{A12FA001-AC4F-418D-AE19-62706E023703}">
                      <ahyp:hlinkClr xmlns:ahyp="http://schemas.microsoft.com/office/drawing/2018/hyperlinkcolor" val="tx"/>
                    </a:ext>
                  </a:extLst>
                </a:hlinkClick>
              </a:rPr>
              <a:t>Problem Statement</a:t>
            </a:r>
            <a:endParaRPr lang="en-IN" b="1" u="sng" dirty="0">
              <a:solidFill>
                <a:srgbClr val="002060"/>
              </a:solidFill>
            </a:endParaRPr>
          </a:p>
          <a:p>
            <a:r>
              <a:rPr lang="en-IN" b="1" u="sng" dirty="0">
                <a:solidFill>
                  <a:srgbClr val="002060"/>
                </a:solidFill>
                <a:hlinkClick r:id="rId3" action="ppaction://hlinksldjump">
                  <a:extLst>
                    <a:ext uri="{A12FA001-AC4F-418D-AE19-62706E023703}">
                      <ahyp:hlinkClr xmlns:ahyp="http://schemas.microsoft.com/office/drawing/2018/hyperlinkcolor" val="tx"/>
                    </a:ext>
                  </a:extLst>
                </a:hlinkClick>
              </a:rPr>
              <a:t>Analysis Approach</a:t>
            </a:r>
            <a:endParaRPr lang="en-IN" b="1" u="sng" dirty="0">
              <a:solidFill>
                <a:srgbClr val="002060"/>
              </a:solidFill>
            </a:endParaRPr>
          </a:p>
          <a:p>
            <a:r>
              <a:rPr lang="en-IN" b="1" u="sng" dirty="0">
                <a:solidFill>
                  <a:srgbClr val="002060"/>
                </a:solidFill>
                <a:hlinkClick r:id="rId4" action="ppaction://hlinksldjump">
                  <a:extLst>
                    <a:ext uri="{A12FA001-AC4F-418D-AE19-62706E023703}">
                      <ahyp:hlinkClr xmlns:ahyp="http://schemas.microsoft.com/office/drawing/2018/hyperlinkcolor" val="tx"/>
                    </a:ext>
                  </a:extLst>
                </a:hlinkClick>
              </a:rPr>
              <a:t>Univariate Analysis</a:t>
            </a:r>
            <a:endParaRPr lang="en-IN" b="1" u="sng" dirty="0">
              <a:solidFill>
                <a:srgbClr val="002060"/>
              </a:solidFill>
            </a:endParaRPr>
          </a:p>
          <a:p>
            <a:r>
              <a:rPr lang="en-IN" b="1" u="sng" dirty="0">
                <a:solidFill>
                  <a:srgbClr val="002060"/>
                </a:solidFill>
                <a:hlinkClick r:id="rId5" action="ppaction://hlinksldjump">
                  <a:extLst>
                    <a:ext uri="{A12FA001-AC4F-418D-AE19-62706E023703}">
                      <ahyp:hlinkClr xmlns:ahyp="http://schemas.microsoft.com/office/drawing/2018/hyperlinkcolor" val="tx"/>
                    </a:ext>
                  </a:extLst>
                </a:hlinkClick>
              </a:rPr>
              <a:t>Impactful Column Selection</a:t>
            </a:r>
            <a:endParaRPr lang="en-IN" b="1" u="sng" dirty="0">
              <a:solidFill>
                <a:srgbClr val="002060"/>
              </a:solidFill>
            </a:endParaRPr>
          </a:p>
          <a:p>
            <a:r>
              <a:rPr lang="en-IN" b="1" u="sng" dirty="0">
                <a:solidFill>
                  <a:srgbClr val="002060"/>
                </a:solidFill>
                <a:hlinkClick r:id="rId6" action="ppaction://hlinksldjump">
                  <a:extLst>
                    <a:ext uri="{A12FA001-AC4F-418D-AE19-62706E023703}">
                      <ahyp:hlinkClr xmlns:ahyp="http://schemas.microsoft.com/office/drawing/2018/hyperlinkcolor" val="tx"/>
                    </a:ext>
                  </a:extLst>
                </a:hlinkClick>
              </a:rPr>
              <a:t>Bivariate Analysis</a:t>
            </a:r>
            <a:endParaRPr lang="en-IN" b="1" u="sng" dirty="0">
              <a:solidFill>
                <a:srgbClr val="002060"/>
              </a:solidFill>
            </a:endParaRPr>
          </a:p>
          <a:p>
            <a:r>
              <a:rPr lang="en-IN" b="1" u="sng" dirty="0">
                <a:solidFill>
                  <a:srgbClr val="002060"/>
                </a:solidFill>
                <a:hlinkClick r:id="rId7" action="ppaction://hlinksldjump">
                  <a:extLst>
                    <a:ext uri="{A12FA001-AC4F-418D-AE19-62706E023703}">
                      <ahyp:hlinkClr xmlns:ahyp="http://schemas.microsoft.com/office/drawing/2018/hyperlinkcolor" val="tx"/>
                    </a:ext>
                  </a:extLst>
                </a:hlinkClick>
              </a:rPr>
              <a:t>Conclusion</a:t>
            </a:r>
            <a:endParaRPr lang="en-IN" b="1" u="sng" dirty="0">
              <a:solidFill>
                <a:srgbClr val="002060"/>
              </a:solidFill>
            </a:endParaRPr>
          </a:p>
          <a:p>
            <a:r>
              <a:rPr lang="en-IN" b="1" u="sng" dirty="0">
                <a:solidFill>
                  <a:srgbClr val="002060"/>
                </a:solidFill>
                <a:hlinkClick r:id="rId8" action="ppaction://hlinksldjump">
                  <a:extLst>
                    <a:ext uri="{A12FA001-AC4F-418D-AE19-62706E023703}">
                      <ahyp:hlinkClr xmlns:ahyp="http://schemas.microsoft.com/office/drawing/2018/hyperlinkcolor" val="tx"/>
                    </a:ext>
                  </a:extLst>
                </a:hlinkClick>
              </a:rPr>
              <a:t>Recommendation</a:t>
            </a:r>
            <a:endParaRPr lang="en-IN" b="1" u="sng" dirty="0">
              <a:solidFill>
                <a:srgbClr val="002060"/>
              </a:solidFill>
            </a:endParaRPr>
          </a:p>
          <a:p>
            <a:endParaRPr lang="en-IN" dirty="0"/>
          </a:p>
        </p:txBody>
      </p:sp>
      <p:pic>
        <p:nvPicPr>
          <p:cNvPr id="1026" name="Picture 2">
            <a:extLst>
              <a:ext uri="{FF2B5EF4-FFF2-40B4-BE49-F238E27FC236}">
                <a16:creationId xmlns:a16="http://schemas.microsoft.com/office/drawing/2014/main" id="{52B319B2-B188-3108-8022-4C0A27F138AE}"/>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7410" r="4106" b="13554"/>
          <a:stretch/>
        </p:blipFill>
        <p:spPr bwMode="auto">
          <a:xfrm>
            <a:off x="6827532" y="3587262"/>
            <a:ext cx="5025803" cy="3270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74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C73E-725C-B7C0-7A0F-111EB8490F2B}"/>
              </a:ext>
            </a:extLst>
          </p:cNvPr>
          <p:cNvSpPr>
            <a:spLocks noGrp="1"/>
          </p:cNvSpPr>
          <p:nvPr>
            <p:ph type="ctrTitle"/>
          </p:nvPr>
        </p:nvSpPr>
        <p:spPr/>
        <p:txBody>
          <a:bodyPr/>
          <a:lstStyle/>
          <a:p>
            <a:r>
              <a:rPr lang="en-IN" b="1" dirty="0">
                <a:solidFill>
                  <a:schemeClr val="tx1"/>
                </a:solidFill>
              </a:rPr>
              <a:t>Bivariate Analysis</a:t>
            </a:r>
          </a:p>
        </p:txBody>
      </p:sp>
      <p:sp>
        <p:nvSpPr>
          <p:cNvPr id="3" name="Subtitle 2">
            <a:extLst>
              <a:ext uri="{FF2B5EF4-FFF2-40B4-BE49-F238E27FC236}">
                <a16:creationId xmlns:a16="http://schemas.microsoft.com/office/drawing/2014/main" id="{0F7B5785-D8ED-A1B0-BB63-7EC32EA8A37A}"/>
              </a:ext>
            </a:extLst>
          </p:cNvPr>
          <p:cNvSpPr>
            <a:spLocks noGrp="1"/>
          </p:cNvSpPr>
          <p:nvPr>
            <p:ph type="subTitle" idx="1"/>
          </p:nvPr>
        </p:nvSpPr>
        <p:spPr>
          <a:xfrm>
            <a:off x="1110063" y="4670246"/>
            <a:ext cx="7315200" cy="914400"/>
          </a:xfrm>
        </p:spPr>
        <p:txBody>
          <a:bodyPr>
            <a:normAutofit/>
          </a:bodyPr>
          <a:lstStyle/>
          <a:p>
            <a:r>
              <a:rPr lang="en-US" sz="2000" dirty="0">
                <a:solidFill>
                  <a:prstClr val="black"/>
                </a:solidFill>
                <a:latin typeface="Corbel" panose="020B0503020204020204"/>
              </a:rPr>
              <a:t>Explore how attributes relate to loan default through paired analysis.</a:t>
            </a:r>
          </a:p>
          <a:p>
            <a:endParaRPr lang="en-US" sz="2000" dirty="0">
              <a:solidFill>
                <a:prstClr val="black"/>
              </a:solidFill>
              <a:latin typeface="Corbel" panose="020B0503020204020204"/>
            </a:endParaRPr>
          </a:p>
          <a:p>
            <a:endParaRPr lang="en-US" sz="2000" dirty="0">
              <a:solidFill>
                <a:prstClr val="black"/>
              </a:solidFill>
              <a:latin typeface="Corbel" panose="020B0503020204020204"/>
            </a:endParaRPr>
          </a:p>
          <a:p>
            <a:endParaRPr lang="en-US" sz="2000" dirty="0">
              <a:solidFill>
                <a:prstClr val="black"/>
              </a:solidFill>
              <a:latin typeface="Corbel" panose="020B0503020204020204"/>
            </a:endParaRPr>
          </a:p>
          <a:p>
            <a:endParaRPr lang="en-US" sz="2000" dirty="0">
              <a:solidFill>
                <a:prstClr val="black"/>
              </a:solidFill>
              <a:latin typeface="Corbel" panose="020B0503020204020204"/>
            </a:endParaRPr>
          </a:p>
          <a:p>
            <a:endParaRPr lang="en-US" sz="2000" dirty="0">
              <a:solidFill>
                <a:prstClr val="black"/>
              </a:solidFill>
              <a:latin typeface="Corbel" panose="020B0503020204020204"/>
            </a:endParaRPr>
          </a:p>
          <a:p>
            <a:endParaRPr lang="en-US" sz="2000" dirty="0">
              <a:solidFill>
                <a:prstClr val="black"/>
              </a:solidFill>
              <a:latin typeface="Corbel" panose="020B0503020204020204"/>
            </a:endParaRPr>
          </a:p>
          <a:p>
            <a:endParaRPr lang="en-IN" sz="2000" dirty="0">
              <a:solidFill>
                <a:prstClr val="black"/>
              </a:solidFill>
              <a:latin typeface="Corbel" panose="020B0503020204020204"/>
            </a:endParaRPr>
          </a:p>
        </p:txBody>
      </p:sp>
    </p:spTree>
    <p:extLst>
      <p:ext uri="{BB962C8B-B14F-4D97-AF65-F5344CB8AC3E}">
        <p14:creationId xmlns:p14="http://schemas.microsoft.com/office/powerpoint/2010/main" val="3077429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Term vs Loan Status</a:t>
            </a:r>
            <a:endParaRPr lang="en-IN" sz="2800" i="1" dirty="0">
              <a:solidFill>
                <a:schemeClr val="tx1"/>
              </a:solidFill>
            </a:endParaRPr>
          </a:p>
        </p:txBody>
      </p:sp>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3869267" y="4550002"/>
            <a:ext cx="7877255" cy="1659878"/>
          </a:xfrm>
        </p:spPr>
        <p:txBody>
          <a:bodyPr>
            <a:noAutofit/>
          </a:bodyPr>
          <a:lstStyle/>
          <a:p>
            <a:pPr marL="0" indent="0" algn="l">
              <a:buNone/>
            </a:pPr>
            <a:r>
              <a:rPr lang="en-US" sz="1600" dirty="0">
                <a:solidFill>
                  <a:srgbClr val="0D0D0D"/>
                </a:solidFill>
                <a:highlight>
                  <a:srgbClr val="FFFFFF"/>
                </a:highlight>
                <a:latin typeface="Arial" panose="020B0604020202020204" pitchFamily="34" charset="0"/>
                <a:cs typeface="Arial" panose="020B0604020202020204" pitchFamily="34" charset="0"/>
              </a:rPr>
              <a:t>Observations:</a:t>
            </a:r>
          </a:p>
          <a:p>
            <a:pPr algn="l">
              <a:buFont typeface="Arial" panose="020B0604020202020204" pitchFamily="34" charset="0"/>
              <a:buChar char="•"/>
            </a:pPr>
            <a:r>
              <a:rPr lang="en-US" sz="1600" dirty="0">
                <a:solidFill>
                  <a:srgbClr val="0D0D0D"/>
                </a:solidFill>
                <a:highlight>
                  <a:srgbClr val="FFFFFF"/>
                </a:highlight>
                <a:latin typeface="Arial" panose="020B0604020202020204" pitchFamily="34" charset="0"/>
                <a:cs typeface="Arial" panose="020B0604020202020204" pitchFamily="34" charset="0"/>
              </a:rPr>
              <a:t>Defaulters show higher incidence of long-term loans than fully paid borrowers.</a:t>
            </a:r>
          </a:p>
        </p:txBody>
      </p:sp>
      <p:pic>
        <p:nvPicPr>
          <p:cNvPr id="6" name="Picture 5">
            <a:extLst>
              <a:ext uri="{FF2B5EF4-FFF2-40B4-BE49-F238E27FC236}">
                <a16:creationId xmlns:a16="http://schemas.microsoft.com/office/drawing/2014/main" id="{9AF2E0BE-68E2-4B0E-FBF1-10810FC01B91}"/>
              </a:ext>
            </a:extLst>
          </p:cNvPr>
          <p:cNvPicPr>
            <a:picLocks noChangeAspect="1"/>
          </p:cNvPicPr>
          <p:nvPr/>
        </p:nvPicPr>
        <p:blipFill>
          <a:blip r:embed="rId2"/>
          <a:stretch>
            <a:fillRect/>
          </a:stretch>
        </p:blipFill>
        <p:spPr>
          <a:xfrm>
            <a:off x="3832907" y="813187"/>
            <a:ext cx="8178223" cy="3778903"/>
          </a:xfrm>
          <a:prstGeom prst="rect">
            <a:avLst/>
          </a:prstGeom>
        </p:spPr>
      </p:pic>
      <p:sp>
        <p:nvSpPr>
          <p:cNvPr id="8" name="Rectangle 7">
            <a:extLst>
              <a:ext uri="{FF2B5EF4-FFF2-40B4-BE49-F238E27FC236}">
                <a16:creationId xmlns:a16="http://schemas.microsoft.com/office/drawing/2014/main" id="{CD21D0C0-4BDA-5568-E3EB-B43703134D3B}"/>
              </a:ext>
            </a:extLst>
          </p:cNvPr>
          <p:cNvSpPr/>
          <p:nvPr/>
        </p:nvSpPr>
        <p:spPr>
          <a:xfrm>
            <a:off x="4521758" y="1838848"/>
            <a:ext cx="1828800" cy="282358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72009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Grade vs Term on Loan Status</a:t>
            </a:r>
            <a:endParaRPr lang="en-IN" sz="2800" i="1" dirty="0">
              <a:solidFill>
                <a:schemeClr val="tx1"/>
              </a:solidFill>
            </a:endParaRPr>
          </a:p>
        </p:txBody>
      </p:sp>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3839122" y="5664730"/>
            <a:ext cx="7877255" cy="1247091"/>
          </a:xfrm>
        </p:spPr>
        <p:txBody>
          <a:bodyPr>
            <a:noAutofit/>
          </a:bodyPr>
          <a:lstStyle/>
          <a:p>
            <a:pPr marL="0" indent="0" algn="l">
              <a:buNone/>
            </a:pPr>
            <a:r>
              <a:rPr lang="en-US" sz="1600" dirty="0">
                <a:solidFill>
                  <a:srgbClr val="0D0D0D"/>
                </a:solidFill>
                <a:highlight>
                  <a:srgbClr val="FFFFFF"/>
                </a:highlight>
                <a:latin typeface="Arial" panose="020B0604020202020204" pitchFamily="34" charset="0"/>
                <a:cs typeface="Arial" panose="020B0604020202020204" pitchFamily="34" charset="0"/>
              </a:rPr>
              <a:t>Observations:</a:t>
            </a:r>
          </a:p>
          <a:p>
            <a:pPr algn="l">
              <a:buFont typeface="Arial" panose="020B0604020202020204" pitchFamily="34" charset="0"/>
              <a:buChar char="•"/>
            </a:pPr>
            <a:r>
              <a:rPr lang="en-US" sz="1600" dirty="0">
                <a:solidFill>
                  <a:srgbClr val="0D0D0D"/>
                </a:solidFill>
                <a:highlight>
                  <a:srgbClr val="FFFFFF"/>
                </a:highlight>
                <a:latin typeface="Arial" panose="020B0604020202020204" pitchFamily="34" charset="0"/>
                <a:cs typeface="Arial" panose="020B0604020202020204" pitchFamily="34" charset="0"/>
              </a:rPr>
              <a:t>Customers categorized as low graded opt for Long Term more and have eventually defaulted more as well.</a:t>
            </a:r>
          </a:p>
        </p:txBody>
      </p:sp>
      <p:pic>
        <p:nvPicPr>
          <p:cNvPr id="23554" name="Picture 2">
            <a:extLst>
              <a:ext uri="{FF2B5EF4-FFF2-40B4-BE49-F238E27FC236}">
                <a16:creationId xmlns:a16="http://schemas.microsoft.com/office/drawing/2014/main" id="{19C36665-D457-7323-5BFB-4085679FE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2070" y="30148"/>
            <a:ext cx="7316508" cy="61696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9C81B93-E78E-033E-876A-EA159A164F89}"/>
              </a:ext>
            </a:extLst>
          </p:cNvPr>
          <p:cNvSpPr/>
          <p:nvPr/>
        </p:nvSpPr>
        <p:spPr>
          <a:xfrm>
            <a:off x="6561897" y="3356149"/>
            <a:ext cx="1717945" cy="283363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58BF9888-9C31-70C2-411D-C06F7FF6D846}"/>
              </a:ext>
            </a:extLst>
          </p:cNvPr>
          <p:cNvSpPr/>
          <p:nvPr/>
        </p:nvSpPr>
        <p:spPr>
          <a:xfrm>
            <a:off x="6553525" y="1245996"/>
            <a:ext cx="1717945" cy="174004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56523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Grade vs Loan Status	</a:t>
            </a:r>
            <a:endParaRPr lang="en-IN" sz="2800" i="1" dirty="0">
              <a:solidFill>
                <a:schemeClr val="tx1"/>
              </a:solidFill>
            </a:endParaRPr>
          </a:p>
        </p:txBody>
      </p:sp>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3869267" y="4756396"/>
            <a:ext cx="7877255" cy="1247091"/>
          </a:xfrm>
        </p:spPr>
        <p:txBody>
          <a:bodyPr>
            <a:noAutofit/>
          </a:bodyPr>
          <a:lstStyle/>
          <a:p>
            <a:pPr marL="0" indent="0" algn="l">
              <a:buNone/>
            </a:pPr>
            <a:r>
              <a:rPr lang="en-US" sz="1600" dirty="0">
                <a:solidFill>
                  <a:srgbClr val="0D0D0D"/>
                </a:solidFill>
                <a:highlight>
                  <a:srgbClr val="FFFFFF"/>
                </a:highlight>
                <a:latin typeface="Arial" panose="020B0604020202020204" pitchFamily="34" charset="0"/>
                <a:cs typeface="Arial" panose="020B0604020202020204" pitchFamily="34" charset="0"/>
              </a:rPr>
              <a:t>Observations:</a:t>
            </a:r>
          </a:p>
          <a:p>
            <a:pPr algn="l">
              <a:buFont typeface="Arial" panose="020B0604020202020204" pitchFamily="34" charset="0"/>
              <a:buChar char="•"/>
            </a:pPr>
            <a:r>
              <a:rPr lang="en-US" sz="1600" dirty="0">
                <a:solidFill>
                  <a:srgbClr val="0D0D0D"/>
                </a:solidFill>
                <a:highlight>
                  <a:srgbClr val="FFFFFF"/>
                </a:highlight>
                <a:latin typeface="Arial" panose="020B0604020202020204" pitchFamily="34" charset="0"/>
                <a:cs typeface="Arial" panose="020B0604020202020204" pitchFamily="34" charset="0"/>
              </a:rPr>
              <a:t>Lower the grades higher is the defaulted ratio.</a:t>
            </a:r>
          </a:p>
        </p:txBody>
      </p:sp>
      <p:pic>
        <p:nvPicPr>
          <p:cNvPr id="4" name="Picture 3">
            <a:extLst>
              <a:ext uri="{FF2B5EF4-FFF2-40B4-BE49-F238E27FC236}">
                <a16:creationId xmlns:a16="http://schemas.microsoft.com/office/drawing/2014/main" id="{F8A9450E-A853-C154-6303-46718BDA5AB7}"/>
              </a:ext>
            </a:extLst>
          </p:cNvPr>
          <p:cNvPicPr>
            <a:picLocks noChangeAspect="1"/>
          </p:cNvPicPr>
          <p:nvPr/>
        </p:nvPicPr>
        <p:blipFill>
          <a:blip r:embed="rId2"/>
          <a:stretch>
            <a:fillRect/>
          </a:stretch>
        </p:blipFill>
        <p:spPr>
          <a:xfrm>
            <a:off x="3761145" y="818982"/>
            <a:ext cx="8327300" cy="3491723"/>
          </a:xfrm>
          <a:prstGeom prst="rect">
            <a:avLst/>
          </a:prstGeom>
        </p:spPr>
      </p:pic>
      <p:sp>
        <p:nvSpPr>
          <p:cNvPr id="7" name="Rectangle 6">
            <a:extLst>
              <a:ext uri="{FF2B5EF4-FFF2-40B4-BE49-F238E27FC236}">
                <a16:creationId xmlns:a16="http://schemas.microsoft.com/office/drawing/2014/main" id="{09C81B93-E78E-033E-876A-EA159A164F89}"/>
              </a:ext>
            </a:extLst>
          </p:cNvPr>
          <p:cNvSpPr/>
          <p:nvPr/>
        </p:nvSpPr>
        <p:spPr>
          <a:xfrm>
            <a:off x="5305527" y="1256045"/>
            <a:ext cx="2431704" cy="328581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1615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Interest Rate vs Loan Status</a:t>
            </a:r>
            <a:endParaRPr lang="en-IN" sz="2800" i="1" dirty="0">
              <a:solidFill>
                <a:schemeClr val="tx1"/>
              </a:solidFill>
            </a:endParaRPr>
          </a:p>
        </p:txBody>
      </p:sp>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81271" y="5230830"/>
            <a:ext cx="11533090" cy="1825866"/>
          </a:xfrm>
          <a:noFill/>
          <a:ln>
            <a:noFill/>
          </a:ln>
        </p:spPr>
        <p:txBody>
          <a:bodyPr>
            <a:noAutofit/>
          </a:bodyPr>
          <a:lstStyle/>
          <a:p>
            <a:pPr marL="0" indent="0" algn="l">
              <a:buNone/>
            </a:pPr>
            <a:r>
              <a:rPr lang="en-US" sz="1600" dirty="0">
                <a:solidFill>
                  <a:srgbClr val="0D0D0D"/>
                </a:solidFill>
                <a:latin typeface="Arial" panose="020B0604020202020204" pitchFamily="34" charset="0"/>
                <a:cs typeface="Arial" panose="020B0604020202020204" pitchFamily="34" charset="0"/>
              </a:rPr>
              <a:t>Observations:</a:t>
            </a:r>
            <a:endParaRPr lang="en-US" sz="1600" dirty="0">
              <a:solidFill>
                <a:schemeClr val="tx1"/>
              </a:solidFill>
              <a:latin typeface="Arial" panose="020B0604020202020204" pitchFamily="34" charset="0"/>
              <a:cs typeface="Arial" panose="020B0604020202020204" pitchFamily="34" charset="0"/>
            </a:endParaRPr>
          </a:p>
          <a:p>
            <a:pPr algn="l">
              <a:buFont typeface="Arial" panose="020B0604020202020204" pitchFamily="34" charset="0"/>
              <a:buChar char="•"/>
            </a:pPr>
            <a:r>
              <a:rPr lang="en-US" sz="1600" dirty="0">
                <a:solidFill>
                  <a:srgbClr val="0D0D0D"/>
                </a:solidFill>
                <a:latin typeface="Arial" panose="020B0604020202020204" pitchFamily="34" charset="0"/>
                <a:cs typeface="Arial" panose="020B0604020202020204" pitchFamily="34" charset="0"/>
              </a:rPr>
              <a:t>Defaulted portfolio exhibits fatter tails in interest rate distribution, suggesting a potential link to higher default likelihood.</a:t>
            </a:r>
          </a:p>
          <a:p>
            <a:pPr algn="l">
              <a:buFont typeface="Arial" panose="020B0604020202020204" pitchFamily="34" charset="0"/>
              <a:buChar char="•"/>
            </a:pPr>
            <a:r>
              <a:rPr lang="en-US" sz="1600" dirty="0">
                <a:solidFill>
                  <a:srgbClr val="0D0D0D"/>
                </a:solidFill>
                <a:latin typeface="Arial" panose="020B0604020202020204" pitchFamily="34" charset="0"/>
                <a:cs typeface="Arial" panose="020B0604020202020204" pitchFamily="34" charset="0"/>
              </a:rPr>
              <a:t>Higher interest rates may indicate higher default risk, but financial institutions often charge more to compensate for risk.</a:t>
            </a:r>
          </a:p>
          <a:p>
            <a:pPr algn="l">
              <a:buFont typeface="Arial" panose="020B0604020202020204" pitchFamily="34" charset="0"/>
              <a:buChar char="•"/>
            </a:pPr>
            <a:r>
              <a:rPr lang="en-US" sz="1600" b="1" dirty="0">
                <a:solidFill>
                  <a:srgbClr val="FF0000"/>
                </a:solidFill>
                <a:latin typeface="Arial" panose="020B0604020202020204" pitchFamily="34" charset="0"/>
                <a:cs typeface="Arial" panose="020B0604020202020204" pitchFamily="34" charset="0"/>
              </a:rPr>
              <a:t>Hence, Interest rates alone are not reliable predictors of default.</a:t>
            </a:r>
          </a:p>
        </p:txBody>
      </p:sp>
      <p:pic>
        <p:nvPicPr>
          <p:cNvPr id="26626" name="Picture 2">
            <a:extLst>
              <a:ext uri="{FF2B5EF4-FFF2-40B4-BE49-F238E27FC236}">
                <a16:creationId xmlns:a16="http://schemas.microsoft.com/office/drawing/2014/main" id="{1A603E37-E979-1DF8-B73B-2CD2F70F91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2637" y="62559"/>
            <a:ext cx="6171570" cy="5667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445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Purpose vs Loan Status</a:t>
            </a:r>
            <a:endParaRPr lang="en-IN" sz="2800" i="1" dirty="0">
              <a:solidFill>
                <a:schemeClr val="tx1"/>
              </a:solidFill>
            </a:endParaRPr>
          </a:p>
        </p:txBody>
      </p:sp>
      <p:pic>
        <p:nvPicPr>
          <p:cNvPr id="27662" name="Picture 14">
            <a:extLst>
              <a:ext uri="{FF2B5EF4-FFF2-40B4-BE49-F238E27FC236}">
                <a16:creationId xmlns:a16="http://schemas.microsoft.com/office/drawing/2014/main" id="{090FF33A-E2A4-E6EB-CF02-978AE449F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0243" y="56708"/>
            <a:ext cx="9181757" cy="672161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7725247" y="5202509"/>
            <a:ext cx="4466753" cy="1598784"/>
          </a:xfrm>
          <a:solidFill>
            <a:schemeClr val="bg1"/>
          </a:solidFill>
        </p:spPr>
        <p:txBody>
          <a:bodyPr>
            <a:noAutofit/>
          </a:bodyPr>
          <a:lstStyle/>
          <a:p>
            <a:pPr marL="0" indent="0" algn="l">
              <a:buNone/>
            </a:pPr>
            <a:r>
              <a:rPr lang="en-US" sz="1600" dirty="0">
                <a:solidFill>
                  <a:srgbClr val="0D0D0D"/>
                </a:solidFill>
                <a:highlight>
                  <a:srgbClr val="FFFFFF"/>
                </a:highlight>
                <a:latin typeface="Arial" panose="020B0604020202020204" pitchFamily="34" charset="0"/>
                <a:cs typeface="Arial" panose="020B0604020202020204" pitchFamily="34" charset="0"/>
              </a:rPr>
              <a:t>Observations:</a:t>
            </a:r>
          </a:p>
          <a:p>
            <a:pPr algn="l">
              <a:buFont typeface="Arial" panose="020B0604020202020204" pitchFamily="34" charset="0"/>
              <a:buChar char="•"/>
            </a:pPr>
            <a:r>
              <a:rPr lang="en-US" sz="1600" dirty="0">
                <a:solidFill>
                  <a:srgbClr val="0D0D0D"/>
                </a:solidFill>
                <a:highlight>
                  <a:srgbClr val="FFFFFF"/>
                </a:highlight>
                <a:latin typeface="Arial" panose="020B0604020202020204" pitchFamily="34" charset="0"/>
                <a:cs typeface="Arial" panose="020B0604020202020204" pitchFamily="34" charset="0"/>
              </a:rPr>
              <a:t>Small business loans have the highest default rate at 27%.</a:t>
            </a:r>
          </a:p>
          <a:p>
            <a:pPr algn="l">
              <a:buFont typeface="Arial" panose="020B0604020202020204" pitchFamily="34" charset="0"/>
              <a:buChar char="•"/>
            </a:pPr>
            <a:r>
              <a:rPr lang="en-US" sz="1600" dirty="0">
                <a:solidFill>
                  <a:srgbClr val="0D0D0D"/>
                </a:solidFill>
                <a:highlight>
                  <a:srgbClr val="FFFFFF"/>
                </a:highlight>
                <a:latin typeface="Arial" panose="020B0604020202020204" pitchFamily="34" charset="0"/>
                <a:cs typeface="Arial" panose="020B0604020202020204" pitchFamily="34" charset="0"/>
              </a:rPr>
              <a:t>Renewable energy and educational loans also exhibit relatively higher default rates, though not as high as small business loans.</a:t>
            </a:r>
          </a:p>
        </p:txBody>
      </p:sp>
      <p:sp>
        <p:nvSpPr>
          <p:cNvPr id="6" name="Rectangle 5">
            <a:extLst>
              <a:ext uri="{FF2B5EF4-FFF2-40B4-BE49-F238E27FC236}">
                <a16:creationId xmlns:a16="http://schemas.microsoft.com/office/drawing/2014/main" id="{9EC11450-02EE-F995-BA7D-7F1356DC0B41}"/>
              </a:ext>
            </a:extLst>
          </p:cNvPr>
          <p:cNvSpPr/>
          <p:nvPr/>
        </p:nvSpPr>
        <p:spPr>
          <a:xfrm>
            <a:off x="7551598" y="66316"/>
            <a:ext cx="2416368" cy="168614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DA7FA5A7-57A4-4296-53F3-B189C1BE1EA8}"/>
              </a:ext>
            </a:extLst>
          </p:cNvPr>
          <p:cNvSpPr/>
          <p:nvPr/>
        </p:nvSpPr>
        <p:spPr>
          <a:xfrm>
            <a:off x="3084844" y="5092179"/>
            <a:ext cx="4466753" cy="168614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62985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a:xfrm>
            <a:off x="172533" y="1123837"/>
            <a:ext cx="2947482" cy="4601183"/>
          </a:xfrm>
        </p:spPr>
        <p:txBody>
          <a:bodyPr/>
          <a:lstStyle/>
          <a:p>
            <a:r>
              <a:rPr lang="en-IN" b="1" dirty="0">
                <a:solidFill>
                  <a:schemeClr val="tx1"/>
                </a:solidFill>
              </a:rPr>
              <a:t>State vs Loan Status</a:t>
            </a:r>
            <a:endParaRPr lang="en-IN" sz="2800" i="1" dirty="0">
              <a:solidFill>
                <a:schemeClr val="tx1"/>
              </a:solidFill>
            </a:endParaRPr>
          </a:p>
        </p:txBody>
      </p:sp>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159114" y="5511123"/>
            <a:ext cx="12032886" cy="1132466"/>
          </a:xfrm>
          <a:solidFill>
            <a:schemeClr val="bg1"/>
          </a:solidFill>
        </p:spPr>
        <p:txBody>
          <a:bodyPr>
            <a:noAutofit/>
          </a:bodyPr>
          <a:lstStyle/>
          <a:p>
            <a:pPr marL="0" indent="0" algn="l">
              <a:buNone/>
            </a:pPr>
            <a:r>
              <a:rPr lang="en-US" sz="1600" dirty="0">
                <a:solidFill>
                  <a:srgbClr val="0D0D0D"/>
                </a:solidFill>
                <a:highlight>
                  <a:srgbClr val="FFFFFF"/>
                </a:highlight>
                <a:latin typeface="Arial" panose="020B0604020202020204" pitchFamily="34" charset="0"/>
                <a:cs typeface="Arial" panose="020B0604020202020204" pitchFamily="34" charset="0"/>
              </a:rPr>
              <a:t>Observations:</a:t>
            </a:r>
          </a:p>
          <a:p>
            <a:pPr algn="l">
              <a:buFont typeface="Arial" panose="020B0604020202020204" pitchFamily="34" charset="0"/>
              <a:buChar char="•"/>
            </a:pPr>
            <a:r>
              <a:rPr lang="en-US" sz="1600" dirty="0">
                <a:solidFill>
                  <a:srgbClr val="0D0D0D"/>
                </a:solidFill>
                <a:highlight>
                  <a:srgbClr val="FFFFFF"/>
                </a:highlight>
                <a:latin typeface="Arial" panose="020B0604020202020204" pitchFamily="34" charset="0"/>
                <a:cs typeface="Arial" panose="020B0604020202020204" pitchFamily="34" charset="0"/>
              </a:rPr>
              <a:t>MO, FL, NV, AK, SD, NE have higher default rates. NV and NE stand out with the highest default ratios: 22% and 40%, respectively.</a:t>
            </a:r>
          </a:p>
        </p:txBody>
      </p:sp>
      <p:pic>
        <p:nvPicPr>
          <p:cNvPr id="14" name="Picture 13">
            <a:extLst>
              <a:ext uri="{FF2B5EF4-FFF2-40B4-BE49-F238E27FC236}">
                <a16:creationId xmlns:a16="http://schemas.microsoft.com/office/drawing/2014/main" id="{1364DD9B-102A-0499-AE37-6F4CFD941176}"/>
              </a:ext>
            </a:extLst>
          </p:cNvPr>
          <p:cNvPicPr>
            <a:picLocks noChangeAspect="1"/>
          </p:cNvPicPr>
          <p:nvPr/>
        </p:nvPicPr>
        <p:blipFill>
          <a:blip r:embed="rId2"/>
          <a:stretch>
            <a:fillRect/>
          </a:stretch>
        </p:blipFill>
        <p:spPr>
          <a:xfrm>
            <a:off x="2896522" y="134564"/>
            <a:ext cx="2118360" cy="5684520"/>
          </a:xfrm>
          <a:prstGeom prst="rect">
            <a:avLst/>
          </a:prstGeom>
        </p:spPr>
      </p:pic>
      <p:pic>
        <p:nvPicPr>
          <p:cNvPr id="15" name="Picture 14">
            <a:extLst>
              <a:ext uri="{FF2B5EF4-FFF2-40B4-BE49-F238E27FC236}">
                <a16:creationId xmlns:a16="http://schemas.microsoft.com/office/drawing/2014/main" id="{03CC2AAE-7897-82E8-5283-4C7FDF32BB3F}"/>
              </a:ext>
            </a:extLst>
          </p:cNvPr>
          <p:cNvPicPr>
            <a:picLocks noChangeAspect="1"/>
          </p:cNvPicPr>
          <p:nvPr/>
        </p:nvPicPr>
        <p:blipFill>
          <a:blip r:embed="rId3"/>
          <a:stretch>
            <a:fillRect/>
          </a:stretch>
        </p:blipFill>
        <p:spPr>
          <a:xfrm>
            <a:off x="5273710" y="134564"/>
            <a:ext cx="2118360" cy="5684520"/>
          </a:xfrm>
          <a:prstGeom prst="rect">
            <a:avLst/>
          </a:prstGeom>
        </p:spPr>
      </p:pic>
      <p:pic>
        <p:nvPicPr>
          <p:cNvPr id="16" name="Picture 15">
            <a:extLst>
              <a:ext uri="{FF2B5EF4-FFF2-40B4-BE49-F238E27FC236}">
                <a16:creationId xmlns:a16="http://schemas.microsoft.com/office/drawing/2014/main" id="{535BA911-AF3C-EE1C-2526-F4866D848CC7}"/>
              </a:ext>
            </a:extLst>
          </p:cNvPr>
          <p:cNvPicPr>
            <a:picLocks noChangeAspect="1"/>
          </p:cNvPicPr>
          <p:nvPr/>
        </p:nvPicPr>
        <p:blipFill>
          <a:blip r:embed="rId4"/>
          <a:stretch>
            <a:fillRect/>
          </a:stretch>
        </p:blipFill>
        <p:spPr>
          <a:xfrm>
            <a:off x="7650898" y="134564"/>
            <a:ext cx="2118360" cy="5684520"/>
          </a:xfrm>
          <a:prstGeom prst="rect">
            <a:avLst/>
          </a:prstGeom>
        </p:spPr>
      </p:pic>
      <p:pic>
        <p:nvPicPr>
          <p:cNvPr id="18" name="Picture 17">
            <a:extLst>
              <a:ext uri="{FF2B5EF4-FFF2-40B4-BE49-F238E27FC236}">
                <a16:creationId xmlns:a16="http://schemas.microsoft.com/office/drawing/2014/main" id="{BF41B3CC-68B5-03BF-BA3C-099E826C1611}"/>
              </a:ext>
            </a:extLst>
          </p:cNvPr>
          <p:cNvPicPr>
            <a:picLocks noChangeAspect="1"/>
          </p:cNvPicPr>
          <p:nvPr/>
        </p:nvPicPr>
        <p:blipFill>
          <a:blip r:embed="rId5"/>
          <a:stretch>
            <a:fillRect/>
          </a:stretch>
        </p:blipFill>
        <p:spPr>
          <a:xfrm>
            <a:off x="10028086" y="134564"/>
            <a:ext cx="2118360" cy="1478280"/>
          </a:xfrm>
          <a:prstGeom prst="rect">
            <a:avLst/>
          </a:prstGeom>
        </p:spPr>
      </p:pic>
    </p:spTree>
    <p:extLst>
      <p:ext uri="{BB962C8B-B14F-4D97-AF65-F5344CB8AC3E}">
        <p14:creationId xmlns:p14="http://schemas.microsoft.com/office/powerpoint/2010/main" val="2400718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159114" y="5511123"/>
            <a:ext cx="11850303" cy="1132466"/>
          </a:xfrm>
          <a:solidFill>
            <a:schemeClr val="bg1"/>
          </a:solidFill>
        </p:spPr>
        <p:txBody>
          <a:bodyPr>
            <a:noAutofit/>
          </a:bodyPr>
          <a:lstStyle/>
          <a:p>
            <a:pPr marL="0" indent="0" algn="l">
              <a:buNone/>
            </a:pPr>
            <a:r>
              <a:rPr lang="en-US" sz="1600" dirty="0">
                <a:solidFill>
                  <a:srgbClr val="0D0D0D"/>
                </a:solidFill>
                <a:highlight>
                  <a:srgbClr val="FFFFFF"/>
                </a:highlight>
                <a:latin typeface="Arial" panose="020B0604020202020204" pitchFamily="34" charset="0"/>
                <a:cs typeface="Arial" panose="020B0604020202020204" pitchFamily="34" charset="0"/>
              </a:rPr>
              <a:t>Observations:</a:t>
            </a:r>
          </a:p>
          <a:p>
            <a:pPr algn="l">
              <a:buFont typeface="Arial" panose="020B0604020202020204" pitchFamily="34" charset="0"/>
              <a:buChar char="•"/>
            </a:pPr>
            <a:r>
              <a:rPr lang="en-US" sz="1600" dirty="0">
                <a:solidFill>
                  <a:srgbClr val="0D0D0D"/>
                </a:solidFill>
                <a:highlight>
                  <a:srgbClr val="FFFFFF"/>
                </a:highlight>
                <a:latin typeface="Arial" panose="020B0604020202020204" pitchFamily="34" charset="0"/>
                <a:cs typeface="Arial" panose="020B0604020202020204" pitchFamily="34" charset="0"/>
              </a:rPr>
              <a:t>The DTI distribution for defaulted and paid-off portfolios is similar, suggesting it may not be a strong default indicator. However, an interesting pattern emerges: a cliff effect beyond a DTI of 25, indicating fewer loans given to borrowers with higher DTI.</a:t>
            </a:r>
          </a:p>
        </p:txBody>
      </p:sp>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DTI vs Loan Status</a:t>
            </a:r>
            <a:endParaRPr lang="en-IN" sz="2800" i="1" dirty="0">
              <a:solidFill>
                <a:schemeClr val="tx1"/>
              </a:solidFill>
            </a:endParaRPr>
          </a:p>
        </p:txBody>
      </p:sp>
      <p:pic>
        <p:nvPicPr>
          <p:cNvPr id="30722" name="Picture 2">
            <a:extLst>
              <a:ext uri="{FF2B5EF4-FFF2-40B4-BE49-F238E27FC236}">
                <a16:creationId xmlns:a16="http://schemas.microsoft.com/office/drawing/2014/main" id="{6B641C62-E6CF-5BBC-E4AC-AE9043BBB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492" y="312517"/>
            <a:ext cx="9202252" cy="554969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8DF3330-950A-66DE-4E3A-DAC243850A51}"/>
              </a:ext>
            </a:extLst>
          </p:cNvPr>
          <p:cNvSpPr/>
          <p:nvPr/>
        </p:nvSpPr>
        <p:spPr>
          <a:xfrm>
            <a:off x="10199535" y="1577591"/>
            <a:ext cx="210102" cy="414742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34695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3475071" y="5420688"/>
            <a:ext cx="8291549" cy="1132466"/>
          </a:xfrm>
          <a:solidFill>
            <a:schemeClr val="bg1"/>
          </a:solidFill>
        </p:spPr>
        <p:txBody>
          <a:bodyPr>
            <a:noAutofit/>
          </a:bodyPr>
          <a:lstStyle/>
          <a:p>
            <a:pPr marL="0" indent="0" algn="l">
              <a:buNone/>
            </a:pPr>
            <a:r>
              <a:rPr lang="en-US" sz="1600" dirty="0">
                <a:solidFill>
                  <a:srgbClr val="0D0D0D"/>
                </a:solidFill>
                <a:highlight>
                  <a:srgbClr val="FFFFFF"/>
                </a:highlight>
                <a:latin typeface="Arial" panose="020B0604020202020204" pitchFamily="34" charset="0"/>
                <a:cs typeface="Arial" panose="020B0604020202020204" pitchFamily="34" charset="0"/>
              </a:rPr>
              <a:t>Observations:</a:t>
            </a:r>
          </a:p>
          <a:p>
            <a:pPr algn="l">
              <a:buFont typeface="Arial" panose="020B0604020202020204" pitchFamily="34" charset="0"/>
              <a:buChar char="•"/>
            </a:pPr>
            <a:r>
              <a:rPr lang="en-US" sz="1600" dirty="0">
                <a:solidFill>
                  <a:srgbClr val="0D0D0D"/>
                </a:solidFill>
                <a:highlight>
                  <a:srgbClr val="FFFFFF"/>
                </a:highlight>
                <a:latin typeface="Arial" panose="020B0604020202020204" pitchFamily="34" charset="0"/>
                <a:cs typeface="Arial" panose="020B0604020202020204" pitchFamily="34" charset="0"/>
              </a:rPr>
              <a:t>Borrowers with 6 or more inquiries in the last 6 months show a significantly higher default percentage.</a:t>
            </a:r>
          </a:p>
        </p:txBody>
      </p:sp>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Number of Inquiries vs Loan Status</a:t>
            </a:r>
            <a:endParaRPr lang="en-IN" sz="2800" i="1" dirty="0">
              <a:solidFill>
                <a:schemeClr val="tx1"/>
              </a:solidFill>
            </a:endParaRPr>
          </a:p>
        </p:txBody>
      </p:sp>
      <p:pic>
        <p:nvPicPr>
          <p:cNvPr id="6" name="Picture 5">
            <a:extLst>
              <a:ext uri="{FF2B5EF4-FFF2-40B4-BE49-F238E27FC236}">
                <a16:creationId xmlns:a16="http://schemas.microsoft.com/office/drawing/2014/main" id="{F88CAD96-38C0-48B0-BC76-19C7E3EE928C}"/>
              </a:ext>
            </a:extLst>
          </p:cNvPr>
          <p:cNvPicPr>
            <a:picLocks noChangeAspect="1"/>
          </p:cNvPicPr>
          <p:nvPr/>
        </p:nvPicPr>
        <p:blipFill>
          <a:blip r:embed="rId2"/>
          <a:stretch>
            <a:fillRect/>
          </a:stretch>
        </p:blipFill>
        <p:spPr>
          <a:xfrm>
            <a:off x="5890428" y="1261988"/>
            <a:ext cx="3101173" cy="3838749"/>
          </a:xfrm>
          <a:prstGeom prst="rect">
            <a:avLst/>
          </a:prstGeom>
        </p:spPr>
      </p:pic>
    </p:spTree>
    <p:extLst>
      <p:ext uri="{BB962C8B-B14F-4D97-AF65-F5344CB8AC3E}">
        <p14:creationId xmlns:p14="http://schemas.microsoft.com/office/powerpoint/2010/main" val="3808830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159114" y="5365818"/>
            <a:ext cx="12017256" cy="1498833"/>
          </a:xfrm>
          <a:solidFill>
            <a:schemeClr val="bg1"/>
          </a:solidFill>
        </p:spPr>
        <p:txBody>
          <a:bodyPr>
            <a:noAutofit/>
          </a:bodyPr>
          <a:lstStyle/>
          <a:p>
            <a:pPr marL="0" indent="0" algn="l">
              <a:buNone/>
            </a:pPr>
            <a:r>
              <a:rPr lang="en-US" sz="1600" dirty="0">
                <a:solidFill>
                  <a:srgbClr val="0D0D0D"/>
                </a:solidFill>
                <a:highlight>
                  <a:srgbClr val="FFFFFF"/>
                </a:highlight>
                <a:latin typeface="Arial" panose="020B0604020202020204" pitchFamily="34" charset="0"/>
                <a:cs typeface="Arial" panose="020B0604020202020204" pitchFamily="34" charset="0"/>
              </a:rPr>
              <a:t>Observations:</a:t>
            </a:r>
          </a:p>
          <a:p>
            <a:pPr algn="l">
              <a:buFont typeface="Arial" panose="020B0604020202020204" pitchFamily="34" charset="0"/>
              <a:buChar char="•"/>
            </a:pPr>
            <a:r>
              <a:rPr lang="en-US" sz="1600" dirty="0">
                <a:solidFill>
                  <a:srgbClr val="0D0D0D"/>
                </a:solidFill>
                <a:highlight>
                  <a:srgbClr val="FFFFFF"/>
                </a:highlight>
                <a:latin typeface="Arial" panose="020B0604020202020204" pitchFamily="34" charset="0"/>
                <a:cs typeface="Arial" panose="020B0604020202020204" pitchFamily="34" charset="0"/>
              </a:rPr>
              <a:t>The distribution of total accounts is similar for both defaulted and paid-off portfolios, indicating it may not be a reliable indicator for default.</a:t>
            </a:r>
          </a:p>
          <a:p>
            <a:pPr algn="l">
              <a:buFont typeface="Arial" panose="020B0604020202020204" pitchFamily="34" charset="0"/>
              <a:buChar char="•"/>
            </a:pPr>
            <a:r>
              <a:rPr lang="en-US" sz="1600" dirty="0">
                <a:solidFill>
                  <a:srgbClr val="0D0D0D"/>
                </a:solidFill>
                <a:highlight>
                  <a:srgbClr val="FFFFFF"/>
                </a:highlight>
                <a:latin typeface="Arial" panose="020B0604020202020204" pitchFamily="34" charset="0"/>
                <a:cs typeface="Arial" panose="020B0604020202020204" pitchFamily="34" charset="0"/>
              </a:rPr>
              <a:t>The distribution of open accounts displays fatter tails for defaulted portfolios compared to paid-off portfolios. Further analysis reveals a significant increase in default rates when the number of open accounts exceeds 25.</a:t>
            </a:r>
          </a:p>
        </p:txBody>
      </p:sp>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Open and Total Account vs Loan Status</a:t>
            </a:r>
            <a:endParaRPr lang="en-IN" sz="2800" i="1" dirty="0">
              <a:solidFill>
                <a:schemeClr val="tx1"/>
              </a:solidFill>
            </a:endParaRPr>
          </a:p>
        </p:txBody>
      </p:sp>
      <p:pic>
        <p:nvPicPr>
          <p:cNvPr id="34818" name="Picture 2">
            <a:extLst>
              <a:ext uri="{FF2B5EF4-FFF2-40B4-BE49-F238E27FC236}">
                <a16:creationId xmlns:a16="http://schemas.microsoft.com/office/drawing/2014/main" id="{ED020376-F4B3-2DBA-CD56-8ACA0A48F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6292" y="-27141"/>
            <a:ext cx="7880078" cy="583509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C5B5EE10-0FD3-A196-CB6B-8B9007FCE933}"/>
              </a:ext>
            </a:extLst>
          </p:cNvPr>
          <p:cNvCxnSpPr/>
          <p:nvPr/>
        </p:nvCxnSpPr>
        <p:spPr>
          <a:xfrm flipV="1">
            <a:off x="6852976" y="2009670"/>
            <a:ext cx="0" cy="653143"/>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09EA27A3-1C61-A080-AEDF-2E6A4B04B38C}"/>
              </a:ext>
            </a:extLst>
          </p:cNvPr>
          <p:cNvCxnSpPr/>
          <p:nvPr/>
        </p:nvCxnSpPr>
        <p:spPr>
          <a:xfrm flipV="1">
            <a:off x="10592651" y="2041492"/>
            <a:ext cx="0" cy="653143"/>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9679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C2F209-A3E9-02D8-74A7-1C676EAA0CB0}"/>
              </a:ext>
            </a:extLst>
          </p:cNvPr>
          <p:cNvSpPr/>
          <p:nvPr/>
        </p:nvSpPr>
        <p:spPr>
          <a:xfrm>
            <a:off x="200966" y="229646"/>
            <a:ext cx="11790068" cy="116707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7DCD9F9-F5E5-5404-779F-6C4959A81F5B}"/>
              </a:ext>
            </a:extLst>
          </p:cNvPr>
          <p:cNvSpPr>
            <a:spLocks noGrp="1"/>
          </p:cNvSpPr>
          <p:nvPr>
            <p:ph type="title" idx="4294967295"/>
          </p:nvPr>
        </p:nvSpPr>
        <p:spPr>
          <a:xfrm>
            <a:off x="411981" y="298485"/>
            <a:ext cx="11350625" cy="1066800"/>
          </a:xfrm>
        </p:spPr>
        <p:txBody>
          <a:bodyPr/>
          <a:lstStyle/>
          <a:p>
            <a:r>
              <a:rPr lang="en-IN" b="1" dirty="0">
                <a:solidFill>
                  <a:schemeClr val="tx1"/>
                </a:solidFill>
              </a:rPr>
              <a:t>Problem statement</a:t>
            </a:r>
            <a:endParaRPr lang="en-IN" b="1" u="sng" dirty="0">
              <a:solidFill>
                <a:schemeClr val="tx1"/>
              </a:solidFill>
            </a:endParaRPr>
          </a:p>
        </p:txBody>
      </p:sp>
      <p:sp>
        <p:nvSpPr>
          <p:cNvPr id="4" name="Content Placeholder 2">
            <a:extLst>
              <a:ext uri="{FF2B5EF4-FFF2-40B4-BE49-F238E27FC236}">
                <a16:creationId xmlns:a16="http://schemas.microsoft.com/office/drawing/2014/main" id="{5D85B699-A9C6-075D-D45D-77EF6112A55A}"/>
              </a:ext>
            </a:extLst>
          </p:cNvPr>
          <p:cNvSpPr txBox="1">
            <a:spLocks/>
          </p:cNvSpPr>
          <p:nvPr/>
        </p:nvSpPr>
        <p:spPr>
          <a:xfrm>
            <a:off x="415333" y="1554563"/>
            <a:ext cx="11351286" cy="4685463"/>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IN" sz="1800" b="1" dirty="0"/>
              <a:t>Business Understanding:</a:t>
            </a:r>
          </a:p>
          <a:p>
            <a:pPr lvl="1"/>
            <a:r>
              <a:rPr lang="en-IN" sz="1600" b="1" dirty="0"/>
              <a:t>Lending Club</a:t>
            </a:r>
            <a:r>
              <a:rPr lang="en-IN" sz="1600" dirty="0"/>
              <a:t>, a consumer finance company </a:t>
            </a:r>
            <a:r>
              <a:rPr lang="en-US" sz="1600" dirty="0"/>
              <a:t>which specializes in lending various types of loans to urban customers. </a:t>
            </a:r>
          </a:p>
          <a:p>
            <a:pPr lvl="1"/>
            <a:r>
              <a:rPr lang="en-US" sz="1600" dirty="0"/>
              <a:t>There are two primary risks associated with loan approval decisions: l</a:t>
            </a:r>
          </a:p>
          <a:p>
            <a:pPr lvl="2"/>
            <a:r>
              <a:rPr lang="en-US" sz="1400" b="1" u="sng" dirty="0"/>
              <a:t>Loss of business</a:t>
            </a:r>
            <a:r>
              <a:rPr lang="en-US" sz="1400" dirty="0"/>
              <a:t> if loans aren't approved.</a:t>
            </a:r>
          </a:p>
          <a:p>
            <a:pPr lvl="2"/>
            <a:r>
              <a:rPr lang="en-US" sz="1400" b="1" u="sng" dirty="0"/>
              <a:t>Financial loss</a:t>
            </a:r>
            <a:r>
              <a:rPr lang="en-US" sz="1400" dirty="0"/>
              <a:t> if loans default.</a:t>
            </a:r>
          </a:p>
          <a:p>
            <a:pPr lvl="1"/>
            <a:r>
              <a:rPr lang="en-US" sz="1600" dirty="0"/>
              <a:t>The dataset provided contains information on past loan applicants and their loan statuses, aiming to identify patterns indicating loan default tendencies.</a:t>
            </a:r>
          </a:p>
          <a:p>
            <a:r>
              <a:rPr lang="en-US" sz="1800" b="1" dirty="0"/>
              <a:t>Business Objective:</a:t>
            </a:r>
          </a:p>
          <a:p>
            <a:pPr lvl="1"/>
            <a:r>
              <a:rPr lang="en-US" sz="1600" dirty="0"/>
              <a:t>Minimize credit loss by identifying risky loan applicants.</a:t>
            </a:r>
          </a:p>
          <a:p>
            <a:pPr lvl="1"/>
            <a:r>
              <a:rPr lang="en-US" sz="1600" dirty="0"/>
              <a:t>Understand the driving factors behind loan default to optimize risk assessment and reduce credit loss.</a:t>
            </a:r>
          </a:p>
          <a:p>
            <a:pPr lvl="1"/>
            <a:r>
              <a:rPr lang="en-US" sz="1600" dirty="0"/>
              <a:t>By identifying risky loan applicants, the company aims to reduce credit loss and enhance risk assessment processes.</a:t>
            </a:r>
          </a:p>
          <a:p>
            <a:r>
              <a:rPr lang="en-US" sz="1800" b="1" dirty="0"/>
              <a:t>Data Understanding:</a:t>
            </a:r>
          </a:p>
          <a:p>
            <a:pPr lvl="1"/>
            <a:r>
              <a:rPr lang="en-US" sz="1600" dirty="0"/>
              <a:t>The dataset contains complete loan data for all loans issued from 2007 to 2011, including information on loan statuses such as 'Fully Paid' and 'Charged Off’.</a:t>
            </a:r>
          </a:p>
          <a:p>
            <a:pPr lvl="1"/>
            <a:r>
              <a:rPr lang="en-US" sz="1600" dirty="0"/>
              <a:t>Referring to the provided data dictionary for a description of the variables included in the dataset.</a:t>
            </a:r>
            <a:endParaRPr lang="en-US" sz="1800" dirty="0"/>
          </a:p>
          <a:p>
            <a:pPr lvl="1"/>
            <a:endParaRPr lang="en-US" sz="1600" b="1" dirty="0"/>
          </a:p>
          <a:p>
            <a:pPr lvl="1"/>
            <a:endParaRPr lang="en-US" sz="1600" b="1" dirty="0"/>
          </a:p>
        </p:txBody>
      </p:sp>
    </p:spTree>
    <p:extLst>
      <p:ext uri="{BB962C8B-B14F-4D97-AF65-F5344CB8AC3E}">
        <p14:creationId xmlns:p14="http://schemas.microsoft.com/office/powerpoint/2010/main" val="981476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3696134" y="3924347"/>
            <a:ext cx="7728842" cy="1498833"/>
          </a:xfrm>
          <a:solidFill>
            <a:schemeClr val="bg1"/>
          </a:solidFill>
        </p:spPr>
        <p:txBody>
          <a:bodyPr>
            <a:noAutofit/>
          </a:bodyPr>
          <a:lstStyle/>
          <a:p>
            <a:pPr marL="0" indent="0" algn="l">
              <a:buNone/>
            </a:pPr>
            <a:r>
              <a:rPr lang="en-US" sz="1600" dirty="0">
                <a:solidFill>
                  <a:srgbClr val="0D0D0D"/>
                </a:solidFill>
                <a:highlight>
                  <a:srgbClr val="FFFFFF"/>
                </a:highlight>
                <a:latin typeface="Arial" panose="020B0604020202020204" pitchFamily="34" charset="0"/>
                <a:cs typeface="Arial" panose="020B0604020202020204" pitchFamily="34" charset="0"/>
              </a:rPr>
              <a:t>Observations:</a:t>
            </a:r>
          </a:p>
          <a:p>
            <a:pPr algn="l">
              <a:buFont typeface="Arial" panose="020B0604020202020204" pitchFamily="34" charset="0"/>
              <a:buChar char="•"/>
            </a:pPr>
            <a:r>
              <a:rPr lang="en-US" sz="1600" dirty="0">
                <a:solidFill>
                  <a:srgbClr val="0D0D0D"/>
                </a:solidFill>
                <a:highlight>
                  <a:srgbClr val="FFFFFF"/>
                </a:highlight>
                <a:latin typeface="Arial" panose="020B0604020202020204" pitchFamily="34" charset="0"/>
                <a:cs typeface="Arial" panose="020B0604020202020204" pitchFamily="34" charset="0"/>
              </a:rPr>
              <a:t>The Publicly recorded bankruptcies serve as a reliable indicator for default, as the default rate demonstrates a direct correlation with the number of publicly recorded bankruptcies.</a:t>
            </a:r>
          </a:p>
        </p:txBody>
      </p:sp>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Public Record Bankruptcies</a:t>
            </a:r>
            <a:br>
              <a:rPr lang="en-IN" b="1" dirty="0">
                <a:solidFill>
                  <a:schemeClr val="tx1"/>
                </a:solidFill>
              </a:rPr>
            </a:br>
            <a:r>
              <a:rPr lang="en-IN" b="1" dirty="0">
                <a:solidFill>
                  <a:schemeClr val="tx1"/>
                </a:solidFill>
              </a:rPr>
              <a:t>vs Loan Status</a:t>
            </a:r>
            <a:endParaRPr lang="en-IN" sz="2800" i="1" dirty="0">
              <a:solidFill>
                <a:schemeClr val="tx1"/>
              </a:solidFill>
            </a:endParaRPr>
          </a:p>
        </p:txBody>
      </p:sp>
      <p:pic>
        <p:nvPicPr>
          <p:cNvPr id="4" name="Picture 3">
            <a:extLst>
              <a:ext uri="{FF2B5EF4-FFF2-40B4-BE49-F238E27FC236}">
                <a16:creationId xmlns:a16="http://schemas.microsoft.com/office/drawing/2014/main" id="{0755D474-C31C-81E8-3958-C40509299C35}"/>
              </a:ext>
            </a:extLst>
          </p:cNvPr>
          <p:cNvPicPr>
            <a:picLocks noChangeAspect="1"/>
          </p:cNvPicPr>
          <p:nvPr/>
        </p:nvPicPr>
        <p:blipFill>
          <a:blip r:embed="rId2"/>
          <a:stretch>
            <a:fillRect/>
          </a:stretch>
        </p:blipFill>
        <p:spPr>
          <a:xfrm>
            <a:off x="5230753" y="1434820"/>
            <a:ext cx="4223436" cy="1609830"/>
          </a:xfrm>
          <a:prstGeom prst="rect">
            <a:avLst/>
          </a:prstGeom>
        </p:spPr>
      </p:pic>
      <p:sp>
        <p:nvSpPr>
          <p:cNvPr id="10" name="Right Brace 9">
            <a:extLst>
              <a:ext uri="{FF2B5EF4-FFF2-40B4-BE49-F238E27FC236}">
                <a16:creationId xmlns:a16="http://schemas.microsoft.com/office/drawing/2014/main" id="{C7312147-959C-3BE9-EDC6-01106DC6D55C}"/>
              </a:ext>
            </a:extLst>
          </p:cNvPr>
          <p:cNvSpPr/>
          <p:nvPr/>
        </p:nvSpPr>
        <p:spPr>
          <a:xfrm>
            <a:off x="9596176" y="1728316"/>
            <a:ext cx="341644" cy="1205337"/>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722554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7B1CF1B-CB86-E3E2-4746-EEBDFD0BD6EC}"/>
              </a:ext>
            </a:extLst>
          </p:cNvPr>
          <p:cNvSpPr>
            <a:spLocks noGrp="1"/>
          </p:cNvSpPr>
          <p:nvPr>
            <p:ph idx="1"/>
          </p:nvPr>
        </p:nvSpPr>
        <p:spPr>
          <a:xfrm>
            <a:off x="3696134" y="5280875"/>
            <a:ext cx="7728842" cy="1498833"/>
          </a:xfrm>
          <a:solidFill>
            <a:schemeClr val="bg1"/>
          </a:solidFill>
        </p:spPr>
        <p:txBody>
          <a:bodyPr>
            <a:noAutofit/>
          </a:bodyPr>
          <a:lstStyle/>
          <a:p>
            <a:pPr marL="0" indent="0" algn="l">
              <a:buNone/>
            </a:pPr>
            <a:r>
              <a:rPr lang="en-US" sz="1600" dirty="0">
                <a:solidFill>
                  <a:srgbClr val="0D0D0D"/>
                </a:solidFill>
                <a:highlight>
                  <a:srgbClr val="FFFFFF"/>
                </a:highlight>
                <a:latin typeface="Arial" panose="020B0604020202020204" pitchFamily="34" charset="0"/>
                <a:cs typeface="Arial" panose="020B0604020202020204" pitchFamily="34" charset="0"/>
              </a:rPr>
              <a:t>Observations:</a:t>
            </a:r>
          </a:p>
          <a:p>
            <a:pPr algn="l">
              <a:buFont typeface="Arial" panose="020B0604020202020204" pitchFamily="34" charset="0"/>
              <a:buChar char="•"/>
            </a:pPr>
            <a:r>
              <a:rPr lang="en-US" sz="1600" dirty="0">
                <a:solidFill>
                  <a:srgbClr val="0D0D0D"/>
                </a:solidFill>
                <a:highlight>
                  <a:srgbClr val="FFFFFF"/>
                </a:highlight>
                <a:latin typeface="Arial" panose="020B0604020202020204" pitchFamily="34" charset="0"/>
                <a:cs typeface="Arial" panose="020B0604020202020204" pitchFamily="34" charset="0"/>
              </a:rPr>
              <a:t>There is a significant increase in the default ratio when the revolving utilization exceeds 80%.</a:t>
            </a:r>
          </a:p>
        </p:txBody>
      </p:sp>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Revolving Utilization</a:t>
            </a:r>
            <a:br>
              <a:rPr lang="en-IN" b="1" dirty="0">
                <a:solidFill>
                  <a:schemeClr val="tx1"/>
                </a:solidFill>
              </a:rPr>
            </a:br>
            <a:r>
              <a:rPr lang="en-IN" b="1" dirty="0">
                <a:solidFill>
                  <a:schemeClr val="tx1"/>
                </a:solidFill>
              </a:rPr>
              <a:t>vs Loan Status</a:t>
            </a:r>
            <a:endParaRPr lang="en-IN" sz="2800" i="1" dirty="0">
              <a:solidFill>
                <a:schemeClr val="tx1"/>
              </a:solidFill>
            </a:endParaRPr>
          </a:p>
        </p:txBody>
      </p:sp>
      <p:pic>
        <p:nvPicPr>
          <p:cNvPr id="36866" name="Picture 2">
            <a:extLst>
              <a:ext uri="{FF2B5EF4-FFF2-40B4-BE49-F238E27FC236}">
                <a16:creationId xmlns:a16="http://schemas.microsoft.com/office/drawing/2014/main" id="{42985BEA-ADEF-D342-8F53-1DC047ACF1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2464" y="160774"/>
            <a:ext cx="7176182" cy="537001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46F253E0-344A-C27B-1AC2-14A16988E3CC}"/>
              </a:ext>
            </a:extLst>
          </p:cNvPr>
          <p:cNvCxnSpPr/>
          <p:nvPr/>
        </p:nvCxnSpPr>
        <p:spPr>
          <a:xfrm flipV="1">
            <a:off x="4772967" y="612949"/>
            <a:ext cx="2351314" cy="30044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80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C2F209-A3E9-02D8-74A7-1C676EAA0CB0}"/>
              </a:ext>
            </a:extLst>
          </p:cNvPr>
          <p:cNvSpPr/>
          <p:nvPr/>
        </p:nvSpPr>
        <p:spPr>
          <a:xfrm>
            <a:off x="200966" y="229646"/>
            <a:ext cx="11790068" cy="116707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7DCD9F9-F5E5-5404-779F-6C4959A81F5B}"/>
              </a:ext>
            </a:extLst>
          </p:cNvPr>
          <p:cNvSpPr>
            <a:spLocks noGrp="1"/>
          </p:cNvSpPr>
          <p:nvPr>
            <p:ph type="title" idx="4294967295"/>
          </p:nvPr>
        </p:nvSpPr>
        <p:spPr>
          <a:xfrm>
            <a:off x="415333" y="329921"/>
            <a:ext cx="11350625" cy="1066800"/>
          </a:xfrm>
        </p:spPr>
        <p:txBody>
          <a:bodyPr/>
          <a:lstStyle/>
          <a:p>
            <a:r>
              <a:rPr lang="en-IN" b="1" dirty="0">
                <a:solidFill>
                  <a:schemeClr val="tx1"/>
                </a:solidFill>
              </a:rPr>
              <a:t>Conclusion</a:t>
            </a:r>
            <a:endParaRPr lang="en-IN" b="1" u="sng" dirty="0">
              <a:solidFill>
                <a:schemeClr val="tx1"/>
              </a:solidFill>
            </a:endParaRPr>
          </a:p>
        </p:txBody>
      </p:sp>
      <p:sp>
        <p:nvSpPr>
          <p:cNvPr id="4" name="Content Placeholder 2">
            <a:extLst>
              <a:ext uri="{FF2B5EF4-FFF2-40B4-BE49-F238E27FC236}">
                <a16:creationId xmlns:a16="http://schemas.microsoft.com/office/drawing/2014/main" id="{5D85B699-A9C6-075D-D45D-77EF6112A55A}"/>
              </a:ext>
            </a:extLst>
          </p:cNvPr>
          <p:cNvSpPr txBox="1">
            <a:spLocks/>
          </p:cNvSpPr>
          <p:nvPr/>
        </p:nvSpPr>
        <p:spPr>
          <a:xfrm>
            <a:off x="415333" y="1554563"/>
            <a:ext cx="11351286" cy="5073791"/>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1600" dirty="0">
                <a:latin typeface="Arial" panose="020B0604020202020204" pitchFamily="34" charset="0"/>
                <a:cs typeface="Arial" panose="020B0604020202020204" pitchFamily="34" charset="0"/>
              </a:rPr>
              <a:t>Term of the loan is an important driving factor for default, shorter the maturity of the loan less risky it will be.</a:t>
            </a:r>
          </a:p>
          <a:p>
            <a:r>
              <a:rPr lang="en-US" sz="1600" dirty="0">
                <a:latin typeface="Arial" panose="020B0604020202020204" pitchFamily="34" charset="0"/>
                <a:cs typeface="Arial" panose="020B0604020202020204" pitchFamily="34" charset="0"/>
              </a:rPr>
              <a:t>Grade is also a driving factor for the default, lower the grade higher is the chance of default.</a:t>
            </a:r>
          </a:p>
          <a:p>
            <a:r>
              <a:rPr lang="en-US" sz="1600" dirty="0">
                <a:latin typeface="Arial" panose="020B0604020202020204" pitchFamily="34" charset="0"/>
                <a:cs typeface="Arial" panose="020B0604020202020204" pitchFamily="34" charset="0"/>
              </a:rPr>
              <a:t>Loan given for setting up small business carries the highest amount of risk followed by loan for renewable energies and education.</a:t>
            </a:r>
          </a:p>
          <a:p>
            <a:r>
              <a:rPr lang="en-US" sz="1600" dirty="0">
                <a:latin typeface="Arial" panose="020B0604020202020204" pitchFamily="34" charset="0"/>
                <a:cs typeface="Arial" panose="020B0604020202020204" pitchFamily="34" charset="0"/>
              </a:rPr>
              <a:t>Following states show higher default ratio:</a:t>
            </a:r>
          </a:p>
          <a:p>
            <a:pPr lvl="1"/>
            <a:r>
              <a:rPr lang="en-US" sz="1600" dirty="0">
                <a:latin typeface="Arial" panose="020B0604020202020204" pitchFamily="34" charset="0"/>
                <a:cs typeface="Arial" panose="020B0604020202020204" pitchFamily="34" charset="0"/>
              </a:rPr>
              <a:t>MO, FL, NV, AK, SD, NE</a:t>
            </a:r>
          </a:p>
          <a:p>
            <a:pPr marL="502920" lvl="1" indent="0">
              <a:buNone/>
            </a:pPr>
            <a:r>
              <a:rPr lang="en-US" sz="1600" dirty="0">
                <a:latin typeface="Arial" panose="020B0604020202020204" pitchFamily="34" charset="0"/>
                <a:cs typeface="Arial" panose="020B0604020202020204" pitchFamily="34" charset="0"/>
              </a:rPr>
              <a:t>Among these NV and NE shows the highest default ratio.</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Borrower who made 6 or more inquires in last 6 months shows a higher tendency of default.</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Borrower who has 25 or more open account shows a higher tendency of default.</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Borrower with 90% or more revolving utilization shows a higher tendency of default.</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If a customer has any public record of bankruptcy then there is a much higher likelihood of default for that borrower.</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Interest rate may look like as if it is good factor to identify default, however one must not take the higher correlation between high interest rate and default rate for the causation of default. Often financial institutes charge higher interest rate to high risk customer to compensate for the added risk, and since most of the time it is these high risk customer that default, we see a positive relationship between high interest rate and default, however interest rate is not a leading indicator of default but rather a lagging one.</a:t>
            </a:r>
          </a:p>
        </p:txBody>
      </p:sp>
    </p:spTree>
    <p:extLst>
      <p:ext uri="{BB962C8B-B14F-4D97-AF65-F5344CB8AC3E}">
        <p14:creationId xmlns:p14="http://schemas.microsoft.com/office/powerpoint/2010/main" val="3362969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C2F209-A3E9-02D8-74A7-1C676EAA0CB0}"/>
              </a:ext>
            </a:extLst>
          </p:cNvPr>
          <p:cNvSpPr/>
          <p:nvPr/>
        </p:nvSpPr>
        <p:spPr>
          <a:xfrm>
            <a:off x="200966" y="229646"/>
            <a:ext cx="11790068" cy="116707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7DCD9F9-F5E5-5404-779F-6C4959A81F5B}"/>
              </a:ext>
            </a:extLst>
          </p:cNvPr>
          <p:cNvSpPr>
            <a:spLocks noGrp="1"/>
          </p:cNvSpPr>
          <p:nvPr>
            <p:ph type="title" idx="4294967295"/>
          </p:nvPr>
        </p:nvSpPr>
        <p:spPr>
          <a:xfrm>
            <a:off x="415333" y="329921"/>
            <a:ext cx="11350625" cy="1066800"/>
          </a:xfrm>
        </p:spPr>
        <p:txBody>
          <a:bodyPr/>
          <a:lstStyle/>
          <a:p>
            <a:r>
              <a:rPr lang="en-IN" b="1" dirty="0">
                <a:solidFill>
                  <a:schemeClr val="tx1"/>
                </a:solidFill>
              </a:rPr>
              <a:t>Recommendation</a:t>
            </a:r>
            <a:endParaRPr lang="en-IN" b="1" u="sng" dirty="0">
              <a:solidFill>
                <a:schemeClr val="tx1"/>
              </a:solidFill>
            </a:endParaRPr>
          </a:p>
        </p:txBody>
      </p:sp>
      <p:sp>
        <p:nvSpPr>
          <p:cNvPr id="4" name="Content Placeholder 2">
            <a:extLst>
              <a:ext uri="{FF2B5EF4-FFF2-40B4-BE49-F238E27FC236}">
                <a16:creationId xmlns:a16="http://schemas.microsoft.com/office/drawing/2014/main" id="{5D85B699-A9C6-075D-D45D-77EF6112A55A}"/>
              </a:ext>
            </a:extLst>
          </p:cNvPr>
          <p:cNvSpPr txBox="1">
            <a:spLocks/>
          </p:cNvSpPr>
          <p:nvPr/>
        </p:nvSpPr>
        <p:spPr>
          <a:xfrm>
            <a:off x="415333" y="1554563"/>
            <a:ext cx="11351286" cy="4685463"/>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1600" dirty="0">
                <a:latin typeface="Arial" panose="020B0604020202020204" pitchFamily="34" charset="0"/>
                <a:cs typeface="Arial" panose="020B0604020202020204" pitchFamily="34" charset="0"/>
              </a:rPr>
              <a:t>The company should increase its long term loan exposure with better grade customer and at the same time should reduce its long term loan with the poor graded customer.</a:t>
            </a:r>
          </a:p>
          <a:p>
            <a:r>
              <a:rPr lang="en-US" sz="1600" dirty="0">
                <a:latin typeface="Arial" panose="020B0604020202020204" pitchFamily="34" charset="0"/>
                <a:cs typeface="Arial" panose="020B0604020202020204" pitchFamily="34" charset="0"/>
              </a:rPr>
              <a:t>The company should be extra cautious when approving loan for small business, if possible company should ask for collaterals if a poor graded borrower ask for business loan that too for long term.</a:t>
            </a:r>
          </a:p>
          <a:p>
            <a:r>
              <a:rPr lang="en-US" sz="1600" dirty="0">
                <a:latin typeface="Arial" panose="020B0604020202020204" pitchFamily="34" charset="0"/>
                <a:cs typeface="Arial" panose="020B0604020202020204" pitchFamily="34" charset="0"/>
              </a:rPr>
              <a:t>For few state like NV and NE where default rate is really high, company may consider closing its business there, given that these states gives a very small proportion of business to the company.</a:t>
            </a:r>
          </a:p>
          <a:p>
            <a:r>
              <a:rPr lang="en-US" sz="1600" dirty="0">
                <a:latin typeface="Arial" panose="020B0604020202020204" pitchFamily="34" charset="0"/>
                <a:cs typeface="Arial" panose="020B0604020202020204" pitchFamily="34" charset="0"/>
              </a:rPr>
              <a:t>Company should add additional checks based on higher number of open accounts, higher revolving utilization while approving a new loan.</a:t>
            </a:r>
          </a:p>
          <a:p>
            <a:r>
              <a:rPr lang="en-US" sz="1600" dirty="0">
                <a:latin typeface="Arial" panose="020B0604020202020204" pitchFamily="34" charset="0"/>
                <a:cs typeface="Arial" panose="020B0604020202020204" pitchFamily="34" charset="0"/>
              </a:rPr>
              <a:t>For customers with 2 or more publicly recorded bankruptcy the company should not approve the loan.</a:t>
            </a:r>
          </a:p>
        </p:txBody>
      </p:sp>
    </p:spTree>
    <p:extLst>
      <p:ext uri="{BB962C8B-B14F-4D97-AF65-F5344CB8AC3E}">
        <p14:creationId xmlns:p14="http://schemas.microsoft.com/office/powerpoint/2010/main" val="982097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C2F209-A3E9-02D8-74A7-1C676EAA0CB0}"/>
              </a:ext>
            </a:extLst>
          </p:cNvPr>
          <p:cNvSpPr/>
          <p:nvPr/>
        </p:nvSpPr>
        <p:spPr>
          <a:xfrm>
            <a:off x="200966" y="229646"/>
            <a:ext cx="11790068" cy="116707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7DCD9F9-F5E5-5404-779F-6C4959A81F5B}"/>
              </a:ext>
            </a:extLst>
          </p:cNvPr>
          <p:cNvSpPr>
            <a:spLocks noGrp="1"/>
          </p:cNvSpPr>
          <p:nvPr>
            <p:ph type="title" idx="4294967295"/>
          </p:nvPr>
        </p:nvSpPr>
        <p:spPr>
          <a:xfrm>
            <a:off x="420685" y="329921"/>
            <a:ext cx="11350625" cy="1066800"/>
          </a:xfrm>
        </p:spPr>
        <p:txBody>
          <a:bodyPr/>
          <a:lstStyle/>
          <a:p>
            <a:r>
              <a:rPr lang="en-IN" b="1" dirty="0">
                <a:solidFill>
                  <a:schemeClr val="tx1"/>
                </a:solidFill>
              </a:rPr>
              <a:t>Analysis Approach</a:t>
            </a:r>
          </a:p>
        </p:txBody>
      </p:sp>
      <p:graphicFrame>
        <p:nvGraphicFramePr>
          <p:cNvPr id="5" name="Diagram 4">
            <a:extLst>
              <a:ext uri="{FF2B5EF4-FFF2-40B4-BE49-F238E27FC236}">
                <a16:creationId xmlns:a16="http://schemas.microsoft.com/office/drawing/2014/main" id="{E8E800CF-D4E8-D082-6163-38C8ED335A64}"/>
              </a:ext>
            </a:extLst>
          </p:cNvPr>
          <p:cNvGraphicFramePr/>
          <p:nvPr>
            <p:extLst>
              <p:ext uri="{D42A27DB-BD31-4B8C-83A1-F6EECF244321}">
                <p14:modId xmlns:p14="http://schemas.microsoft.com/office/powerpoint/2010/main" val="778331073"/>
              </p:ext>
            </p:extLst>
          </p:nvPr>
        </p:nvGraphicFramePr>
        <p:xfrm>
          <a:off x="200964" y="1748413"/>
          <a:ext cx="11790069" cy="4580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Graphic 8" descr="Target Audience">
            <a:extLst>
              <a:ext uri="{FF2B5EF4-FFF2-40B4-BE49-F238E27FC236}">
                <a16:creationId xmlns:a16="http://schemas.microsoft.com/office/drawing/2014/main" id="{ADF65132-A684-37F1-7486-8F01E169E4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085006" y="4307858"/>
            <a:ext cx="806753" cy="806753"/>
          </a:xfrm>
          <a:prstGeom prst="rect">
            <a:avLst/>
          </a:prstGeom>
        </p:spPr>
      </p:pic>
    </p:spTree>
    <p:extLst>
      <p:ext uri="{BB962C8B-B14F-4D97-AF65-F5344CB8AC3E}">
        <p14:creationId xmlns:p14="http://schemas.microsoft.com/office/powerpoint/2010/main" val="3000686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C73E-725C-B7C0-7A0F-111EB8490F2B}"/>
              </a:ext>
            </a:extLst>
          </p:cNvPr>
          <p:cNvSpPr>
            <a:spLocks noGrp="1"/>
          </p:cNvSpPr>
          <p:nvPr>
            <p:ph type="ctrTitle"/>
          </p:nvPr>
        </p:nvSpPr>
        <p:spPr/>
        <p:txBody>
          <a:bodyPr/>
          <a:lstStyle/>
          <a:p>
            <a:r>
              <a:rPr lang="en-IN" b="1" dirty="0">
                <a:solidFill>
                  <a:schemeClr val="tx1"/>
                </a:solidFill>
              </a:rPr>
              <a:t>Univariate Analysis</a:t>
            </a:r>
          </a:p>
        </p:txBody>
      </p:sp>
      <p:sp>
        <p:nvSpPr>
          <p:cNvPr id="3" name="Subtitle 2">
            <a:extLst>
              <a:ext uri="{FF2B5EF4-FFF2-40B4-BE49-F238E27FC236}">
                <a16:creationId xmlns:a16="http://schemas.microsoft.com/office/drawing/2014/main" id="{0F7B5785-D8ED-A1B0-BB63-7EC32EA8A37A}"/>
              </a:ext>
            </a:extLst>
          </p:cNvPr>
          <p:cNvSpPr>
            <a:spLocks noGrp="1"/>
          </p:cNvSpPr>
          <p:nvPr>
            <p:ph type="subTitle" idx="1"/>
          </p:nvPr>
        </p:nvSpPr>
        <p:spPr/>
        <p:txBody>
          <a:bodyPr>
            <a:normAutofit/>
          </a:bodyPr>
          <a:lstStyle/>
          <a:p>
            <a:r>
              <a:rPr lang="en-US" sz="2000" dirty="0">
                <a:solidFill>
                  <a:prstClr val="black"/>
                </a:solidFill>
                <a:latin typeface="Corbel" panose="020B0503020204020204"/>
              </a:rPr>
              <a:t>Unpacking loan dataset columns to understand their individual characteristics and relevance to loan default prediction.</a:t>
            </a:r>
          </a:p>
          <a:p>
            <a:endParaRPr lang="en-IN" sz="2000" dirty="0">
              <a:solidFill>
                <a:prstClr val="black"/>
              </a:solidFill>
              <a:latin typeface="Corbel" panose="020B0503020204020204"/>
            </a:endParaRPr>
          </a:p>
        </p:txBody>
      </p:sp>
    </p:spTree>
    <p:extLst>
      <p:ext uri="{BB962C8B-B14F-4D97-AF65-F5344CB8AC3E}">
        <p14:creationId xmlns:p14="http://schemas.microsoft.com/office/powerpoint/2010/main" val="1470722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Loan Amount</a:t>
            </a:r>
            <a:br>
              <a:rPr lang="en-IN" b="1" dirty="0">
                <a:solidFill>
                  <a:schemeClr val="tx1"/>
                </a:solidFill>
              </a:rPr>
            </a:br>
            <a:r>
              <a:rPr lang="en-IN" sz="2000" dirty="0">
                <a:solidFill>
                  <a:schemeClr val="tx1"/>
                </a:solidFill>
              </a:rPr>
              <a:t>(</a:t>
            </a:r>
            <a:r>
              <a:rPr lang="en-IN" sz="2000" dirty="0" err="1">
                <a:solidFill>
                  <a:schemeClr val="tx1"/>
                </a:solidFill>
              </a:rPr>
              <a:t>loan_amnt</a:t>
            </a:r>
            <a:r>
              <a:rPr lang="en-IN" sz="2000" dirty="0">
                <a:solidFill>
                  <a:schemeClr val="tx1"/>
                </a:solidFill>
              </a:rPr>
              <a:t>)</a:t>
            </a:r>
            <a:br>
              <a:rPr lang="en-IN" sz="2000" dirty="0">
                <a:solidFill>
                  <a:schemeClr val="tx1"/>
                </a:solidFill>
              </a:rPr>
            </a:br>
            <a:br>
              <a:rPr lang="en-IN" sz="2000" dirty="0">
                <a:solidFill>
                  <a:schemeClr val="tx1"/>
                </a:solidFill>
              </a:rPr>
            </a:br>
            <a:r>
              <a:rPr lang="en-US" sz="1600" i="1" dirty="0">
                <a:solidFill>
                  <a:schemeClr val="tx1"/>
                </a:solidFill>
              </a:rPr>
              <a:t>The listed amount of the loan applied for by the borrower. If at some point in time, the credit department reduces the loan amount, then it will be reflected in this value</a:t>
            </a:r>
            <a:endParaRPr lang="en-IN" sz="2800" i="1" dirty="0">
              <a:solidFill>
                <a:schemeClr val="tx1"/>
              </a:solidFill>
            </a:endParaRPr>
          </a:p>
        </p:txBody>
      </p:sp>
      <p:sp>
        <p:nvSpPr>
          <p:cNvPr id="4" name="Content Placeholder 3">
            <a:extLst>
              <a:ext uri="{FF2B5EF4-FFF2-40B4-BE49-F238E27FC236}">
                <a16:creationId xmlns:a16="http://schemas.microsoft.com/office/drawing/2014/main" id="{C0C4D24D-F0AE-2874-38FC-6D955D53CCF1}"/>
              </a:ext>
            </a:extLst>
          </p:cNvPr>
          <p:cNvSpPr>
            <a:spLocks noGrp="1"/>
          </p:cNvSpPr>
          <p:nvPr>
            <p:ph idx="1"/>
          </p:nvPr>
        </p:nvSpPr>
        <p:spPr>
          <a:xfrm>
            <a:off x="3597310" y="4300694"/>
            <a:ext cx="8169310" cy="1684053"/>
          </a:xfrm>
        </p:spPr>
        <p:txBody>
          <a:bodyPr>
            <a:normAutofit/>
          </a:bodyPr>
          <a:lstStyle/>
          <a:p>
            <a:pPr marL="0" indent="0">
              <a:buNone/>
            </a:pPr>
            <a:r>
              <a:rPr lang="en-US" sz="1600" dirty="0">
                <a:solidFill>
                  <a:schemeClr val="tx1"/>
                </a:solidFill>
                <a:latin typeface="Arial" panose="020B0604020202020204" pitchFamily="34" charset="0"/>
                <a:cs typeface="Arial" panose="020B0604020202020204" pitchFamily="34" charset="0"/>
              </a:rPr>
              <a:t>Observations</a:t>
            </a:r>
          </a:p>
          <a:p>
            <a:r>
              <a:rPr lang="en-US" sz="1600" dirty="0">
                <a:solidFill>
                  <a:schemeClr val="tx1"/>
                </a:solidFill>
                <a:latin typeface="Arial" panose="020B0604020202020204" pitchFamily="34" charset="0"/>
                <a:cs typeface="Arial" panose="020B0604020202020204" pitchFamily="34" charset="0"/>
              </a:rPr>
              <a:t>Loan amount distribution is right-skewed, with higher values towards the upper range.</a:t>
            </a:r>
          </a:p>
          <a:p>
            <a:r>
              <a:rPr lang="en-US" sz="1600" dirty="0">
                <a:solidFill>
                  <a:schemeClr val="tx1"/>
                </a:solidFill>
                <a:latin typeface="Arial" panose="020B0604020202020204" pitchFamily="34" charset="0"/>
                <a:cs typeface="Arial" panose="020B0604020202020204" pitchFamily="34" charset="0"/>
              </a:rPr>
              <a:t>Box plot indicates outliers at the higher end.</a:t>
            </a:r>
          </a:p>
          <a:p>
            <a:r>
              <a:rPr lang="en-US" sz="1600" dirty="0">
                <a:solidFill>
                  <a:schemeClr val="tx1"/>
                </a:solidFill>
                <a:latin typeface="Arial" panose="020B0604020202020204" pitchFamily="34" charset="0"/>
                <a:cs typeface="Arial" panose="020B0604020202020204" pitchFamily="34" charset="0"/>
              </a:rPr>
              <a:t>Demand peaks for amounts in multiples of 5000 (e.g., 5000, 10000).</a:t>
            </a:r>
          </a:p>
        </p:txBody>
      </p:sp>
      <p:pic>
        <p:nvPicPr>
          <p:cNvPr id="6" name="Picture 5">
            <a:extLst>
              <a:ext uri="{FF2B5EF4-FFF2-40B4-BE49-F238E27FC236}">
                <a16:creationId xmlns:a16="http://schemas.microsoft.com/office/drawing/2014/main" id="{21707ED1-A568-FE29-300D-C793B040EA1D}"/>
              </a:ext>
            </a:extLst>
          </p:cNvPr>
          <p:cNvPicPr>
            <a:picLocks noChangeAspect="1"/>
          </p:cNvPicPr>
          <p:nvPr/>
        </p:nvPicPr>
        <p:blipFill>
          <a:blip r:embed="rId2"/>
          <a:stretch>
            <a:fillRect/>
          </a:stretch>
        </p:blipFill>
        <p:spPr>
          <a:xfrm>
            <a:off x="3475810" y="810983"/>
            <a:ext cx="4351853" cy="3113083"/>
          </a:xfrm>
          <a:prstGeom prst="rect">
            <a:avLst/>
          </a:prstGeom>
        </p:spPr>
      </p:pic>
      <p:pic>
        <p:nvPicPr>
          <p:cNvPr id="5" name="Picture 4">
            <a:extLst>
              <a:ext uri="{FF2B5EF4-FFF2-40B4-BE49-F238E27FC236}">
                <a16:creationId xmlns:a16="http://schemas.microsoft.com/office/drawing/2014/main" id="{129EAA81-427C-7A4A-1D16-129E142C9FE9}"/>
              </a:ext>
            </a:extLst>
          </p:cNvPr>
          <p:cNvPicPr>
            <a:picLocks noChangeAspect="1"/>
          </p:cNvPicPr>
          <p:nvPr/>
        </p:nvPicPr>
        <p:blipFill>
          <a:blip r:embed="rId3"/>
          <a:stretch>
            <a:fillRect/>
          </a:stretch>
        </p:blipFill>
        <p:spPr>
          <a:xfrm>
            <a:off x="7767375" y="715019"/>
            <a:ext cx="4424625" cy="3305012"/>
          </a:xfrm>
          <a:prstGeom prst="rect">
            <a:avLst/>
          </a:prstGeom>
        </p:spPr>
      </p:pic>
    </p:spTree>
    <p:extLst>
      <p:ext uri="{BB962C8B-B14F-4D97-AF65-F5344CB8AC3E}">
        <p14:creationId xmlns:p14="http://schemas.microsoft.com/office/powerpoint/2010/main" val="1476130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Funded Amount</a:t>
            </a:r>
            <a:br>
              <a:rPr lang="en-IN" b="1" dirty="0">
                <a:solidFill>
                  <a:schemeClr val="tx1"/>
                </a:solidFill>
              </a:rPr>
            </a:br>
            <a:r>
              <a:rPr lang="en-IN" sz="2000" dirty="0">
                <a:solidFill>
                  <a:schemeClr val="tx1"/>
                </a:solidFill>
              </a:rPr>
              <a:t>(</a:t>
            </a:r>
            <a:r>
              <a:rPr lang="en-IN" sz="2000" dirty="0" err="1">
                <a:solidFill>
                  <a:schemeClr val="tx1"/>
                </a:solidFill>
              </a:rPr>
              <a:t>funded_amnt</a:t>
            </a:r>
            <a:r>
              <a:rPr lang="en-IN" sz="2000" dirty="0">
                <a:solidFill>
                  <a:schemeClr val="tx1"/>
                </a:solidFill>
              </a:rPr>
              <a:t>)</a:t>
            </a:r>
            <a:br>
              <a:rPr lang="en-IN" sz="2000" dirty="0">
                <a:solidFill>
                  <a:schemeClr val="tx1"/>
                </a:solidFill>
              </a:rPr>
            </a:br>
            <a:br>
              <a:rPr lang="en-IN" sz="2000" dirty="0">
                <a:solidFill>
                  <a:schemeClr val="tx1"/>
                </a:solidFill>
              </a:rPr>
            </a:br>
            <a:r>
              <a:rPr lang="en-US" sz="1600" i="1" dirty="0">
                <a:solidFill>
                  <a:schemeClr val="tx1"/>
                </a:solidFill>
              </a:rPr>
              <a:t>The total amount committed to that loan at that point in time.</a:t>
            </a:r>
            <a:endParaRPr lang="en-IN" sz="2800" i="1" dirty="0">
              <a:solidFill>
                <a:schemeClr val="tx1"/>
              </a:solidFill>
            </a:endParaRPr>
          </a:p>
        </p:txBody>
      </p:sp>
      <p:sp>
        <p:nvSpPr>
          <p:cNvPr id="4" name="Content Placeholder 3">
            <a:extLst>
              <a:ext uri="{FF2B5EF4-FFF2-40B4-BE49-F238E27FC236}">
                <a16:creationId xmlns:a16="http://schemas.microsoft.com/office/drawing/2014/main" id="{C0C4D24D-F0AE-2874-38FC-6D955D53CCF1}"/>
              </a:ext>
            </a:extLst>
          </p:cNvPr>
          <p:cNvSpPr>
            <a:spLocks noGrp="1"/>
          </p:cNvSpPr>
          <p:nvPr>
            <p:ph idx="1"/>
          </p:nvPr>
        </p:nvSpPr>
        <p:spPr>
          <a:xfrm>
            <a:off x="3597310" y="4300694"/>
            <a:ext cx="8169310" cy="1684053"/>
          </a:xfrm>
        </p:spPr>
        <p:txBody>
          <a:bodyPr>
            <a:normAutofit lnSpcReduction="10000"/>
          </a:bodyPr>
          <a:lstStyle/>
          <a:p>
            <a:pPr marL="0" indent="0">
              <a:buNone/>
            </a:pPr>
            <a:r>
              <a:rPr lang="en-US" sz="1600" dirty="0">
                <a:solidFill>
                  <a:schemeClr val="tx1"/>
                </a:solidFill>
                <a:latin typeface="Arial" panose="020B0604020202020204" pitchFamily="34" charset="0"/>
                <a:cs typeface="Arial" panose="020B0604020202020204" pitchFamily="34" charset="0"/>
              </a:rPr>
              <a:t>Observations</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Right-skewed distribution with outliers at higher values.</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Box plot confirms skewness and presence of outliers.</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Peaks observed for amounts in multiples of 5000.</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Distribution pattern mirrors loan requested amount distribution.</a:t>
            </a:r>
          </a:p>
        </p:txBody>
      </p:sp>
      <p:pic>
        <p:nvPicPr>
          <p:cNvPr id="7" name="Picture 6">
            <a:extLst>
              <a:ext uri="{FF2B5EF4-FFF2-40B4-BE49-F238E27FC236}">
                <a16:creationId xmlns:a16="http://schemas.microsoft.com/office/drawing/2014/main" id="{E53C18F6-077B-64D3-7A52-EFE8655156FA}"/>
              </a:ext>
            </a:extLst>
          </p:cNvPr>
          <p:cNvPicPr>
            <a:picLocks noChangeAspect="1"/>
          </p:cNvPicPr>
          <p:nvPr/>
        </p:nvPicPr>
        <p:blipFill>
          <a:blip r:embed="rId2"/>
          <a:stretch>
            <a:fillRect/>
          </a:stretch>
        </p:blipFill>
        <p:spPr>
          <a:xfrm>
            <a:off x="3454979" y="805663"/>
            <a:ext cx="4351853" cy="3123723"/>
          </a:xfrm>
          <a:prstGeom prst="rect">
            <a:avLst/>
          </a:prstGeom>
        </p:spPr>
      </p:pic>
      <p:pic>
        <p:nvPicPr>
          <p:cNvPr id="9" name="Picture 8">
            <a:extLst>
              <a:ext uri="{FF2B5EF4-FFF2-40B4-BE49-F238E27FC236}">
                <a16:creationId xmlns:a16="http://schemas.microsoft.com/office/drawing/2014/main" id="{B87E23DE-47D7-B8CE-B1E0-6D9F40CB0B82}"/>
              </a:ext>
            </a:extLst>
          </p:cNvPr>
          <p:cNvPicPr>
            <a:picLocks noChangeAspect="1"/>
          </p:cNvPicPr>
          <p:nvPr/>
        </p:nvPicPr>
        <p:blipFill>
          <a:blip r:embed="rId3"/>
          <a:stretch>
            <a:fillRect/>
          </a:stretch>
        </p:blipFill>
        <p:spPr>
          <a:xfrm>
            <a:off x="7814789" y="805663"/>
            <a:ext cx="4243742" cy="3123723"/>
          </a:xfrm>
          <a:prstGeom prst="rect">
            <a:avLst/>
          </a:prstGeom>
        </p:spPr>
      </p:pic>
    </p:spTree>
    <p:extLst>
      <p:ext uri="{BB962C8B-B14F-4D97-AF65-F5344CB8AC3E}">
        <p14:creationId xmlns:p14="http://schemas.microsoft.com/office/powerpoint/2010/main" val="1967309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Funded Amount </a:t>
            </a:r>
            <a:r>
              <a:rPr lang="en-IN" b="1" dirty="0" err="1">
                <a:solidFill>
                  <a:schemeClr val="tx1"/>
                </a:solidFill>
              </a:rPr>
              <a:t>Inv</a:t>
            </a:r>
            <a:br>
              <a:rPr lang="en-IN" b="1" dirty="0">
                <a:solidFill>
                  <a:schemeClr val="tx1"/>
                </a:solidFill>
              </a:rPr>
            </a:br>
            <a:r>
              <a:rPr lang="en-IN" sz="2000" dirty="0">
                <a:solidFill>
                  <a:schemeClr val="tx1"/>
                </a:solidFill>
              </a:rPr>
              <a:t>(</a:t>
            </a:r>
            <a:r>
              <a:rPr lang="en-IN" sz="2000" dirty="0" err="1">
                <a:solidFill>
                  <a:schemeClr val="tx1"/>
                </a:solidFill>
              </a:rPr>
              <a:t>funded_amnt_inv</a:t>
            </a:r>
            <a:r>
              <a:rPr lang="en-IN" sz="2000" dirty="0">
                <a:solidFill>
                  <a:schemeClr val="tx1"/>
                </a:solidFill>
              </a:rPr>
              <a:t>)</a:t>
            </a:r>
            <a:br>
              <a:rPr lang="en-IN" sz="2000" dirty="0">
                <a:solidFill>
                  <a:schemeClr val="tx1"/>
                </a:solidFill>
              </a:rPr>
            </a:br>
            <a:br>
              <a:rPr lang="en-IN" sz="2000" dirty="0">
                <a:solidFill>
                  <a:schemeClr val="tx1"/>
                </a:solidFill>
              </a:rPr>
            </a:br>
            <a:r>
              <a:rPr lang="en-US" sz="1600" i="1" dirty="0">
                <a:solidFill>
                  <a:schemeClr val="tx1"/>
                </a:solidFill>
              </a:rPr>
              <a:t>The total amount committed by investors for that loan at that point in time.</a:t>
            </a:r>
            <a:endParaRPr lang="en-IN" sz="2800" i="1" dirty="0">
              <a:solidFill>
                <a:schemeClr val="tx1"/>
              </a:solidFill>
            </a:endParaRPr>
          </a:p>
        </p:txBody>
      </p:sp>
      <p:sp>
        <p:nvSpPr>
          <p:cNvPr id="4" name="Content Placeholder 3">
            <a:extLst>
              <a:ext uri="{FF2B5EF4-FFF2-40B4-BE49-F238E27FC236}">
                <a16:creationId xmlns:a16="http://schemas.microsoft.com/office/drawing/2014/main" id="{C0C4D24D-F0AE-2874-38FC-6D955D53CCF1}"/>
              </a:ext>
            </a:extLst>
          </p:cNvPr>
          <p:cNvSpPr>
            <a:spLocks noGrp="1"/>
          </p:cNvSpPr>
          <p:nvPr>
            <p:ph idx="1"/>
          </p:nvPr>
        </p:nvSpPr>
        <p:spPr>
          <a:xfrm>
            <a:off x="3597310" y="4300694"/>
            <a:ext cx="8169310" cy="1684053"/>
          </a:xfrm>
        </p:spPr>
        <p:txBody>
          <a:bodyPr>
            <a:normAutofit lnSpcReduction="10000"/>
          </a:bodyPr>
          <a:lstStyle/>
          <a:p>
            <a:pPr marL="0" indent="0">
              <a:buNone/>
            </a:pPr>
            <a:r>
              <a:rPr lang="en-US" sz="1600" dirty="0">
                <a:solidFill>
                  <a:schemeClr val="tx1"/>
                </a:solidFill>
                <a:latin typeface="Arial" panose="020B0604020202020204" pitchFamily="34" charset="0"/>
                <a:cs typeface="Arial" panose="020B0604020202020204" pitchFamily="34" charset="0"/>
              </a:rPr>
              <a:t>Observations</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Right-skewed distribution with outliers at higher values.</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Box plot confirms skewness and presence of outliers.</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Peaks observed for amounts in multiples of 5000.</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Distribution pattern mirrors loan requested amount and committed amount.</a:t>
            </a:r>
          </a:p>
        </p:txBody>
      </p:sp>
      <p:pic>
        <p:nvPicPr>
          <p:cNvPr id="5" name="Picture 4">
            <a:extLst>
              <a:ext uri="{FF2B5EF4-FFF2-40B4-BE49-F238E27FC236}">
                <a16:creationId xmlns:a16="http://schemas.microsoft.com/office/drawing/2014/main" id="{F80146D2-AA23-B4EF-F9FF-B1A306D58AB2}"/>
              </a:ext>
            </a:extLst>
          </p:cNvPr>
          <p:cNvPicPr>
            <a:picLocks noChangeAspect="1"/>
          </p:cNvPicPr>
          <p:nvPr/>
        </p:nvPicPr>
        <p:blipFill>
          <a:blip r:embed="rId2"/>
          <a:stretch>
            <a:fillRect/>
          </a:stretch>
        </p:blipFill>
        <p:spPr>
          <a:xfrm>
            <a:off x="3492837" y="805663"/>
            <a:ext cx="4325980" cy="3123723"/>
          </a:xfrm>
          <a:prstGeom prst="rect">
            <a:avLst/>
          </a:prstGeom>
        </p:spPr>
      </p:pic>
      <p:pic>
        <p:nvPicPr>
          <p:cNvPr id="8" name="Picture 7">
            <a:extLst>
              <a:ext uri="{FF2B5EF4-FFF2-40B4-BE49-F238E27FC236}">
                <a16:creationId xmlns:a16="http://schemas.microsoft.com/office/drawing/2014/main" id="{CC5F6E2E-A181-9317-6EB0-1FD0604572FE}"/>
              </a:ext>
            </a:extLst>
          </p:cNvPr>
          <p:cNvPicPr>
            <a:picLocks noChangeAspect="1"/>
          </p:cNvPicPr>
          <p:nvPr/>
        </p:nvPicPr>
        <p:blipFill>
          <a:blip r:embed="rId3"/>
          <a:stretch>
            <a:fillRect/>
          </a:stretch>
        </p:blipFill>
        <p:spPr>
          <a:xfrm>
            <a:off x="7881223" y="805662"/>
            <a:ext cx="4240441" cy="3123723"/>
          </a:xfrm>
          <a:prstGeom prst="rect">
            <a:avLst/>
          </a:prstGeom>
        </p:spPr>
      </p:pic>
    </p:spTree>
    <p:extLst>
      <p:ext uri="{BB962C8B-B14F-4D97-AF65-F5344CB8AC3E}">
        <p14:creationId xmlns:p14="http://schemas.microsoft.com/office/powerpoint/2010/main" val="1365507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692-B0B3-B97B-5B51-73CF2A9C5146}"/>
              </a:ext>
            </a:extLst>
          </p:cNvPr>
          <p:cNvSpPr>
            <a:spLocks noGrp="1"/>
          </p:cNvSpPr>
          <p:nvPr>
            <p:ph type="title"/>
          </p:nvPr>
        </p:nvSpPr>
        <p:spPr/>
        <p:txBody>
          <a:bodyPr/>
          <a:lstStyle/>
          <a:p>
            <a:r>
              <a:rPr lang="en-IN" b="1" dirty="0">
                <a:solidFill>
                  <a:schemeClr val="tx1"/>
                </a:solidFill>
              </a:rPr>
              <a:t>Term</a:t>
            </a:r>
            <a:br>
              <a:rPr lang="en-IN" b="1" dirty="0">
                <a:solidFill>
                  <a:schemeClr val="tx1"/>
                </a:solidFill>
              </a:rPr>
            </a:br>
            <a:r>
              <a:rPr lang="en-IN" sz="2000" dirty="0">
                <a:solidFill>
                  <a:schemeClr val="tx1"/>
                </a:solidFill>
              </a:rPr>
              <a:t>(term)</a:t>
            </a:r>
            <a:br>
              <a:rPr lang="en-IN" sz="2000" dirty="0">
                <a:solidFill>
                  <a:schemeClr val="tx1"/>
                </a:solidFill>
              </a:rPr>
            </a:br>
            <a:br>
              <a:rPr lang="en-IN" sz="2000" dirty="0">
                <a:solidFill>
                  <a:schemeClr val="tx1"/>
                </a:solidFill>
              </a:rPr>
            </a:br>
            <a:r>
              <a:rPr lang="en-US" sz="1600" i="1" dirty="0">
                <a:solidFill>
                  <a:schemeClr val="tx1"/>
                </a:solidFill>
              </a:rPr>
              <a:t>The number of payments on the loan. Values are in months and can be either 36 or 60.</a:t>
            </a:r>
            <a:endParaRPr lang="en-IN" sz="2800" i="1" dirty="0">
              <a:solidFill>
                <a:schemeClr val="tx1"/>
              </a:solidFill>
            </a:endParaRPr>
          </a:p>
        </p:txBody>
      </p:sp>
      <p:sp>
        <p:nvSpPr>
          <p:cNvPr id="4" name="Content Placeholder 3">
            <a:extLst>
              <a:ext uri="{FF2B5EF4-FFF2-40B4-BE49-F238E27FC236}">
                <a16:creationId xmlns:a16="http://schemas.microsoft.com/office/drawing/2014/main" id="{C0C4D24D-F0AE-2874-38FC-6D955D53CCF1}"/>
              </a:ext>
            </a:extLst>
          </p:cNvPr>
          <p:cNvSpPr>
            <a:spLocks noGrp="1"/>
          </p:cNvSpPr>
          <p:nvPr>
            <p:ph idx="1"/>
          </p:nvPr>
        </p:nvSpPr>
        <p:spPr>
          <a:xfrm>
            <a:off x="3597310" y="4300694"/>
            <a:ext cx="8169310" cy="1684053"/>
          </a:xfrm>
        </p:spPr>
        <p:txBody>
          <a:bodyPr>
            <a:normAutofit/>
          </a:bodyPr>
          <a:lstStyle/>
          <a:p>
            <a:pPr marL="0" indent="0">
              <a:buNone/>
            </a:pPr>
            <a:r>
              <a:rPr lang="en-US" sz="1600" dirty="0">
                <a:solidFill>
                  <a:schemeClr val="tx1"/>
                </a:solidFill>
                <a:latin typeface="Arial" panose="020B0604020202020204" pitchFamily="34" charset="0"/>
                <a:cs typeface="Arial" panose="020B0604020202020204" pitchFamily="34" charset="0"/>
              </a:rPr>
              <a:t>Observations</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Categorical attribute with 36-month or 60-month terms.</a:t>
            </a: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Approximately 73% of loans have a 3-year tenure, while 27% have a 5-year tenure.</a:t>
            </a:r>
          </a:p>
        </p:txBody>
      </p:sp>
      <p:pic>
        <p:nvPicPr>
          <p:cNvPr id="6" name="Picture 5">
            <a:extLst>
              <a:ext uri="{FF2B5EF4-FFF2-40B4-BE49-F238E27FC236}">
                <a16:creationId xmlns:a16="http://schemas.microsoft.com/office/drawing/2014/main" id="{80E9A8EA-4E5A-917B-4789-4ADC252CAAB6}"/>
              </a:ext>
            </a:extLst>
          </p:cNvPr>
          <p:cNvPicPr>
            <a:picLocks noChangeAspect="1"/>
          </p:cNvPicPr>
          <p:nvPr/>
        </p:nvPicPr>
        <p:blipFill>
          <a:blip r:embed="rId2"/>
          <a:stretch>
            <a:fillRect/>
          </a:stretch>
        </p:blipFill>
        <p:spPr>
          <a:xfrm>
            <a:off x="4984819" y="873253"/>
            <a:ext cx="5394291" cy="3889057"/>
          </a:xfrm>
          <a:prstGeom prst="rect">
            <a:avLst/>
          </a:prstGeom>
        </p:spPr>
      </p:pic>
    </p:spTree>
    <p:extLst>
      <p:ext uri="{BB962C8B-B14F-4D97-AF65-F5344CB8AC3E}">
        <p14:creationId xmlns:p14="http://schemas.microsoft.com/office/powerpoint/2010/main" val="1301109638"/>
      </p:ext>
    </p:extLst>
  </p:cSld>
  <p:clrMapOvr>
    <a:masterClrMapping/>
  </p:clrMapOvr>
</p:sld>
</file>

<file path=ppt/theme/theme1.xml><?xml version="1.0" encoding="utf-8"?>
<a:theme xmlns:a="http://schemas.openxmlformats.org/drawingml/2006/main" name="Fra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
  <TotalTime>1746</TotalTime>
  <Words>2226</Words>
  <Application>Microsoft Office PowerPoint</Application>
  <PresentationFormat>Widescreen</PresentationFormat>
  <Paragraphs>236</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Corbel</vt:lpstr>
      <vt:lpstr>Söhne</vt:lpstr>
      <vt:lpstr>Wingdings 2</vt:lpstr>
      <vt:lpstr>Frame</vt:lpstr>
      <vt:lpstr>Lending Club Case Study</vt:lpstr>
      <vt:lpstr>CONTENTS</vt:lpstr>
      <vt:lpstr>Problem statement</vt:lpstr>
      <vt:lpstr>Analysis Approach</vt:lpstr>
      <vt:lpstr>Univariate Analysis</vt:lpstr>
      <vt:lpstr>Loan Amount (loan_amnt)  The listed amount of the loan applied for by the borrower. If at some point in time, the credit department reduces the loan amount, then it will be reflected in this value</vt:lpstr>
      <vt:lpstr>Funded Amount (funded_amnt)  The total amount committed to that loan at that point in time.</vt:lpstr>
      <vt:lpstr>Funded Amount Inv (funded_amnt_inv)  The total amount committed by investors for that loan at that point in time.</vt:lpstr>
      <vt:lpstr>Term (term)  The number of payments on the loan. Values are in months and can be either 36 or 60.</vt:lpstr>
      <vt:lpstr>Interest Rate Percentage (int_rate)  Interest Rate on the loan.</vt:lpstr>
      <vt:lpstr>Grade and Sub Grade (grade &amp; sub_grade)  LC assigned loan grade and sub grade</vt:lpstr>
      <vt:lpstr>Employment Length (emp_length)  Employment length in years. Possible values are between 0 and 10 where 0 means less than one year and 10 means ten or more years. </vt:lpstr>
      <vt:lpstr>Issue Date (issue_d)  The month &amp; year which the loan was funded. </vt:lpstr>
      <vt:lpstr>Loan Status (loan_status)  Current Status of the loan </vt:lpstr>
      <vt:lpstr>Purpose (purpose)  A category provided by the borrower for the loan request.</vt:lpstr>
      <vt:lpstr>Earliest Credit Line (earliest_cr_line)  The month the borrower's earliest reported credit line was opened.</vt:lpstr>
      <vt:lpstr>Revolving Utilization (revol_util)  Revolving line utilization rate, or the amount of credit the borrower is using relative to all available revolving credit.</vt:lpstr>
      <vt:lpstr>Impactful Column Selection  Out of 111 Columns</vt:lpstr>
      <vt:lpstr>Correlation Matrix  (Heatmap)</vt:lpstr>
      <vt:lpstr>Bivariate Analysis</vt:lpstr>
      <vt:lpstr>Term vs Loan Status</vt:lpstr>
      <vt:lpstr>Grade vs Term on Loan Status</vt:lpstr>
      <vt:lpstr>Grade vs Loan Status </vt:lpstr>
      <vt:lpstr>Interest Rate vs Loan Status</vt:lpstr>
      <vt:lpstr>Purpose vs Loan Status</vt:lpstr>
      <vt:lpstr>State vs Loan Status</vt:lpstr>
      <vt:lpstr>DTI vs Loan Status</vt:lpstr>
      <vt:lpstr>Number of Inquiries vs Loan Status</vt:lpstr>
      <vt:lpstr>Open and Total Account vs Loan Status</vt:lpstr>
      <vt:lpstr>Public Record Bankruptcies vs Loan Status</vt:lpstr>
      <vt:lpstr>Revolving Utilization vs Loan Status</vt:lpstr>
      <vt:lpstr>Conclusion</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Sidharth Rai</dc:creator>
  <cp:lastModifiedBy>Sidharth Rai</cp:lastModifiedBy>
  <cp:revision>2</cp:revision>
  <dcterms:created xsi:type="dcterms:W3CDTF">2024-05-06T12:25:50Z</dcterms:created>
  <dcterms:modified xsi:type="dcterms:W3CDTF">2024-05-07T17:31:54Z</dcterms:modified>
</cp:coreProperties>
</file>