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Mono Medium"/>
      <p:regular r:id="rId52"/>
      <p:bold r:id="rId53"/>
      <p:italic r:id="rId54"/>
      <p:boldItalic r:id="rId55"/>
    </p:embeddedFont>
    <p:embeddedFont>
      <p:font typeface="Roboto"/>
      <p:regular r:id="rId56"/>
      <p:bold r:id="rId57"/>
      <p:italic r:id="rId58"/>
      <p:boldItalic r:id="rId59"/>
    </p:embeddedFont>
    <p:embeddedFont>
      <p:font typeface="Roboto Mono"/>
      <p:regular r:id="rId60"/>
      <p:bold r:id="rId61"/>
      <p:italic r:id="rId62"/>
      <p:boldItalic r:id="rId63"/>
    </p:embeddedFont>
    <p:embeddedFont>
      <p:font typeface="Merriweather"/>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5.xml"/><Relationship Id="rId64" Type="http://schemas.openxmlformats.org/officeDocument/2006/relationships/font" Target="fonts/Merriweather-regular.fntdata"/><Relationship Id="rId63" Type="http://schemas.openxmlformats.org/officeDocument/2006/relationships/font" Target="fonts/RobotoMono-boldItalic.fntdata"/><Relationship Id="rId22" Type="http://schemas.openxmlformats.org/officeDocument/2006/relationships/slide" Target="slides/slide17.xml"/><Relationship Id="rId66" Type="http://schemas.openxmlformats.org/officeDocument/2006/relationships/font" Target="fonts/Merriweather-italic.fntdata"/><Relationship Id="rId21" Type="http://schemas.openxmlformats.org/officeDocument/2006/relationships/slide" Target="slides/slide16.xml"/><Relationship Id="rId65" Type="http://schemas.openxmlformats.org/officeDocument/2006/relationships/font" Target="fonts/Merriweather-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Merriweather-boldItalic.fntdata"/><Relationship Id="rId60" Type="http://schemas.openxmlformats.org/officeDocument/2006/relationships/font" Target="fonts/Roboto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MonoMedium-bold.fntdata"/><Relationship Id="rId52" Type="http://schemas.openxmlformats.org/officeDocument/2006/relationships/font" Target="fonts/RobotoMonoMedium-regular.fntdata"/><Relationship Id="rId11" Type="http://schemas.openxmlformats.org/officeDocument/2006/relationships/slide" Target="slides/slide6.xml"/><Relationship Id="rId55" Type="http://schemas.openxmlformats.org/officeDocument/2006/relationships/font" Target="fonts/RobotoMonoMedium-boldItalic.fntdata"/><Relationship Id="rId10" Type="http://schemas.openxmlformats.org/officeDocument/2006/relationships/slide" Target="slides/slide5.xml"/><Relationship Id="rId54" Type="http://schemas.openxmlformats.org/officeDocument/2006/relationships/font" Target="fonts/RobotoMonoMedium-italic.fntdata"/><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Explicar a modo de introducción para qué se está reforzando esta área.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4cbbd32c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cbbd32c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clonar un repositorio. </a:t>
            </a:r>
            <a:endParaRPr/>
          </a:p>
          <a:p>
            <a:pPr indent="0" lvl="0" marL="0" rtl="0" algn="l">
              <a:spcBef>
                <a:spcPts val="0"/>
              </a:spcBef>
              <a:spcAft>
                <a:spcPts val="0"/>
              </a:spcAft>
              <a:buNone/>
            </a:pPr>
            <a:r>
              <a:rPr lang="es"/>
              <a:t>Enfatizar en que tiene que tener cuidado con el PATH en que se encuentran y que “cd” con “ls” serán </a:t>
            </a:r>
            <a:r>
              <a:rPr lang="es"/>
              <a:t>cruciales</a:t>
            </a:r>
            <a:r>
              <a:rPr lang="es"/>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4510b65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4510b65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Evidenciar con el diagrama que &lt;git clone&gt; crea una copia del repositorio remoto en el computador, dejándolo “enlazado” con el original ya sea de su propiedad o no.</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4cbbd32c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4cbbd32c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Mostrar una pequeña dinámica con en el diagrama que hay un repo remoto que contiene ciertos cambios (puede ser el syllabus) y repositorios locales que no hay sido actualizados.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4cbbd32cb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4cbbd32cb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Explicar que git pull sirve para descargar cambios hechos al repositorio remoto desde otro punto.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4cbbd32cb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4cbbd32cb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4cd8f811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4cd8f811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d2f64f4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d2f64f4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Mencionar que para hacer el pull deben estar en el directorio del repo que quieran actualizar, si no, aparecerá ese error.</a:t>
            </a:r>
            <a:endParaRPr/>
          </a:p>
          <a:p>
            <a:pPr indent="0" lvl="0" marL="0" rtl="0" algn="l">
              <a:spcBef>
                <a:spcPts val="0"/>
              </a:spcBef>
              <a:spcAft>
                <a:spcPts val="0"/>
              </a:spcAft>
              <a:buClr>
                <a:srgbClr val="000000"/>
              </a:buClr>
              <a:buSzPts val="1100"/>
              <a:buFont typeface="Arial"/>
              <a:buNone/>
            </a:pPr>
            <a:r>
              <a:rPr lang="es"/>
              <a:t>Preguntar qué comando se ocupa para poder cambiar de directorio.</a:t>
            </a:r>
            <a:endParaRPr/>
          </a:p>
          <a:p>
            <a:pPr indent="0" lvl="0" marL="0" rtl="0" algn="l">
              <a:spcBef>
                <a:spcPts val="0"/>
              </a:spcBef>
              <a:spcAft>
                <a:spcPts val="0"/>
              </a:spcAft>
              <a:buClr>
                <a:srgbClr val="000000"/>
              </a:buClr>
              <a:buSzPts val="1100"/>
              <a:buFont typeface="Arial"/>
              <a:buNone/>
            </a:pPr>
            <a:r>
              <a:rPr lang="es"/>
              <a:t>Mencionar que para eso sirve cd y explicar el uso de los paths y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0cb6bb97ab3432e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0cb6bb97ab3432e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Mencionar que no hagan cambios directamente en los repos como el syllabus, sino que muevan los archivos, ya sea a sus repos </a:t>
            </a:r>
            <a:r>
              <a:rPr lang="es"/>
              <a:t>personales</a:t>
            </a:r>
            <a:r>
              <a:rPr lang="es"/>
              <a:t> si son tareas/actividades o a una carpeta externa.</a:t>
            </a:r>
            <a:endParaRPr/>
          </a:p>
          <a:p>
            <a:pPr indent="0" lvl="0" marL="0" rtl="0" algn="l">
              <a:spcBef>
                <a:spcPts val="0"/>
              </a:spcBef>
              <a:spcAft>
                <a:spcPts val="0"/>
              </a:spcAft>
              <a:buNone/>
            </a:pPr>
            <a:r>
              <a:rPr lang="es"/>
              <a:t>Si se puede, explicar porque ocurre el error, por cambios. -&gt; Si se edita un archivo ya descargado (como un notebook) y este a su vez fue actualizado en el repo remoto (EJ: </a:t>
            </a:r>
            <a:r>
              <a:rPr lang="es"/>
              <a:t>corrección</a:t>
            </a:r>
            <a:r>
              <a:rPr lang="es"/>
              <a:t> del material), producirá un conflicto y que ahí pregunten por una issue.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4510b65a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4510b65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Mencionar que no hagan cambios directamente en los repos como el syllabus, sino que muevan los archivos, ya sea a sus repos personales si son tareas/actividades o a una carpeta externa.</a:t>
            </a:r>
            <a:endParaRPr/>
          </a:p>
          <a:p>
            <a:pPr indent="0" lvl="0" marL="0" rtl="0" algn="l">
              <a:spcBef>
                <a:spcPts val="0"/>
              </a:spcBef>
              <a:spcAft>
                <a:spcPts val="0"/>
              </a:spcAft>
              <a:buNone/>
            </a:pPr>
            <a:r>
              <a:rPr lang="es"/>
              <a:t>Si se puede, explicar porque ocurre el error, por cambios. -&gt; Si se edita un archivo ya descargado (como un notebook) y este a su vez fue actualizado en el repo remoto (EJ: corrección del material), producirá un conflicto y que ahí pregunten por una issue.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4cbbd32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4cbbd32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Ahora que hay que hacer para subir cambios desde nuestro repo local al repo remoto.</a:t>
            </a:r>
            <a:endParaRPr/>
          </a:p>
          <a:p>
            <a:pPr indent="0" lvl="0" marL="0" rtl="0" algn="l">
              <a:spcBef>
                <a:spcPts val="0"/>
              </a:spcBef>
              <a:spcAft>
                <a:spcPts val="0"/>
              </a:spcAft>
              <a:buNone/>
            </a:pPr>
            <a:r>
              <a:rPr lang="es"/>
              <a:t>Mencionar el add, commit, push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449ae707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449ae707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Presentar un resumen de que es un sistema de control de versiones basándonos en el diagrama con la rama maestra y branches como ejemplo.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4cbbd32c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4cbbd32c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Explicar con el diagrama que hay un repo que está al día con dos archivos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4cd8f811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4cd8f811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Luego se crean dos nuevos archivos en el repo local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4cd8f81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4cd8f81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Preguntar </a:t>
            </a:r>
            <a:r>
              <a:rPr lang="es"/>
              <a:t>qué</a:t>
            </a:r>
            <a:r>
              <a:rPr lang="es"/>
              <a:t> hay que hacer para subir estos cambios.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4510b65a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4510b65a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git status.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s"/>
              <a:t>Incentivar el uso de git status en cada paso, para evitar errores.</a:t>
            </a:r>
            <a:endParaRPr/>
          </a:p>
          <a:p>
            <a:pPr indent="0" lvl="0" marL="0" rtl="0" algn="l">
              <a:spcBef>
                <a:spcPts val="0"/>
              </a:spcBef>
              <a:spcAft>
                <a:spcPts val="0"/>
              </a:spcAft>
              <a:buClr>
                <a:srgbClr val="000000"/>
              </a:buClr>
              <a:buSzPts val="1100"/>
              <a:buFont typeface="Arial"/>
              <a:buNone/>
            </a:pPr>
            <a:r>
              <a:rPr lang="es"/>
              <a:t>Explicar los 5 principales mensajes que entrega git status:</a:t>
            </a:r>
            <a:endParaRPr/>
          </a:p>
          <a:p>
            <a:pPr indent="-298450" lvl="0" marL="457200" rtl="0" algn="l">
              <a:spcBef>
                <a:spcPts val="0"/>
              </a:spcBef>
              <a:spcAft>
                <a:spcPts val="0"/>
              </a:spcAft>
              <a:buSzPts val="1100"/>
              <a:buAutoNum type="arabicParenR"/>
            </a:pPr>
            <a:r>
              <a:rPr lang="es"/>
              <a:t>Todo actualizado</a:t>
            </a:r>
            <a:endParaRPr/>
          </a:p>
          <a:p>
            <a:pPr indent="-298450" lvl="0" marL="457200" rtl="0" algn="l">
              <a:spcBef>
                <a:spcPts val="0"/>
              </a:spcBef>
              <a:spcAft>
                <a:spcPts val="0"/>
              </a:spcAft>
              <a:buSzPts val="1100"/>
              <a:buAutoNum type="arabicParenR"/>
            </a:pPr>
            <a:r>
              <a:rPr lang="es"/>
              <a:t>Hay archivos que no han sido agregados al repo remoto</a:t>
            </a:r>
            <a:endParaRPr/>
          </a:p>
          <a:p>
            <a:pPr indent="-298450" lvl="0" marL="457200" rtl="0" algn="l">
              <a:spcBef>
                <a:spcPts val="0"/>
              </a:spcBef>
              <a:spcAft>
                <a:spcPts val="0"/>
              </a:spcAft>
              <a:buSzPts val="1100"/>
              <a:buAutoNum type="arabicParenR"/>
            </a:pPr>
            <a:r>
              <a:rPr lang="es"/>
              <a:t>Archivos que se encuentran el repo remoto han sido editados o eliminados</a:t>
            </a:r>
            <a:endParaRPr/>
          </a:p>
          <a:p>
            <a:pPr indent="-298450" lvl="0" marL="457200" rtl="0" algn="l">
              <a:spcBef>
                <a:spcPts val="0"/>
              </a:spcBef>
              <a:spcAft>
                <a:spcPts val="0"/>
              </a:spcAft>
              <a:buSzPts val="1100"/>
              <a:buAutoNum type="arabicParenR"/>
            </a:pPr>
            <a:r>
              <a:rPr lang="es"/>
              <a:t>Archivos han sido añadidos al staging area, puede ser un archivo nuevo, editado o eliminado y están listos para hacer commit</a:t>
            </a:r>
            <a:endParaRPr/>
          </a:p>
          <a:p>
            <a:pPr indent="-298450" lvl="0" marL="457200" rtl="0" algn="l">
              <a:spcBef>
                <a:spcPts val="0"/>
              </a:spcBef>
              <a:spcAft>
                <a:spcPts val="0"/>
              </a:spcAft>
              <a:buSzPts val="1100"/>
              <a:buAutoNum type="arabicParenR"/>
            </a:pPr>
            <a:r>
              <a:rPr lang="es"/>
              <a:t>Luego de hacer commit, aparecerá que hay i commits hechos, siendo i el número de commits sin push.</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4510b65a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4510b65a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Preguntar qué hay que hacer para subir estos cambios.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4cd8f811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4cd8f811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Volvemos con el ejemplo, hacemos git status</a:t>
            </a:r>
            <a:endParaRPr/>
          </a:p>
          <a:p>
            <a:pPr indent="0" lvl="0" marL="0" rtl="0" algn="l">
              <a:spcBef>
                <a:spcPts val="0"/>
              </a:spcBef>
              <a:spcAft>
                <a:spcPts val="0"/>
              </a:spcAft>
              <a:buNone/>
            </a:pPr>
            <a:r>
              <a:rPr lang="es"/>
              <a:t>hay dos archivos que no están en el repo remoto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4cd8f811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4cd8f811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Uso de git add para agregar un archivo al staging area, junto con el git add --all (tambien habria que mencionar el “git reverse nombre_archivo” para quitar los no deseados)</a:t>
            </a:r>
            <a:endParaRPr/>
          </a:p>
          <a:p>
            <a:pPr indent="0" lvl="0" marL="0" rtl="0" algn="l">
              <a:spcBef>
                <a:spcPts val="0"/>
              </a:spcBef>
              <a:spcAft>
                <a:spcPts val="0"/>
              </a:spcAft>
              <a:buNone/>
            </a:pPr>
            <a:r>
              <a:rPr lang="es"/>
              <a:t>y git rm para eliminar un archivo, </a:t>
            </a:r>
            <a:r>
              <a:rPr lang="es"/>
              <a:t>incluso</a:t>
            </a:r>
            <a:r>
              <a:rPr lang="es"/>
              <a:t> si ya se borró de la carpeta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4cd8f811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4cd8f811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cambia el git status luego del git add</a:t>
            </a:r>
            <a:endParaRPr/>
          </a:p>
          <a:p>
            <a:pPr indent="0" lvl="0" marL="0" rtl="0" algn="l">
              <a:spcBef>
                <a:spcPts val="0"/>
              </a:spcBef>
              <a:spcAft>
                <a:spcPts val="0"/>
              </a:spcAft>
              <a:buNone/>
            </a:pPr>
            <a:r>
              <a:rPr lang="es"/>
              <a:t>Referenciar que los archivos ahora están en el staging area.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4cd8f811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4cd8f811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git commit.</a:t>
            </a:r>
            <a:endParaRPr/>
          </a:p>
          <a:p>
            <a:pPr indent="0" lvl="0" marL="0" rtl="0" algn="l">
              <a:spcBef>
                <a:spcPts val="0"/>
              </a:spcBef>
              <a:spcAft>
                <a:spcPts val="0"/>
              </a:spcAft>
              <a:buNone/>
            </a:pPr>
            <a:r>
              <a:rPr lang="es"/>
              <a:t>Enfatizar en que no se olviden del mensaje y lo importante que es colocar información útil en el para identificar las versiones</a:t>
            </a:r>
            <a:endParaRPr/>
          </a:p>
          <a:p>
            <a:pPr indent="0" lvl="0" marL="0" rtl="0" algn="l">
              <a:spcBef>
                <a:spcPts val="0"/>
              </a:spcBef>
              <a:spcAft>
                <a:spcPts val="0"/>
              </a:spcAft>
              <a:buNone/>
            </a:pPr>
            <a:r>
              <a:rPr lang="es"/>
              <a:t>Explicar</a:t>
            </a:r>
            <a:r>
              <a:rPr lang="es"/>
              <a:t> que un commit aún está en el repo local y no en GitHub</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4cd8f811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4cd8f811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Mostrar los cambios en el git status luego del commit.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449ae707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449ae707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Explicar por qué es importante usar un sistema de control de versiones, ya sea en la vida futura como programador, como en la utilidad que es para ellos al momento de hacer las tareas y/o actividades, dejando claro que no hay excusas al momento de no entregar algo, ya que tendría que haber subido cambios constantemente.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4cd8f811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4cd8f811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último el git push</a:t>
            </a:r>
            <a:endParaRPr/>
          </a:p>
          <a:p>
            <a:pPr indent="0" lvl="0" marL="0" rtl="0" algn="l">
              <a:spcBef>
                <a:spcPts val="0"/>
              </a:spcBef>
              <a:spcAft>
                <a:spcPts val="0"/>
              </a:spcAft>
              <a:buNone/>
            </a:pPr>
            <a:r>
              <a:rPr lang="es"/>
              <a:t>Aquí se subirán finalmente todos los commit hechos desde el último push a GitHub.</a:t>
            </a:r>
            <a:endParaRPr/>
          </a:p>
          <a:p>
            <a:pPr indent="0" lvl="0" marL="0" rtl="0" algn="l">
              <a:spcBef>
                <a:spcPts val="0"/>
              </a:spcBef>
              <a:spcAft>
                <a:spcPts val="0"/>
              </a:spcAft>
              <a:buNone/>
            </a:pPr>
            <a:r>
              <a:rPr lang="es"/>
              <a:t>Destacar que el push determina cuando un </a:t>
            </a:r>
            <a:r>
              <a:rPr lang="es"/>
              <a:t>archivo</a:t>
            </a:r>
            <a:r>
              <a:rPr lang="es"/>
              <a:t> ha sido subido y que es crucial al momento de corregir una actividad/tarea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54cd8f811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4cd8f811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Cambios en el git status </a:t>
            </a:r>
            <a:r>
              <a:rPr lang="es"/>
              <a:t>después</a:t>
            </a:r>
            <a:r>
              <a:rPr lang="es"/>
              <a:t> del psuh</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4d2f64f44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4d2f64f44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git pecados.</a:t>
            </a:r>
            <a:endParaRPr/>
          </a:p>
          <a:p>
            <a:pPr indent="0" lvl="0" marL="0" rtl="0" algn="l">
              <a:spcBef>
                <a:spcPts val="0"/>
              </a:spcBef>
              <a:spcAft>
                <a:spcPts val="0"/>
              </a:spcAft>
              <a:buNone/>
            </a:pPr>
            <a:r>
              <a:rPr lang="es"/>
              <a:t>Aquí</a:t>
            </a:r>
            <a:r>
              <a:rPr lang="es"/>
              <a:t> se podría hacer en vivo (tal vex)</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s"/>
              <a:t>Seguir el orden add, commit, push</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4d2f64f4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d2f64f4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a:t>2) El commit debe llevar un mensaje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d2f64f4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d2f64f4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3) NO </a:t>
            </a:r>
            <a:r>
              <a:rPr lang="es"/>
              <a:t>realizar</a:t>
            </a:r>
            <a:r>
              <a:rPr lang="es"/>
              <a:t> cambios en el navegador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4d2f64f4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4d2f64f4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4) No clonar repositorios dentro de otros. EJ: Syllabus dentro del repo personal</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4d2f64f4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4d2f64f4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5) Al borrar un archivo hay que commitear los cambios con el “</a:t>
            </a:r>
            <a:r>
              <a:rPr lang="es"/>
              <a:t>git rm archivo”</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54cd8f811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54cd8f811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RESUMEN,</a:t>
            </a:r>
            <a:endParaRPr/>
          </a:p>
          <a:p>
            <a:pPr indent="0" lvl="0" marL="0" rtl="0" algn="l">
              <a:spcBef>
                <a:spcPts val="0"/>
              </a:spcBef>
              <a:spcAft>
                <a:spcPts val="0"/>
              </a:spcAft>
              <a:buNone/>
            </a:pPr>
            <a:r>
              <a:rPr lang="es"/>
              <a:t>la idea es ir preguntando y que los alumnos respondan que se debe hacer en cada caso.</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54cd8f811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4cd8f811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hacer para actualizar un repo local si se han hecho </a:t>
            </a:r>
            <a:r>
              <a:rPr lang="es"/>
              <a:t>cambios</a:t>
            </a:r>
            <a:r>
              <a:rPr lang="es"/>
              <a:t> en GitHub?</a:t>
            </a:r>
            <a:endParaRPr/>
          </a:p>
          <a:p>
            <a:pPr indent="0" lvl="0" marL="0" rtl="0" algn="l">
              <a:spcBef>
                <a:spcPts val="0"/>
              </a:spcBef>
              <a:spcAft>
                <a:spcPts val="0"/>
              </a:spcAft>
              <a:buNone/>
            </a:pPr>
            <a:r>
              <a:rPr lang="es"/>
              <a:t>EJ: Subieron una tarea al syllabus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54cd8f811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54cd8f811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4510b65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4510b65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54cd8f811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54cd8f811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subir cambios al repo remoto.</a:t>
            </a:r>
            <a:endParaRPr/>
          </a:p>
          <a:p>
            <a:pPr indent="0" lvl="0" marL="0" rtl="0" algn="l">
              <a:spcBef>
                <a:spcPts val="0"/>
              </a:spcBef>
              <a:spcAft>
                <a:spcPts val="0"/>
              </a:spcAft>
              <a:buNone/>
            </a:pPr>
            <a:r>
              <a:rPr lang="es"/>
              <a:t>Primer paso, desde el </a:t>
            </a:r>
            <a:r>
              <a:rPr lang="es"/>
              <a:t>espacio</a:t>
            </a:r>
            <a:r>
              <a:rPr lang="es"/>
              <a:t> de trabajo al staging area.</a:t>
            </a:r>
            <a:endParaRPr/>
          </a:p>
          <a:p>
            <a:pPr indent="0" lvl="0" marL="0" rtl="0" algn="l">
              <a:spcBef>
                <a:spcPts val="0"/>
              </a:spcBef>
              <a:spcAft>
                <a:spcPts val="0"/>
              </a:spcAft>
              <a:buNone/>
            </a:pPr>
            <a:r>
              <a:rPr lang="es"/>
              <a:t>¿Cómo agregar/eliminar un archivo?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4cd8f811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4cd8f811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4cd8f8113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4cd8f811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Desde el staging area al Repo local.</a:t>
            </a:r>
            <a:endParaRPr/>
          </a:p>
          <a:p>
            <a:pPr indent="0" lvl="0" marL="0" rtl="0" algn="l">
              <a:spcBef>
                <a:spcPts val="0"/>
              </a:spcBef>
              <a:spcAft>
                <a:spcPts val="0"/>
              </a:spcAft>
              <a:buNone/>
            </a:pPr>
            <a:r>
              <a:rPr lang="es"/>
              <a:t>¿Cómo concretar una nueva versión? (commit)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54cd8f811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54cd8f811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54cd8f811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54cd8f811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como subir los commits al repo remoto</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54cd8f811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54cd8f811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54cd8f811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54cd8f811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4cbbd32c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4cbbd32c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43e150e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43e150e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43e150e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43e150e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chemeClr val="dk2"/>
                </a:solidFill>
                <a:latin typeface="Roboto"/>
                <a:ea typeface="Roboto"/>
                <a:cs typeface="Roboto"/>
                <a:sym typeface="Roboto"/>
              </a:rPr>
              <a:t>Power Shell:</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lang="es" sz="1300">
                <a:solidFill>
                  <a:schemeClr val="dk2"/>
                </a:solidFill>
                <a:latin typeface="Roboto"/>
                <a:ea typeface="Roboto"/>
                <a:cs typeface="Roboto"/>
                <a:sym typeface="Roboto"/>
              </a:rPr>
              <a:t>Tiene </a:t>
            </a:r>
            <a:r>
              <a:rPr lang="es" sz="1300">
                <a:solidFill>
                  <a:schemeClr val="dk2"/>
                </a:solidFill>
                <a:latin typeface="Roboto"/>
                <a:ea typeface="Roboto"/>
                <a:cs typeface="Roboto"/>
                <a:sym typeface="Roboto"/>
              </a:rPr>
              <a:t>comandos nativos son muy verbosos, conviene usar los comandos de bash</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lang="es" sz="1300">
                <a:solidFill>
                  <a:schemeClr val="dk2"/>
                </a:solidFill>
                <a:latin typeface="Roboto"/>
                <a:ea typeface="Roboto"/>
                <a:cs typeface="Roboto"/>
                <a:sym typeface="Roboto"/>
              </a:rPr>
              <a:t>El comando “COMMAND” y les mostrará todos los comandos disponibles y su funcionalidad.</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lang="es" sz="1300">
                <a:solidFill>
                  <a:schemeClr val="dk2"/>
                </a:solidFill>
                <a:latin typeface="Roboto"/>
                <a:ea typeface="Roboto"/>
                <a:cs typeface="Roboto"/>
                <a:sym typeface="Roboto"/>
              </a:rPr>
              <a:t>Get-Help &lt;comando&gt; para ver la “documentación” del comando específico</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1600"/>
              </a:spcAft>
              <a:buClr>
                <a:srgbClr val="000000"/>
              </a:buClr>
              <a:buSzPts val="1100"/>
              <a:buFont typeface="Arial"/>
              <a:buNone/>
            </a:pPr>
            <a:r>
              <a:t/>
            </a:r>
            <a:endParaRPr sz="1300">
              <a:solidFill>
                <a:schemeClr val="dk2"/>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4cbbd32c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4cbbd32c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 al primer paso de “enlazar” un repositorio remoto en GitHub con el computador, nombrando los dos comandos principales.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4cbbd32c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4cbbd32c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Evidenciar con el diagrama que &lt;git clone&gt; crea una copia del repositorio remoto en el computador, dejándolo “enlazado” con el original ya sea de su propiedad o no.</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s.wikibooks.org/wiki/El_Manual_de_BASH_Scripting_B%C3%A1sico_para_Principiantes/Comandos_b%C3%A1sicos_de_una_shel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Sistema de control de versiones</a:t>
            </a:r>
            <a:endParaRPr/>
          </a:p>
        </p:txBody>
      </p:sp>
      <p:pic>
        <p:nvPicPr>
          <p:cNvPr id="65" name="Google Shape;65;p13"/>
          <p:cNvPicPr preferRelativeResize="0"/>
          <p:nvPr/>
        </p:nvPicPr>
        <p:blipFill>
          <a:blip r:embed="rId3">
            <a:alphaModFix/>
          </a:blip>
          <a:stretch>
            <a:fillRect/>
          </a:stretch>
        </p:blipFill>
        <p:spPr>
          <a:xfrm>
            <a:off x="1822088" y="1134313"/>
            <a:ext cx="3505913" cy="1437425"/>
          </a:xfrm>
          <a:prstGeom prst="rect">
            <a:avLst/>
          </a:prstGeom>
          <a:noFill/>
          <a:ln>
            <a:noFill/>
          </a:ln>
        </p:spPr>
      </p:pic>
      <p:pic>
        <p:nvPicPr>
          <p:cNvPr id="66" name="Google Shape;66;p13"/>
          <p:cNvPicPr preferRelativeResize="0"/>
          <p:nvPr/>
        </p:nvPicPr>
        <p:blipFill>
          <a:blip r:embed="rId4">
            <a:alphaModFix/>
          </a:blip>
          <a:stretch>
            <a:fillRect/>
          </a:stretch>
        </p:blipFill>
        <p:spPr>
          <a:xfrm>
            <a:off x="5518481" y="1294577"/>
            <a:ext cx="1262231" cy="12622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194675" y="2835697"/>
            <a:ext cx="9338675" cy="2559566"/>
          </a:xfrm>
          <a:prstGeom prst="rect">
            <a:avLst/>
          </a:prstGeom>
          <a:noFill/>
          <a:ln>
            <a:noFill/>
          </a:ln>
        </p:spPr>
      </p:pic>
      <p:sp>
        <p:nvSpPr>
          <p:cNvPr id="145" name="Google Shape;145;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clone</a:t>
            </a:r>
            <a:endParaRPr>
              <a:latin typeface="Roboto Mono Medium"/>
              <a:ea typeface="Roboto Mono Medium"/>
              <a:cs typeface="Roboto Mono Medium"/>
              <a:sym typeface="Roboto Mono Medium"/>
            </a:endParaRPr>
          </a:p>
        </p:txBody>
      </p:sp>
      <p:pic>
        <p:nvPicPr>
          <p:cNvPr id="146" name="Google Shape;146;p22"/>
          <p:cNvPicPr preferRelativeResize="0"/>
          <p:nvPr/>
        </p:nvPicPr>
        <p:blipFill>
          <a:blip r:embed="rId4">
            <a:alphaModFix/>
          </a:blip>
          <a:stretch>
            <a:fillRect/>
          </a:stretch>
        </p:blipFill>
        <p:spPr>
          <a:xfrm>
            <a:off x="0" y="1397600"/>
            <a:ext cx="3115249" cy="1509050"/>
          </a:xfrm>
          <a:prstGeom prst="rect">
            <a:avLst/>
          </a:prstGeom>
          <a:noFill/>
          <a:ln>
            <a:noFill/>
          </a:ln>
        </p:spPr>
      </p:pic>
      <p:sp>
        <p:nvSpPr>
          <p:cNvPr id="147" name="Google Shape;147;p22"/>
          <p:cNvSpPr/>
          <p:nvPr/>
        </p:nvSpPr>
        <p:spPr>
          <a:xfrm>
            <a:off x="372675" y="3483075"/>
            <a:ext cx="2040300" cy="21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3067712" y="3483075"/>
            <a:ext cx="3005700" cy="2190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6073375" y="3483075"/>
            <a:ext cx="1253400" cy="219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2413048" y="3483075"/>
            <a:ext cx="654900" cy="2190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49450" y="4626075"/>
            <a:ext cx="1331100" cy="375000"/>
          </a:xfrm>
          <a:prstGeom prst="rect">
            <a:avLst/>
          </a:prstGeom>
          <a:solidFill>
            <a:schemeClr val="lt2"/>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PATH actual</a:t>
            </a:r>
            <a:endParaRPr>
              <a:solidFill>
                <a:srgbClr val="F3F3F3"/>
              </a:solidFill>
            </a:endParaRPr>
          </a:p>
        </p:txBody>
      </p:sp>
      <p:sp>
        <p:nvSpPr>
          <p:cNvPr id="152" name="Google Shape;152;p22"/>
          <p:cNvSpPr/>
          <p:nvPr/>
        </p:nvSpPr>
        <p:spPr>
          <a:xfrm>
            <a:off x="2593500" y="4706775"/>
            <a:ext cx="1331100" cy="375000"/>
          </a:xfrm>
          <a:prstGeom prst="rect">
            <a:avLst/>
          </a:prstGeom>
          <a:solidFill>
            <a:schemeClr val="lt2"/>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Comando</a:t>
            </a:r>
            <a:endParaRPr>
              <a:solidFill>
                <a:srgbClr val="F3F3F3"/>
              </a:solidFill>
            </a:endParaRPr>
          </a:p>
        </p:txBody>
      </p:sp>
      <p:sp>
        <p:nvSpPr>
          <p:cNvPr id="153" name="Google Shape;153;p22"/>
          <p:cNvSpPr/>
          <p:nvPr/>
        </p:nvSpPr>
        <p:spPr>
          <a:xfrm>
            <a:off x="5357825" y="4575825"/>
            <a:ext cx="1331100" cy="475500"/>
          </a:xfrm>
          <a:prstGeom prst="rect">
            <a:avLst/>
          </a:prstGeom>
          <a:solidFill>
            <a:schemeClr val="lt2"/>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URL Repositorio</a:t>
            </a:r>
            <a:endParaRPr>
              <a:solidFill>
                <a:srgbClr val="F3F3F3"/>
              </a:solidFill>
            </a:endParaRPr>
          </a:p>
        </p:txBody>
      </p:sp>
      <p:sp>
        <p:nvSpPr>
          <p:cNvPr id="154" name="Google Shape;154;p22"/>
          <p:cNvSpPr/>
          <p:nvPr/>
        </p:nvSpPr>
        <p:spPr>
          <a:xfrm>
            <a:off x="7382025" y="3876225"/>
            <a:ext cx="1331100" cy="656400"/>
          </a:xfrm>
          <a:prstGeom prst="rect">
            <a:avLst/>
          </a:prstGeom>
          <a:solidFill>
            <a:schemeClr val="lt2"/>
          </a:solid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Nombre de carpeta</a:t>
            </a:r>
            <a:endParaRPr>
              <a:solidFill>
                <a:srgbClr val="F3F3F3"/>
              </a:solidFill>
            </a:endParaRPr>
          </a:p>
          <a:p>
            <a:pPr indent="0" lvl="0" marL="0" rtl="0" algn="ctr">
              <a:spcBef>
                <a:spcPts val="0"/>
              </a:spcBef>
              <a:spcAft>
                <a:spcPts val="0"/>
              </a:spcAft>
              <a:buNone/>
            </a:pPr>
            <a:r>
              <a:rPr lang="es">
                <a:solidFill>
                  <a:srgbClr val="F3F3F3"/>
                </a:solidFill>
              </a:rPr>
              <a:t>(opcional)</a:t>
            </a:r>
            <a:endParaRPr>
              <a:solidFill>
                <a:srgbClr val="F3F3F3"/>
              </a:solidFill>
            </a:endParaRPr>
          </a:p>
        </p:txBody>
      </p:sp>
      <p:cxnSp>
        <p:nvCxnSpPr>
          <p:cNvPr id="155" name="Google Shape;155;p22"/>
          <p:cNvCxnSpPr>
            <a:stCxn id="147" idx="2"/>
          </p:cNvCxnSpPr>
          <p:nvPr/>
        </p:nvCxnSpPr>
        <p:spPr>
          <a:xfrm flipH="1">
            <a:off x="1017825" y="3702075"/>
            <a:ext cx="375000" cy="833100"/>
          </a:xfrm>
          <a:prstGeom prst="straightConnector1">
            <a:avLst/>
          </a:prstGeom>
          <a:noFill/>
          <a:ln cap="flat" cmpd="sng" w="28575">
            <a:solidFill>
              <a:srgbClr val="FF0000"/>
            </a:solidFill>
            <a:prstDash val="solid"/>
            <a:round/>
            <a:headEnd len="med" w="med" type="none"/>
            <a:tailEnd len="med" w="med" type="triangle"/>
          </a:ln>
        </p:spPr>
      </p:cxnSp>
      <p:cxnSp>
        <p:nvCxnSpPr>
          <p:cNvPr id="156" name="Google Shape;156;p22"/>
          <p:cNvCxnSpPr>
            <a:stCxn id="150" idx="2"/>
          </p:cNvCxnSpPr>
          <p:nvPr/>
        </p:nvCxnSpPr>
        <p:spPr>
          <a:xfrm>
            <a:off x="2740498" y="3702075"/>
            <a:ext cx="273300" cy="852000"/>
          </a:xfrm>
          <a:prstGeom prst="straightConnector1">
            <a:avLst/>
          </a:prstGeom>
          <a:noFill/>
          <a:ln cap="flat" cmpd="sng" w="28575">
            <a:solidFill>
              <a:srgbClr val="FF9900"/>
            </a:solidFill>
            <a:prstDash val="solid"/>
            <a:round/>
            <a:headEnd len="med" w="med" type="none"/>
            <a:tailEnd len="med" w="med" type="triangle"/>
          </a:ln>
        </p:spPr>
      </p:cxnSp>
      <p:cxnSp>
        <p:nvCxnSpPr>
          <p:cNvPr id="157" name="Google Shape;157;p22"/>
          <p:cNvCxnSpPr>
            <a:stCxn id="148" idx="2"/>
          </p:cNvCxnSpPr>
          <p:nvPr/>
        </p:nvCxnSpPr>
        <p:spPr>
          <a:xfrm>
            <a:off x="4570562" y="3702075"/>
            <a:ext cx="827400" cy="758400"/>
          </a:xfrm>
          <a:prstGeom prst="straightConnector1">
            <a:avLst/>
          </a:prstGeom>
          <a:noFill/>
          <a:ln cap="flat" cmpd="sng" w="28575">
            <a:solidFill>
              <a:srgbClr val="0000FF"/>
            </a:solidFill>
            <a:prstDash val="solid"/>
            <a:round/>
            <a:headEnd len="med" w="med" type="none"/>
            <a:tailEnd len="med" w="med" type="triangle"/>
          </a:ln>
        </p:spPr>
      </p:cxnSp>
      <p:cxnSp>
        <p:nvCxnSpPr>
          <p:cNvPr id="158" name="Google Shape;158;p22"/>
          <p:cNvCxnSpPr>
            <a:stCxn id="149" idx="2"/>
          </p:cNvCxnSpPr>
          <p:nvPr/>
        </p:nvCxnSpPr>
        <p:spPr>
          <a:xfrm>
            <a:off x="6700075" y="3702075"/>
            <a:ext cx="481800" cy="441300"/>
          </a:xfrm>
          <a:prstGeom prst="straightConnector1">
            <a:avLst/>
          </a:prstGeom>
          <a:noFill/>
          <a:ln cap="flat" cmpd="sng" w="28575">
            <a:solidFill>
              <a:srgbClr val="00FFFF"/>
            </a:solidFill>
            <a:prstDash val="solid"/>
            <a:round/>
            <a:headEnd len="med" w="med" type="none"/>
            <a:tailEnd len="med" w="med" type="triangle"/>
          </a:ln>
        </p:spPr>
      </p:cxnSp>
      <p:sp>
        <p:nvSpPr>
          <p:cNvPr id="159" name="Google Shape;159;p22"/>
          <p:cNvSpPr/>
          <p:nvPr/>
        </p:nvSpPr>
        <p:spPr>
          <a:xfrm>
            <a:off x="2692300" y="2213780"/>
            <a:ext cx="2129725" cy="1175050"/>
          </a:xfrm>
          <a:custGeom>
            <a:rect b="b" l="l" r="r" t="t"/>
            <a:pathLst>
              <a:path extrusionOk="0" h="47002" w="85189">
                <a:moveTo>
                  <a:pt x="0" y="4139"/>
                </a:moveTo>
                <a:cubicBezTo>
                  <a:pt x="7322" y="3514"/>
                  <a:pt x="32772" y="-1397"/>
                  <a:pt x="43934" y="389"/>
                </a:cubicBezTo>
                <a:cubicBezTo>
                  <a:pt x="55096" y="2175"/>
                  <a:pt x="60097" y="7086"/>
                  <a:pt x="66973" y="14855"/>
                </a:cubicBezTo>
                <a:cubicBezTo>
                  <a:pt x="73849" y="22624"/>
                  <a:pt x="82153" y="41644"/>
                  <a:pt x="85189" y="47002"/>
                </a:cubicBezTo>
              </a:path>
            </a:pathLst>
          </a:custGeom>
          <a:noFill/>
          <a:ln cap="flat" cmpd="sng" w="38100">
            <a:solidFill>
              <a:srgbClr val="0000FF"/>
            </a:solidFill>
            <a:prstDash val="solid"/>
            <a:round/>
            <a:headEnd len="med" w="med" type="none"/>
            <a:tailEnd len="med" w="med" type="triangle"/>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pull</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p:txBody>
      </p:sp>
      <p:sp>
        <p:nvSpPr>
          <p:cNvPr id="165" name="Google Shape;165;p23"/>
          <p:cNvSpPr/>
          <p:nvPr/>
        </p:nvSpPr>
        <p:spPr>
          <a:xfrm>
            <a:off x="1417150" y="2571750"/>
            <a:ext cx="1831500" cy="1486800"/>
          </a:xfrm>
          <a:prstGeom prst="cube">
            <a:avLst>
              <a:gd fmla="val 152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(en GitHub)</a:t>
            </a:r>
            <a:endParaRPr>
              <a:solidFill>
                <a:srgbClr val="F3F3F3"/>
              </a:solidFill>
            </a:endParaRPr>
          </a:p>
        </p:txBody>
      </p:sp>
      <p:sp>
        <p:nvSpPr>
          <p:cNvPr id="166" name="Google Shape;166;p23"/>
          <p:cNvSpPr/>
          <p:nvPr/>
        </p:nvSpPr>
        <p:spPr>
          <a:xfrm>
            <a:off x="5677425" y="407870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(computadora)</a:t>
            </a:r>
            <a:endParaRPr>
              <a:solidFill>
                <a:srgbClr val="F3F3F3"/>
              </a:solidFill>
            </a:endParaRPr>
          </a:p>
        </p:txBody>
      </p:sp>
      <p:sp>
        <p:nvSpPr>
          <p:cNvPr id="167" name="Google Shape;167;p23"/>
          <p:cNvSpPr/>
          <p:nvPr/>
        </p:nvSpPr>
        <p:spPr>
          <a:xfrm>
            <a:off x="6266800" y="284645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(computadora)</a:t>
            </a:r>
            <a:endParaRPr>
              <a:solidFill>
                <a:srgbClr val="F3F3F3"/>
              </a:solidFill>
            </a:endParaRPr>
          </a:p>
        </p:txBody>
      </p:sp>
      <p:sp>
        <p:nvSpPr>
          <p:cNvPr id="168" name="Google Shape;168;p23"/>
          <p:cNvSpPr/>
          <p:nvPr/>
        </p:nvSpPr>
        <p:spPr>
          <a:xfrm>
            <a:off x="5677425" y="157390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(computadora)</a:t>
            </a:r>
            <a:endParaRPr>
              <a:solidFill>
                <a:srgbClr val="F3F3F3"/>
              </a:solidFill>
            </a:endParaRPr>
          </a:p>
        </p:txBody>
      </p:sp>
      <p:cxnSp>
        <p:nvCxnSpPr>
          <p:cNvPr id="169" name="Google Shape;169;p23"/>
          <p:cNvCxnSpPr>
            <a:stCxn id="165" idx="5"/>
            <a:endCxn id="167" idx="2"/>
          </p:cNvCxnSpPr>
          <p:nvPr/>
        </p:nvCxnSpPr>
        <p:spPr>
          <a:xfrm>
            <a:off x="3248650" y="3201655"/>
            <a:ext cx="3018300" cy="133500"/>
          </a:xfrm>
          <a:prstGeom prst="straightConnector1">
            <a:avLst/>
          </a:prstGeom>
          <a:noFill/>
          <a:ln cap="flat" cmpd="sng" w="19050">
            <a:solidFill>
              <a:schemeClr val="accent4"/>
            </a:solidFill>
            <a:prstDash val="solid"/>
            <a:round/>
            <a:headEnd len="med" w="med" type="none"/>
            <a:tailEnd len="med" w="med" type="none"/>
          </a:ln>
        </p:spPr>
      </p:cxnSp>
      <p:cxnSp>
        <p:nvCxnSpPr>
          <p:cNvPr id="170" name="Google Shape;170;p23"/>
          <p:cNvCxnSpPr>
            <a:stCxn id="165" idx="5"/>
            <a:endCxn id="168" idx="2"/>
          </p:cNvCxnSpPr>
          <p:nvPr/>
        </p:nvCxnSpPr>
        <p:spPr>
          <a:xfrm flipH="1" rot="10800000">
            <a:off x="3248650" y="2062855"/>
            <a:ext cx="2428800" cy="1138800"/>
          </a:xfrm>
          <a:prstGeom prst="curvedConnector3">
            <a:avLst>
              <a:gd fmla="val 49999" name="adj1"/>
            </a:avLst>
          </a:prstGeom>
          <a:noFill/>
          <a:ln cap="flat" cmpd="sng" w="19050">
            <a:solidFill>
              <a:schemeClr val="accent4"/>
            </a:solidFill>
            <a:prstDash val="solid"/>
            <a:round/>
            <a:headEnd len="med" w="med" type="none"/>
            <a:tailEnd len="med" w="med" type="none"/>
          </a:ln>
        </p:spPr>
      </p:cxnSp>
      <p:cxnSp>
        <p:nvCxnSpPr>
          <p:cNvPr id="171" name="Google Shape;171;p23"/>
          <p:cNvCxnSpPr>
            <a:stCxn id="165" idx="5"/>
            <a:endCxn id="166" idx="2"/>
          </p:cNvCxnSpPr>
          <p:nvPr/>
        </p:nvCxnSpPr>
        <p:spPr>
          <a:xfrm>
            <a:off x="3248650" y="3201655"/>
            <a:ext cx="2428800" cy="1365900"/>
          </a:xfrm>
          <a:prstGeom prst="curvedConnector3">
            <a:avLst>
              <a:gd fmla="val 49999" name="adj1"/>
            </a:avLst>
          </a:prstGeom>
          <a:noFill/>
          <a:ln cap="flat" cmpd="sng" w="19050">
            <a:solidFill>
              <a:schemeClr val="accent4"/>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pull</a:t>
            </a:r>
            <a:endParaRPr>
              <a:latin typeface="Roboto Mono Medium"/>
              <a:ea typeface="Roboto Mono Medium"/>
              <a:cs typeface="Roboto Mono Medium"/>
              <a:sym typeface="Roboto Mono Medium"/>
            </a:endParaRPr>
          </a:p>
        </p:txBody>
      </p:sp>
      <p:sp>
        <p:nvSpPr>
          <p:cNvPr id="177" name="Google Shape;177;p24"/>
          <p:cNvSpPr/>
          <p:nvPr/>
        </p:nvSpPr>
        <p:spPr>
          <a:xfrm>
            <a:off x="1417150" y="2571750"/>
            <a:ext cx="1831500" cy="1486800"/>
          </a:xfrm>
          <a:prstGeom prst="cube">
            <a:avLst>
              <a:gd fmla="val 152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(hay cambios)</a:t>
            </a:r>
            <a:endParaRPr>
              <a:solidFill>
                <a:srgbClr val="F3F3F3"/>
              </a:solidFill>
            </a:endParaRPr>
          </a:p>
        </p:txBody>
      </p:sp>
      <p:sp>
        <p:nvSpPr>
          <p:cNvPr id="178" name="Google Shape;178;p24"/>
          <p:cNvSpPr/>
          <p:nvPr/>
        </p:nvSpPr>
        <p:spPr>
          <a:xfrm>
            <a:off x="5677425" y="4078700"/>
            <a:ext cx="1460100" cy="977700"/>
          </a:xfrm>
          <a:prstGeom prst="can">
            <a:avLst>
              <a:gd fmla="val 25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a:t>
            </a:r>
            <a:r>
              <a:rPr lang="es" sz="1100">
                <a:solidFill>
                  <a:srgbClr val="F3F3F3"/>
                </a:solidFill>
              </a:rPr>
              <a:t>desactualizado</a:t>
            </a:r>
            <a:r>
              <a:rPr lang="es">
                <a:solidFill>
                  <a:srgbClr val="F3F3F3"/>
                </a:solidFill>
              </a:rPr>
              <a:t>)</a:t>
            </a:r>
            <a:endParaRPr>
              <a:solidFill>
                <a:srgbClr val="F3F3F3"/>
              </a:solidFill>
            </a:endParaRPr>
          </a:p>
        </p:txBody>
      </p:sp>
      <p:sp>
        <p:nvSpPr>
          <p:cNvPr id="179" name="Google Shape;179;p24"/>
          <p:cNvSpPr/>
          <p:nvPr/>
        </p:nvSpPr>
        <p:spPr>
          <a:xfrm>
            <a:off x="6266800" y="2846450"/>
            <a:ext cx="1460100" cy="977700"/>
          </a:xfrm>
          <a:prstGeom prst="can">
            <a:avLst>
              <a:gd fmla="val 25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a:t>
            </a:r>
            <a:r>
              <a:rPr lang="es" sz="1100">
                <a:solidFill>
                  <a:srgbClr val="F3F3F3"/>
                </a:solidFill>
              </a:rPr>
              <a:t>desactualizado</a:t>
            </a:r>
            <a:r>
              <a:rPr lang="es">
                <a:solidFill>
                  <a:srgbClr val="F3F3F3"/>
                </a:solidFill>
              </a:rPr>
              <a:t>)</a:t>
            </a:r>
            <a:endParaRPr>
              <a:solidFill>
                <a:srgbClr val="F3F3F3"/>
              </a:solidFill>
            </a:endParaRPr>
          </a:p>
        </p:txBody>
      </p:sp>
      <p:sp>
        <p:nvSpPr>
          <p:cNvPr id="180" name="Google Shape;180;p24"/>
          <p:cNvSpPr/>
          <p:nvPr/>
        </p:nvSpPr>
        <p:spPr>
          <a:xfrm>
            <a:off x="5677425" y="1573900"/>
            <a:ext cx="1460100" cy="977700"/>
          </a:xfrm>
          <a:prstGeom prst="can">
            <a:avLst>
              <a:gd fmla="val 25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a:t>
            </a:r>
            <a:r>
              <a:rPr lang="es" sz="1100">
                <a:solidFill>
                  <a:srgbClr val="F3F3F3"/>
                </a:solidFill>
              </a:rPr>
              <a:t>desactualizado</a:t>
            </a:r>
            <a:r>
              <a:rPr lang="es">
                <a:solidFill>
                  <a:srgbClr val="F3F3F3"/>
                </a:solidFill>
              </a:rPr>
              <a:t>)</a:t>
            </a:r>
            <a:endParaRPr>
              <a:solidFill>
                <a:srgbClr val="F3F3F3"/>
              </a:solidFill>
            </a:endParaRPr>
          </a:p>
        </p:txBody>
      </p:sp>
      <p:cxnSp>
        <p:nvCxnSpPr>
          <p:cNvPr id="181" name="Google Shape;181;p24"/>
          <p:cNvCxnSpPr>
            <a:stCxn id="177" idx="5"/>
            <a:endCxn id="179" idx="2"/>
          </p:cNvCxnSpPr>
          <p:nvPr/>
        </p:nvCxnSpPr>
        <p:spPr>
          <a:xfrm>
            <a:off x="3248650" y="3201655"/>
            <a:ext cx="3018300" cy="133500"/>
          </a:xfrm>
          <a:prstGeom prst="straightConnector1">
            <a:avLst/>
          </a:prstGeom>
          <a:noFill/>
          <a:ln cap="flat" cmpd="sng" w="19050">
            <a:solidFill>
              <a:schemeClr val="accent4"/>
            </a:solidFill>
            <a:prstDash val="solid"/>
            <a:round/>
            <a:headEnd len="med" w="med" type="none"/>
            <a:tailEnd len="med" w="med" type="none"/>
          </a:ln>
        </p:spPr>
      </p:cxnSp>
      <p:cxnSp>
        <p:nvCxnSpPr>
          <p:cNvPr id="182" name="Google Shape;182;p24"/>
          <p:cNvCxnSpPr>
            <a:stCxn id="177" idx="5"/>
            <a:endCxn id="180" idx="2"/>
          </p:cNvCxnSpPr>
          <p:nvPr/>
        </p:nvCxnSpPr>
        <p:spPr>
          <a:xfrm flipH="1" rot="10800000">
            <a:off x="3248650" y="2062855"/>
            <a:ext cx="2428800" cy="1138800"/>
          </a:xfrm>
          <a:prstGeom prst="curvedConnector3">
            <a:avLst>
              <a:gd fmla="val 49999" name="adj1"/>
            </a:avLst>
          </a:prstGeom>
          <a:noFill/>
          <a:ln cap="flat" cmpd="sng" w="19050">
            <a:solidFill>
              <a:schemeClr val="accent4"/>
            </a:solidFill>
            <a:prstDash val="solid"/>
            <a:round/>
            <a:headEnd len="med" w="med" type="none"/>
            <a:tailEnd len="med" w="med" type="none"/>
          </a:ln>
        </p:spPr>
      </p:cxnSp>
      <p:cxnSp>
        <p:nvCxnSpPr>
          <p:cNvPr id="183" name="Google Shape;183;p24"/>
          <p:cNvCxnSpPr>
            <a:stCxn id="177" idx="5"/>
            <a:endCxn id="178" idx="2"/>
          </p:cNvCxnSpPr>
          <p:nvPr/>
        </p:nvCxnSpPr>
        <p:spPr>
          <a:xfrm>
            <a:off x="3248650" y="3201655"/>
            <a:ext cx="2428800" cy="1365900"/>
          </a:xfrm>
          <a:prstGeom prst="curvedConnector3">
            <a:avLst>
              <a:gd fmla="val 49999" name="adj1"/>
            </a:avLst>
          </a:prstGeom>
          <a:noFill/>
          <a:ln cap="flat" cmpd="sng" w="19050">
            <a:solidFill>
              <a:schemeClr val="accent4"/>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pull</a:t>
            </a:r>
            <a:endParaRPr>
              <a:latin typeface="Roboto Mono Medium"/>
              <a:ea typeface="Roboto Mono Medium"/>
              <a:cs typeface="Roboto Mono Medium"/>
              <a:sym typeface="Roboto Mono Medium"/>
            </a:endParaRPr>
          </a:p>
        </p:txBody>
      </p:sp>
      <p:sp>
        <p:nvSpPr>
          <p:cNvPr id="189" name="Google Shape;189;p25"/>
          <p:cNvSpPr/>
          <p:nvPr/>
        </p:nvSpPr>
        <p:spPr>
          <a:xfrm>
            <a:off x="1417150" y="2571750"/>
            <a:ext cx="1831500" cy="1486800"/>
          </a:xfrm>
          <a:prstGeom prst="cube">
            <a:avLst>
              <a:gd fmla="val 152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(hay cambios)</a:t>
            </a:r>
            <a:endParaRPr>
              <a:solidFill>
                <a:srgbClr val="F3F3F3"/>
              </a:solidFill>
            </a:endParaRPr>
          </a:p>
        </p:txBody>
      </p:sp>
      <p:sp>
        <p:nvSpPr>
          <p:cNvPr id="190" name="Google Shape;190;p25"/>
          <p:cNvSpPr/>
          <p:nvPr/>
        </p:nvSpPr>
        <p:spPr>
          <a:xfrm>
            <a:off x="5677425" y="4078700"/>
            <a:ext cx="1460100" cy="977700"/>
          </a:xfrm>
          <a:prstGeom prst="can">
            <a:avLst>
              <a:gd fmla="val 25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a:t>
            </a:r>
            <a:r>
              <a:rPr lang="es" sz="1100">
                <a:solidFill>
                  <a:srgbClr val="F3F3F3"/>
                </a:solidFill>
              </a:rPr>
              <a:t>desactualizado</a:t>
            </a:r>
            <a:r>
              <a:rPr lang="es">
                <a:solidFill>
                  <a:srgbClr val="F3F3F3"/>
                </a:solidFill>
              </a:rPr>
              <a:t>)</a:t>
            </a:r>
            <a:endParaRPr>
              <a:solidFill>
                <a:srgbClr val="F3F3F3"/>
              </a:solidFill>
            </a:endParaRPr>
          </a:p>
        </p:txBody>
      </p:sp>
      <p:sp>
        <p:nvSpPr>
          <p:cNvPr id="191" name="Google Shape;191;p25"/>
          <p:cNvSpPr/>
          <p:nvPr/>
        </p:nvSpPr>
        <p:spPr>
          <a:xfrm>
            <a:off x="6266800" y="284645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a:t>
            </a:r>
            <a:r>
              <a:rPr lang="es" sz="1100">
                <a:solidFill>
                  <a:srgbClr val="F3F3F3"/>
                </a:solidFill>
              </a:rPr>
              <a:t>actualizado</a:t>
            </a:r>
            <a:r>
              <a:rPr lang="es">
                <a:solidFill>
                  <a:srgbClr val="F3F3F3"/>
                </a:solidFill>
              </a:rPr>
              <a:t>)</a:t>
            </a:r>
            <a:endParaRPr>
              <a:solidFill>
                <a:srgbClr val="F3F3F3"/>
              </a:solidFill>
            </a:endParaRPr>
          </a:p>
        </p:txBody>
      </p:sp>
      <p:sp>
        <p:nvSpPr>
          <p:cNvPr id="192" name="Google Shape;192;p25"/>
          <p:cNvSpPr/>
          <p:nvPr/>
        </p:nvSpPr>
        <p:spPr>
          <a:xfrm>
            <a:off x="5677425" y="1573900"/>
            <a:ext cx="1460100" cy="977700"/>
          </a:xfrm>
          <a:prstGeom prst="can">
            <a:avLst>
              <a:gd fmla="val 25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a:t>
            </a:r>
            <a:r>
              <a:rPr lang="es" sz="1100">
                <a:solidFill>
                  <a:srgbClr val="F3F3F3"/>
                </a:solidFill>
              </a:rPr>
              <a:t>desactualizado</a:t>
            </a:r>
            <a:r>
              <a:rPr lang="es">
                <a:solidFill>
                  <a:srgbClr val="F3F3F3"/>
                </a:solidFill>
              </a:rPr>
              <a:t>)</a:t>
            </a:r>
            <a:endParaRPr>
              <a:solidFill>
                <a:srgbClr val="F3F3F3"/>
              </a:solidFill>
            </a:endParaRPr>
          </a:p>
        </p:txBody>
      </p:sp>
      <p:cxnSp>
        <p:nvCxnSpPr>
          <p:cNvPr id="193" name="Google Shape;193;p25"/>
          <p:cNvCxnSpPr>
            <a:stCxn id="189" idx="5"/>
            <a:endCxn id="191" idx="2"/>
          </p:cNvCxnSpPr>
          <p:nvPr/>
        </p:nvCxnSpPr>
        <p:spPr>
          <a:xfrm>
            <a:off x="3248650" y="3201655"/>
            <a:ext cx="3018300" cy="133500"/>
          </a:xfrm>
          <a:prstGeom prst="straightConnector1">
            <a:avLst/>
          </a:prstGeom>
          <a:noFill/>
          <a:ln cap="flat" cmpd="sng" w="19050">
            <a:solidFill>
              <a:schemeClr val="accent4"/>
            </a:solidFill>
            <a:prstDash val="solid"/>
            <a:round/>
            <a:headEnd len="med" w="med" type="none"/>
            <a:tailEnd len="med" w="med" type="none"/>
          </a:ln>
        </p:spPr>
      </p:cxnSp>
      <p:cxnSp>
        <p:nvCxnSpPr>
          <p:cNvPr id="194" name="Google Shape;194;p25"/>
          <p:cNvCxnSpPr>
            <a:stCxn id="189" idx="5"/>
            <a:endCxn id="192" idx="2"/>
          </p:cNvCxnSpPr>
          <p:nvPr/>
        </p:nvCxnSpPr>
        <p:spPr>
          <a:xfrm flipH="1" rot="10800000">
            <a:off x="3248650" y="2062855"/>
            <a:ext cx="2428800" cy="1138800"/>
          </a:xfrm>
          <a:prstGeom prst="curvedConnector3">
            <a:avLst>
              <a:gd fmla="val 49999" name="adj1"/>
            </a:avLst>
          </a:prstGeom>
          <a:noFill/>
          <a:ln cap="flat" cmpd="sng" w="19050">
            <a:solidFill>
              <a:schemeClr val="accent4"/>
            </a:solidFill>
            <a:prstDash val="solid"/>
            <a:round/>
            <a:headEnd len="med" w="med" type="none"/>
            <a:tailEnd len="med" w="med" type="none"/>
          </a:ln>
        </p:spPr>
      </p:cxnSp>
      <p:cxnSp>
        <p:nvCxnSpPr>
          <p:cNvPr id="195" name="Google Shape;195;p25"/>
          <p:cNvCxnSpPr>
            <a:stCxn id="189" idx="5"/>
            <a:endCxn id="190" idx="2"/>
          </p:cNvCxnSpPr>
          <p:nvPr/>
        </p:nvCxnSpPr>
        <p:spPr>
          <a:xfrm>
            <a:off x="3248650" y="3201655"/>
            <a:ext cx="2428800" cy="1365900"/>
          </a:xfrm>
          <a:prstGeom prst="curvedConnector3">
            <a:avLst>
              <a:gd fmla="val 49999" name="adj1"/>
            </a:avLst>
          </a:prstGeom>
          <a:noFill/>
          <a:ln cap="flat" cmpd="sng" w="19050">
            <a:solidFill>
              <a:schemeClr val="accent4"/>
            </a:solidFill>
            <a:prstDash val="solid"/>
            <a:round/>
            <a:headEnd len="med" w="med" type="none"/>
            <a:tailEnd len="med" w="med" type="none"/>
          </a:ln>
        </p:spPr>
      </p:cxnSp>
      <p:sp>
        <p:nvSpPr>
          <p:cNvPr id="196" name="Google Shape;196;p25"/>
          <p:cNvSpPr txBox="1"/>
          <p:nvPr/>
        </p:nvSpPr>
        <p:spPr>
          <a:xfrm>
            <a:off x="7809000" y="3080750"/>
            <a:ext cx="1232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git pull</a:t>
            </a:r>
            <a:endParaRPr>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pull</a:t>
            </a:r>
            <a:endParaRPr>
              <a:latin typeface="Roboto Mono Medium"/>
              <a:ea typeface="Roboto Mono Medium"/>
              <a:cs typeface="Roboto Mono Medium"/>
              <a:sym typeface="Roboto Mono Medium"/>
            </a:endParaRPr>
          </a:p>
        </p:txBody>
      </p:sp>
      <p:sp>
        <p:nvSpPr>
          <p:cNvPr id="202" name="Google Shape;202;p26"/>
          <p:cNvSpPr/>
          <p:nvPr/>
        </p:nvSpPr>
        <p:spPr>
          <a:xfrm>
            <a:off x="1417150" y="2571750"/>
            <a:ext cx="1831500" cy="1486800"/>
          </a:xfrm>
          <a:prstGeom prst="cube">
            <a:avLst>
              <a:gd fmla="val 152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(hay cambios)</a:t>
            </a:r>
            <a:endParaRPr>
              <a:solidFill>
                <a:srgbClr val="F3F3F3"/>
              </a:solidFill>
            </a:endParaRPr>
          </a:p>
        </p:txBody>
      </p:sp>
      <p:sp>
        <p:nvSpPr>
          <p:cNvPr id="203" name="Google Shape;203;p26"/>
          <p:cNvSpPr/>
          <p:nvPr/>
        </p:nvSpPr>
        <p:spPr>
          <a:xfrm>
            <a:off x="5677425" y="407870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a:t>
            </a:r>
            <a:r>
              <a:rPr lang="es" sz="1100">
                <a:solidFill>
                  <a:srgbClr val="F3F3F3"/>
                </a:solidFill>
              </a:rPr>
              <a:t>actualizado</a:t>
            </a:r>
            <a:r>
              <a:rPr lang="es">
                <a:solidFill>
                  <a:srgbClr val="F3F3F3"/>
                </a:solidFill>
              </a:rPr>
              <a:t>)</a:t>
            </a:r>
            <a:endParaRPr>
              <a:solidFill>
                <a:srgbClr val="F3F3F3"/>
              </a:solidFill>
            </a:endParaRPr>
          </a:p>
        </p:txBody>
      </p:sp>
      <p:sp>
        <p:nvSpPr>
          <p:cNvPr id="204" name="Google Shape;204;p26"/>
          <p:cNvSpPr/>
          <p:nvPr/>
        </p:nvSpPr>
        <p:spPr>
          <a:xfrm>
            <a:off x="6266800" y="284645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a:t>
            </a:r>
            <a:r>
              <a:rPr lang="es" sz="1100">
                <a:solidFill>
                  <a:srgbClr val="F3F3F3"/>
                </a:solidFill>
              </a:rPr>
              <a:t>actualizado</a:t>
            </a:r>
            <a:r>
              <a:rPr lang="es">
                <a:solidFill>
                  <a:srgbClr val="F3F3F3"/>
                </a:solidFill>
              </a:rPr>
              <a:t>)</a:t>
            </a:r>
            <a:endParaRPr>
              <a:solidFill>
                <a:srgbClr val="F3F3F3"/>
              </a:solidFill>
            </a:endParaRPr>
          </a:p>
        </p:txBody>
      </p:sp>
      <p:sp>
        <p:nvSpPr>
          <p:cNvPr id="205" name="Google Shape;205;p26"/>
          <p:cNvSpPr/>
          <p:nvPr/>
        </p:nvSpPr>
        <p:spPr>
          <a:xfrm>
            <a:off x="5677425" y="157390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a:t>
            </a:r>
            <a:r>
              <a:rPr lang="es" sz="1100">
                <a:solidFill>
                  <a:srgbClr val="F3F3F3"/>
                </a:solidFill>
              </a:rPr>
              <a:t>actualizado</a:t>
            </a:r>
            <a:r>
              <a:rPr lang="es">
                <a:solidFill>
                  <a:srgbClr val="F3F3F3"/>
                </a:solidFill>
              </a:rPr>
              <a:t>)</a:t>
            </a:r>
            <a:endParaRPr>
              <a:solidFill>
                <a:srgbClr val="F3F3F3"/>
              </a:solidFill>
            </a:endParaRPr>
          </a:p>
        </p:txBody>
      </p:sp>
      <p:cxnSp>
        <p:nvCxnSpPr>
          <p:cNvPr id="206" name="Google Shape;206;p26"/>
          <p:cNvCxnSpPr>
            <a:stCxn id="202" idx="5"/>
            <a:endCxn id="204" idx="2"/>
          </p:cNvCxnSpPr>
          <p:nvPr/>
        </p:nvCxnSpPr>
        <p:spPr>
          <a:xfrm>
            <a:off x="3248650" y="3201655"/>
            <a:ext cx="3018300" cy="133500"/>
          </a:xfrm>
          <a:prstGeom prst="straightConnector1">
            <a:avLst/>
          </a:prstGeom>
          <a:noFill/>
          <a:ln cap="flat" cmpd="sng" w="19050">
            <a:solidFill>
              <a:schemeClr val="accent4"/>
            </a:solidFill>
            <a:prstDash val="solid"/>
            <a:round/>
            <a:headEnd len="med" w="med" type="none"/>
            <a:tailEnd len="med" w="med" type="none"/>
          </a:ln>
        </p:spPr>
      </p:cxnSp>
      <p:cxnSp>
        <p:nvCxnSpPr>
          <p:cNvPr id="207" name="Google Shape;207;p26"/>
          <p:cNvCxnSpPr>
            <a:stCxn id="202" idx="5"/>
            <a:endCxn id="205" idx="2"/>
          </p:cNvCxnSpPr>
          <p:nvPr/>
        </p:nvCxnSpPr>
        <p:spPr>
          <a:xfrm flipH="1" rot="10800000">
            <a:off x="3248650" y="2062855"/>
            <a:ext cx="2428800" cy="1138800"/>
          </a:xfrm>
          <a:prstGeom prst="curvedConnector3">
            <a:avLst>
              <a:gd fmla="val 49999" name="adj1"/>
            </a:avLst>
          </a:prstGeom>
          <a:noFill/>
          <a:ln cap="flat" cmpd="sng" w="19050">
            <a:solidFill>
              <a:schemeClr val="accent4"/>
            </a:solidFill>
            <a:prstDash val="solid"/>
            <a:round/>
            <a:headEnd len="med" w="med" type="none"/>
            <a:tailEnd len="med" w="med" type="none"/>
          </a:ln>
        </p:spPr>
      </p:cxnSp>
      <p:cxnSp>
        <p:nvCxnSpPr>
          <p:cNvPr id="208" name="Google Shape;208;p26"/>
          <p:cNvCxnSpPr>
            <a:stCxn id="202" idx="5"/>
            <a:endCxn id="203" idx="2"/>
          </p:cNvCxnSpPr>
          <p:nvPr/>
        </p:nvCxnSpPr>
        <p:spPr>
          <a:xfrm>
            <a:off x="3248650" y="3201655"/>
            <a:ext cx="2428800" cy="1365900"/>
          </a:xfrm>
          <a:prstGeom prst="curvedConnector3">
            <a:avLst>
              <a:gd fmla="val 49999" name="adj1"/>
            </a:avLst>
          </a:prstGeom>
          <a:noFill/>
          <a:ln cap="flat" cmpd="sng" w="19050">
            <a:solidFill>
              <a:schemeClr val="accent4"/>
            </a:solidFill>
            <a:prstDash val="solid"/>
            <a:round/>
            <a:headEnd len="med" w="med" type="none"/>
            <a:tailEnd len="med" w="med" type="none"/>
          </a:ln>
        </p:spPr>
      </p:cxnSp>
      <p:sp>
        <p:nvSpPr>
          <p:cNvPr id="209" name="Google Shape;209;p26"/>
          <p:cNvSpPr txBox="1"/>
          <p:nvPr/>
        </p:nvSpPr>
        <p:spPr>
          <a:xfrm>
            <a:off x="7809000" y="3080750"/>
            <a:ext cx="1232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git pull</a:t>
            </a:r>
            <a:endParaRPr>
              <a:latin typeface="Roboto Mono"/>
              <a:ea typeface="Roboto Mono"/>
              <a:cs typeface="Roboto Mono"/>
              <a:sym typeface="Roboto Mono"/>
            </a:endParaRPr>
          </a:p>
        </p:txBody>
      </p:sp>
      <p:sp>
        <p:nvSpPr>
          <p:cNvPr id="210" name="Google Shape;210;p26"/>
          <p:cNvSpPr txBox="1"/>
          <p:nvPr/>
        </p:nvSpPr>
        <p:spPr>
          <a:xfrm>
            <a:off x="7340200" y="1895088"/>
            <a:ext cx="1232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git pull</a:t>
            </a:r>
            <a:endParaRPr>
              <a:latin typeface="Roboto Mono"/>
              <a:ea typeface="Roboto Mono"/>
              <a:cs typeface="Roboto Mono"/>
              <a:sym typeface="Roboto Mono"/>
            </a:endParaRPr>
          </a:p>
        </p:txBody>
      </p:sp>
      <p:sp>
        <p:nvSpPr>
          <p:cNvPr id="211" name="Google Shape;211;p26"/>
          <p:cNvSpPr txBox="1"/>
          <p:nvPr/>
        </p:nvSpPr>
        <p:spPr>
          <a:xfrm>
            <a:off x="7340200" y="4360300"/>
            <a:ext cx="1232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git pull</a:t>
            </a:r>
            <a:endParaRPr>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pull</a:t>
            </a:r>
            <a:endParaRPr>
              <a:latin typeface="Roboto Mono Medium"/>
              <a:ea typeface="Roboto Mono Medium"/>
              <a:cs typeface="Roboto Mono Medium"/>
              <a:sym typeface="Roboto Mono Medium"/>
            </a:endParaRPr>
          </a:p>
        </p:txBody>
      </p:sp>
      <p:sp>
        <p:nvSpPr>
          <p:cNvPr id="217" name="Google Shape;217;p27"/>
          <p:cNvSpPr txBox="1"/>
          <p:nvPr/>
        </p:nvSpPr>
        <p:spPr>
          <a:xfrm>
            <a:off x="1650925" y="2068575"/>
            <a:ext cx="5842200" cy="153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4800">
                <a:solidFill>
                  <a:srgbClr val="FF0000"/>
                </a:solidFill>
                <a:latin typeface="Roboto"/>
                <a:ea typeface="Roboto"/>
                <a:cs typeface="Roboto"/>
                <a:sym typeface="Roboto"/>
              </a:rPr>
              <a:t>IMPORTANTE!!!</a:t>
            </a:r>
            <a:endParaRPr sz="4800">
              <a:solidFill>
                <a:srgbClr val="FF0000"/>
              </a:solidFill>
              <a:latin typeface="Roboto"/>
              <a:ea typeface="Roboto"/>
              <a:cs typeface="Roboto"/>
              <a:sym typeface="Roboto"/>
            </a:endParaRPr>
          </a:p>
          <a:p>
            <a:pPr indent="0" lvl="0" marL="0" rtl="0" algn="ctr">
              <a:spcBef>
                <a:spcPts val="0"/>
              </a:spcBef>
              <a:spcAft>
                <a:spcPts val="0"/>
              </a:spcAft>
              <a:buNone/>
            </a:pPr>
            <a:r>
              <a:rPr lang="es" sz="4800">
                <a:solidFill>
                  <a:srgbClr val="FF0000"/>
                </a:solidFill>
                <a:latin typeface="Roboto"/>
                <a:ea typeface="Roboto"/>
                <a:cs typeface="Roboto"/>
                <a:sym typeface="Roboto"/>
              </a:rPr>
              <a:t>⚠️ </a:t>
            </a:r>
            <a:r>
              <a:rPr lang="es" sz="4800">
                <a:solidFill>
                  <a:srgbClr val="FF0000"/>
                </a:solidFill>
                <a:latin typeface="Roboto"/>
                <a:ea typeface="Roboto"/>
                <a:cs typeface="Roboto"/>
                <a:sym typeface="Roboto"/>
              </a:rPr>
              <a:t>⚠️</a:t>
            </a:r>
            <a:endParaRPr sz="4800">
              <a:solidFill>
                <a:srgbClr val="FF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pull</a:t>
            </a:r>
            <a:endParaRPr>
              <a:latin typeface="Roboto Mono Medium"/>
              <a:ea typeface="Roboto Mono Medium"/>
              <a:cs typeface="Roboto Mono Medium"/>
              <a:sym typeface="Roboto Mono Medium"/>
            </a:endParaRPr>
          </a:p>
        </p:txBody>
      </p:sp>
      <p:sp>
        <p:nvSpPr>
          <p:cNvPr id="223" name="Google Shape;223;p28"/>
          <p:cNvSpPr txBox="1"/>
          <p:nvPr/>
        </p:nvSpPr>
        <p:spPr>
          <a:xfrm>
            <a:off x="3371829" y="-2972044"/>
            <a:ext cx="4235100" cy="225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Hacer pull dentro de la carpeta del repo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no realizar modificaciones</a:t>
            </a:r>
            <a:endParaRPr>
              <a:latin typeface="Roboto"/>
              <a:ea typeface="Roboto"/>
              <a:cs typeface="Roboto"/>
              <a:sym typeface="Roboto"/>
            </a:endParaRPr>
          </a:p>
        </p:txBody>
      </p:sp>
      <p:sp>
        <p:nvSpPr>
          <p:cNvPr id="224" name="Google Shape;224;p28"/>
          <p:cNvSpPr txBox="1"/>
          <p:nvPr/>
        </p:nvSpPr>
        <p:spPr>
          <a:xfrm>
            <a:off x="782713" y="1741654"/>
            <a:ext cx="7115700" cy="8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CC0000"/>
                </a:solidFill>
              </a:rPr>
              <a:t>Hay que estar dentro del repositorio para hacer </a:t>
            </a:r>
            <a:r>
              <a:rPr lang="es" sz="1600">
                <a:solidFill>
                  <a:schemeClr val="accent5"/>
                </a:solidFill>
                <a:latin typeface="Roboto Mono"/>
                <a:ea typeface="Roboto Mono"/>
                <a:cs typeface="Roboto Mono"/>
                <a:sym typeface="Roboto Mono"/>
              </a:rPr>
              <a:t>git pull</a:t>
            </a:r>
            <a:endParaRPr sz="1600">
              <a:solidFill>
                <a:schemeClr val="accent5"/>
              </a:solidFill>
              <a:latin typeface="Roboto Mono"/>
              <a:ea typeface="Roboto Mono"/>
              <a:cs typeface="Roboto Mono"/>
              <a:sym typeface="Roboto Mono"/>
            </a:endParaRPr>
          </a:p>
        </p:txBody>
      </p:sp>
      <p:sp>
        <p:nvSpPr>
          <p:cNvPr id="225" name="Google Shape;225;p28"/>
          <p:cNvSpPr txBox="1"/>
          <p:nvPr/>
        </p:nvSpPr>
        <p:spPr>
          <a:xfrm>
            <a:off x="782725" y="2940075"/>
            <a:ext cx="7267500" cy="623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200">
                <a:latin typeface="Roboto Mono"/>
                <a:ea typeface="Roboto Mono"/>
                <a:cs typeface="Roboto Mono"/>
                <a:sym typeface="Roboto Mono"/>
              </a:rPr>
              <a:t>fatal: not a git repository (or any of the parent directories): .git</a:t>
            </a:r>
            <a:endParaRPr sz="1200">
              <a:latin typeface="Roboto Mono"/>
              <a:ea typeface="Roboto Mono"/>
              <a:cs typeface="Roboto Mono"/>
              <a:sym typeface="Roboto Mono"/>
            </a:endParaRPr>
          </a:p>
        </p:txBody>
      </p:sp>
      <p:sp>
        <p:nvSpPr>
          <p:cNvPr id="226" name="Google Shape;226;p28"/>
          <p:cNvSpPr txBox="1"/>
          <p:nvPr/>
        </p:nvSpPr>
        <p:spPr>
          <a:xfrm>
            <a:off x="782725" y="4119627"/>
            <a:ext cx="7115700" cy="46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600">
                <a:latin typeface="Roboto Mono Medium"/>
                <a:ea typeface="Roboto Mono Medium"/>
                <a:cs typeface="Roboto Mono Medium"/>
                <a:sym typeface="Roboto Mono Medium"/>
              </a:rPr>
              <a:t>cd: </a:t>
            </a:r>
            <a:r>
              <a:rPr i="1" lang="es" sz="1600"/>
              <a:t>“change directory”</a:t>
            </a:r>
            <a:endParaRPr sz="1600">
              <a:latin typeface="Roboto Mono Medium"/>
              <a:ea typeface="Roboto Mono Medium"/>
              <a:cs typeface="Roboto Mono Medium"/>
              <a:sym typeface="Roboto Mon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pull</a:t>
            </a:r>
            <a:endParaRPr>
              <a:latin typeface="Roboto Mono Medium"/>
              <a:ea typeface="Roboto Mono Medium"/>
              <a:cs typeface="Roboto Mono Medium"/>
              <a:sym typeface="Roboto Mono Medium"/>
            </a:endParaRPr>
          </a:p>
        </p:txBody>
      </p:sp>
      <p:sp>
        <p:nvSpPr>
          <p:cNvPr id="232" name="Google Shape;232;p29"/>
          <p:cNvSpPr txBox="1"/>
          <p:nvPr/>
        </p:nvSpPr>
        <p:spPr>
          <a:xfrm>
            <a:off x="3371829" y="-2972044"/>
            <a:ext cx="4235100" cy="225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Hacer pull dentro de la carpeta del repo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no realizar modificaciones</a:t>
            </a:r>
            <a:endParaRPr>
              <a:latin typeface="Roboto"/>
              <a:ea typeface="Roboto"/>
              <a:cs typeface="Roboto"/>
              <a:sym typeface="Roboto"/>
            </a:endParaRPr>
          </a:p>
        </p:txBody>
      </p:sp>
      <p:sp>
        <p:nvSpPr>
          <p:cNvPr id="233" name="Google Shape;233;p29"/>
          <p:cNvSpPr txBox="1"/>
          <p:nvPr/>
        </p:nvSpPr>
        <p:spPr>
          <a:xfrm>
            <a:off x="782713" y="1741654"/>
            <a:ext cx="7115700" cy="8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CC0000"/>
                </a:solidFill>
              </a:rPr>
              <a:t>No se deben realizar cambios en el repositorio antes de </a:t>
            </a:r>
            <a:r>
              <a:rPr lang="es" sz="1600">
                <a:solidFill>
                  <a:schemeClr val="accent5"/>
                </a:solidFill>
                <a:latin typeface="Roboto Mono"/>
                <a:ea typeface="Roboto Mono"/>
                <a:cs typeface="Roboto Mono"/>
                <a:sym typeface="Roboto Mono"/>
              </a:rPr>
              <a:t>git pull </a:t>
            </a:r>
            <a:endParaRPr sz="1600">
              <a:solidFill>
                <a:schemeClr val="accent5"/>
              </a:solidFill>
              <a:latin typeface="Roboto Mono"/>
              <a:ea typeface="Roboto Mono"/>
              <a:cs typeface="Roboto Mono"/>
              <a:sym typeface="Roboto Mono"/>
            </a:endParaRPr>
          </a:p>
        </p:txBody>
      </p:sp>
      <p:sp>
        <p:nvSpPr>
          <p:cNvPr id="234" name="Google Shape;234;p29"/>
          <p:cNvSpPr txBox="1"/>
          <p:nvPr/>
        </p:nvSpPr>
        <p:spPr>
          <a:xfrm>
            <a:off x="782725" y="2571750"/>
            <a:ext cx="7267500" cy="623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200">
                <a:latin typeface="Roboto Mono"/>
                <a:ea typeface="Roboto Mono"/>
                <a:cs typeface="Roboto Mono"/>
                <a:sym typeface="Roboto Mono"/>
              </a:rPr>
              <a:t>error: Your local changes to the following files would be overwritten by merge</a:t>
            </a:r>
            <a:endParaRPr sz="1200">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pull</a:t>
            </a:r>
            <a:endParaRPr>
              <a:latin typeface="Roboto Mono Medium"/>
              <a:ea typeface="Roboto Mono Medium"/>
              <a:cs typeface="Roboto Mono Medium"/>
              <a:sym typeface="Roboto Mono Medium"/>
            </a:endParaRPr>
          </a:p>
        </p:txBody>
      </p:sp>
      <p:sp>
        <p:nvSpPr>
          <p:cNvPr id="240" name="Google Shape;240;p30"/>
          <p:cNvSpPr txBox="1"/>
          <p:nvPr/>
        </p:nvSpPr>
        <p:spPr>
          <a:xfrm>
            <a:off x="1365600" y="2347300"/>
            <a:ext cx="6412800" cy="2069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a:buChar char="●"/>
            </a:pPr>
            <a:r>
              <a:rPr b="1" lang="es" sz="2000">
                <a:latin typeface="Roboto"/>
                <a:ea typeface="Roboto"/>
                <a:cs typeface="Roboto"/>
                <a:sym typeface="Roboto"/>
              </a:rPr>
              <a:t>Actividades y Tareas:</a:t>
            </a:r>
            <a:endParaRPr b="1" sz="2000">
              <a:latin typeface="Roboto"/>
              <a:ea typeface="Roboto"/>
              <a:cs typeface="Roboto"/>
              <a:sym typeface="Roboto"/>
            </a:endParaRPr>
          </a:p>
          <a:p>
            <a:pPr indent="0" lvl="0" marL="457200" rtl="0" algn="l">
              <a:spcBef>
                <a:spcPts val="0"/>
              </a:spcBef>
              <a:spcAft>
                <a:spcPts val="0"/>
              </a:spcAft>
              <a:buNone/>
            </a:pPr>
            <a:r>
              <a:t/>
            </a:r>
            <a:endParaRPr b="1"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b="1" lang="es" sz="2000">
                <a:latin typeface="Roboto"/>
                <a:ea typeface="Roboto"/>
                <a:cs typeface="Roboto"/>
                <a:sym typeface="Roboto"/>
              </a:rPr>
              <a:t>Ayudantías y Material:</a:t>
            </a:r>
            <a:endParaRPr b="1" sz="2000">
              <a:latin typeface="Roboto"/>
              <a:ea typeface="Roboto"/>
              <a:cs typeface="Roboto"/>
              <a:sym typeface="Roboto"/>
            </a:endParaRPr>
          </a:p>
        </p:txBody>
      </p:sp>
      <p:sp>
        <p:nvSpPr>
          <p:cNvPr id="241" name="Google Shape;241;p30"/>
          <p:cNvSpPr txBox="1"/>
          <p:nvPr/>
        </p:nvSpPr>
        <p:spPr>
          <a:xfrm>
            <a:off x="3371829" y="-2972044"/>
            <a:ext cx="4235100" cy="225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Hacer pull dentro de la carpeta del repo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no realizar modificaciones</a:t>
            </a:r>
            <a:endParaRPr>
              <a:latin typeface="Roboto"/>
              <a:ea typeface="Roboto"/>
              <a:cs typeface="Roboto"/>
              <a:sym typeface="Roboto"/>
            </a:endParaRPr>
          </a:p>
        </p:txBody>
      </p:sp>
      <p:sp>
        <p:nvSpPr>
          <p:cNvPr id="242" name="Google Shape;242;p30"/>
          <p:cNvSpPr txBox="1"/>
          <p:nvPr/>
        </p:nvSpPr>
        <p:spPr>
          <a:xfrm>
            <a:off x="953700" y="1544800"/>
            <a:ext cx="72366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500">
                <a:latin typeface="Roboto"/>
                <a:ea typeface="Roboto"/>
                <a:cs typeface="Roboto"/>
                <a:sym typeface="Roboto"/>
              </a:rPr>
              <a:t>Qué hacer para evitar errores de pull en:</a:t>
            </a:r>
            <a:endParaRPr sz="2500">
              <a:latin typeface="Roboto"/>
              <a:ea typeface="Roboto"/>
              <a:cs typeface="Roboto"/>
              <a:sym typeface="Roboto"/>
            </a:endParaRPr>
          </a:p>
        </p:txBody>
      </p:sp>
      <p:sp>
        <p:nvSpPr>
          <p:cNvPr id="243" name="Google Shape;243;p30"/>
          <p:cNvSpPr txBox="1"/>
          <p:nvPr/>
        </p:nvSpPr>
        <p:spPr>
          <a:xfrm>
            <a:off x="1365600" y="2347300"/>
            <a:ext cx="6412800" cy="20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Roboto"/>
              <a:ea typeface="Roboto"/>
              <a:cs typeface="Roboto"/>
              <a:sym typeface="Roboto"/>
            </a:endParaRPr>
          </a:p>
          <a:p>
            <a:pPr indent="0" lvl="0" marL="457200" rtl="0" algn="l">
              <a:spcBef>
                <a:spcPts val="0"/>
              </a:spcBef>
              <a:spcAft>
                <a:spcPts val="0"/>
              </a:spcAft>
              <a:buNone/>
            </a:pPr>
            <a:r>
              <a:rPr b="1" lang="es" sz="2000">
                <a:latin typeface="Roboto"/>
                <a:ea typeface="Roboto"/>
                <a:cs typeface="Roboto"/>
                <a:sym typeface="Roboto"/>
              </a:rPr>
              <a:t>	</a:t>
            </a:r>
            <a:r>
              <a:rPr lang="es" sz="2000">
                <a:latin typeface="Roboto"/>
                <a:ea typeface="Roboto"/>
                <a:cs typeface="Roboto"/>
                <a:sym typeface="Roboto"/>
              </a:rPr>
              <a:t>Copiar a tu repositorio y luego trabajar</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a:p>
            <a:pPr indent="0" lvl="0" marL="457200" rtl="0" algn="l">
              <a:spcBef>
                <a:spcPts val="0"/>
              </a:spcBef>
              <a:spcAft>
                <a:spcPts val="0"/>
              </a:spcAft>
              <a:buNone/>
            </a:pPr>
            <a:r>
              <a:rPr b="1" lang="es" sz="2000">
                <a:latin typeface="Roboto"/>
                <a:ea typeface="Roboto"/>
                <a:cs typeface="Roboto"/>
                <a:sym typeface="Roboto"/>
              </a:rPr>
              <a:t>	</a:t>
            </a:r>
            <a:r>
              <a:rPr lang="es" sz="2000">
                <a:latin typeface="Roboto"/>
                <a:ea typeface="Roboto"/>
                <a:cs typeface="Roboto"/>
                <a:sym typeface="Roboto"/>
              </a:rPr>
              <a:t>Copiar a una carpeta cualquiera y luego editar</a:t>
            </a:r>
            <a:endParaRPr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214325" y="1982250"/>
            <a:ext cx="3225000" cy="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t>Subir Cambios</a:t>
            </a:r>
            <a:endParaRPr sz="3600"/>
          </a:p>
        </p:txBody>
      </p:sp>
      <p:pic>
        <p:nvPicPr>
          <p:cNvPr id="249" name="Google Shape;249;p31"/>
          <p:cNvPicPr preferRelativeResize="0"/>
          <p:nvPr/>
        </p:nvPicPr>
        <p:blipFill>
          <a:blip r:embed="rId3">
            <a:alphaModFix/>
          </a:blip>
          <a:stretch>
            <a:fillRect/>
          </a:stretch>
        </p:blipFill>
        <p:spPr>
          <a:xfrm>
            <a:off x="4877475" y="219800"/>
            <a:ext cx="3306575" cy="1355700"/>
          </a:xfrm>
          <a:prstGeom prst="rect">
            <a:avLst/>
          </a:prstGeom>
          <a:noFill/>
          <a:ln>
            <a:noFill/>
          </a:ln>
        </p:spPr>
      </p:pic>
      <p:sp>
        <p:nvSpPr>
          <p:cNvPr id="250" name="Google Shape;250;p31"/>
          <p:cNvSpPr/>
          <p:nvPr/>
        </p:nvSpPr>
        <p:spPr>
          <a:xfrm>
            <a:off x="5519904" y="3444475"/>
            <a:ext cx="2021700" cy="15609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(Espacio de trabajo)</a:t>
            </a:r>
            <a:endParaRPr>
              <a:solidFill>
                <a:srgbClr val="F3F3F3"/>
              </a:solidFill>
            </a:endParaRPr>
          </a:p>
        </p:txBody>
      </p:sp>
      <p:sp>
        <p:nvSpPr>
          <p:cNvPr id="251" name="Google Shape;251;p31"/>
          <p:cNvSpPr/>
          <p:nvPr/>
        </p:nvSpPr>
        <p:spPr>
          <a:xfrm rot="10800000">
            <a:off x="6316400" y="1575500"/>
            <a:ext cx="428700" cy="1674300"/>
          </a:xfrm>
          <a:prstGeom prst="downArrow">
            <a:avLst>
              <a:gd fmla="val 16048" name="adj1"/>
              <a:gd fmla="val 70678"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nvSpPr>
        <p:spPr>
          <a:xfrm>
            <a:off x="6745100" y="1982250"/>
            <a:ext cx="18675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Mono"/>
                <a:ea typeface="Roboto Mono"/>
                <a:cs typeface="Roboto Mono"/>
                <a:sym typeface="Roboto Mono"/>
              </a:rPr>
              <a:t>git add</a:t>
            </a:r>
            <a:endParaRPr sz="1800">
              <a:latin typeface="Roboto Mono"/>
              <a:ea typeface="Roboto Mono"/>
              <a:cs typeface="Roboto Mono"/>
              <a:sym typeface="Roboto Mono"/>
            </a:endParaRPr>
          </a:p>
          <a:p>
            <a:pPr indent="0" lvl="0" marL="0" rtl="0" algn="l">
              <a:spcBef>
                <a:spcPts val="0"/>
              </a:spcBef>
              <a:spcAft>
                <a:spcPts val="0"/>
              </a:spcAft>
              <a:buNone/>
            </a:pPr>
            <a:r>
              <a:rPr lang="es" sz="1800">
                <a:latin typeface="Roboto Mono"/>
                <a:ea typeface="Roboto Mono"/>
                <a:cs typeface="Roboto Mono"/>
                <a:sym typeface="Roboto Mono"/>
              </a:rPr>
              <a:t>git commit</a:t>
            </a:r>
            <a:endParaRPr sz="1800">
              <a:latin typeface="Roboto Mono"/>
              <a:ea typeface="Roboto Mono"/>
              <a:cs typeface="Roboto Mono"/>
              <a:sym typeface="Roboto Mono"/>
            </a:endParaRPr>
          </a:p>
          <a:p>
            <a:pPr indent="0" lvl="0" marL="0" rtl="0" algn="l">
              <a:spcBef>
                <a:spcPts val="0"/>
              </a:spcBef>
              <a:spcAft>
                <a:spcPts val="0"/>
              </a:spcAft>
              <a:buNone/>
            </a:pPr>
            <a:r>
              <a:rPr lang="es" sz="1800">
                <a:latin typeface="Roboto Mono"/>
                <a:ea typeface="Roboto Mono"/>
                <a:cs typeface="Roboto Mono"/>
                <a:sym typeface="Roboto Mono"/>
              </a:rPr>
              <a:t>git push</a:t>
            </a:r>
            <a:endParaRPr sz="18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 de control de versiones</a:t>
            </a:r>
            <a:endParaRPr/>
          </a:p>
        </p:txBody>
      </p:sp>
      <p:pic>
        <p:nvPicPr>
          <p:cNvPr id="72" name="Google Shape;72;p14"/>
          <p:cNvPicPr preferRelativeResize="0"/>
          <p:nvPr/>
        </p:nvPicPr>
        <p:blipFill>
          <a:blip r:embed="rId3">
            <a:alphaModFix/>
          </a:blip>
          <a:stretch>
            <a:fillRect/>
          </a:stretch>
        </p:blipFill>
        <p:spPr>
          <a:xfrm>
            <a:off x="3833800" y="1154500"/>
            <a:ext cx="5310200" cy="1539950"/>
          </a:xfrm>
          <a:prstGeom prst="rect">
            <a:avLst/>
          </a:prstGeom>
          <a:noFill/>
          <a:ln>
            <a:noFill/>
          </a:ln>
        </p:spPr>
      </p:pic>
      <p:pic>
        <p:nvPicPr>
          <p:cNvPr id="73" name="Google Shape;73;p14"/>
          <p:cNvPicPr preferRelativeResize="0"/>
          <p:nvPr/>
        </p:nvPicPr>
        <p:blipFill>
          <a:blip r:embed="rId4">
            <a:alphaModFix/>
          </a:blip>
          <a:stretch>
            <a:fillRect/>
          </a:stretch>
        </p:blipFill>
        <p:spPr>
          <a:xfrm>
            <a:off x="1254872" y="2879800"/>
            <a:ext cx="1241200" cy="1241200"/>
          </a:xfrm>
          <a:prstGeom prst="rect">
            <a:avLst/>
          </a:prstGeom>
          <a:noFill/>
          <a:ln>
            <a:noFill/>
          </a:ln>
        </p:spPr>
      </p:pic>
      <p:sp>
        <p:nvSpPr>
          <p:cNvPr id="74" name="Google Shape;74;p14"/>
          <p:cNvSpPr txBox="1"/>
          <p:nvPr/>
        </p:nvSpPr>
        <p:spPr>
          <a:xfrm>
            <a:off x="8130475" y="1500175"/>
            <a:ext cx="763500" cy="2142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oboto"/>
                <a:ea typeface="Roboto"/>
                <a:cs typeface="Roboto"/>
                <a:sym typeface="Roboto"/>
              </a:rPr>
              <a:t>Master</a:t>
            </a:r>
            <a:endParaRPr>
              <a:latin typeface="Roboto"/>
              <a:ea typeface="Roboto"/>
              <a:cs typeface="Roboto"/>
              <a:sym typeface="Roboto"/>
            </a:endParaRPr>
          </a:p>
        </p:txBody>
      </p:sp>
      <p:sp>
        <p:nvSpPr>
          <p:cNvPr id="75" name="Google Shape;75;p14"/>
          <p:cNvSpPr txBox="1"/>
          <p:nvPr/>
        </p:nvSpPr>
        <p:spPr>
          <a:xfrm>
            <a:off x="6871400" y="940300"/>
            <a:ext cx="937500" cy="214200"/>
          </a:xfrm>
          <a:prstGeom prst="rect">
            <a:avLst/>
          </a:prstGeom>
          <a:solidFill>
            <a:srgbClr val="B4A7D6"/>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oboto"/>
                <a:ea typeface="Roboto"/>
                <a:cs typeface="Roboto"/>
                <a:sym typeface="Roboto"/>
              </a:rPr>
              <a:t>Rama 1</a:t>
            </a:r>
            <a:endParaRPr>
              <a:latin typeface="Roboto"/>
              <a:ea typeface="Roboto"/>
              <a:cs typeface="Roboto"/>
              <a:sym typeface="Roboto"/>
            </a:endParaRPr>
          </a:p>
        </p:txBody>
      </p:sp>
      <p:sp>
        <p:nvSpPr>
          <p:cNvPr id="76" name="Google Shape;76;p14"/>
          <p:cNvSpPr txBox="1"/>
          <p:nvPr/>
        </p:nvSpPr>
        <p:spPr>
          <a:xfrm>
            <a:off x="7969675" y="2694450"/>
            <a:ext cx="937500" cy="214200"/>
          </a:xfrm>
          <a:prstGeom prst="rect">
            <a:avLst/>
          </a:prstGeom>
          <a:solidFill>
            <a:srgbClr val="56AF8C">
              <a:alpha val="46540"/>
            </a:srgbClr>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oboto"/>
                <a:ea typeface="Roboto"/>
                <a:cs typeface="Roboto"/>
                <a:sym typeface="Roboto"/>
              </a:rPr>
              <a:t>Rama 2</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Repositorio remoto actualizado</a:t>
            </a:r>
            <a:endParaRPr sz="2400"/>
          </a:p>
        </p:txBody>
      </p:sp>
      <p:sp>
        <p:nvSpPr>
          <p:cNvPr id="258" name="Google Shape;258;p32"/>
          <p:cNvSpPr/>
          <p:nvPr/>
        </p:nvSpPr>
        <p:spPr>
          <a:xfrm>
            <a:off x="1296975" y="159405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p:txBody>
      </p:sp>
      <p:sp>
        <p:nvSpPr>
          <p:cNvPr id="259" name="Google Shape;259;p32"/>
          <p:cNvSpPr/>
          <p:nvPr/>
        </p:nvSpPr>
        <p:spPr>
          <a:xfrm>
            <a:off x="6096200" y="1339500"/>
            <a:ext cx="1831500" cy="1486800"/>
          </a:xfrm>
          <a:prstGeom prst="cube">
            <a:avLst>
              <a:gd fmla="val 152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(en GitHub)</a:t>
            </a:r>
            <a:endParaRPr>
              <a:solidFill>
                <a:srgbClr val="F3F3F3"/>
              </a:solidFill>
            </a:endParaRPr>
          </a:p>
        </p:txBody>
      </p:sp>
      <p:cxnSp>
        <p:nvCxnSpPr>
          <p:cNvPr id="260" name="Google Shape;260;p32"/>
          <p:cNvCxnSpPr>
            <a:stCxn id="258" idx="4"/>
            <a:endCxn id="259" idx="2"/>
          </p:cNvCxnSpPr>
          <p:nvPr/>
        </p:nvCxnSpPr>
        <p:spPr>
          <a:xfrm>
            <a:off x="2757075" y="2082900"/>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261" name="Google Shape;261;p32"/>
          <p:cNvSpPr/>
          <p:nvPr/>
        </p:nvSpPr>
        <p:spPr>
          <a:xfrm>
            <a:off x="13697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16493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62756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65552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Cambios en el repositorio local</a:t>
            </a:r>
            <a:endParaRPr sz="2400"/>
          </a:p>
        </p:txBody>
      </p:sp>
      <p:sp>
        <p:nvSpPr>
          <p:cNvPr id="272" name="Google Shape;272;p33"/>
          <p:cNvSpPr/>
          <p:nvPr/>
        </p:nvSpPr>
        <p:spPr>
          <a:xfrm>
            <a:off x="1296975" y="159405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273" name="Google Shape;273;p33"/>
          <p:cNvSpPr/>
          <p:nvPr/>
        </p:nvSpPr>
        <p:spPr>
          <a:xfrm>
            <a:off x="6096200" y="1339500"/>
            <a:ext cx="1831500" cy="1486800"/>
          </a:xfrm>
          <a:prstGeom prst="cube">
            <a:avLst>
              <a:gd fmla="val 15267" name="adj"/>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(desactualizado)</a:t>
            </a:r>
            <a:endParaRPr>
              <a:solidFill>
                <a:srgbClr val="F3F3F3"/>
              </a:solidFill>
            </a:endParaRPr>
          </a:p>
        </p:txBody>
      </p:sp>
      <p:cxnSp>
        <p:nvCxnSpPr>
          <p:cNvPr id="274" name="Google Shape;274;p33"/>
          <p:cNvCxnSpPr>
            <a:stCxn id="272" idx="4"/>
            <a:endCxn id="273" idx="2"/>
          </p:cNvCxnSpPr>
          <p:nvPr/>
        </p:nvCxnSpPr>
        <p:spPr>
          <a:xfrm>
            <a:off x="2757075" y="2082900"/>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275" name="Google Shape;275;p33"/>
          <p:cNvSpPr/>
          <p:nvPr/>
        </p:nvSpPr>
        <p:spPr>
          <a:xfrm>
            <a:off x="13697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16493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62756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65552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1928925" y="1439625"/>
            <a:ext cx="279600" cy="279600"/>
          </a:xfrm>
          <a:prstGeom prst="ellipse">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2208525" y="1439625"/>
            <a:ext cx="279600" cy="279600"/>
          </a:xfrm>
          <a:prstGeom prst="ellipse">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Cambios en el repositorio local</a:t>
            </a:r>
            <a:endParaRPr sz="2400"/>
          </a:p>
        </p:txBody>
      </p:sp>
      <p:sp>
        <p:nvSpPr>
          <p:cNvPr id="288" name="Google Shape;288;p34"/>
          <p:cNvSpPr/>
          <p:nvPr/>
        </p:nvSpPr>
        <p:spPr>
          <a:xfrm>
            <a:off x="1296975" y="159405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289" name="Google Shape;289;p34"/>
          <p:cNvSpPr/>
          <p:nvPr/>
        </p:nvSpPr>
        <p:spPr>
          <a:xfrm>
            <a:off x="6096200" y="1339500"/>
            <a:ext cx="1831500" cy="1486800"/>
          </a:xfrm>
          <a:prstGeom prst="cube">
            <a:avLst>
              <a:gd fmla="val 15267" name="adj"/>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(desactualizado)</a:t>
            </a:r>
            <a:endParaRPr>
              <a:solidFill>
                <a:srgbClr val="F3F3F3"/>
              </a:solidFill>
            </a:endParaRPr>
          </a:p>
        </p:txBody>
      </p:sp>
      <p:cxnSp>
        <p:nvCxnSpPr>
          <p:cNvPr id="290" name="Google Shape;290;p34"/>
          <p:cNvCxnSpPr>
            <a:stCxn id="288" idx="4"/>
            <a:endCxn id="289" idx="2"/>
          </p:cNvCxnSpPr>
          <p:nvPr/>
        </p:nvCxnSpPr>
        <p:spPr>
          <a:xfrm>
            <a:off x="2757075" y="2082900"/>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291" name="Google Shape;291;p34"/>
          <p:cNvSpPr txBox="1"/>
          <p:nvPr/>
        </p:nvSpPr>
        <p:spPr>
          <a:xfrm>
            <a:off x="2142000" y="3116850"/>
            <a:ext cx="4318800" cy="9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000">
                <a:latin typeface="Roboto"/>
                <a:ea typeface="Roboto"/>
                <a:cs typeface="Roboto"/>
                <a:sym typeface="Roboto"/>
              </a:rPr>
              <a:t>¿Cómo revisar los cambios realizados?</a:t>
            </a:r>
            <a:endParaRPr b="1" sz="3000">
              <a:latin typeface="Roboto"/>
              <a:ea typeface="Roboto"/>
              <a:cs typeface="Roboto"/>
              <a:sym typeface="Roboto"/>
            </a:endParaRPr>
          </a:p>
        </p:txBody>
      </p:sp>
      <p:sp>
        <p:nvSpPr>
          <p:cNvPr id="292" name="Google Shape;292;p34"/>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294" name="Google Shape;294;p34"/>
          <p:cNvSpPr/>
          <p:nvPr/>
        </p:nvSpPr>
        <p:spPr>
          <a:xfrm>
            <a:off x="13697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a:off x="16493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62756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65552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a:off x="1928925" y="1439625"/>
            <a:ext cx="279600" cy="279600"/>
          </a:xfrm>
          <a:prstGeom prst="ellipse">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2208525" y="1439625"/>
            <a:ext cx="279600" cy="279600"/>
          </a:xfrm>
          <a:prstGeom prst="ellipse">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Mono Medium"/>
                <a:ea typeface="Roboto Mono Medium"/>
                <a:cs typeface="Roboto Mono Medium"/>
                <a:sym typeface="Roboto Mono Medium"/>
              </a:rPr>
              <a:t>git status</a:t>
            </a:r>
            <a:endParaRPr>
              <a:latin typeface="Roboto Mono Medium"/>
              <a:ea typeface="Roboto Mono Medium"/>
              <a:cs typeface="Roboto Mono Medium"/>
              <a:sym typeface="Roboto Mono Medium"/>
            </a:endParaRPr>
          </a:p>
        </p:txBody>
      </p:sp>
      <p:sp>
        <p:nvSpPr>
          <p:cNvPr id="305" name="Google Shape;305;p35"/>
          <p:cNvSpPr txBox="1"/>
          <p:nvPr/>
        </p:nvSpPr>
        <p:spPr>
          <a:xfrm>
            <a:off x="3371829" y="-2972044"/>
            <a:ext cx="4235100" cy="225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Hacer pull dentro de la carpeta del repo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no realizar modificaciones</a:t>
            </a:r>
            <a:endParaRPr>
              <a:latin typeface="Roboto"/>
              <a:ea typeface="Roboto"/>
              <a:cs typeface="Roboto"/>
              <a:sym typeface="Roboto"/>
            </a:endParaRPr>
          </a:p>
        </p:txBody>
      </p:sp>
      <p:sp>
        <p:nvSpPr>
          <p:cNvPr id="306" name="Google Shape;306;p35"/>
          <p:cNvSpPr txBox="1"/>
          <p:nvPr/>
        </p:nvSpPr>
        <p:spPr>
          <a:xfrm>
            <a:off x="419525" y="1325775"/>
            <a:ext cx="7259400" cy="3940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Mono"/>
              <a:buChar char="●"/>
            </a:pPr>
            <a:r>
              <a:rPr lang="es">
                <a:latin typeface="Roboto Mono"/>
                <a:ea typeface="Roboto Mono"/>
                <a:cs typeface="Roboto Mono"/>
                <a:sym typeface="Roboto Mono"/>
              </a:rPr>
              <a:t>“nothing to commit, working tree clean”</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Char char="●"/>
            </a:pPr>
            <a:r>
              <a:rPr lang="es">
                <a:latin typeface="Roboto Mono"/>
                <a:ea typeface="Roboto Mono"/>
                <a:cs typeface="Roboto Mono"/>
                <a:sym typeface="Roboto Mono"/>
              </a:rPr>
              <a:t>Untracked files:</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archivo</a:t>
            </a:r>
            <a:endParaRPr>
              <a:solidFill>
                <a:srgbClr val="980000"/>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Char char="●"/>
            </a:pPr>
            <a:r>
              <a:rPr lang="es">
                <a:latin typeface="Roboto Mono"/>
                <a:ea typeface="Roboto Mono"/>
                <a:cs typeface="Roboto Mono"/>
                <a:sym typeface="Roboto Mono"/>
              </a:rPr>
              <a:t>Changes not staged for commit:</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s">
                <a:latin typeface="Roboto Mono"/>
                <a:ea typeface="Roboto Mono"/>
                <a:cs typeface="Roboto Mono"/>
                <a:sym typeface="Roboto Mono"/>
              </a:rPr>
              <a:t>	</a:t>
            </a:r>
            <a:r>
              <a:rPr lang="es">
                <a:solidFill>
                  <a:srgbClr val="38761D"/>
                </a:solidFill>
                <a:latin typeface="Roboto Mono"/>
                <a:ea typeface="Roboto Mono"/>
                <a:cs typeface="Roboto Mono"/>
                <a:sym typeface="Roboto Mono"/>
              </a:rPr>
              <a:t>modified: archivo</a:t>
            </a:r>
            <a:endParaRPr>
              <a:solidFill>
                <a:srgbClr val="38761D"/>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deleted: archivo</a:t>
            </a:r>
            <a:endParaRPr>
              <a:solidFill>
                <a:srgbClr val="980000"/>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Char char="●"/>
            </a:pPr>
            <a:r>
              <a:rPr lang="es">
                <a:latin typeface="Roboto Mono"/>
                <a:ea typeface="Roboto Mono"/>
                <a:cs typeface="Roboto Mono"/>
                <a:sym typeface="Roboto Mono"/>
              </a:rPr>
              <a:t>Changes to be committed:</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s">
                <a:latin typeface="Roboto Mono"/>
                <a:ea typeface="Roboto Mono"/>
                <a:cs typeface="Roboto Mono"/>
                <a:sym typeface="Roboto Mono"/>
              </a:rPr>
              <a:t>	</a:t>
            </a:r>
            <a:r>
              <a:rPr lang="es">
                <a:solidFill>
                  <a:srgbClr val="38761D"/>
                </a:solidFill>
                <a:latin typeface="Roboto Mono"/>
                <a:ea typeface="Roboto Mono"/>
                <a:cs typeface="Roboto Mono"/>
                <a:sym typeface="Roboto Mono"/>
              </a:rPr>
              <a:t>new file: archivo</a:t>
            </a:r>
            <a:endParaRPr>
              <a:solidFill>
                <a:srgbClr val="38761D"/>
              </a:solidFill>
              <a:latin typeface="Roboto Mono"/>
              <a:ea typeface="Roboto Mono"/>
              <a:cs typeface="Roboto Mono"/>
              <a:sym typeface="Roboto Mono"/>
            </a:endParaRPr>
          </a:p>
          <a:p>
            <a:pPr indent="457200" lvl="0" marL="0" rtl="0" algn="l">
              <a:lnSpc>
                <a:spcPct val="115000"/>
              </a:lnSpc>
              <a:spcBef>
                <a:spcPts val="0"/>
              </a:spcBef>
              <a:spcAft>
                <a:spcPts val="0"/>
              </a:spcAft>
              <a:buNone/>
            </a:pPr>
            <a:r>
              <a:rPr lang="es">
                <a:solidFill>
                  <a:srgbClr val="38761D"/>
                </a:solidFill>
                <a:latin typeface="Roboto Mono"/>
                <a:ea typeface="Roboto Mono"/>
                <a:cs typeface="Roboto Mono"/>
                <a:sym typeface="Roboto Mono"/>
              </a:rPr>
              <a:t>modified: archivo</a:t>
            </a:r>
            <a:endParaRPr>
              <a:solidFill>
                <a:srgbClr val="38761D"/>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a:solidFill>
                  <a:srgbClr val="38761D"/>
                </a:solidFill>
                <a:latin typeface="Roboto Mono"/>
                <a:ea typeface="Roboto Mono"/>
                <a:cs typeface="Roboto Mono"/>
                <a:sym typeface="Roboto Mono"/>
              </a:rPr>
              <a:t>	deleted: archivo</a:t>
            </a:r>
            <a:endParaRPr>
              <a:solidFill>
                <a:srgbClr val="38761D"/>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a:solidFill>
                <a:srgbClr val="38761D"/>
              </a:solidFill>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Roboto Mono"/>
              <a:buChar char="●"/>
            </a:pPr>
            <a:r>
              <a:rPr lang="es">
                <a:latin typeface="Roboto Mono"/>
                <a:ea typeface="Roboto Mono"/>
                <a:cs typeface="Roboto Mono"/>
                <a:sym typeface="Roboto Mono"/>
              </a:rPr>
              <a:t>Your branch is ahead of 'origin/master' by i commits.</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solidFill>
                <a:srgbClr val="38761D"/>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Cambios en el repositorio local</a:t>
            </a:r>
            <a:endParaRPr sz="2400"/>
          </a:p>
        </p:txBody>
      </p:sp>
      <p:sp>
        <p:nvSpPr>
          <p:cNvPr id="312" name="Google Shape;312;p36"/>
          <p:cNvSpPr/>
          <p:nvPr/>
        </p:nvSpPr>
        <p:spPr>
          <a:xfrm>
            <a:off x="1296975" y="159405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313" name="Google Shape;313;p36"/>
          <p:cNvSpPr/>
          <p:nvPr/>
        </p:nvSpPr>
        <p:spPr>
          <a:xfrm>
            <a:off x="6096200" y="1339500"/>
            <a:ext cx="1831500" cy="1486800"/>
          </a:xfrm>
          <a:prstGeom prst="cube">
            <a:avLst>
              <a:gd fmla="val 15267" name="adj"/>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(desactualizado)</a:t>
            </a:r>
            <a:endParaRPr>
              <a:solidFill>
                <a:srgbClr val="F3F3F3"/>
              </a:solidFill>
            </a:endParaRPr>
          </a:p>
        </p:txBody>
      </p:sp>
      <p:cxnSp>
        <p:nvCxnSpPr>
          <p:cNvPr id="314" name="Google Shape;314;p36"/>
          <p:cNvCxnSpPr>
            <a:stCxn id="312" idx="4"/>
            <a:endCxn id="313" idx="2"/>
          </p:cNvCxnSpPr>
          <p:nvPr/>
        </p:nvCxnSpPr>
        <p:spPr>
          <a:xfrm>
            <a:off x="2757075" y="2082900"/>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315" name="Google Shape;315;p36"/>
          <p:cNvSpPr txBox="1"/>
          <p:nvPr/>
        </p:nvSpPr>
        <p:spPr>
          <a:xfrm>
            <a:off x="2142000" y="3116850"/>
            <a:ext cx="4318800" cy="9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000">
                <a:latin typeface="Roboto"/>
                <a:ea typeface="Roboto"/>
                <a:cs typeface="Roboto"/>
                <a:sym typeface="Roboto"/>
              </a:rPr>
              <a:t>¿Cómo subir los cambios realizados?</a:t>
            </a:r>
            <a:endParaRPr b="1" sz="3000">
              <a:latin typeface="Roboto"/>
              <a:ea typeface="Roboto"/>
              <a:cs typeface="Roboto"/>
              <a:sym typeface="Roboto"/>
            </a:endParaRPr>
          </a:p>
        </p:txBody>
      </p:sp>
      <p:sp>
        <p:nvSpPr>
          <p:cNvPr id="316" name="Google Shape;316;p36"/>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318" name="Google Shape;318;p36"/>
          <p:cNvSpPr/>
          <p:nvPr/>
        </p:nvSpPr>
        <p:spPr>
          <a:xfrm>
            <a:off x="13697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16493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62756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65552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1928925" y="1439625"/>
            <a:ext cx="279600" cy="279600"/>
          </a:xfrm>
          <a:prstGeom prst="ellipse">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2208525" y="1439625"/>
            <a:ext cx="279600" cy="279600"/>
          </a:xfrm>
          <a:prstGeom prst="ellipse">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7"/>
          <p:cNvSpPr/>
          <p:nvPr/>
        </p:nvSpPr>
        <p:spPr>
          <a:xfrm>
            <a:off x="1296975" y="159405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329" name="Google Shape;329;p37"/>
          <p:cNvSpPr/>
          <p:nvPr/>
        </p:nvSpPr>
        <p:spPr>
          <a:xfrm>
            <a:off x="6096200" y="1339500"/>
            <a:ext cx="1831500" cy="1486800"/>
          </a:xfrm>
          <a:prstGeom prst="cube">
            <a:avLst>
              <a:gd fmla="val 15267" name="adj"/>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(desactualizado)</a:t>
            </a:r>
            <a:endParaRPr>
              <a:solidFill>
                <a:srgbClr val="F3F3F3"/>
              </a:solidFill>
            </a:endParaRPr>
          </a:p>
        </p:txBody>
      </p:sp>
      <p:cxnSp>
        <p:nvCxnSpPr>
          <p:cNvPr id="330" name="Google Shape;330;p37"/>
          <p:cNvCxnSpPr>
            <a:stCxn id="328" idx="4"/>
            <a:endCxn id="329" idx="2"/>
          </p:cNvCxnSpPr>
          <p:nvPr/>
        </p:nvCxnSpPr>
        <p:spPr>
          <a:xfrm>
            <a:off x="2757075" y="2082900"/>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331" name="Google Shape;331;p37"/>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333" name="Google Shape;333;p37"/>
          <p:cNvSpPr/>
          <p:nvPr/>
        </p:nvSpPr>
        <p:spPr>
          <a:xfrm>
            <a:off x="13697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1649325" y="1439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62756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6555225" y="11600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p:nvPr/>
        </p:nvSpPr>
        <p:spPr>
          <a:xfrm>
            <a:off x="1928925" y="1439625"/>
            <a:ext cx="279600" cy="279600"/>
          </a:xfrm>
          <a:prstGeom prst="ellipse">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2208525" y="1439625"/>
            <a:ext cx="279600" cy="279600"/>
          </a:xfrm>
          <a:prstGeom prst="ellipse">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txBox="1"/>
          <p:nvPr>
            <p:ph idx="4294967295" type="title"/>
          </p:nvPr>
        </p:nvSpPr>
        <p:spPr>
          <a:xfrm>
            <a:off x="166275" y="4456375"/>
            <a:ext cx="8233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Mono Medium"/>
                <a:ea typeface="Roboto Mono Medium"/>
                <a:cs typeface="Roboto Mono Medium"/>
                <a:sym typeface="Roboto Mono Medium"/>
              </a:rPr>
              <a:t> (1) git status</a:t>
            </a:r>
            <a:endParaRPr>
              <a:solidFill>
                <a:srgbClr val="F3F3F3"/>
              </a:solidFill>
              <a:latin typeface="Roboto Mono Medium"/>
              <a:ea typeface="Roboto Mono Medium"/>
              <a:cs typeface="Roboto Mono Medium"/>
              <a:sym typeface="Roboto Mono Medium"/>
            </a:endParaRPr>
          </a:p>
        </p:txBody>
      </p:sp>
      <p:sp>
        <p:nvSpPr>
          <p:cNvPr id="340" name="Google Shape;340;p37"/>
          <p:cNvSpPr txBox="1"/>
          <p:nvPr/>
        </p:nvSpPr>
        <p:spPr>
          <a:xfrm>
            <a:off x="2926575" y="3284677"/>
            <a:ext cx="3000000" cy="880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Roboto Mono"/>
                <a:ea typeface="Roboto Mono"/>
                <a:cs typeface="Roboto Mono"/>
                <a:sym typeface="Roboto Mono"/>
              </a:rPr>
              <a:t>Untracked files:</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archivo1</a:t>
            </a:r>
            <a:endParaRPr>
              <a:solidFill>
                <a:srgbClr val="980000"/>
              </a:solidFill>
              <a:latin typeface="Roboto Mono"/>
              <a:ea typeface="Roboto Mono"/>
              <a:cs typeface="Roboto Mono"/>
              <a:sym typeface="Roboto Mono"/>
            </a:endParaRPr>
          </a:p>
          <a:p>
            <a:pPr indent="457200" lvl="0" marL="0" rtl="0" algn="l">
              <a:lnSpc>
                <a:spcPct val="115000"/>
              </a:lnSpc>
              <a:spcBef>
                <a:spcPts val="0"/>
              </a:spcBef>
              <a:spcAft>
                <a:spcPts val="0"/>
              </a:spcAft>
              <a:buNone/>
            </a:pPr>
            <a:r>
              <a:rPr lang="es">
                <a:solidFill>
                  <a:srgbClr val="980000"/>
                </a:solidFill>
                <a:latin typeface="Roboto Mono"/>
                <a:ea typeface="Roboto Mono"/>
                <a:cs typeface="Roboto Mono"/>
                <a:sym typeface="Roboto Mono"/>
              </a:rPr>
              <a:t>archivo2</a:t>
            </a:r>
            <a:endParaRPr>
              <a:solidFill>
                <a:srgbClr val="980000"/>
              </a:solidFill>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8"/>
          <p:cNvSpPr/>
          <p:nvPr/>
        </p:nvSpPr>
        <p:spPr>
          <a:xfrm>
            <a:off x="1296975" y="601675"/>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346" name="Google Shape;346;p38"/>
          <p:cNvSpPr/>
          <p:nvPr/>
        </p:nvSpPr>
        <p:spPr>
          <a:xfrm>
            <a:off x="6096200" y="347125"/>
            <a:ext cx="1831500" cy="1486800"/>
          </a:xfrm>
          <a:prstGeom prst="cube">
            <a:avLst>
              <a:gd fmla="val 15267" name="adj"/>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(desactualizado)</a:t>
            </a:r>
            <a:endParaRPr>
              <a:solidFill>
                <a:srgbClr val="F3F3F3"/>
              </a:solidFill>
            </a:endParaRPr>
          </a:p>
        </p:txBody>
      </p:sp>
      <p:cxnSp>
        <p:nvCxnSpPr>
          <p:cNvPr id="347" name="Google Shape;347;p38"/>
          <p:cNvCxnSpPr>
            <a:stCxn id="345" idx="4"/>
            <a:endCxn id="346" idx="2"/>
          </p:cNvCxnSpPr>
          <p:nvPr/>
        </p:nvCxnSpPr>
        <p:spPr>
          <a:xfrm>
            <a:off x="2757075" y="1090525"/>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348" name="Google Shape;348;p38"/>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350" name="Google Shape;350;p38"/>
          <p:cNvSpPr/>
          <p:nvPr/>
        </p:nvSpPr>
        <p:spPr>
          <a:xfrm>
            <a:off x="13697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16493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62756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65552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1928925" y="447250"/>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2208525" y="447250"/>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txBox="1"/>
          <p:nvPr>
            <p:ph idx="4294967295" type="title"/>
          </p:nvPr>
        </p:nvSpPr>
        <p:spPr>
          <a:xfrm>
            <a:off x="166275" y="4456375"/>
            <a:ext cx="8233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Mono Medium"/>
                <a:ea typeface="Roboto Mono Medium"/>
                <a:cs typeface="Roboto Mono Medium"/>
                <a:sym typeface="Roboto Mono Medium"/>
              </a:rPr>
              <a:t> (2) git add/rm</a:t>
            </a:r>
            <a:endParaRPr>
              <a:solidFill>
                <a:srgbClr val="F3F3F3"/>
              </a:solidFill>
              <a:latin typeface="Roboto Mono Medium"/>
              <a:ea typeface="Roboto Mono Medium"/>
              <a:cs typeface="Roboto Mono Medium"/>
              <a:sym typeface="Roboto Mono Medium"/>
            </a:endParaRPr>
          </a:p>
        </p:txBody>
      </p:sp>
      <p:sp>
        <p:nvSpPr>
          <p:cNvPr id="357" name="Google Shape;357;p38"/>
          <p:cNvSpPr txBox="1"/>
          <p:nvPr/>
        </p:nvSpPr>
        <p:spPr>
          <a:xfrm>
            <a:off x="2292400" y="2704904"/>
            <a:ext cx="4794000" cy="8805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latin typeface="Roboto Mono"/>
                <a:ea typeface="Roboto Mono"/>
                <a:cs typeface="Roboto Mono"/>
                <a:sym typeface="Roboto Mono"/>
              </a:rPr>
              <a:t>git add nombre_archivo</a:t>
            </a:r>
            <a:endParaRPr b="1" sz="2400">
              <a:latin typeface="Roboto Mono"/>
              <a:ea typeface="Roboto Mono"/>
              <a:cs typeface="Roboto Mono"/>
              <a:sym typeface="Roboto Mono"/>
            </a:endParaRPr>
          </a:p>
          <a:p>
            <a:pPr indent="0" lvl="0" marL="0" rtl="0" algn="l">
              <a:spcBef>
                <a:spcPts val="0"/>
              </a:spcBef>
              <a:spcAft>
                <a:spcPts val="0"/>
              </a:spcAft>
              <a:buNone/>
            </a:pPr>
            <a:r>
              <a:rPr b="1" lang="es" sz="2400">
                <a:latin typeface="Roboto Mono"/>
                <a:ea typeface="Roboto Mono"/>
                <a:cs typeface="Roboto Mono"/>
                <a:sym typeface="Roboto Mono"/>
              </a:rPr>
              <a:t>git rm nombre_archivo</a:t>
            </a:r>
            <a:endParaRPr b="1" sz="2400">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9"/>
          <p:cNvSpPr/>
          <p:nvPr/>
        </p:nvSpPr>
        <p:spPr>
          <a:xfrm>
            <a:off x="1296975" y="601675"/>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363" name="Google Shape;363;p39"/>
          <p:cNvSpPr/>
          <p:nvPr/>
        </p:nvSpPr>
        <p:spPr>
          <a:xfrm>
            <a:off x="6096200" y="347125"/>
            <a:ext cx="1831500" cy="1486800"/>
          </a:xfrm>
          <a:prstGeom prst="cube">
            <a:avLst>
              <a:gd fmla="val 15267" name="adj"/>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(desactualizado)</a:t>
            </a:r>
            <a:endParaRPr>
              <a:solidFill>
                <a:srgbClr val="F3F3F3"/>
              </a:solidFill>
            </a:endParaRPr>
          </a:p>
        </p:txBody>
      </p:sp>
      <p:cxnSp>
        <p:nvCxnSpPr>
          <p:cNvPr id="364" name="Google Shape;364;p39"/>
          <p:cNvCxnSpPr>
            <a:stCxn id="362" idx="4"/>
            <a:endCxn id="363" idx="2"/>
          </p:cNvCxnSpPr>
          <p:nvPr/>
        </p:nvCxnSpPr>
        <p:spPr>
          <a:xfrm>
            <a:off x="2757075" y="1090525"/>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365" name="Google Shape;365;p39"/>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367" name="Google Shape;367;p39"/>
          <p:cNvSpPr/>
          <p:nvPr/>
        </p:nvSpPr>
        <p:spPr>
          <a:xfrm>
            <a:off x="13697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16493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62756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a:off x="65552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
          <p:cNvSpPr/>
          <p:nvPr/>
        </p:nvSpPr>
        <p:spPr>
          <a:xfrm>
            <a:off x="1928925" y="447250"/>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p:nvPr/>
        </p:nvSpPr>
        <p:spPr>
          <a:xfrm>
            <a:off x="2208525" y="447250"/>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9"/>
          <p:cNvSpPr txBox="1"/>
          <p:nvPr>
            <p:ph idx="4294967295" type="title"/>
          </p:nvPr>
        </p:nvSpPr>
        <p:spPr>
          <a:xfrm>
            <a:off x="166275" y="4456375"/>
            <a:ext cx="8233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Mono Medium"/>
                <a:ea typeface="Roboto Mono Medium"/>
                <a:cs typeface="Roboto Mono Medium"/>
                <a:sym typeface="Roboto Mono Medium"/>
              </a:rPr>
              <a:t> (2) git add/rm</a:t>
            </a:r>
            <a:endParaRPr>
              <a:solidFill>
                <a:srgbClr val="F3F3F3"/>
              </a:solidFill>
              <a:latin typeface="Roboto Mono Medium"/>
              <a:ea typeface="Roboto Mono Medium"/>
              <a:cs typeface="Roboto Mono Medium"/>
              <a:sym typeface="Roboto Mono Medium"/>
            </a:endParaRPr>
          </a:p>
        </p:txBody>
      </p:sp>
      <p:sp>
        <p:nvSpPr>
          <p:cNvPr id="374" name="Google Shape;374;p39"/>
          <p:cNvSpPr txBox="1"/>
          <p:nvPr/>
        </p:nvSpPr>
        <p:spPr>
          <a:xfrm>
            <a:off x="1296975" y="2321700"/>
            <a:ext cx="2641500" cy="880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Roboto Mono"/>
                <a:ea typeface="Roboto Mono"/>
                <a:cs typeface="Roboto Mono"/>
                <a:sym typeface="Roboto Mono"/>
              </a:rPr>
              <a:t>Untracked files:</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archivo1</a:t>
            </a:r>
            <a:endParaRPr>
              <a:solidFill>
                <a:srgbClr val="980000"/>
              </a:solidFill>
              <a:latin typeface="Roboto Mono"/>
              <a:ea typeface="Roboto Mono"/>
              <a:cs typeface="Roboto Mono"/>
              <a:sym typeface="Roboto Mono"/>
            </a:endParaRPr>
          </a:p>
          <a:p>
            <a:pPr indent="457200" lvl="0" marL="0" rtl="0" algn="l">
              <a:lnSpc>
                <a:spcPct val="115000"/>
              </a:lnSpc>
              <a:spcBef>
                <a:spcPts val="0"/>
              </a:spcBef>
              <a:spcAft>
                <a:spcPts val="0"/>
              </a:spcAft>
              <a:buNone/>
            </a:pPr>
            <a:r>
              <a:rPr lang="es">
                <a:solidFill>
                  <a:srgbClr val="980000"/>
                </a:solidFill>
                <a:latin typeface="Roboto Mono"/>
                <a:ea typeface="Roboto Mono"/>
                <a:cs typeface="Roboto Mono"/>
                <a:sym typeface="Roboto Mono"/>
              </a:rPr>
              <a:t>archivo2</a:t>
            </a:r>
            <a:endParaRPr>
              <a:solidFill>
                <a:srgbClr val="980000"/>
              </a:solidFill>
              <a:latin typeface="Roboto Mono"/>
              <a:ea typeface="Roboto Mono"/>
              <a:cs typeface="Roboto Mono"/>
              <a:sym typeface="Roboto Mono"/>
            </a:endParaRPr>
          </a:p>
        </p:txBody>
      </p:sp>
      <p:sp>
        <p:nvSpPr>
          <p:cNvPr id="375" name="Google Shape;375;p39"/>
          <p:cNvSpPr txBox="1"/>
          <p:nvPr/>
        </p:nvSpPr>
        <p:spPr>
          <a:xfrm>
            <a:off x="5280325" y="2321700"/>
            <a:ext cx="2879100" cy="880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Roboto Mono"/>
                <a:ea typeface="Roboto Mono"/>
                <a:cs typeface="Roboto Mono"/>
                <a:sym typeface="Roboto Mono"/>
              </a:rPr>
              <a:t>Changes to be committed:</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s">
                <a:latin typeface="Roboto Mono"/>
                <a:ea typeface="Roboto Mono"/>
                <a:cs typeface="Roboto Mono"/>
                <a:sym typeface="Roboto Mono"/>
              </a:rPr>
              <a:t>	</a:t>
            </a:r>
            <a:r>
              <a:rPr lang="es">
                <a:solidFill>
                  <a:srgbClr val="38761D"/>
                </a:solidFill>
                <a:latin typeface="Roboto Mono"/>
                <a:ea typeface="Roboto Mono"/>
                <a:cs typeface="Roboto Mono"/>
                <a:sym typeface="Roboto Mono"/>
              </a:rPr>
              <a:t>new file: archivo1</a:t>
            </a:r>
            <a:endParaRPr>
              <a:solidFill>
                <a:srgbClr val="38761D"/>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a:solidFill>
                  <a:srgbClr val="38761D"/>
                </a:solidFill>
                <a:latin typeface="Roboto Mono"/>
                <a:ea typeface="Roboto Mono"/>
                <a:cs typeface="Roboto Mono"/>
                <a:sym typeface="Roboto Mono"/>
              </a:rPr>
              <a:t>	new file: archivo2</a:t>
            </a:r>
            <a:endParaRPr>
              <a:solidFill>
                <a:srgbClr val="38761D"/>
              </a:solidFill>
              <a:latin typeface="Roboto Mono"/>
              <a:ea typeface="Roboto Mono"/>
              <a:cs typeface="Roboto Mono"/>
              <a:sym typeface="Roboto Mono"/>
            </a:endParaRPr>
          </a:p>
        </p:txBody>
      </p:sp>
      <p:cxnSp>
        <p:nvCxnSpPr>
          <p:cNvPr id="376" name="Google Shape;376;p39"/>
          <p:cNvCxnSpPr/>
          <p:nvPr/>
        </p:nvCxnSpPr>
        <p:spPr>
          <a:xfrm>
            <a:off x="4176150" y="2754875"/>
            <a:ext cx="852600" cy="7200"/>
          </a:xfrm>
          <a:prstGeom prst="straightConnector1">
            <a:avLst/>
          </a:prstGeom>
          <a:noFill/>
          <a:ln cap="flat" cmpd="sng" w="28575">
            <a:solidFill>
              <a:schemeClr val="dk2"/>
            </a:solidFill>
            <a:prstDash val="solid"/>
            <a:round/>
            <a:headEnd len="med" w="med" type="none"/>
            <a:tailEnd len="med" w="med" type="triangle"/>
          </a:ln>
        </p:spPr>
      </p:cxnSp>
      <p:sp>
        <p:nvSpPr>
          <p:cNvPr id="377" name="Google Shape;377;p39"/>
          <p:cNvSpPr txBox="1"/>
          <p:nvPr/>
        </p:nvSpPr>
        <p:spPr>
          <a:xfrm>
            <a:off x="4183100" y="2348588"/>
            <a:ext cx="852600" cy="1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Roboto Mono"/>
                <a:ea typeface="Roboto Mono"/>
                <a:cs typeface="Roboto Mono"/>
                <a:sym typeface="Roboto Mono"/>
              </a:rPr>
              <a:t>git add</a:t>
            </a:r>
            <a:endParaRPr sz="1000">
              <a:latin typeface="Roboto Mono"/>
              <a:ea typeface="Roboto Mono"/>
              <a:cs typeface="Roboto Mono"/>
              <a:sym typeface="Roboto Mono"/>
            </a:endParaRPr>
          </a:p>
        </p:txBody>
      </p:sp>
      <p:sp>
        <p:nvSpPr>
          <p:cNvPr id="378" name="Google Shape;378;p39"/>
          <p:cNvSpPr txBox="1"/>
          <p:nvPr/>
        </p:nvSpPr>
        <p:spPr>
          <a:xfrm>
            <a:off x="5280250" y="3374750"/>
            <a:ext cx="2879100" cy="4332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Roboto"/>
                <a:ea typeface="Roboto"/>
                <a:cs typeface="Roboto"/>
                <a:sym typeface="Roboto"/>
              </a:rPr>
              <a:t>Staging area</a:t>
            </a:r>
            <a:endParaRPr sz="2400">
              <a:latin typeface="Roboto"/>
              <a:ea typeface="Roboto"/>
              <a:cs typeface="Roboto"/>
              <a:sym typeface="Roboto"/>
            </a:endParaRPr>
          </a:p>
        </p:txBody>
      </p:sp>
      <p:sp>
        <p:nvSpPr>
          <p:cNvPr id="379" name="Google Shape;379;p39"/>
          <p:cNvSpPr txBox="1"/>
          <p:nvPr/>
        </p:nvSpPr>
        <p:spPr>
          <a:xfrm>
            <a:off x="1296975" y="3374750"/>
            <a:ext cx="2641500" cy="4332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Roboto"/>
                <a:ea typeface="Roboto"/>
                <a:cs typeface="Roboto"/>
                <a:sym typeface="Roboto"/>
              </a:rPr>
              <a:t>Área de trabajo</a:t>
            </a:r>
            <a:endParaRPr sz="24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0"/>
          <p:cNvSpPr/>
          <p:nvPr/>
        </p:nvSpPr>
        <p:spPr>
          <a:xfrm>
            <a:off x="1296975" y="601675"/>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385" name="Google Shape;385;p40"/>
          <p:cNvSpPr/>
          <p:nvPr/>
        </p:nvSpPr>
        <p:spPr>
          <a:xfrm>
            <a:off x="6096200" y="347125"/>
            <a:ext cx="1831500" cy="1486800"/>
          </a:xfrm>
          <a:prstGeom prst="cube">
            <a:avLst>
              <a:gd fmla="val 15267" name="adj"/>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(desactualizado)</a:t>
            </a:r>
            <a:endParaRPr>
              <a:solidFill>
                <a:srgbClr val="F3F3F3"/>
              </a:solidFill>
            </a:endParaRPr>
          </a:p>
        </p:txBody>
      </p:sp>
      <p:cxnSp>
        <p:nvCxnSpPr>
          <p:cNvPr id="386" name="Google Shape;386;p40"/>
          <p:cNvCxnSpPr>
            <a:stCxn id="384" idx="4"/>
            <a:endCxn id="385" idx="2"/>
          </p:cNvCxnSpPr>
          <p:nvPr/>
        </p:nvCxnSpPr>
        <p:spPr>
          <a:xfrm>
            <a:off x="2757075" y="1090525"/>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387" name="Google Shape;387;p40"/>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389" name="Google Shape;389;p40"/>
          <p:cNvSpPr/>
          <p:nvPr/>
        </p:nvSpPr>
        <p:spPr>
          <a:xfrm>
            <a:off x="13697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p:nvPr/>
        </p:nvSpPr>
        <p:spPr>
          <a:xfrm>
            <a:off x="16493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
          <p:cNvSpPr/>
          <p:nvPr/>
        </p:nvSpPr>
        <p:spPr>
          <a:xfrm>
            <a:off x="62756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0"/>
          <p:cNvSpPr/>
          <p:nvPr/>
        </p:nvSpPr>
        <p:spPr>
          <a:xfrm>
            <a:off x="65552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a:off x="1928925" y="447250"/>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2208525" y="447250"/>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txBox="1"/>
          <p:nvPr>
            <p:ph idx="4294967295" type="title"/>
          </p:nvPr>
        </p:nvSpPr>
        <p:spPr>
          <a:xfrm>
            <a:off x="166275" y="4456375"/>
            <a:ext cx="8233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Mono Medium"/>
                <a:ea typeface="Roboto Mono Medium"/>
                <a:cs typeface="Roboto Mono Medium"/>
                <a:sym typeface="Roboto Mono Medium"/>
              </a:rPr>
              <a:t> (3) git commit</a:t>
            </a:r>
            <a:endParaRPr>
              <a:solidFill>
                <a:srgbClr val="F3F3F3"/>
              </a:solidFill>
              <a:latin typeface="Roboto Mono Medium"/>
              <a:ea typeface="Roboto Mono Medium"/>
              <a:cs typeface="Roboto Mono Medium"/>
              <a:sym typeface="Roboto Mono Medium"/>
            </a:endParaRPr>
          </a:p>
        </p:txBody>
      </p:sp>
      <p:sp>
        <p:nvSpPr>
          <p:cNvPr id="396" name="Google Shape;396;p40"/>
          <p:cNvSpPr txBox="1"/>
          <p:nvPr/>
        </p:nvSpPr>
        <p:spPr>
          <a:xfrm>
            <a:off x="2029575" y="2389904"/>
            <a:ext cx="4794000" cy="8805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latin typeface="Roboto Mono"/>
                <a:ea typeface="Roboto Mono"/>
                <a:cs typeface="Roboto Mono"/>
                <a:sym typeface="Roboto Mono"/>
              </a:rPr>
              <a:t>git commit -m “mensaje”</a:t>
            </a:r>
            <a:endParaRPr b="1" sz="2400">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1"/>
          <p:cNvSpPr/>
          <p:nvPr/>
        </p:nvSpPr>
        <p:spPr>
          <a:xfrm>
            <a:off x="1296975" y="601675"/>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402" name="Google Shape;402;p41"/>
          <p:cNvSpPr/>
          <p:nvPr/>
        </p:nvSpPr>
        <p:spPr>
          <a:xfrm>
            <a:off x="6096200" y="347125"/>
            <a:ext cx="1831500" cy="1486800"/>
          </a:xfrm>
          <a:prstGeom prst="cube">
            <a:avLst>
              <a:gd fmla="val 15267" name="adj"/>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(desactualizado)</a:t>
            </a:r>
            <a:endParaRPr>
              <a:solidFill>
                <a:srgbClr val="F3F3F3"/>
              </a:solidFill>
            </a:endParaRPr>
          </a:p>
        </p:txBody>
      </p:sp>
      <p:cxnSp>
        <p:nvCxnSpPr>
          <p:cNvPr id="403" name="Google Shape;403;p41"/>
          <p:cNvCxnSpPr>
            <a:stCxn id="401" idx="4"/>
            <a:endCxn id="402" idx="2"/>
          </p:cNvCxnSpPr>
          <p:nvPr/>
        </p:nvCxnSpPr>
        <p:spPr>
          <a:xfrm>
            <a:off x="2757075" y="1090525"/>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404" name="Google Shape;404;p41"/>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1"/>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406" name="Google Shape;406;p41"/>
          <p:cNvSpPr/>
          <p:nvPr/>
        </p:nvSpPr>
        <p:spPr>
          <a:xfrm>
            <a:off x="13697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1"/>
          <p:cNvSpPr/>
          <p:nvPr/>
        </p:nvSpPr>
        <p:spPr>
          <a:xfrm>
            <a:off x="16493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1"/>
          <p:cNvSpPr/>
          <p:nvPr/>
        </p:nvSpPr>
        <p:spPr>
          <a:xfrm>
            <a:off x="62756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a:off x="65552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1"/>
          <p:cNvSpPr/>
          <p:nvPr/>
        </p:nvSpPr>
        <p:spPr>
          <a:xfrm>
            <a:off x="1928925" y="447250"/>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1"/>
          <p:cNvSpPr/>
          <p:nvPr/>
        </p:nvSpPr>
        <p:spPr>
          <a:xfrm>
            <a:off x="2208525" y="447250"/>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txBox="1"/>
          <p:nvPr>
            <p:ph idx="4294967295" type="title"/>
          </p:nvPr>
        </p:nvSpPr>
        <p:spPr>
          <a:xfrm>
            <a:off x="166275" y="4456375"/>
            <a:ext cx="8233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Mono Medium"/>
                <a:ea typeface="Roboto Mono Medium"/>
                <a:cs typeface="Roboto Mono Medium"/>
                <a:sym typeface="Roboto Mono Medium"/>
              </a:rPr>
              <a:t> (3) git commit</a:t>
            </a:r>
            <a:endParaRPr>
              <a:solidFill>
                <a:srgbClr val="F3F3F3"/>
              </a:solidFill>
              <a:latin typeface="Roboto Mono Medium"/>
              <a:ea typeface="Roboto Mono Medium"/>
              <a:cs typeface="Roboto Mono Medium"/>
              <a:sym typeface="Roboto Mono Medium"/>
            </a:endParaRPr>
          </a:p>
        </p:txBody>
      </p:sp>
      <p:sp>
        <p:nvSpPr>
          <p:cNvPr id="413" name="Google Shape;413;p41"/>
          <p:cNvSpPr txBox="1"/>
          <p:nvPr/>
        </p:nvSpPr>
        <p:spPr>
          <a:xfrm>
            <a:off x="5374275" y="2318225"/>
            <a:ext cx="3403200" cy="880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Roboto Mono"/>
                <a:ea typeface="Roboto Mono"/>
                <a:cs typeface="Roboto Mono"/>
                <a:sym typeface="Roboto Mono"/>
              </a:rPr>
              <a:t>Y</a:t>
            </a:r>
            <a:r>
              <a:rPr lang="es">
                <a:latin typeface="Roboto Mono"/>
                <a:ea typeface="Roboto Mono"/>
                <a:cs typeface="Roboto Mono"/>
                <a:sym typeface="Roboto Mono"/>
              </a:rPr>
              <a:t>our branch is ahead of 'origin/master' by 1 commits.</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p:txBody>
      </p:sp>
      <p:sp>
        <p:nvSpPr>
          <p:cNvPr id="414" name="Google Shape;414;p41"/>
          <p:cNvSpPr txBox="1"/>
          <p:nvPr/>
        </p:nvSpPr>
        <p:spPr>
          <a:xfrm>
            <a:off x="1104150" y="2318213"/>
            <a:ext cx="2879100" cy="880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Roboto Mono"/>
                <a:ea typeface="Roboto Mono"/>
                <a:cs typeface="Roboto Mono"/>
                <a:sym typeface="Roboto Mono"/>
              </a:rPr>
              <a:t>Changes to be committed:</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s">
                <a:latin typeface="Roboto Mono"/>
                <a:ea typeface="Roboto Mono"/>
                <a:cs typeface="Roboto Mono"/>
                <a:sym typeface="Roboto Mono"/>
              </a:rPr>
              <a:t>	</a:t>
            </a:r>
            <a:r>
              <a:rPr lang="es">
                <a:solidFill>
                  <a:srgbClr val="38761D"/>
                </a:solidFill>
                <a:latin typeface="Roboto Mono"/>
                <a:ea typeface="Roboto Mono"/>
                <a:cs typeface="Roboto Mono"/>
                <a:sym typeface="Roboto Mono"/>
              </a:rPr>
              <a:t>new file: archivo1</a:t>
            </a:r>
            <a:endParaRPr>
              <a:solidFill>
                <a:srgbClr val="38761D"/>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a:solidFill>
                  <a:srgbClr val="38761D"/>
                </a:solidFill>
                <a:latin typeface="Roboto Mono"/>
                <a:ea typeface="Roboto Mono"/>
                <a:cs typeface="Roboto Mono"/>
                <a:sym typeface="Roboto Mono"/>
              </a:rPr>
              <a:t>	new file: archivo2</a:t>
            </a:r>
            <a:endParaRPr>
              <a:solidFill>
                <a:srgbClr val="38761D"/>
              </a:solidFill>
              <a:latin typeface="Roboto Mono"/>
              <a:ea typeface="Roboto Mono"/>
              <a:cs typeface="Roboto Mono"/>
              <a:sym typeface="Roboto Mono"/>
            </a:endParaRPr>
          </a:p>
        </p:txBody>
      </p:sp>
      <p:cxnSp>
        <p:nvCxnSpPr>
          <p:cNvPr id="415" name="Google Shape;415;p41"/>
          <p:cNvCxnSpPr/>
          <p:nvPr/>
        </p:nvCxnSpPr>
        <p:spPr>
          <a:xfrm>
            <a:off x="4176150" y="2754875"/>
            <a:ext cx="852600" cy="7200"/>
          </a:xfrm>
          <a:prstGeom prst="straightConnector1">
            <a:avLst/>
          </a:prstGeom>
          <a:noFill/>
          <a:ln cap="flat" cmpd="sng" w="28575">
            <a:solidFill>
              <a:schemeClr val="dk2"/>
            </a:solidFill>
            <a:prstDash val="solid"/>
            <a:round/>
            <a:headEnd len="med" w="med" type="none"/>
            <a:tailEnd len="med" w="med" type="triangle"/>
          </a:ln>
        </p:spPr>
      </p:cxnSp>
      <p:sp>
        <p:nvSpPr>
          <p:cNvPr id="416" name="Google Shape;416;p41"/>
          <p:cNvSpPr txBox="1"/>
          <p:nvPr/>
        </p:nvSpPr>
        <p:spPr>
          <a:xfrm>
            <a:off x="4183100" y="2348600"/>
            <a:ext cx="969000" cy="1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Roboto Mono"/>
                <a:ea typeface="Roboto Mono"/>
                <a:cs typeface="Roboto Mono"/>
                <a:sym typeface="Roboto Mono"/>
              </a:rPr>
              <a:t>git commit</a:t>
            </a:r>
            <a:endParaRPr sz="1000">
              <a:latin typeface="Roboto Mono"/>
              <a:ea typeface="Roboto Mono"/>
              <a:cs typeface="Roboto Mono"/>
              <a:sym typeface="Roboto Mono"/>
            </a:endParaRPr>
          </a:p>
        </p:txBody>
      </p:sp>
      <p:sp>
        <p:nvSpPr>
          <p:cNvPr id="417" name="Google Shape;417;p41"/>
          <p:cNvSpPr txBox="1"/>
          <p:nvPr/>
        </p:nvSpPr>
        <p:spPr>
          <a:xfrm>
            <a:off x="1104150" y="3298625"/>
            <a:ext cx="2879100" cy="4332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Roboto"/>
                <a:ea typeface="Roboto"/>
                <a:cs typeface="Roboto"/>
                <a:sym typeface="Roboto"/>
              </a:rPr>
              <a:t>Staging area</a:t>
            </a:r>
            <a:endParaRPr sz="2400">
              <a:latin typeface="Roboto"/>
              <a:ea typeface="Roboto"/>
              <a:cs typeface="Roboto"/>
              <a:sym typeface="Roboto"/>
            </a:endParaRPr>
          </a:p>
        </p:txBody>
      </p:sp>
      <p:sp>
        <p:nvSpPr>
          <p:cNvPr id="418" name="Google Shape;418;p41"/>
          <p:cNvSpPr txBox="1"/>
          <p:nvPr/>
        </p:nvSpPr>
        <p:spPr>
          <a:xfrm>
            <a:off x="5374275" y="3298625"/>
            <a:ext cx="3403200" cy="4332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Roboto"/>
                <a:ea typeface="Roboto"/>
                <a:cs typeface="Roboto"/>
                <a:sym typeface="Roboto"/>
              </a:rPr>
              <a:t>Repositorio local</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 de control de versiones</a:t>
            </a:r>
            <a:endParaRPr/>
          </a:p>
        </p:txBody>
      </p:sp>
      <p:pic>
        <p:nvPicPr>
          <p:cNvPr id="82" name="Google Shape;82;p15"/>
          <p:cNvPicPr preferRelativeResize="0"/>
          <p:nvPr/>
        </p:nvPicPr>
        <p:blipFill>
          <a:blip r:embed="rId3">
            <a:alphaModFix/>
          </a:blip>
          <a:stretch>
            <a:fillRect/>
          </a:stretch>
        </p:blipFill>
        <p:spPr>
          <a:xfrm>
            <a:off x="3833800" y="1154500"/>
            <a:ext cx="5310200" cy="1539950"/>
          </a:xfrm>
          <a:prstGeom prst="rect">
            <a:avLst/>
          </a:prstGeom>
          <a:noFill/>
          <a:ln>
            <a:noFill/>
          </a:ln>
        </p:spPr>
      </p:pic>
      <p:pic>
        <p:nvPicPr>
          <p:cNvPr id="83" name="Google Shape;83;p15"/>
          <p:cNvPicPr preferRelativeResize="0"/>
          <p:nvPr/>
        </p:nvPicPr>
        <p:blipFill>
          <a:blip r:embed="rId4">
            <a:alphaModFix/>
          </a:blip>
          <a:stretch>
            <a:fillRect/>
          </a:stretch>
        </p:blipFill>
        <p:spPr>
          <a:xfrm>
            <a:off x="1254872" y="2879800"/>
            <a:ext cx="1241200" cy="1241200"/>
          </a:xfrm>
          <a:prstGeom prst="rect">
            <a:avLst/>
          </a:prstGeom>
          <a:noFill/>
          <a:ln>
            <a:noFill/>
          </a:ln>
        </p:spPr>
      </p:pic>
      <p:sp>
        <p:nvSpPr>
          <p:cNvPr id="84" name="Google Shape;84;p15"/>
          <p:cNvSpPr txBox="1"/>
          <p:nvPr/>
        </p:nvSpPr>
        <p:spPr>
          <a:xfrm>
            <a:off x="8130475" y="1500175"/>
            <a:ext cx="763500" cy="214200"/>
          </a:xfrm>
          <a:prstGeom prst="rect">
            <a:avLst/>
          </a:prstGeom>
          <a:solidFill>
            <a:srgbClr val="CFE2F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oboto"/>
                <a:ea typeface="Roboto"/>
                <a:cs typeface="Roboto"/>
                <a:sym typeface="Roboto"/>
              </a:rPr>
              <a:t>Master</a:t>
            </a:r>
            <a:endParaRPr>
              <a:latin typeface="Roboto"/>
              <a:ea typeface="Roboto"/>
              <a:cs typeface="Roboto"/>
              <a:sym typeface="Roboto"/>
            </a:endParaRPr>
          </a:p>
        </p:txBody>
      </p:sp>
      <p:sp>
        <p:nvSpPr>
          <p:cNvPr id="85" name="Google Shape;85;p15"/>
          <p:cNvSpPr txBox="1"/>
          <p:nvPr/>
        </p:nvSpPr>
        <p:spPr>
          <a:xfrm>
            <a:off x="6871400" y="940300"/>
            <a:ext cx="937500" cy="214200"/>
          </a:xfrm>
          <a:prstGeom prst="rect">
            <a:avLst/>
          </a:prstGeom>
          <a:solidFill>
            <a:srgbClr val="B4A7D6"/>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oboto"/>
                <a:ea typeface="Roboto"/>
                <a:cs typeface="Roboto"/>
                <a:sym typeface="Roboto"/>
              </a:rPr>
              <a:t>Rama 1</a:t>
            </a:r>
            <a:endParaRPr>
              <a:latin typeface="Roboto"/>
              <a:ea typeface="Roboto"/>
              <a:cs typeface="Roboto"/>
              <a:sym typeface="Roboto"/>
            </a:endParaRPr>
          </a:p>
        </p:txBody>
      </p:sp>
      <p:sp>
        <p:nvSpPr>
          <p:cNvPr id="86" name="Google Shape;86;p15"/>
          <p:cNvSpPr txBox="1"/>
          <p:nvPr/>
        </p:nvSpPr>
        <p:spPr>
          <a:xfrm>
            <a:off x="7969675" y="2694450"/>
            <a:ext cx="937500" cy="214200"/>
          </a:xfrm>
          <a:prstGeom prst="rect">
            <a:avLst/>
          </a:prstGeom>
          <a:solidFill>
            <a:srgbClr val="56AF8C">
              <a:alpha val="46540"/>
            </a:srgbClr>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oboto"/>
                <a:ea typeface="Roboto"/>
                <a:cs typeface="Roboto"/>
                <a:sym typeface="Roboto"/>
              </a:rPr>
              <a:t>Rama 2</a:t>
            </a:r>
            <a:endParaRPr>
              <a:latin typeface="Roboto"/>
              <a:ea typeface="Roboto"/>
              <a:cs typeface="Roboto"/>
              <a:sym typeface="Roboto"/>
            </a:endParaRPr>
          </a:p>
        </p:txBody>
      </p:sp>
      <p:sp>
        <p:nvSpPr>
          <p:cNvPr id="87" name="Google Shape;87;p15"/>
          <p:cNvSpPr txBox="1"/>
          <p:nvPr/>
        </p:nvSpPr>
        <p:spPr>
          <a:xfrm>
            <a:off x="4246050" y="3495975"/>
            <a:ext cx="4433700" cy="95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000">
                <a:latin typeface="Roboto"/>
                <a:ea typeface="Roboto"/>
                <a:cs typeface="Roboto"/>
                <a:sym typeface="Roboto"/>
              </a:rPr>
              <a:t>¿Por qué es importante?</a:t>
            </a:r>
            <a:endParaRPr b="1" sz="30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2"/>
          <p:cNvSpPr/>
          <p:nvPr/>
        </p:nvSpPr>
        <p:spPr>
          <a:xfrm>
            <a:off x="1296975" y="601675"/>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424" name="Google Shape;424;p42"/>
          <p:cNvSpPr/>
          <p:nvPr/>
        </p:nvSpPr>
        <p:spPr>
          <a:xfrm>
            <a:off x="6096200" y="347125"/>
            <a:ext cx="1831500" cy="1486800"/>
          </a:xfrm>
          <a:prstGeom prst="cube">
            <a:avLst>
              <a:gd fmla="val 152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(actualizado)</a:t>
            </a:r>
            <a:endParaRPr>
              <a:solidFill>
                <a:srgbClr val="F3F3F3"/>
              </a:solidFill>
            </a:endParaRPr>
          </a:p>
        </p:txBody>
      </p:sp>
      <p:cxnSp>
        <p:nvCxnSpPr>
          <p:cNvPr id="425" name="Google Shape;425;p42"/>
          <p:cNvCxnSpPr>
            <a:stCxn id="423" idx="4"/>
            <a:endCxn id="424" idx="2"/>
          </p:cNvCxnSpPr>
          <p:nvPr/>
        </p:nvCxnSpPr>
        <p:spPr>
          <a:xfrm>
            <a:off x="2757075" y="1090525"/>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426" name="Google Shape;426;p42"/>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2"/>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428" name="Google Shape;428;p42"/>
          <p:cNvSpPr/>
          <p:nvPr/>
        </p:nvSpPr>
        <p:spPr>
          <a:xfrm>
            <a:off x="13697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2"/>
          <p:cNvSpPr/>
          <p:nvPr/>
        </p:nvSpPr>
        <p:spPr>
          <a:xfrm>
            <a:off x="16493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2"/>
          <p:cNvSpPr/>
          <p:nvPr/>
        </p:nvSpPr>
        <p:spPr>
          <a:xfrm>
            <a:off x="62756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2"/>
          <p:cNvSpPr/>
          <p:nvPr/>
        </p:nvSpPr>
        <p:spPr>
          <a:xfrm>
            <a:off x="65552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2"/>
          <p:cNvSpPr/>
          <p:nvPr/>
        </p:nvSpPr>
        <p:spPr>
          <a:xfrm>
            <a:off x="19289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2"/>
          <p:cNvSpPr/>
          <p:nvPr/>
        </p:nvSpPr>
        <p:spPr>
          <a:xfrm>
            <a:off x="22085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2"/>
          <p:cNvSpPr txBox="1"/>
          <p:nvPr>
            <p:ph idx="4294967295" type="title"/>
          </p:nvPr>
        </p:nvSpPr>
        <p:spPr>
          <a:xfrm>
            <a:off x="166275" y="4456375"/>
            <a:ext cx="8233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Mono Medium"/>
                <a:ea typeface="Roboto Mono Medium"/>
                <a:cs typeface="Roboto Mono Medium"/>
                <a:sym typeface="Roboto Mono Medium"/>
              </a:rPr>
              <a:t> (4) git push</a:t>
            </a:r>
            <a:endParaRPr>
              <a:solidFill>
                <a:srgbClr val="F3F3F3"/>
              </a:solidFill>
              <a:latin typeface="Roboto Mono Medium"/>
              <a:ea typeface="Roboto Mono Medium"/>
              <a:cs typeface="Roboto Mono Medium"/>
              <a:sym typeface="Roboto Mono Medium"/>
            </a:endParaRPr>
          </a:p>
        </p:txBody>
      </p:sp>
      <p:sp>
        <p:nvSpPr>
          <p:cNvPr id="435" name="Google Shape;435;p42"/>
          <p:cNvSpPr txBox="1"/>
          <p:nvPr/>
        </p:nvSpPr>
        <p:spPr>
          <a:xfrm>
            <a:off x="2029575" y="2389904"/>
            <a:ext cx="4794000" cy="8805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latin typeface="Roboto Mono"/>
                <a:ea typeface="Roboto Mono"/>
                <a:cs typeface="Roboto Mono"/>
                <a:sym typeface="Roboto Mono"/>
              </a:rPr>
              <a:t>git push</a:t>
            </a:r>
            <a:endParaRPr b="1" sz="2400">
              <a:latin typeface="Roboto Mono"/>
              <a:ea typeface="Roboto Mono"/>
              <a:cs typeface="Roboto Mono"/>
              <a:sym typeface="Roboto Mono"/>
            </a:endParaRPr>
          </a:p>
        </p:txBody>
      </p:sp>
      <p:sp>
        <p:nvSpPr>
          <p:cNvPr id="436" name="Google Shape;436;p42"/>
          <p:cNvSpPr/>
          <p:nvPr/>
        </p:nvSpPr>
        <p:spPr>
          <a:xfrm>
            <a:off x="68348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71144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3"/>
          <p:cNvSpPr/>
          <p:nvPr/>
        </p:nvSpPr>
        <p:spPr>
          <a:xfrm>
            <a:off x="1296975" y="601675"/>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(con cambios)</a:t>
            </a:r>
            <a:endParaRPr>
              <a:solidFill>
                <a:srgbClr val="F3F3F3"/>
              </a:solidFill>
            </a:endParaRPr>
          </a:p>
        </p:txBody>
      </p:sp>
      <p:sp>
        <p:nvSpPr>
          <p:cNvPr id="443" name="Google Shape;443;p43"/>
          <p:cNvSpPr/>
          <p:nvPr/>
        </p:nvSpPr>
        <p:spPr>
          <a:xfrm>
            <a:off x="6096200" y="347125"/>
            <a:ext cx="1831500" cy="1486800"/>
          </a:xfrm>
          <a:prstGeom prst="cube">
            <a:avLst>
              <a:gd fmla="val 152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(actualizado)</a:t>
            </a:r>
            <a:endParaRPr>
              <a:solidFill>
                <a:srgbClr val="F3F3F3"/>
              </a:solidFill>
            </a:endParaRPr>
          </a:p>
        </p:txBody>
      </p:sp>
      <p:cxnSp>
        <p:nvCxnSpPr>
          <p:cNvPr id="444" name="Google Shape;444;p43"/>
          <p:cNvCxnSpPr>
            <a:stCxn id="442" idx="4"/>
            <a:endCxn id="443" idx="2"/>
          </p:cNvCxnSpPr>
          <p:nvPr/>
        </p:nvCxnSpPr>
        <p:spPr>
          <a:xfrm>
            <a:off x="2757075" y="1090525"/>
            <a:ext cx="3339000" cy="113400"/>
          </a:xfrm>
          <a:prstGeom prst="straightConnector1">
            <a:avLst/>
          </a:prstGeom>
          <a:noFill/>
          <a:ln cap="flat" cmpd="sng" w="19050">
            <a:solidFill>
              <a:schemeClr val="accent4"/>
            </a:solidFill>
            <a:prstDash val="solid"/>
            <a:round/>
            <a:headEnd len="med" w="med" type="none"/>
            <a:tailEnd len="med" w="med" type="none"/>
          </a:ln>
        </p:spPr>
      </p:cxnSp>
      <p:sp>
        <p:nvSpPr>
          <p:cNvPr id="445" name="Google Shape;445;p43"/>
          <p:cNvSpPr/>
          <p:nvPr/>
        </p:nvSpPr>
        <p:spPr>
          <a:xfrm>
            <a:off x="311700" y="37318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3"/>
          <p:cNvSpPr txBox="1"/>
          <p:nvPr/>
        </p:nvSpPr>
        <p:spPr>
          <a:xfrm>
            <a:off x="670900" y="36899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447" name="Google Shape;447;p43"/>
          <p:cNvSpPr/>
          <p:nvPr/>
        </p:nvSpPr>
        <p:spPr>
          <a:xfrm>
            <a:off x="13697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3"/>
          <p:cNvSpPr/>
          <p:nvPr/>
        </p:nvSpPr>
        <p:spPr>
          <a:xfrm>
            <a:off x="16493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3"/>
          <p:cNvSpPr/>
          <p:nvPr/>
        </p:nvSpPr>
        <p:spPr>
          <a:xfrm>
            <a:off x="62756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3"/>
          <p:cNvSpPr/>
          <p:nvPr/>
        </p:nvSpPr>
        <p:spPr>
          <a:xfrm>
            <a:off x="65552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3"/>
          <p:cNvSpPr/>
          <p:nvPr/>
        </p:nvSpPr>
        <p:spPr>
          <a:xfrm>
            <a:off x="19289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3"/>
          <p:cNvSpPr/>
          <p:nvPr/>
        </p:nvSpPr>
        <p:spPr>
          <a:xfrm>
            <a:off x="2208525" y="4472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3"/>
          <p:cNvSpPr txBox="1"/>
          <p:nvPr>
            <p:ph idx="4294967295" type="title"/>
          </p:nvPr>
        </p:nvSpPr>
        <p:spPr>
          <a:xfrm>
            <a:off x="166275" y="4456375"/>
            <a:ext cx="8233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Mono Medium"/>
                <a:ea typeface="Roboto Mono Medium"/>
                <a:cs typeface="Roboto Mono Medium"/>
                <a:sym typeface="Roboto Mono Medium"/>
              </a:rPr>
              <a:t> (4) git push</a:t>
            </a:r>
            <a:endParaRPr>
              <a:solidFill>
                <a:srgbClr val="F3F3F3"/>
              </a:solidFill>
              <a:latin typeface="Roboto Mono Medium"/>
              <a:ea typeface="Roboto Mono Medium"/>
              <a:cs typeface="Roboto Mono Medium"/>
              <a:sym typeface="Roboto Mono Medium"/>
            </a:endParaRPr>
          </a:p>
        </p:txBody>
      </p:sp>
      <p:sp>
        <p:nvSpPr>
          <p:cNvPr id="454" name="Google Shape;454;p43"/>
          <p:cNvSpPr/>
          <p:nvPr/>
        </p:nvSpPr>
        <p:spPr>
          <a:xfrm>
            <a:off x="68348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3"/>
          <p:cNvSpPr/>
          <p:nvPr/>
        </p:nvSpPr>
        <p:spPr>
          <a:xfrm>
            <a:off x="7114425" y="1676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3"/>
          <p:cNvSpPr txBox="1"/>
          <p:nvPr/>
        </p:nvSpPr>
        <p:spPr>
          <a:xfrm>
            <a:off x="612325" y="2123350"/>
            <a:ext cx="3403200" cy="880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Roboto Mono"/>
                <a:ea typeface="Roboto Mono"/>
                <a:cs typeface="Roboto Mono"/>
                <a:sym typeface="Roboto Mono"/>
              </a:rPr>
              <a:t>Your branch is ahead of 'origin/master' by 1 commits.</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p:txBody>
      </p:sp>
      <p:sp>
        <p:nvSpPr>
          <p:cNvPr id="457" name="Google Shape;457;p43"/>
          <p:cNvSpPr txBox="1"/>
          <p:nvPr/>
        </p:nvSpPr>
        <p:spPr>
          <a:xfrm>
            <a:off x="5361725" y="2123350"/>
            <a:ext cx="3261900" cy="880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Roboto Mono"/>
                <a:ea typeface="Roboto Mono"/>
                <a:cs typeface="Roboto Mono"/>
                <a:sym typeface="Roboto Mono"/>
              </a:rPr>
              <a:t>nothing to commit, working tree clean</a:t>
            </a:r>
            <a:endParaRPr>
              <a:solidFill>
                <a:srgbClr val="38761D"/>
              </a:solidFill>
              <a:latin typeface="Roboto Mono"/>
              <a:ea typeface="Roboto Mono"/>
              <a:cs typeface="Roboto Mono"/>
              <a:sym typeface="Roboto Mono"/>
            </a:endParaRPr>
          </a:p>
        </p:txBody>
      </p:sp>
      <p:cxnSp>
        <p:nvCxnSpPr>
          <p:cNvPr id="458" name="Google Shape;458;p43"/>
          <p:cNvCxnSpPr/>
          <p:nvPr/>
        </p:nvCxnSpPr>
        <p:spPr>
          <a:xfrm>
            <a:off x="4197175" y="2560000"/>
            <a:ext cx="852600" cy="7200"/>
          </a:xfrm>
          <a:prstGeom prst="straightConnector1">
            <a:avLst/>
          </a:prstGeom>
          <a:noFill/>
          <a:ln cap="flat" cmpd="sng" w="28575">
            <a:solidFill>
              <a:schemeClr val="dk2"/>
            </a:solidFill>
            <a:prstDash val="solid"/>
            <a:round/>
            <a:headEnd len="med" w="med" type="none"/>
            <a:tailEnd len="med" w="med" type="triangle"/>
          </a:ln>
        </p:spPr>
      </p:cxnSp>
      <p:sp>
        <p:nvSpPr>
          <p:cNvPr id="459" name="Google Shape;459;p43"/>
          <p:cNvSpPr txBox="1"/>
          <p:nvPr/>
        </p:nvSpPr>
        <p:spPr>
          <a:xfrm>
            <a:off x="4204125" y="2153725"/>
            <a:ext cx="969000" cy="1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Roboto Mono"/>
                <a:ea typeface="Roboto Mono"/>
                <a:cs typeface="Roboto Mono"/>
                <a:sym typeface="Roboto Mono"/>
              </a:rPr>
              <a:t>git push</a:t>
            </a:r>
            <a:endParaRPr sz="1000">
              <a:latin typeface="Roboto Mono"/>
              <a:ea typeface="Roboto Mono"/>
              <a:cs typeface="Roboto Mono"/>
              <a:sym typeface="Roboto Mono"/>
            </a:endParaRPr>
          </a:p>
        </p:txBody>
      </p:sp>
      <p:sp>
        <p:nvSpPr>
          <p:cNvPr id="460" name="Google Shape;460;p43"/>
          <p:cNvSpPr txBox="1"/>
          <p:nvPr/>
        </p:nvSpPr>
        <p:spPr>
          <a:xfrm>
            <a:off x="5361725" y="3103750"/>
            <a:ext cx="3261900" cy="4332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Roboto"/>
                <a:ea typeface="Roboto"/>
                <a:cs typeface="Roboto"/>
                <a:sym typeface="Roboto"/>
              </a:rPr>
              <a:t>GitHub</a:t>
            </a:r>
            <a:endParaRPr sz="2400">
              <a:latin typeface="Roboto"/>
              <a:ea typeface="Roboto"/>
              <a:cs typeface="Roboto"/>
              <a:sym typeface="Roboto"/>
            </a:endParaRPr>
          </a:p>
        </p:txBody>
      </p:sp>
      <p:sp>
        <p:nvSpPr>
          <p:cNvPr id="461" name="Google Shape;461;p43"/>
          <p:cNvSpPr txBox="1"/>
          <p:nvPr/>
        </p:nvSpPr>
        <p:spPr>
          <a:xfrm>
            <a:off x="612325" y="3103750"/>
            <a:ext cx="3403200" cy="4332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Roboto"/>
                <a:ea typeface="Roboto"/>
                <a:cs typeface="Roboto"/>
                <a:sym typeface="Roboto"/>
              </a:rPr>
              <a:t>Repositorio local</a:t>
            </a:r>
            <a:endParaRPr sz="24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4"/>
          <p:cNvSpPr txBox="1"/>
          <p:nvPr>
            <p:ph type="title"/>
          </p:nvPr>
        </p:nvSpPr>
        <p:spPr>
          <a:xfrm>
            <a:off x="311725" y="500925"/>
            <a:ext cx="3127500" cy="18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3000">
                <a:latin typeface="Roboto Mono"/>
                <a:ea typeface="Roboto Mono"/>
                <a:cs typeface="Roboto Mono"/>
                <a:sym typeface="Roboto Mono"/>
              </a:rPr>
              <a:t>git pecados</a:t>
            </a:r>
            <a:endParaRPr b="1" sz="3000">
              <a:latin typeface="Roboto Mono"/>
              <a:ea typeface="Roboto Mono"/>
              <a:cs typeface="Roboto Mono"/>
              <a:sym typeface="Roboto Mono"/>
            </a:endParaRPr>
          </a:p>
        </p:txBody>
      </p:sp>
      <p:sp>
        <p:nvSpPr>
          <p:cNvPr id="467" name="Google Shape;467;p44"/>
          <p:cNvSpPr txBox="1"/>
          <p:nvPr/>
        </p:nvSpPr>
        <p:spPr>
          <a:xfrm>
            <a:off x="4110900" y="542400"/>
            <a:ext cx="4728300" cy="40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No seguir el orden: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add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commit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push</a:t>
            </a:r>
            <a:endParaRPr>
              <a:solidFill>
                <a:srgbClr val="980000"/>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980000"/>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6AA84F"/>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45"/>
          <p:cNvSpPr txBox="1"/>
          <p:nvPr>
            <p:ph type="title"/>
          </p:nvPr>
        </p:nvSpPr>
        <p:spPr>
          <a:xfrm>
            <a:off x="311725" y="500925"/>
            <a:ext cx="3127500" cy="18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3000">
                <a:latin typeface="Roboto Mono"/>
                <a:ea typeface="Roboto Mono"/>
                <a:cs typeface="Roboto Mono"/>
                <a:sym typeface="Roboto Mono"/>
              </a:rPr>
              <a:t>git pecados</a:t>
            </a:r>
            <a:endParaRPr b="1" sz="3000">
              <a:latin typeface="Roboto Mono"/>
              <a:ea typeface="Roboto Mono"/>
              <a:cs typeface="Roboto Mono"/>
              <a:sym typeface="Roboto Mono"/>
            </a:endParaRPr>
          </a:p>
        </p:txBody>
      </p:sp>
      <p:sp>
        <p:nvSpPr>
          <p:cNvPr id="473" name="Google Shape;473;p45"/>
          <p:cNvSpPr txBox="1"/>
          <p:nvPr/>
        </p:nvSpPr>
        <p:spPr>
          <a:xfrm>
            <a:off x="4110900" y="542400"/>
            <a:ext cx="4728300" cy="40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No seguir el orden: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add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commit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push</a:t>
            </a:r>
            <a:endParaRPr>
              <a:solidFill>
                <a:srgbClr val="980000"/>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980000"/>
              </a:solidFill>
              <a:latin typeface="Roboto Mono"/>
              <a:ea typeface="Roboto Mono"/>
              <a:cs typeface="Roboto Mono"/>
              <a:sym typeface="Roboto Mon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Hacer commit sin mensaje:</a:t>
            </a:r>
            <a:endParaRPr>
              <a:latin typeface="Roboto"/>
              <a:ea typeface="Roboto"/>
              <a:cs typeface="Roboto"/>
              <a:sym typeface="Roboto"/>
            </a:endParaRPr>
          </a:p>
          <a:p>
            <a:pPr indent="0" lvl="0" marL="0" rtl="0" algn="l">
              <a:spcBef>
                <a:spcPts val="0"/>
              </a:spcBef>
              <a:spcAft>
                <a:spcPts val="0"/>
              </a:spcAft>
              <a:buNone/>
            </a:pPr>
            <a:r>
              <a:t/>
            </a:r>
            <a:endParaRPr>
              <a:latin typeface="Roboto Mono"/>
              <a:ea typeface="Roboto Mono"/>
              <a:cs typeface="Roboto Mono"/>
              <a:sym typeface="Roboto Mon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commit</a:t>
            </a:r>
            <a:endParaRPr>
              <a:solidFill>
                <a:srgbClr val="980000"/>
              </a:solidFill>
              <a:latin typeface="Roboto Mono"/>
              <a:ea typeface="Roboto Mono"/>
              <a:cs typeface="Roboto Mono"/>
              <a:sym typeface="Roboto Mon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commit -m</a:t>
            </a:r>
            <a:endParaRPr>
              <a:solidFill>
                <a:srgbClr val="980000"/>
              </a:solidFill>
              <a:latin typeface="Roboto Mono"/>
              <a:ea typeface="Roboto Mono"/>
              <a:cs typeface="Roboto Mono"/>
              <a:sym typeface="Roboto Mono"/>
            </a:endParaRPr>
          </a:p>
          <a:p>
            <a:pPr indent="0" lvl="0" marL="914400" rtl="0" algn="l">
              <a:spcBef>
                <a:spcPts val="0"/>
              </a:spcBef>
              <a:spcAft>
                <a:spcPts val="0"/>
              </a:spcAft>
              <a:buNone/>
            </a:pPr>
            <a:r>
              <a:t/>
            </a:r>
            <a:endParaRPr>
              <a:solidFill>
                <a:srgbClr val="6AA84F"/>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6"/>
          <p:cNvSpPr txBox="1"/>
          <p:nvPr>
            <p:ph type="title"/>
          </p:nvPr>
        </p:nvSpPr>
        <p:spPr>
          <a:xfrm>
            <a:off x="311725" y="500925"/>
            <a:ext cx="3127500" cy="18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3000">
                <a:latin typeface="Roboto Mono"/>
                <a:ea typeface="Roboto Mono"/>
                <a:cs typeface="Roboto Mono"/>
                <a:sym typeface="Roboto Mono"/>
              </a:rPr>
              <a:t>git pecados</a:t>
            </a:r>
            <a:endParaRPr b="1" sz="3000">
              <a:latin typeface="Roboto Mono"/>
              <a:ea typeface="Roboto Mono"/>
              <a:cs typeface="Roboto Mono"/>
              <a:sym typeface="Roboto Mono"/>
            </a:endParaRPr>
          </a:p>
        </p:txBody>
      </p:sp>
      <p:sp>
        <p:nvSpPr>
          <p:cNvPr id="479" name="Google Shape;479;p46"/>
          <p:cNvSpPr txBox="1"/>
          <p:nvPr/>
        </p:nvSpPr>
        <p:spPr>
          <a:xfrm>
            <a:off x="4110900" y="542400"/>
            <a:ext cx="4728300" cy="40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No seguir el orden: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add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commit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push</a:t>
            </a:r>
            <a:endParaRPr>
              <a:solidFill>
                <a:srgbClr val="980000"/>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980000"/>
              </a:solidFill>
              <a:latin typeface="Roboto Mono"/>
              <a:ea typeface="Roboto Mono"/>
              <a:cs typeface="Roboto Mono"/>
              <a:sym typeface="Roboto Mon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Hacer commit sin mensaje:</a:t>
            </a:r>
            <a:endParaRPr>
              <a:latin typeface="Roboto"/>
              <a:ea typeface="Roboto"/>
              <a:cs typeface="Roboto"/>
              <a:sym typeface="Roboto"/>
            </a:endParaRPr>
          </a:p>
          <a:p>
            <a:pPr indent="0" lvl="0" marL="0" rtl="0" algn="l">
              <a:spcBef>
                <a:spcPts val="0"/>
              </a:spcBef>
              <a:spcAft>
                <a:spcPts val="0"/>
              </a:spcAft>
              <a:buNone/>
            </a:pPr>
            <a:r>
              <a:t/>
            </a:r>
            <a:endParaRPr>
              <a:latin typeface="Roboto Mono"/>
              <a:ea typeface="Roboto Mono"/>
              <a:cs typeface="Roboto Mono"/>
              <a:sym typeface="Roboto Mon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commit</a:t>
            </a:r>
            <a:endParaRPr>
              <a:solidFill>
                <a:srgbClr val="980000"/>
              </a:solidFill>
              <a:latin typeface="Roboto Mono"/>
              <a:ea typeface="Roboto Mono"/>
              <a:cs typeface="Roboto Mono"/>
              <a:sym typeface="Roboto Mon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commit -m</a:t>
            </a:r>
            <a:endParaRPr>
              <a:solidFill>
                <a:srgbClr val="980000"/>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980000"/>
              </a:solidFill>
              <a:latin typeface="Roboto Mono"/>
              <a:ea typeface="Roboto Mono"/>
              <a:cs typeface="Roboto Mono"/>
              <a:sym typeface="Roboto Mon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Hacer cambios directamente en el navegador</a:t>
            </a:r>
            <a:endParaRPr>
              <a:latin typeface="Roboto"/>
              <a:ea typeface="Roboto"/>
              <a:cs typeface="Roboto"/>
              <a:sym typeface="Roboto"/>
            </a:endParaRPr>
          </a:p>
          <a:p>
            <a:pPr indent="0" lvl="0" marL="457200" rtl="0" algn="l">
              <a:spcBef>
                <a:spcPts val="0"/>
              </a:spcBef>
              <a:spcAft>
                <a:spcPts val="0"/>
              </a:spcAft>
              <a:buNone/>
            </a:pPr>
            <a:r>
              <a:rPr lang="es">
                <a:latin typeface="Roboto"/>
                <a:ea typeface="Roboto"/>
                <a:cs typeface="Roboto"/>
                <a:sym typeface="Roboto"/>
              </a:rPr>
              <a:t> </a:t>
            </a:r>
            <a:endParaRPr>
              <a:solidFill>
                <a:srgbClr val="6AA84F"/>
              </a:solidFill>
              <a:latin typeface="Roboto Mono"/>
              <a:ea typeface="Roboto Mono"/>
              <a:cs typeface="Roboto Mono"/>
              <a:sym typeface="Roboto Mono"/>
            </a:endParaRPr>
          </a:p>
        </p:txBody>
      </p:sp>
      <p:pic>
        <p:nvPicPr>
          <p:cNvPr id="480" name="Google Shape;480;p46"/>
          <p:cNvPicPr preferRelativeResize="0"/>
          <p:nvPr/>
        </p:nvPicPr>
        <p:blipFill>
          <a:blip r:embed="rId3">
            <a:alphaModFix/>
          </a:blip>
          <a:stretch>
            <a:fillRect/>
          </a:stretch>
        </p:blipFill>
        <p:spPr>
          <a:xfrm>
            <a:off x="360700" y="729300"/>
            <a:ext cx="8422598" cy="3684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7"/>
          <p:cNvSpPr txBox="1"/>
          <p:nvPr>
            <p:ph type="title"/>
          </p:nvPr>
        </p:nvSpPr>
        <p:spPr>
          <a:xfrm>
            <a:off x="311725" y="500925"/>
            <a:ext cx="3127500" cy="18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3000">
                <a:latin typeface="Roboto Mono"/>
                <a:ea typeface="Roboto Mono"/>
                <a:cs typeface="Roboto Mono"/>
                <a:sym typeface="Roboto Mono"/>
              </a:rPr>
              <a:t>git pecados</a:t>
            </a:r>
            <a:endParaRPr b="1" sz="3000">
              <a:latin typeface="Roboto Mono"/>
              <a:ea typeface="Roboto Mono"/>
              <a:cs typeface="Roboto Mono"/>
              <a:sym typeface="Roboto Mono"/>
            </a:endParaRPr>
          </a:p>
        </p:txBody>
      </p:sp>
      <p:sp>
        <p:nvSpPr>
          <p:cNvPr id="486" name="Google Shape;486;p47"/>
          <p:cNvSpPr txBox="1"/>
          <p:nvPr/>
        </p:nvSpPr>
        <p:spPr>
          <a:xfrm>
            <a:off x="4110900" y="542400"/>
            <a:ext cx="4728300" cy="40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No seguir el orden: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add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commit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push</a:t>
            </a:r>
            <a:endParaRPr>
              <a:solidFill>
                <a:srgbClr val="980000"/>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980000"/>
              </a:solidFill>
              <a:latin typeface="Roboto Mono"/>
              <a:ea typeface="Roboto Mono"/>
              <a:cs typeface="Roboto Mono"/>
              <a:sym typeface="Roboto Mon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Hacer commit sin mensaje:</a:t>
            </a:r>
            <a:endParaRPr>
              <a:latin typeface="Roboto"/>
              <a:ea typeface="Roboto"/>
              <a:cs typeface="Roboto"/>
              <a:sym typeface="Roboto"/>
            </a:endParaRPr>
          </a:p>
          <a:p>
            <a:pPr indent="0" lvl="0" marL="0" rtl="0" algn="l">
              <a:spcBef>
                <a:spcPts val="0"/>
              </a:spcBef>
              <a:spcAft>
                <a:spcPts val="0"/>
              </a:spcAft>
              <a:buNone/>
            </a:pPr>
            <a:r>
              <a:t/>
            </a:r>
            <a:endParaRPr>
              <a:latin typeface="Roboto Mono"/>
              <a:ea typeface="Roboto Mono"/>
              <a:cs typeface="Roboto Mono"/>
              <a:sym typeface="Roboto Mon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commit</a:t>
            </a:r>
            <a:endParaRPr>
              <a:solidFill>
                <a:srgbClr val="980000"/>
              </a:solidFill>
              <a:latin typeface="Roboto Mono"/>
              <a:ea typeface="Roboto Mono"/>
              <a:cs typeface="Roboto Mono"/>
              <a:sym typeface="Roboto Mon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commit -m</a:t>
            </a:r>
            <a:endParaRPr>
              <a:solidFill>
                <a:srgbClr val="980000"/>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980000"/>
              </a:solidFill>
              <a:latin typeface="Roboto Mono"/>
              <a:ea typeface="Roboto Mono"/>
              <a:cs typeface="Roboto Mono"/>
              <a:sym typeface="Roboto Mon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Hacer cambios directamente en el navegador</a:t>
            </a:r>
            <a:endParaRPr>
              <a:latin typeface="Roboto"/>
              <a:ea typeface="Roboto"/>
              <a:cs typeface="Roboto"/>
              <a:sym typeface="Roboto"/>
            </a:endParaRPr>
          </a:p>
          <a:p>
            <a:pPr indent="0" lvl="0" marL="457200" rtl="0" algn="l">
              <a:spcBef>
                <a:spcPts val="0"/>
              </a:spcBef>
              <a:spcAft>
                <a:spcPts val="0"/>
              </a:spcAft>
              <a:buNone/>
            </a:pPr>
            <a:r>
              <a:rPr lang="es">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Clonar un repositorio dentro de otro</a:t>
            </a:r>
            <a:endParaRPr>
              <a:latin typeface="Roboto"/>
              <a:ea typeface="Roboto"/>
              <a:cs typeface="Roboto"/>
              <a:sym typeface="Roboto"/>
            </a:endParaRPr>
          </a:p>
          <a:p>
            <a:pPr indent="0" lvl="0" marL="0" rtl="0" algn="l">
              <a:spcBef>
                <a:spcPts val="0"/>
              </a:spcBef>
              <a:spcAft>
                <a:spcPts val="0"/>
              </a:spcAft>
              <a:buNone/>
            </a:pPr>
            <a:r>
              <a:t/>
            </a:r>
            <a:endParaRPr>
              <a:solidFill>
                <a:srgbClr val="6AA84F"/>
              </a:solidFill>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8"/>
          <p:cNvSpPr txBox="1"/>
          <p:nvPr>
            <p:ph type="title"/>
          </p:nvPr>
        </p:nvSpPr>
        <p:spPr>
          <a:xfrm>
            <a:off x="311725" y="500925"/>
            <a:ext cx="3127500" cy="18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3000">
                <a:latin typeface="Roboto Mono"/>
                <a:ea typeface="Roboto Mono"/>
                <a:cs typeface="Roboto Mono"/>
                <a:sym typeface="Roboto Mono"/>
              </a:rPr>
              <a:t>git pecados</a:t>
            </a:r>
            <a:endParaRPr b="1" sz="3000">
              <a:latin typeface="Roboto Mono"/>
              <a:ea typeface="Roboto Mono"/>
              <a:cs typeface="Roboto Mono"/>
              <a:sym typeface="Roboto Mono"/>
            </a:endParaRPr>
          </a:p>
        </p:txBody>
      </p:sp>
      <p:sp>
        <p:nvSpPr>
          <p:cNvPr id="492" name="Google Shape;492;p48"/>
          <p:cNvSpPr txBox="1"/>
          <p:nvPr/>
        </p:nvSpPr>
        <p:spPr>
          <a:xfrm>
            <a:off x="4110900" y="542400"/>
            <a:ext cx="4728300" cy="40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No seguir el orden: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add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commit </a:t>
            </a:r>
            <a:r>
              <a:rPr lang="es">
                <a:latin typeface="Roboto Mono"/>
                <a:ea typeface="Roboto Mono"/>
                <a:cs typeface="Roboto Mono"/>
                <a:sym typeface="Roboto Mono"/>
              </a:rPr>
              <a:t>-&gt;</a:t>
            </a:r>
            <a:r>
              <a:rPr lang="es">
                <a:solidFill>
                  <a:srgbClr val="980000"/>
                </a:solidFill>
                <a:latin typeface="Roboto Mono"/>
                <a:ea typeface="Roboto Mono"/>
                <a:cs typeface="Roboto Mono"/>
                <a:sym typeface="Roboto Mono"/>
              </a:rPr>
              <a:t> git push</a:t>
            </a:r>
            <a:endParaRPr>
              <a:solidFill>
                <a:srgbClr val="980000"/>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980000"/>
              </a:solidFill>
              <a:latin typeface="Roboto Mono"/>
              <a:ea typeface="Roboto Mono"/>
              <a:cs typeface="Roboto Mono"/>
              <a:sym typeface="Roboto Mon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Hacer commit sin mensaje:</a:t>
            </a:r>
            <a:endParaRPr>
              <a:latin typeface="Roboto"/>
              <a:ea typeface="Roboto"/>
              <a:cs typeface="Roboto"/>
              <a:sym typeface="Roboto"/>
            </a:endParaRPr>
          </a:p>
          <a:p>
            <a:pPr indent="0" lvl="0" marL="0" rtl="0" algn="l">
              <a:spcBef>
                <a:spcPts val="0"/>
              </a:spcBef>
              <a:spcAft>
                <a:spcPts val="0"/>
              </a:spcAft>
              <a:buNone/>
            </a:pPr>
            <a:r>
              <a:t/>
            </a:r>
            <a:endParaRPr>
              <a:latin typeface="Roboto Mono"/>
              <a:ea typeface="Roboto Mono"/>
              <a:cs typeface="Roboto Mono"/>
              <a:sym typeface="Roboto Mon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commit</a:t>
            </a:r>
            <a:endParaRPr>
              <a:solidFill>
                <a:srgbClr val="980000"/>
              </a:solidFill>
              <a:latin typeface="Roboto Mono"/>
              <a:ea typeface="Roboto Mono"/>
              <a:cs typeface="Roboto Mono"/>
              <a:sym typeface="Roboto Mono"/>
            </a:endParaRPr>
          </a:p>
          <a:p>
            <a:pPr indent="457200" lvl="0" marL="457200" rtl="0" algn="l">
              <a:spcBef>
                <a:spcPts val="0"/>
              </a:spcBef>
              <a:spcAft>
                <a:spcPts val="0"/>
              </a:spcAft>
              <a:buNone/>
            </a:pPr>
            <a:r>
              <a:rPr lang="es">
                <a:solidFill>
                  <a:srgbClr val="980000"/>
                </a:solidFill>
                <a:latin typeface="Roboto Mono"/>
                <a:ea typeface="Roboto Mono"/>
                <a:cs typeface="Roboto Mono"/>
                <a:sym typeface="Roboto Mono"/>
              </a:rPr>
              <a:t>git commit -m</a:t>
            </a:r>
            <a:endParaRPr>
              <a:solidFill>
                <a:srgbClr val="980000"/>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980000"/>
              </a:solidFill>
              <a:latin typeface="Roboto Mono"/>
              <a:ea typeface="Roboto Mono"/>
              <a:cs typeface="Roboto Mono"/>
              <a:sym typeface="Roboto Mon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Hacer cambios directamente en el navegador</a:t>
            </a:r>
            <a:endParaRPr>
              <a:latin typeface="Roboto"/>
              <a:ea typeface="Roboto"/>
              <a:cs typeface="Roboto"/>
              <a:sym typeface="Roboto"/>
            </a:endParaRPr>
          </a:p>
          <a:p>
            <a:pPr indent="0" lvl="0" marL="457200" rtl="0" algn="l">
              <a:spcBef>
                <a:spcPts val="0"/>
              </a:spcBef>
              <a:spcAft>
                <a:spcPts val="0"/>
              </a:spcAft>
              <a:buNone/>
            </a:pPr>
            <a:r>
              <a:rPr lang="es">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Clonar un repositorio dentro de otro</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Borrar archivos directamente de la carpeta sin subir los cambios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solidFill>
                <a:srgbClr val="6AA84F"/>
              </a:solidFill>
              <a:latin typeface="Roboto Mono"/>
              <a:ea typeface="Roboto Mono"/>
              <a:cs typeface="Roboto Mono"/>
              <a:sym typeface="Roboto Mono"/>
            </a:endParaRPr>
          </a:p>
        </p:txBody>
      </p:sp>
      <p:sp>
        <p:nvSpPr>
          <p:cNvPr id="493" name="Google Shape;493;p48"/>
          <p:cNvSpPr txBox="1"/>
          <p:nvPr/>
        </p:nvSpPr>
        <p:spPr>
          <a:xfrm>
            <a:off x="4639950" y="4145400"/>
            <a:ext cx="3670200" cy="45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rgbClr val="000000"/>
              </a:buClr>
              <a:buSzPts val="1100"/>
              <a:buFont typeface="Arial"/>
              <a:buNone/>
            </a:pPr>
            <a:r>
              <a:rPr lang="es">
                <a:solidFill>
                  <a:srgbClr val="6AA84F"/>
                </a:solidFill>
                <a:latin typeface="Roboto Mono"/>
                <a:ea typeface="Roboto Mono"/>
                <a:cs typeface="Roboto Mono"/>
                <a:sym typeface="Roboto Mono"/>
              </a:rPr>
              <a:t>git rm nombre_archivo</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49"/>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t>Uso de git</a:t>
            </a:r>
            <a:endParaRPr sz="1800"/>
          </a:p>
        </p:txBody>
      </p:sp>
      <p:sp>
        <p:nvSpPr>
          <p:cNvPr id="499" name="Google Shape;499;p49"/>
          <p:cNvSpPr txBox="1"/>
          <p:nvPr>
            <p:ph type="title"/>
          </p:nvPr>
        </p:nvSpPr>
        <p:spPr>
          <a:xfrm>
            <a:off x="311750" y="831175"/>
            <a:ext cx="65370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Resumen</a:t>
            </a:r>
            <a:endParaRPr/>
          </a:p>
        </p:txBody>
      </p:sp>
      <p:pic>
        <p:nvPicPr>
          <p:cNvPr id="500" name="Google Shape;500;p49"/>
          <p:cNvPicPr preferRelativeResize="0"/>
          <p:nvPr/>
        </p:nvPicPr>
        <p:blipFill>
          <a:blip r:embed="rId3">
            <a:alphaModFix/>
          </a:blip>
          <a:stretch>
            <a:fillRect/>
          </a:stretch>
        </p:blipFill>
        <p:spPr>
          <a:xfrm>
            <a:off x="5646600" y="2270200"/>
            <a:ext cx="3192600" cy="26538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Actualizar repositorio</a:t>
            </a:r>
            <a:endParaRPr sz="3000"/>
          </a:p>
          <a:p>
            <a:pPr indent="0" lvl="0" marL="0" rtl="0" algn="l">
              <a:spcBef>
                <a:spcPts val="0"/>
              </a:spcBef>
              <a:spcAft>
                <a:spcPts val="0"/>
              </a:spcAft>
              <a:buNone/>
            </a:pPr>
            <a:r>
              <a:rPr lang="es" sz="3000"/>
              <a:t>local</a:t>
            </a:r>
            <a:endParaRPr sz="3000"/>
          </a:p>
        </p:txBody>
      </p:sp>
      <p:sp>
        <p:nvSpPr>
          <p:cNvPr id="506" name="Google Shape;506;p50"/>
          <p:cNvSpPr/>
          <p:nvPr/>
        </p:nvSpPr>
        <p:spPr>
          <a:xfrm>
            <a:off x="6213350" y="3739863"/>
            <a:ext cx="1460100" cy="977700"/>
          </a:xfrm>
          <a:prstGeom prst="can">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p:txBody>
      </p:sp>
      <p:sp>
        <p:nvSpPr>
          <p:cNvPr id="507" name="Google Shape;507;p50"/>
          <p:cNvSpPr/>
          <p:nvPr/>
        </p:nvSpPr>
        <p:spPr>
          <a:xfrm>
            <a:off x="6027650" y="403050"/>
            <a:ext cx="1831500" cy="1486800"/>
          </a:xfrm>
          <a:prstGeom prst="cube">
            <a:avLst>
              <a:gd fmla="val 152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p:txBody>
      </p:sp>
      <p:sp>
        <p:nvSpPr>
          <p:cNvPr id="508" name="Google Shape;508;p50"/>
          <p:cNvSpPr/>
          <p:nvPr/>
        </p:nvSpPr>
        <p:spPr>
          <a:xfrm>
            <a:off x="62861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0"/>
          <p:cNvSpPr/>
          <p:nvPr/>
        </p:nvSpPr>
        <p:spPr>
          <a:xfrm>
            <a:off x="65657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0"/>
          <p:cNvSpPr/>
          <p:nvPr/>
        </p:nvSpPr>
        <p:spPr>
          <a:xfrm>
            <a:off x="62133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0"/>
          <p:cNvSpPr/>
          <p:nvPr/>
        </p:nvSpPr>
        <p:spPr>
          <a:xfrm>
            <a:off x="64929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0"/>
          <p:cNvSpPr/>
          <p:nvPr/>
        </p:nvSpPr>
        <p:spPr>
          <a:xfrm>
            <a:off x="3973150" y="43961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0"/>
          <p:cNvSpPr txBox="1"/>
          <p:nvPr/>
        </p:nvSpPr>
        <p:spPr>
          <a:xfrm>
            <a:off x="4332350" y="43542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514" name="Google Shape;514;p50"/>
          <p:cNvSpPr/>
          <p:nvPr/>
        </p:nvSpPr>
        <p:spPr>
          <a:xfrm>
            <a:off x="67725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50"/>
          <p:cNvCxnSpPr>
            <a:stCxn id="507" idx="3"/>
          </p:cNvCxnSpPr>
          <p:nvPr/>
        </p:nvCxnSpPr>
        <p:spPr>
          <a:xfrm>
            <a:off x="6829905" y="1889850"/>
            <a:ext cx="0" cy="1436700"/>
          </a:xfrm>
          <a:prstGeom prst="straightConnector1">
            <a:avLst/>
          </a:prstGeom>
          <a:noFill/>
          <a:ln cap="flat" cmpd="sng" w="28575">
            <a:solidFill>
              <a:schemeClr val="accent4"/>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51"/>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Actualizar repositorio</a:t>
            </a:r>
            <a:endParaRPr sz="3000"/>
          </a:p>
          <a:p>
            <a:pPr indent="0" lvl="0" marL="0" rtl="0" algn="l">
              <a:spcBef>
                <a:spcPts val="0"/>
              </a:spcBef>
              <a:spcAft>
                <a:spcPts val="0"/>
              </a:spcAft>
              <a:buNone/>
            </a:pPr>
            <a:r>
              <a:rPr lang="es" sz="3000"/>
              <a:t>local</a:t>
            </a:r>
            <a:endParaRPr sz="3000"/>
          </a:p>
        </p:txBody>
      </p:sp>
      <p:sp>
        <p:nvSpPr>
          <p:cNvPr id="521" name="Google Shape;521;p51"/>
          <p:cNvSpPr txBox="1"/>
          <p:nvPr>
            <p:ph idx="1" type="body"/>
          </p:nvPr>
        </p:nvSpPr>
        <p:spPr>
          <a:xfrm>
            <a:off x="311700" y="2390650"/>
            <a:ext cx="3127500" cy="55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latin typeface="Roboto Mono Medium"/>
                <a:ea typeface="Roboto Mono Medium"/>
                <a:cs typeface="Roboto Mono Medium"/>
                <a:sym typeface="Roboto Mono Medium"/>
              </a:rPr>
              <a:t>git pull</a:t>
            </a:r>
            <a:endParaRPr sz="1800">
              <a:latin typeface="Roboto Mono Medium"/>
              <a:ea typeface="Roboto Mono Medium"/>
              <a:cs typeface="Roboto Mono Medium"/>
              <a:sym typeface="Roboto Mono Medium"/>
            </a:endParaRPr>
          </a:p>
        </p:txBody>
      </p:sp>
      <p:sp>
        <p:nvSpPr>
          <p:cNvPr id="522" name="Google Shape;522;p51"/>
          <p:cNvSpPr/>
          <p:nvPr/>
        </p:nvSpPr>
        <p:spPr>
          <a:xfrm>
            <a:off x="6213350" y="3739863"/>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p:txBody>
      </p:sp>
      <p:sp>
        <p:nvSpPr>
          <p:cNvPr id="523" name="Google Shape;523;p51"/>
          <p:cNvSpPr/>
          <p:nvPr/>
        </p:nvSpPr>
        <p:spPr>
          <a:xfrm>
            <a:off x="6027650" y="403050"/>
            <a:ext cx="1831500" cy="1486800"/>
          </a:xfrm>
          <a:prstGeom prst="cube">
            <a:avLst>
              <a:gd fmla="val 152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p:txBody>
      </p:sp>
      <p:sp>
        <p:nvSpPr>
          <p:cNvPr id="524" name="Google Shape;524;p51"/>
          <p:cNvSpPr/>
          <p:nvPr/>
        </p:nvSpPr>
        <p:spPr>
          <a:xfrm>
            <a:off x="62861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1"/>
          <p:cNvSpPr/>
          <p:nvPr/>
        </p:nvSpPr>
        <p:spPr>
          <a:xfrm>
            <a:off x="65657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1"/>
          <p:cNvSpPr/>
          <p:nvPr/>
        </p:nvSpPr>
        <p:spPr>
          <a:xfrm>
            <a:off x="62133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1"/>
          <p:cNvSpPr/>
          <p:nvPr/>
        </p:nvSpPr>
        <p:spPr>
          <a:xfrm>
            <a:off x="64929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1"/>
          <p:cNvSpPr/>
          <p:nvPr/>
        </p:nvSpPr>
        <p:spPr>
          <a:xfrm>
            <a:off x="3973150" y="43961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1"/>
          <p:cNvSpPr txBox="1"/>
          <p:nvPr/>
        </p:nvSpPr>
        <p:spPr>
          <a:xfrm>
            <a:off x="4332350" y="43542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530" name="Google Shape;530;p51"/>
          <p:cNvSpPr/>
          <p:nvPr/>
        </p:nvSpPr>
        <p:spPr>
          <a:xfrm>
            <a:off x="67725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1" name="Google Shape;531;p51"/>
          <p:cNvCxnSpPr>
            <a:stCxn id="523" idx="3"/>
          </p:cNvCxnSpPr>
          <p:nvPr/>
        </p:nvCxnSpPr>
        <p:spPr>
          <a:xfrm>
            <a:off x="6829905" y="1889850"/>
            <a:ext cx="0" cy="1436700"/>
          </a:xfrm>
          <a:prstGeom prst="straightConnector1">
            <a:avLst/>
          </a:prstGeom>
          <a:noFill/>
          <a:ln cap="flat" cmpd="sng" w="28575">
            <a:solidFill>
              <a:schemeClr val="accent4"/>
            </a:solidFill>
            <a:prstDash val="solid"/>
            <a:round/>
            <a:headEnd len="med" w="med" type="none"/>
            <a:tailEnd len="med" w="med" type="triangle"/>
          </a:ln>
        </p:spPr>
      </p:cxnSp>
      <p:sp>
        <p:nvSpPr>
          <p:cNvPr id="532" name="Google Shape;532;p51"/>
          <p:cNvSpPr txBox="1"/>
          <p:nvPr>
            <p:ph idx="1" type="body"/>
          </p:nvPr>
        </p:nvSpPr>
        <p:spPr>
          <a:xfrm>
            <a:off x="6936750" y="2390650"/>
            <a:ext cx="1460100" cy="55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solidFill>
                  <a:srgbClr val="000000"/>
                </a:solidFill>
                <a:latin typeface="Roboto Mono Medium"/>
                <a:ea typeface="Roboto Mono Medium"/>
                <a:cs typeface="Roboto Mono Medium"/>
                <a:sym typeface="Roboto Mono Medium"/>
              </a:rPr>
              <a:t>git pull</a:t>
            </a:r>
            <a:endParaRPr sz="1200">
              <a:solidFill>
                <a:srgbClr val="000000"/>
              </a:solidFill>
              <a:latin typeface="Roboto Mono Medium"/>
              <a:ea typeface="Roboto Mono Medium"/>
              <a:cs typeface="Roboto Mono Medium"/>
              <a:sym typeface="Roboto Mono Medium"/>
            </a:endParaRPr>
          </a:p>
        </p:txBody>
      </p:sp>
      <p:sp>
        <p:nvSpPr>
          <p:cNvPr id="533" name="Google Shape;533;p51"/>
          <p:cNvSpPr/>
          <p:nvPr/>
        </p:nvSpPr>
        <p:spPr>
          <a:xfrm>
            <a:off x="6845300" y="35854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oboto Mono Medium"/>
                <a:ea typeface="Roboto Mono Medium"/>
                <a:cs typeface="Roboto Mono Medium"/>
                <a:sym typeface="Roboto Mono Medium"/>
              </a:rPr>
              <a:t>¿Cómo interactuamos con Git?</a:t>
            </a:r>
            <a:endParaRPr>
              <a:latin typeface="Roboto Mono Medium"/>
              <a:ea typeface="Roboto Mono Medium"/>
              <a:cs typeface="Roboto Mono Medium"/>
              <a:sym typeface="Roboto Mono Medium"/>
            </a:endParaRPr>
          </a:p>
        </p:txBody>
      </p:sp>
      <p:sp>
        <p:nvSpPr>
          <p:cNvPr id="93" name="Google Shape;93;p16"/>
          <p:cNvSpPr txBox="1"/>
          <p:nvPr/>
        </p:nvSpPr>
        <p:spPr>
          <a:xfrm>
            <a:off x="1365600" y="2197650"/>
            <a:ext cx="6412800" cy="7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500">
                <a:latin typeface="Roboto"/>
                <a:ea typeface="Roboto"/>
                <a:cs typeface="Roboto"/>
                <a:sym typeface="Roboto"/>
              </a:rPr>
              <a:t>¡Con la línea de comandos!</a:t>
            </a:r>
            <a:endParaRPr sz="25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7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52"/>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Subir</a:t>
            </a:r>
            <a:endParaRPr sz="3000"/>
          </a:p>
          <a:p>
            <a:pPr indent="0" lvl="0" marL="0" rtl="0" algn="l">
              <a:spcBef>
                <a:spcPts val="0"/>
              </a:spcBef>
              <a:spcAft>
                <a:spcPts val="0"/>
              </a:spcAft>
              <a:buNone/>
            </a:pPr>
            <a:r>
              <a:rPr lang="es" sz="3000"/>
              <a:t>cambios</a:t>
            </a:r>
            <a:endParaRPr sz="3000"/>
          </a:p>
        </p:txBody>
      </p:sp>
      <p:sp>
        <p:nvSpPr>
          <p:cNvPr id="539" name="Google Shape;539;p52"/>
          <p:cNvSpPr/>
          <p:nvPr/>
        </p:nvSpPr>
        <p:spPr>
          <a:xfrm>
            <a:off x="6213350" y="3739863"/>
            <a:ext cx="1460100" cy="977700"/>
          </a:xfrm>
          <a:prstGeom prst="can">
            <a:avLst>
              <a:gd fmla="val 25000" name="adj"/>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Espacio de trabajo</a:t>
            </a:r>
            <a:endParaRPr>
              <a:solidFill>
                <a:srgbClr val="F3F3F3"/>
              </a:solidFill>
            </a:endParaRPr>
          </a:p>
        </p:txBody>
      </p:sp>
      <p:sp>
        <p:nvSpPr>
          <p:cNvPr id="540" name="Google Shape;540;p52"/>
          <p:cNvSpPr/>
          <p:nvPr/>
        </p:nvSpPr>
        <p:spPr>
          <a:xfrm>
            <a:off x="62861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2"/>
          <p:cNvSpPr/>
          <p:nvPr/>
        </p:nvSpPr>
        <p:spPr>
          <a:xfrm>
            <a:off x="65657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2"/>
          <p:cNvSpPr/>
          <p:nvPr/>
        </p:nvSpPr>
        <p:spPr>
          <a:xfrm>
            <a:off x="3973150" y="43961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2"/>
          <p:cNvSpPr txBox="1"/>
          <p:nvPr/>
        </p:nvSpPr>
        <p:spPr>
          <a:xfrm>
            <a:off x="4332350" y="43542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544" name="Google Shape;544;p52"/>
          <p:cNvSpPr/>
          <p:nvPr/>
        </p:nvSpPr>
        <p:spPr>
          <a:xfrm>
            <a:off x="6845300" y="3585450"/>
            <a:ext cx="279600" cy="2796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2"/>
          <p:cNvSpPr/>
          <p:nvPr/>
        </p:nvSpPr>
        <p:spPr>
          <a:xfrm>
            <a:off x="5730525" y="922475"/>
            <a:ext cx="2250300" cy="9777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F3F3F3"/>
                </a:solidFill>
              </a:rPr>
              <a:t>Staging area</a:t>
            </a:r>
            <a:endParaRPr sz="1800">
              <a:solidFill>
                <a:srgbClr val="F3F3F3"/>
              </a:solidFill>
            </a:endParaRPr>
          </a:p>
        </p:txBody>
      </p:sp>
      <p:cxnSp>
        <p:nvCxnSpPr>
          <p:cNvPr id="546" name="Google Shape;546;p52"/>
          <p:cNvCxnSpPr/>
          <p:nvPr/>
        </p:nvCxnSpPr>
        <p:spPr>
          <a:xfrm rot="10800000">
            <a:off x="6876625" y="2166500"/>
            <a:ext cx="0" cy="1215900"/>
          </a:xfrm>
          <a:prstGeom prst="straightConnector1">
            <a:avLst/>
          </a:prstGeom>
          <a:noFill/>
          <a:ln cap="flat" cmpd="sng" w="28575">
            <a:solidFill>
              <a:schemeClr val="accent4"/>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53"/>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Subir</a:t>
            </a:r>
            <a:endParaRPr sz="3000"/>
          </a:p>
          <a:p>
            <a:pPr indent="0" lvl="0" marL="0" rtl="0" algn="l">
              <a:spcBef>
                <a:spcPts val="0"/>
              </a:spcBef>
              <a:spcAft>
                <a:spcPts val="0"/>
              </a:spcAft>
              <a:buNone/>
            </a:pPr>
            <a:r>
              <a:rPr lang="es" sz="3000"/>
              <a:t>cambios</a:t>
            </a:r>
            <a:endParaRPr sz="3000"/>
          </a:p>
        </p:txBody>
      </p:sp>
      <p:sp>
        <p:nvSpPr>
          <p:cNvPr id="552" name="Google Shape;552;p53"/>
          <p:cNvSpPr txBox="1"/>
          <p:nvPr>
            <p:ph idx="1" type="body"/>
          </p:nvPr>
        </p:nvSpPr>
        <p:spPr>
          <a:xfrm>
            <a:off x="311700" y="2390650"/>
            <a:ext cx="3127500" cy="5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Mono Medium"/>
                <a:ea typeface="Roboto Mono Medium"/>
                <a:cs typeface="Roboto Mono Medium"/>
                <a:sym typeface="Roboto Mono Medium"/>
              </a:rPr>
              <a:t>git add</a:t>
            </a:r>
            <a:endParaRPr sz="1800">
              <a:latin typeface="Roboto Mono Medium"/>
              <a:ea typeface="Roboto Mono Medium"/>
              <a:cs typeface="Roboto Mono Medium"/>
              <a:sym typeface="Roboto Mono Medium"/>
            </a:endParaRPr>
          </a:p>
          <a:p>
            <a:pPr indent="0" lvl="0" marL="0" rtl="0" algn="l">
              <a:spcBef>
                <a:spcPts val="1600"/>
              </a:spcBef>
              <a:spcAft>
                <a:spcPts val="1600"/>
              </a:spcAft>
              <a:buNone/>
            </a:pPr>
            <a:r>
              <a:rPr lang="es" sz="1800">
                <a:latin typeface="Roboto Mono Medium"/>
                <a:ea typeface="Roboto Mono Medium"/>
                <a:cs typeface="Roboto Mono Medium"/>
                <a:sym typeface="Roboto Mono Medium"/>
              </a:rPr>
              <a:t>git rm</a:t>
            </a:r>
            <a:endParaRPr sz="1800">
              <a:latin typeface="Roboto Mono Medium"/>
              <a:ea typeface="Roboto Mono Medium"/>
              <a:cs typeface="Roboto Mono Medium"/>
              <a:sym typeface="Roboto Mono Medium"/>
            </a:endParaRPr>
          </a:p>
        </p:txBody>
      </p:sp>
      <p:sp>
        <p:nvSpPr>
          <p:cNvPr id="553" name="Google Shape;553;p53"/>
          <p:cNvSpPr/>
          <p:nvPr/>
        </p:nvSpPr>
        <p:spPr>
          <a:xfrm>
            <a:off x="6213350" y="3739863"/>
            <a:ext cx="1460100" cy="977700"/>
          </a:xfrm>
          <a:prstGeom prst="can">
            <a:avLst>
              <a:gd fmla="val 25000" name="adj"/>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Espacio de trabajo</a:t>
            </a:r>
            <a:endParaRPr>
              <a:solidFill>
                <a:srgbClr val="F3F3F3"/>
              </a:solidFill>
            </a:endParaRPr>
          </a:p>
        </p:txBody>
      </p:sp>
      <p:sp>
        <p:nvSpPr>
          <p:cNvPr id="554" name="Google Shape;554;p53"/>
          <p:cNvSpPr/>
          <p:nvPr/>
        </p:nvSpPr>
        <p:spPr>
          <a:xfrm>
            <a:off x="62861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3"/>
          <p:cNvSpPr/>
          <p:nvPr/>
        </p:nvSpPr>
        <p:spPr>
          <a:xfrm>
            <a:off x="65657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3"/>
          <p:cNvSpPr/>
          <p:nvPr/>
        </p:nvSpPr>
        <p:spPr>
          <a:xfrm>
            <a:off x="3973150" y="43961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3"/>
          <p:cNvSpPr txBox="1"/>
          <p:nvPr/>
        </p:nvSpPr>
        <p:spPr>
          <a:xfrm>
            <a:off x="4332350" y="43542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558" name="Google Shape;558;p53"/>
          <p:cNvSpPr txBox="1"/>
          <p:nvPr>
            <p:ph idx="1" type="body"/>
          </p:nvPr>
        </p:nvSpPr>
        <p:spPr>
          <a:xfrm>
            <a:off x="7054525" y="2331175"/>
            <a:ext cx="1460100" cy="977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s" sz="1200">
                <a:solidFill>
                  <a:srgbClr val="000000"/>
                </a:solidFill>
                <a:latin typeface="Roboto Mono Medium"/>
                <a:ea typeface="Roboto Mono Medium"/>
                <a:cs typeface="Roboto Mono Medium"/>
                <a:sym typeface="Roboto Mono Medium"/>
              </a:rPr>
              <a:t>git add</a:t>
            </a:r>
            <a:endParaRPr sz="1200">
              <a:solidFill>
                <a:srgbClr val="000000"/>
              </a:solidFill>
              <a:latin typeface="Roboto Mono Medium"/>
              <a:ea typeface="Roboto Mono Medium"/>
              <a:cs typeface="Roboto Mono Medium"/>
              <a:sym typeface="Roboto Mono Medium"/>
            </a:endParaRPr>
          </a:p>
          <a:p>
            <a:pPr indent="0" lvl="0" marL="0" rtl="0" algn="l">
              <a:lnSpc>
                <a:spcPct val="100000"/>
              </a:lnSpc>
              <a:spcBef>
                <a:spcPts val="1600"/>
              </a:spcBef>
              <a:spcAft>
                <a:spcPts val="1600"/>
              </a:spcAft>
              <a:buNone/>
            </a:pPr>
            <a:r>
              <a:rPr lang="es" sz="1200">
                <a:solidFill>
                  <a:srgbClr val="000000"/>
                </a:solidFill>
                <a:latin typeface="Roboto Mono Medium"/>
                <a:ea typeface="Roboto Mono Medium"/>
                <a:cs typeface="Roboto Mono Medium"/>
                <a:sym typeface="Roboto Mono Medium"/>
              </a:rPr>
              <a:t>git rm</a:t>
            </a:r>
            <a:endParaRPr sz="1200">
              <a:solidFill>
                <a:srgbClr val="000000"/>
              </a:solidFill>
              <a:latin typeface="Roboto Mono Medium"/>
              <a:ea typeface="Roboto Mono Medium"/>
              <a:cs typeface="Roboto Mono Medium"/>
              <a:sym typeface="Roboto Mono Medium"/>
            </a:endParaRPr>
          </a:p>
        </p:txBody>
      </p:sp>
      <p:sp>
        <p:nvSpPr>
          <p:cNvPr id="559" name="Google Shape;559;p53"/>
          <p:cNvSpPr/>
          <p:nvPr/>
        </p:nvSpPr>
        <p:spPr>
          <a:xfrm>
            <a:off x="6845300" y="3585450"/>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p:nvPr/>
        </p:nvSpPr>
        <p:spPr>
          <a:xfrm>
            <a:off x="5730525" y="922475"/>
            <a:ext cx="2250300" cy="9777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F3F3F3"/>
                </a:solidFill>
              </a:rPr>
              <a:t>Staging area</a:t>
            </a:r>
            <a:endParaRPr sz="1800">
              <a:solidFill>
                <a:srgbClr val="F3F3F3"/>
              </a:solidFill>
            </a:endParaRPr>
          </a:p>
        </p:txBody>
      </p:sp>
      <p:cxnSp>
        <p:nvCxnSpPr>
          <p:cNvPr id="561" name="Google Shape;561;p53"/>
          <p:cNvCxnSpPr/>
          <p:nvPr/>
        </p:nvCxnSpPr>
        <p:spPr>
          <a:xfrm rot="10800000">
            <a:off x="6876625" y="2166500"/>
            <a:ext cx="0" cy="1215900"/>
          </a:xfrm>
          <a:prstGeom prst="straightConnector1">
            <a:avLst/>
          </a:prstGeom>
          <a:noFill/>
          <a:ln cap="flat" cmpd="sng" w="28575">
            <a:solidFill>
              <a:schemeClr val="accent4"/>
            </a:solidFill>
            <a:prstDash val="solid"/>
            <a:round/>
            <a:headEnd len="med" w="med" type="none"/>
            <a:tailEnd len="med" w="med" type="triangle"/>
          </a:ln>
        </p:spPr>
      </p:cxnSp>
      <p:sp>
        <p:nvSpPr>
          <p:cNvPr id="562" name="Google Shape;562;p53"/>
          <p:cNvSpPr/>
          <p:nvPr/>
        </p:nvSpPr>
        <p:spPr>
          <a:xfrm>
            <a:off x="5933750" y="70620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5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Subir</a:t>
            </a:r>
            <a:endParaRPr sz="3000"/>
          </a:p>
          <a:p>
            <a:pPr indent="0" lvl="0" marL="0" rtl="0" algn="l">
              <a:spcBef>
                <a:spcPts val="0"/>
              </a:spcBef>
              <a:spcAft>
                <a:spcPts val="0"/>
              </a:spcAft>
              <a:buNone/>
            </a:pPr>
            <a:r>
              <a:rPr lang="es" sz="3000"/>
              <a:t>cambios</a:t>
            </a:r>
            <a:endParaRPr sz="3000"/>
          </a:p>
        </p:txBody>
      </p:sp>
      <p:sp>
        <p:nvSpPr>
          <p:cNvPr id="568" name="Google Shape;568;p54"/>
          <p:cNvSpPr/>
          <p:nvPr/>
        </p:nvSpPr>
        <p:spPr>
          <a:xfrm>
            <a:off x="6073575" y="4165788"/>
            <a:ext cx="1460100" cy="977700"/>
          </a:xfrm>
          <a:prstGeom prst="can">
            <a:avLst>
              <a:gd fmla="val 25000" name="adj"/>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Espacio de trabajo</a:t>
            </a:r>
            <a:endParaRPr>
              <a:solidFill>
                <a:srgbClr val="F3F3F3"/>
              </a:solidFill>
            </a:endParaRPr>
          </a:p>
        </p:txBody>
      </p:sp>
      <p:sp>
        <p:nvSpPr>
          <p:cNvPr id="569" name="Google Shape;569;p54"/>
          <p:cNvSpPr/>
          <p:nvPr/>
        </p:nvSpPr>
        <p:spPr>
          <a:xfrm>
            <a:off x="6146325" y="4011363"/>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4"/>
          <p:cNvSpPr/>
          <p:nvPr/>
        </p:nvSpPr>
        <p:spPr>
          <a:xfrm>
            <a:off x="6425925" y="4011363"/>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4"/>
          <p:cNvSpPr/>
          <p:nvPr/>
        </p:nvSpPr>
        <p:spPr>
          <a:xfrm>
            <a:off x="3973150" y="43961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txBox="1"/>
          <p:nvPr/>
        </p:nvSpPr>
        <p:spPr>
          <a:xfrm>
            <a:off x="4332350" y="43542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573" name="Google Shape;573;p54"/>
          <p:cNvSpPr/>
          <p:nvPr/>
        </p:nvSpPr>
        <p:spPr>
          <a:xfrm>
            <a:off x="6705525" y="4011375"/>
            <a:ext cx="279600" cy="2796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4"/>
          <p:cNvSpPr/>
          <p:nvPr/>
        </p:nvSpPr>
        <p:spPr>
          <a:xfrm>
            <a:off x="5590750" y="2089175"/>
            <a:ext cx="2250300" cy="9777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F3F3F3"/>
                </a:solidFill>
              </a:rPr>
              <a:t>Staging area</a:t>
            </a:r>
            <a:endParaRPr sz="1800">
              <a:solidFill>
                <a:srgbClr val="F3F3F3"/>
              </a:solidFill>
            </a:endParaRPr>
          </a:p>
        </p:txBody>
      </p:sp>
      <p:cxnSp>
        <p:nvCxnSpPr>
          <p:cNvPr id="575" name="Google Shape;575;p54"/>
          <p:cNvCxnSpPr/>
          <p:nvPr/>
        </p:nvCxnSpPr>
        <p:spPr>
          <a:xfrm rot="10800000">
            <a:off x="6736850" y="3144725"/>
            <a:ext cx="0" cy="663600"/>
          </a:xfrm>
          <a:prstGeom prst="straightConnector1">
            <a:avLst/>
          </a:prstGeom>
          <a:noFill/>
          <a:ln cap="flat" cmpd="sng" w="28575">
            <a:solidFill>
              <a:schemeClr val="accent4"/>
            </a:solidFill>
            <a:prstDash val="solid"/>
            <a:round/>
            <a:headEnd len="med" w="med" type="none"/>
            <a:tailEnd len="med" w="med" type="triangle"/>
          </a:ln>
        </p:spPr>
      </p:cxnSp>
      <p:sp>
        <p:nvSpPr>
          <p:cNvPr id="576" name="Google Shape;576;p54"/>
          <p:cNvSpPr/>
          <p:nvPr/>
        </p:nvSpPr>
        <p:spPr>
          <a:xfrm>
            <a:off x="5793975" y="187290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4"/>
          <p:cNvSpPr/>
          <p:nvPr/>
        </p:nvSpPr>
        <p:spPr>
          <a:xfrm>
            <a:off x="5922925" y="166963"/>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p:txBody>
      </p:sp>
      <p:cxnSp>
        <p:nvCxnSpPr>
          <p:cNvPr id="578" name="Google Shape;578;p54"/>
          <p:cNvCxnSpPr/>
          <p:nvPr/>
        </p:nvCxnSpPr>
        <p:spPr>
          <a:xfrm rot="10800000">
            <a:off x="6715900" y="1285125"/>
            <a:ext cx="0" cy="663600"/>
          </a:xfrm>
          <a:prstGeom prst="straightConnector1">
            <a:avLst/>
          </a:prstGeom>
          <a:noFill/>
          <a:ln cap="flat" cmpd="sng" w="28575">
            <a:solidFill>
              <a:schemeClr val="accent4"/>
            </a:solidFill>
            <a:prstDash val="solid"/>
            <a:round/>
            <a:headEnd len="med" w="med" type="none"/>
            <a:tailEnd len="med" w="med" type="triangle"/>
          </a:ln>
        </p:spPr>
      </p:cxnSp>
      <p:sp>
        <p:nvSpPr>
          <p:cNvPr id="579" name="Google Shape;579;p54"/>
          <p:cNvSpPr/>
          <p:nvPr/>
        </p:nvSpPr>
        <p:spPr>
          <a:xfrm>
            <a:off x="5992575" y="-12"/>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4"/>
          <p:cNvSpPr/>
          <p:nvPr/>
        </p:nvSpPr>
        <p:spPr>
          <a:xfrm>
            <a:off x="6272175" y="-12"/>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55"/>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Subir</a:t>
            </a:r>
            <a:endParaRPr sz="3000"/>
          </a:p>
          <a:p>
            <a:pPr indent="0" lvl="0" marL="0" rtl="0" algn="l">
              <a:spcBef>
                <a:spcPts val="0"/>
              </a:spcBef>
              <a:spcAft>
                <a:spcPts val="0"/>
              </a:spcAft>
              <a:buNone/>
            </a:pPr>
            <a:r>
              <a:rPr lang="es" sz="3000"/>
              <a:t>cambios</a:t>
            </a:r>
            <a:endParaRPr sz="3000"/>
          </a:p>
        </p:txBody>
      </p:sp>
      <p:sp>
        <p:nvSpPr>
          <p:cNvPr id="586" name="Google Shape;586;p55"/>
          <p:cNvSpPr txBox="1"/>
          <p:nvPr>
            <p:ph idx="1" type="body"/>
          </p:nvPr>
        </p:nvSpPr>
        <p:spPr>
          <a:xfrm>
            <a:off x="311700" y="2390650"/>
            <a:ext cx="3462000" cy="55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latin typeface="Roboto Mono Medium"/>
                <a:ea typeface="Roboto Mono Medium"/>
                <a:cs typeface="Roboto Mono Medium"/>
                <a:sym typeface="Roboto Mono Medium"/>
              </a:rPr>
              <a:t>git commit -m “mensaje”</a:t>
            </a:r>
            <a:endParaRPr sz="1800">
              <a:latin typeface="Roboto Mono Medium"/>
              <a:ea typeface="Roboto Mono Medium"/>
              <a:cs typeface="Roboto Mono Medium"/>
              <a:sym typeface="Roboto Mono Medium"/>
            </a:endParaRPr>
          </a:p>
        </p:txBody>
      </p:sp>
      <p:sp>
        <p:nvSpPr>
          <p:cNvPr id="587" name="Google Shape;587;p55"/>
          <p:cNvSpPr/>
          <p:nvPr/>
        </p:nvSpPr>
        <p:spPr>
          <a:xfrm>
            <a:off x="6073575" y="4013388"/>
            <a:ext cx="1460100" cy="977700"/>
          </a:xfrm>
          <a:prstGeom prst="can">
            <a:avLst>
              <a:gd fmla="val 25000" name="adj"/>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Espacio de trabajo</a:t>
            </a:r>
            <a:endParaRPr>
              <a:solidFill>
                <a:srgbClr val="F3F3F3"/>
              </a:solidFill>
            </a:endParaRPr>
          </a:p>
        </p:txBody>
      </p:sp>
      <p:sp>
        <p:nvSpPr>
          <p:cNvPr id="588" name="Google Shape;588;p55"/>
          <p:cNvSpPr/>
          <p:nvPr/>
        </p:nvSpPr>
        <p:spPr>
          <a:xfrm>
            <a:off x="6146325" y="3858963"/>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5"/>
          <p:cNvSpPr/>
          <p:nvPr/>
        </p:nvSpPr>
        <p:spPr>
          <a:xfrm>
            <a:off x="6425925" y="3858963"/>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5"/>
          <p:cNvSpPr/>
          <p:nvPr/>
        </p:nvSpPr>
        <p:spPr>
          <a:xfrm>
            <a:off x="3973150" y="43961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5"/>
          <p:cNvSpPr txBox="1"/>
          <p:nvPr/>
        </p:nvSpPr>
        <p:spPr>
          <a:xfrm>
            <a:off x="4332350" y="43542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592" name="Google Shape;592;p55"/>
          <p:cNvSpPr/>
          <p:nvPr/>
        </p:nvSpPr>
        <p:spPr>
          <a:xfrm>
            <a:off x="6705525" y="385897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5"/>
          <p:cNvSpPr/>
          <p:nvPr/>
        </p:nvSpPr>
        <p:spPr>
          <a:xfrm>
            <a:off x="5590750" y="2089175"/>
            <a:ext cx="2250300" cy="977700"/>
          </a:xfrm>
          <a:prstGeom prst="rect">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F3F3F3"/>
                </a:solidFill>
              </a:rPr>
              <a:t>Staging area</a:t>
            </a:r>
            <a:endParaRPr sz="1800">
              <a:solidFill>
                <a:srgbClr val="F3F3F3"/>
              </a:solidFill>
            </a:endParaRPr>
          </a:p>
        </p:txBody>
      </p:sp>
      <p:cxnSp>
        <p:nvCxnSpPr>
          <p:cNvPr id="594" name="Google Shape;594;p55"/>
          <p:cNvCxnSpPr/>
          <p:nvPr/>
        </p:nvCxnSpPr>
        <p:spPr>
          <a:xfrm rot="10800000">
            <a:off x="6736850" y="3144725"/>
            <a:ext cx="0" cy="663600"/>
          </a:xfrm>
          <a:prstGeom prst="straightConnector1">
            <a:avLst/>
          </a:prstGeom>
          <a:noFill/>
          <a:ln cap="flat" cmpd="sng" w="28575">
            <a:solidFill>
              <a:schemeClr val="accent4"/>
            </a:solidFill>
            <a:prstDash val="solid"/>
            <a:round/>
            <a:headEnd len="med" w="med" type="none"/>
            <a:tailEnd len="med" w="med" type="triangle"/>
          </a:ln>
        </p:spPr>
      </p:cxnSp>
      <p:sp>
        <p:nvSpPr>
          <p:cNvPr id="595" name="Google Shape;595;p55"/>
          <p:cNvSpPr/>
          <p:nvPr/>
        </p:nvSpPr>
        <p:spPr>
          <a:xfrm>
            <a:off x="5922925" y="243163"/>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p:txBody>
      </p:sp>
      <p:cxnSp>
        <p:nvCxnSpPr>
          <p:cNvPr id="596" name="Google Shape;596;p55"/>
          <p:cNvCxnSpPr/>
          <p:nvPr/>
        </p:nvCxnSpPr>
        <p:spPr>
          <a:xfrm rot="10800000">
            <a:off x="6715900" y="1285125"/>
            <a:ext cx="0" cy="663600"/>
          </a:xfrm>
          <a:prstGeom prst="straightConnector1">
            <a:avLst/>
          </a:prstGeom>
          <a:noFill/>
          <a:ln cap="flat" cmpd="sng" w="28575">
            <a:solidFill>
              <a:schemeClr val="accent4"/>
            </a:solidFill>
            <a:prstDash val="solid"/>
            <a:round/>
            <a:headEnd len="med" w="med" type="none"/>
            <a:tailEnd len="med" w="med" type="triangle"/>
          </a:ln>
        </p:spPr>
      </p:cxnSp>
      <p:sp>
        <p:nvSpPr>
          <p:cNvPr id="597" name="Google Shape;597;p55"/>
          <p:cNvSpPr txBox="1"/>
          <p:nvPr>
            <p:ph idx="1" type="body"/>
          </p:nvPr>
        </p:nvSpPr>
        <p:spPr>
          <a:xfrm>
            <a:off x="6831375" y="1285125"/>
            <a:ext cx="1460100" cy="977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lang="es" sz="1200">
                <a:solidFill>
                  <a:srgbClr val="000000"/>
                </a:solidFill>
                <a:latin typeface="Roboto Mono Medium"/>
                <a:ea typeface="Roboto Mono Medium"/>
                <a:cs typeface="Roboto Mono Medium"/>
                <a:sym typeface="Roboto Mono Medium"/>
              </a:rPr>
              <a:t>git commit</a:t>
            </a:r>
            <a:endParaRPr sz="1200">
              <a:solidFill>
                <a:srgbClr val="000000"/>
              </a:solidFill>
              <a:latin typeface="Roboto Mono Medium"/>
              <a:ea typeface="Roboto Mono Medium"/>
              <a:cs typeface="Roboto Mono Medium"/>
              <a:sym typeface="Roboto Mono Medium"/>
            </a:endParaRPr>
          </a:p>
        </p:txBody>
      </p:sp>
      <p:sp>
        <p:nvSpPr>
          <p:cNvPr id="598" name="Google Shape;598;p55"/>
          <p:cNvSpPr/>
          <p:nvPr/>
        </p:nvSpPr>
        <p:spPr>
          <a:xfrm>
            <a:off x="5992575" y="7618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5"/>
          <p:cNvSpPr/>
          <p:nvPr/>
        </p:nvSpPr>
        <p:spPr>
          <a:xfrm>
            <a:off x="6272175" y="7618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5"/>
          <p:cNvSpPr/>
          <p:nvPr/>
        </p:nvSpPr>
        <p:spPr>
          <a:xfrm>
            <a:off x="6551775" y="7620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56"/>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Subir</a:t>
            </a:r>
            <a:endParaRPr sz="3000"/>
          </a:p>
          <a:p>
            <a:pPr indent="0" lvl="0" marL="0" rtl="0" algn="l">
              <a:spcBef>
                <a:spcPts val="0"/>
              </a:spcBef>
              <a:spcAft>
                <a:spcPts val="0"/>
              </a:spcAft>
              <a:buNone/>
            </a:pPr>
            <a:r>
              <a:rPr lang="es" sz="3000"/>
              <a:t>cambios</a:t>
            </a:r>
            <a:endParaRPr sz="3000"/>
          </a:p>
        </p:txBody>
      </p:sp>
      <p:sp>
        <p:nvSpPr>
          <p:cNvPr id="606" name="Google Shape;606;p56"/>
          <p:cNvSpPr/>
          <p:nvPr/>
        </p:nvSpPr>
        <p:spPr>
          <a:xfrm>
            <a:off x="3973150" y="43961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6"/>
          <p:cNvSpPr txBox="1"/>
          <p:nvPr/>
        </p:nvSpPr>
        <p:spPr>
          <a:xfrm>
            <a:off x="4332350" y="43542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608" name="Google Shape;608;p56"/>
          <p:cNvSpPr/>
          <p:nvPr/>
        </p:nvSpPr>
        <p:spPr>
          <a:xfrm>
            <a:off x="6213350" y="3739863"/>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p:txBody>
      </p:sp>
      <p:sp>
        <p:nvSpPr>
          <p:cNvPr id="609" name="Google Shape;609;p56"/>
          <p:cNvSpPr/>
          <p:nvPr/>
        </p:nvSpPr>
        <p:spPr>
          <a:xfrm>
            <a:off x="6027650" y="403050"/>
            <a:ext cx="1831500" cy="1486800"/>
          </a:xfrm>
          <a:prstGeom prst="cube">
            <a:avLst>
              <a:gd fmla="val 152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p:txBody>
      </p:sp>
      <p:sp>
        <p:nvSpPr>
          <p:cNvPr id="610" name="Google Shape;610;p56"/>
          <p:cNvSpPr/>
          <p:nvPr/>
        </p:nvSpPr>
        <p:spPr>
          <a:xfrm>
            <a:off x="62861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6"/>
          <p:cNvSpPr/>
          <p:nvPr/>
        </p:nvSpPr>
        <p:spPr>
          <a:xfrm>
            <a:off x="65657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6"/>
          <p:cNvSpPr/>
          <p:nvPr/>
        </p:nvSpPr>
        <p:spPr>
          <a:xfrm>
            <a:off x="62133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6"/>
          <p:cNvSpPr/>
          <p:nvPr/>
        </p:nvSpPr>
        <p:spPr>
          <a:xfrm>
            <a:off x="64929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4" name="Google Shape;614;p56"/>
          <p:cNvCxnSpPr/>
          <p:nvPr/>
        </p:nvCxnSpPr>
        <p:spPr>
          <a:xfrm>
            <a:off x="6820725" y="2180400"/>
            <a:ext cx="9300" cy="1146300"/>
          </a:xfrm>
          <a:prstGeom prst="straightConnector1">
            <a:avLst/>
          </a:prstGeom>
          <a:noFill/>
          <a:ln cap="flat" cmpd="sng" w="28575">
            <a:solidFill>
              <a:schemeClr val="accent4"/>
            </a:solidFill>
            <a:prstDash val="solid"/>
            <a:round/>
            <a:headEnd len="med" w="med" type="triangle"/>
            <a:tailEnd len="med" w="med" type="none"/>
          </a:ln>
        </p:spPr>
      </p:cxnSp>
      <p:sp>
        <p:nvSpPr>
          <p:cNvPr id="615" name="Google Shape;615;p56"/>
          <p:cNvSpPr/>
          <p:nvPr/>
        </p:nvSpPr>
        <p:spPr>
          <a:xfrm>
            <a:off x="6845300" y="35854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5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Subir</a:t>
            </a:r>
            <a:endParaRPr sz="3000"/>
          </a:p>
          <a:p>
            <a:pPr indent="0" lvl="0" marL="0" rtl="0" algn="l">
              <a:spcBef>
                <a:spcPts val="0"/>
              </a:spcBef>
              <a:spcAft>
                <a:spcPts val="0"/>
              </a:spcAft>
              <a:buNone/>
            </a:pPr>
            <a:r>
              <a:rPr lang="es" sz="3000"/>
              <a:t>cambios</a:t>
            </a:r>
            <a:endParaRPr sz="3000"/>
          </a:p>
        </p:txBody>
      </p:sp>
      <p:sp>
        <p:nvSpPr>
          <p:cNvPr id="621" name="Google Shape;621;p57"/>
          <p:cNvSpPr txBox="1"/>
          <p:nvPr>
            <p:ph idx="1" type="body"/>
          </p:nvPr>
        </p:nvSpPr>
        <p:spPr>
          <a:xfrm>
            <a:off x="311700" y="2390650"/>
            <a:ext cx="3462000" cy="55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latin typeface="Roboto Mono Medium"/>
                <a:ea typeface="Roboto Mono Medium"/>
                <a:cs typeface="Roboto Mono Medium"/>
                <a:sym typeface="Roboto Mono Medium"/>
              </a:rPr>
              <a:t>git push</a:t>
            </a:r>
            <a:endParaRPr sz="1800">
              <a:latin typeface="Roboto Mono Medium"/>
              <a:ea typeface="Roboto Mono Medium"/>
              <a:cs typeface="Roboto Mono Medium"/>
              <a:sym typeface="Roboto Mono Medium"/>
            </a:endParaRPr>
          </a:p>
        </p:txBody>
      </p:sp>
      <p:sp>
        <p:nvSpPr>
          <p:cNvPr id="622" name="Google Shape;622;p57"/>
          <p:cNvSpPr/>
          <p:nvPr/>
        </p:nvSpPr>
        <p:spPr>
          <a:xfrm>
            <a:off x="3973150" y="43961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7"/>
          <p:cNvSpPr txBox="1"/>
          <p:nvPr/>
        </p:nvSpPr>
        <p:spPr>
          <a:xfrm>
            <a:off x="4332350" y="4354275"/>
            <a:ext cx="83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Archivo</a:t>
            </a:r>
            <a:endParaRPr>
              <a:latin typeface="Roboto"/>
              <a:ea typeface="Roboto"/>
              <a:cs typeface="Roboto"/>
              <a:sym typeface="Roboto"/>
            </a:endParaRPr>
          </a:p>
        </p:txBody>
      </p:sp>
      <p:sp>
        <p:nvSpPr>
          <p:cNvPr id="624" name="Google Shape;624;p57"/>
          <p:cNvSpPr/>
          <p:nvPr/>
        </p:nvSpPr>
        <p:spPr>
          <a:xfrm>
            <a:off x="6213350" y="3739863"/>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p:txBody>
      </p:sp>
      <p:sp>
        <p:nvSpPr>
          <p:cNvPr id="625" name="Google Shape;625;p57"/>
          <p:cNvSpPr/>
          <p:nvPr/>
        </p:nvSpPr>
        <p:spPr>
          <a:xfrm>
            <a:off x="6027650" y="403050"/>
            <a:ext cx="1831500" cy="1486800"/>
          </a:xfrm>
          <a:prstGeom prst="cube">
            <a:avLst>
              <a:gd fmla="val 152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p:txBody>
      </p:sp>
      <p:sp>
        <p:nvSpPr>
          <p:cNvPr id="626" name="Google Shape;626;p57"/>
          <p:cNvSpPr/>
          <p:nvPr/>
        </p:nvSpPr>
        <p:spPr>
          <a:xfrm>
            <a:off x="62861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7"/>
          <p:cNvSpPr/>
          <p:nvPr/>
        </p:nvSpPr>
        <p:spPr>
          <a:xfrm>
            <a:off x="6565700" y="3585438"/>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7"/>
          <p:cNvSpPr/>
          <p:nvPr/>
        </p:nvSpPr>
        <p:spPr>
          <a:xfrm>
            <a:off x="62133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7"/>
          <p:cNvSpPr/>
          <p:nvPr/>
        </p:nvSpPr>
        <p:spPr>
          <a:xfrm>
            <a:off x="64929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 name="Google Shape;630;p57"/>
          <p:cNvCxnSpPr/>
          <p:nvPr/>
        </p:nvCxnSpPr>
        <p:spPr>
          <a:xfrm>
            <a:off x="6820725" y="2180400"/>
            <a:ext cx="9300" cy="1146300"/>
          </a:xfrm>
          <a:prstGeom prst="straightConnector1">
            <a:avLst/>
          </a:prstGeom>
          <a:noFill/>
          <a:ln cap="flat" cmpd="sng" w="28575">
            <a:solidFill>
              <a:schemeClr val="accent4"/>
            </a:solidFill>
            <a:prstDash val="solid"/>
            <a:round/>
            <a:headEnd len="med" w="med" type="triangle"/>
            <a:tailEnd len="med" w="med" type="none"/>
          </a:ln>
        </p:spPr>
      </p:cxnSp>
      <p:sp>
        <p:nvSpPr>
          <p:cNvPr id="631" name="Google Shape;631;p57"/>
          <p:cNvSpPr txBox="1"/>
          <p:nvPr>
            <p:ph idx="1" type="body"/>
          </p:nvPr>
        </p:nvSpPr>
        <p:spPr>
          <a:xfrm>
            <a:off x="6936750" y="2390650"/>
            <a:ext cx="1460100" cy="55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solidFill>
                  <a:srgbClr val="000000"/>
                </a:solidFill>
                <a:latin typeface="Roboto Mono Medium"/>
                <a:ea typeface="Roboto Mono Medium"/>
                <a:cs typeface="Roboto Mono Medium"/>
                <a:sym typeface="Roboto Mono Medium"/>
              </a:rPr>
              <a:t>git push</a:t>
            </a:r>
            <a:endParaRPr sz="1200">
              <a:solidFill>
                <a:srgbClr val="000000"/>
              </a:solidFill>
              <a:latin typeface="Roboto Mono Medium"/>
              <a:ea typeface="Roboto Mono Medium"/>
              <a:cs typeface="Roboto Mono Medium"/>
              <a:sym typeface="Roboto Mono Medium"/>
            </a:endParaRPr>
          </a:p>
        </p:txBody>
      </p:sp>
      <p:sp>
        <p:nvSpPr>
          <p:cNvPr id="632" name="Google Shape;632;p57"/>
          <p:cNvSpPr/>
          <p:nvPr/>
        </p:nvSpPr>
        <p:spPr>
          <a:xfrm>
            <a:off x="6845300" y="3585450"/>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7"/>
          <p:cNvSpPr/>
          <p:nvPr/>
        </p:nvSpPr>
        <p:spPr>
          <a:xfrm>
            <a:off x="6772550" y="223625"/>
            <a:ext cx="279600" cy="2796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58"/>
          <p:cNvSpPr txBox="1"/>
          <p:nvPr>
            <p:ph type="title"/>
          </p:nvPr>
        </p:nvSpPr>
        <p:spPr>
          <a:xfrm>
            <a:off x="702450" y="1949400"/>
            <a:ext cx="77391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9000"/>
              <a:t>¡</a:t>
            </a:r>
            <a:r>
              <a:rPr lang="es" sz="9000"/>
              <a:t>Preguntas!</a:t>
            </a:r>
            <a:endParaRPr sz="9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CLI - Command Line Interface</a:t>
            </a:r>
            <a:endParaRPr/>
          </a:p>
        </p:txBody>
      </p:sp>
      <p:sp>
        <p:nvSpPr>
          <p:cNvPr id="99" name="Google Shape;99;p17"/>
          <p:cNvSpPr txBox="1"/>
          <p:nvPr>
            <p:ph idx="1" type="body"/>
          </p:nvPr>
        </p:nvSpPr>
        <p:spPr>
          <a:xfrm>
            <a:off x="4633550" y="24485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Es una forma de interactuar con el computador y sistema operativo</a:t>
            </a:r>
            <a:endParaRPr sz="1800"/>
          </a:p>
          <a:p>
            <a:pPr indent="0" lvl="0" marL="0" rtl="0" algn="l">
              <a:spcBef>
                <a:spcPts val="1600"/>
              </a:spcBef>
              <a:spcAft>
                <a:spcPts val="0"/>
              </a:spcAft>
              <a:buNone/>
            </a:pPr>
            <a:r>
              <a:rPr lang="es" sz="1800"/>
              <a:t>Se remonta al tiempo anterior a las interfaces gráficas</a:t>
            </a:r>
            <a:endParaRPr sz="1800"/>
          </a:p>
          <a:p>
            <a:pPr indent="0" lvl="0" marL="0" rtl="0" algn="l">
              <a:spcBef>
                <a:spcPts val="1600"/>
              </a:spcBef>
              <a:spcAft>
                <a:spcPts val="1600"/>
              </a:spcAft>
              <a:buNone/>
            </a:pPr>
            <a:r>
              <a:rPr lang="es" sz="1800"/>
              <a:t>Tiene muchas opciones no incorporadas en la interfaz gráfica</a:t>
            </a:r>
            <a:endParaRPr sz="1800"/>
          </a:p>
        </p:txBody>
      </p:sp>
      <p:pic>
        <p:nvPicPr>
          <p:cNvPr id="100" name="Google Shape;100;p17"/>
          <p:cNvPicPr preferRelativeResize="0"/>
          <p:nvPr/>
        </p:nvPicPr>
        <p:blipFill>
          <a:blip r:embed="rId3">
            <a:alphaModFix/>
          </a:blip>
          <a:stretch>
            <a:fillRect/>
          </a:stretch>
        </p:blipFill>
        <p:spPr>
          <a:xfrm>
            <a:off x="282313" y="1657313"/>
            <a:ext cx="3765330" cy="1828875"/>
          </a:xfrm>
          <a:prstGeom prst="rect">
            <a:avLst/>
          </a:prstGeom>
          <a:noFill/>
          <a:ln>
            <a:noFill/>
          </a:ln>
        </p:spPr>
      </p:pic>
      <p:pic>
        <p:nvPicPr>
          <p:cNvPr id="101" name="Google Shape;101;p17"/>
          <p:cNvPicPr preferRelativeResize="0"/>
          <p:nvPr/>
        </p:nvPicPr>
        <p:blipFill>
          <a:blip r:embed="rId4">
            <a:alphaModFix/>
          </a:blip>
          <a:stretch>
            <a:fillRect/>
          </a:stretch>
        </p:blipFill>
        <p:spPr>
          <a:xfrm>
            <a:off x="4217050" y="2691175"/>
            <a:ext cx="4800999" cy="2362200"/>
          </a:xfrm>
          <a:prstGeom prst="rect">
            <a:avLst/>
          </a:prstGeom>
          <a:noFill/>
          <a:ln>
            <a:noFill/>
          </a:ln>
        </p:spPr>
      </p:pic>
      <p:pic>
        <p:nvPicPr>
          <p:cNvPr id="102" name="Google Shape;102;p17"/>
          <p:cNvPicPr preferRelativeResize="0"/>
          <p:nvPr/>
        </p:nvPicPr>
        <p:blipFill>
          <a:blip r:embed="rId5">
            <a:alphaModFix/>
          </a:blip>
          <a:stretch>
            <a:fillRect/>
          </a:stretch>
        </p:blipFill>
        <p:spPr>
          <a:xfrm>
            <a:off x="646163" y="2957838"/>
            <a:ext cx="3037614" cy="182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CLI - Algunos comandos de</a:t>
            </a:r>
            <a:endParaRPr/>
          </a:p>
          <a:p>
            <a:pPr indent="0" lvl="0" marL="0" rtl="0" algn="l">
              <a:spcBef>
                <a:spcPts val="0"/>
              </a:spcBef>
              <a:spcAft>
                <a:spcPts val="0"/>
              </a:spcAft>
              <a:buNone/>
            </a:pPr>
            <a:r>
              <a:rPr lang="es"/>
              <a:t>Bash (Mac/Linux) </a:t>
            </a:r>
            <a:endParaRPr/>
          </a:p>
        </p:txBody>
      </p:sp>
      <p:sp>
        <p:nvSpPr>
          <p:cNvPr id="108" name="Google Shape;108;p18"/>
          <p:cNvSpPr txBox="1"/>
          <p:nvPr>
            <p:ph idx="1" type="body"/>
          </p:nvPr>
        </p:nvSpPr>
        <p:spPr>
          <a:xfrm>
            <a:off x="4748125" y="801750"/>
            <a:ext cx="1358400" cy="3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1800"/>
              <a:t>pwd</a:t>
            </a:r>
            <a:endParaRPr sz="1800"/>
          </a:p>
          <a:p>
            <a:pPr indent="0" lvl="0" marL="0" rtl="0" algn="l">
              <a:spcBef>
                <a:spcPts val="1600"/>
              </a:spcBef>
              <a:spcAft>
                <a:spcPts val="0"/>
              </a:spcAft>
              <a:buClr>
                <a:srgbClr val="000000"/>
              </a:buClr>
              <a:buSzPts val="1100"/>
              <a:buFont typeface="Arial"/>
              <a:buNone/>
            </a:pPr>
            <a:r>
              <a:rPr lang="es" sz="1800"/>
              <a:t>ls</a:t>
            </a:r>
            <a:endParaRPr sz="1800"/>
          </a:p>
          <a:p>
            <a:pPr indent="0" lvl="0" marL="0" rtl="0" algn="l">
              <a:spcBef>
                <a:spcPts val="1600"/>
              </a:spcBef>
              <a:spcAft>
                <a:spcPts val="0"/>
              </a:spcAft>
              <a:buNone/>
            </a:pPr>
            <a:r>
              <a:rPr lang="es" sz="1800"/>
              <a:t>cd</a:t>
            </a:r>
            <a:endParaRPr sz="1800"/>
          </a:p>
          <a:p>
            <a:pPr indent="0" lvl="0" marL="0" rtl="0" algn="l">
              <a:spcBef>
                <a:spcPts val="1600"/>
              </a:spcBef>
              <a:spcAft>
                <a:spcPts val="0"/>
              </a:spcAft>
              <a:buNone/>
            </a:pPr>
            <a:r>
              <a:rPr lang="es" sz="1800"/>
              <a:t>cat</a:t>
            </a:r>
            <a:endParaRPr sz="1800"/>
          </a:p>
          <a:p>
            <a:pPr indent="0" lvl="0" marL="0" rtl="0" algn="l">
              <a:spcBef>
                <a:spcPts val="1600"/>
              </a:spcBef>
              <a:spcAft>
                <a:spcPts val="0"/>
              </a:spcAft>
              <a:buNone/>
            </a:pPr>
            <a:r>
              <a:rPr lang="es" sz="1800"/>
              <a:t>cp</a:t>
            </a:r>
            <a:endParaRPr sz="1800"/>
          </a:p>
          <a:p>
            <a:pPr indent="0" lvl="0" marL="0" rtl="0" algn="l">
              <a:spcBef>
                <a:spcPts val="1600"/>
              </a:spcBef>
              <a:spcAft>
                <a:spcPts val="0"/>
              </a:spcAft>
              <a:buNone/>
            </a:pPr>
            <a:r>
              <a:rPr lang="es" sz="1800"/>
              <a:t>mv</a:t>
            </a:r>
            <a:endParaRPr sz="1800"/>
          </a:p>
          <a:p>
            <a:pPr indent="0" lvl="0" marL="0" rtl="0" algn="l">
              <a:spcBef>
                <a:spcPts val="1600"/>
              </a:spcBef>
              <a:spcAft>
                <a:spcPts val="0"/>
              </a:spcAft>
              <a:buClr>
                <a:srgbClr val="000000"/>
              </a:buClr>
              <a:buSzPts val="1100"/>
              <a:buFont typeface="Arial"/>
              <a:buNone/>
            </a:pPr>
            <a:r>
              <a:rPr lang="es" sz="1800"/>
              <a:t>mkdir</a:t>
            </a:r>
            <a:endParaRPr sz="1800"/>
          </a:p>
          <a:p>
            <a:pPr indent="0" lvl="0" marL="0" rtl="0" algn="l">
              <a:spcBef>
                <a:spcPts val="1600"/>
              </a:spcBef>
              <a:spcAft>
                <a:spcPts val="1600"/>
              </a:spcAft>
              <a:buNone/>
            </a:pPr>
            <a:r>
              <a:t/>
            </a:r>
            <a:endParaRPr sz="1800"/>
          </a:p>
        </p:txBody>
      </p:sp>
      <p:sp>
        <p:nvSpPr>
          <p:cNvPr id="109" name="Google Shape;109;p18"/>
          <p:cNvSpPr txBox="1"/>
          <p:nvPr>
            <p:ph idx="1" type="body"/>
          </p:nvPr>
        </p:nvSpPr>
        <p:spPr>
          <a:xfrm>
            <a:off x="6836425" y="801750"/>
            <a:ext cx="1358400" cy="3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1800"/>
              <a:t>rm</a:t>
            </a:r>
            <a:endParaRPr sz="1800"/>
          </a:p>
          <a:p>
            <a:pPr indent="0" lvl="0" marL="0" rtl="0" algn="l">
              <a:spcBef>
                <a:spcPts val="1600"/>
              </a:spcBef>
              <a:spcAft>
                <a:spcPts val="0"/>
              </a:spcAft>
              <a:buNone/>
            </a:pPr>
            <a:r>
              <a:rPr lang="es" sz="1800"/>
              <a:t>rmdir</a:t>
            </a:r>
            <a:endParaRPr sz="1800"/>
          </a:p>
          <a:p>
            <a:pPr indent="0" lvl="0" marL="0" rtl="0" algn="l">
              <a:spcBef>
                <a:spcPts val="1600"/>
              </a:spcBef>
              <a:spcAft>
                <a:spcPts val="0"/>
              </a:spcAft>
              <a:buNone/>
            </a:pPr>
            <a:r>
              <a:rPr lang="es" sz="1800"/>
              <a:t>clear</a:t>
            </a:r>
            <a:endParaRPr sz="1800"/>
          </a:p>
          <a:p>
            <a:pPr indent="0" lvl="0" marL="0" rtl="0" algn="l">
              <a:spcBef>
                <a:spcPts val="1600"/>
              </a:spcBef>
              <a:spcAft>
                <a:spcPts val="0"/>
              </a:spcAft>
              <a:buNone/>
            </a:pPr>
            <a:r>
              <a:rPr lang="es" sz="1800"/>
              <a:t>echo</a:t>
            </a:r>
            <a:endParaRPr sz="1800"/>
          </a:p>
          <a:p>
            <a:pPr indent="0" lvl="0" marL="0" rtl="0" algn="l">
              <a:spcBef>
                <a:spcPts val="1600"/>
              </a:spcBef>
              <a:spcAft>
                <a:spcPts val="0"/>
              </a:spcAft>
              <a:buNone/>
            </a:pPr>
            <a:r>
              <a:rPr lang="es" sz="1800"/>
              <a:t>&gt;</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rPr lang="es" u="sng">
                <a:solidFill>
                  <a:schemeClr val="hlink"/>
                </a:solidFill>
                <a:hlinkClick r:id="rId3"/>
              </a:rPr>
              <a:t>Más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Dos alternativas: CMD y PowerShell</a:t>
            </a:r>
            <a:endParaRPr sz="2000"/>
          </a:p>
          <a:p>
            <a:pPr indent="0" lvl="0" marL="0" rtl="0" algn="l">
              <a:spcBef>
                <a:spcPts val="1600"/>
              </a:spcBef>
              <a:spcAft>
                <a:spcPts val="0"/>
              </a:spcAft>
              <a:buNone/>
            </a:pPr>
            <a:r>
              <a:rPr lang="es" sz="2000"/>
              <a:t>Es mejor usar PowerShell:</a:t>
            </a:r>
            <a:endParaRPr sz="2000"/>
          </a:p>
          <a:p>
            <a:pPr indent="-355600" lvl="0" marL="457200" rtl="0" algn="l">
              <a:spcBef>
                <a:spcPts val="1600"/>
              </a:spcBef>
              <a:spcAft>
                <a:spcPts val="0"/>
              </a:spcAft>
              <a:buSzPts val="2000"/>
              <a:buChar char="●"/>
            </a:pPr>
            <a:r>
              <a:rPr lang="es" sz="2000"/>
              <a:t>Soporta los comandos de:</a:t>
            </a:r>
            <a:endParaRPr sz="2000"/>
          </a:p>
          <a:p>
            <a:pPr indent="-355600" lvl="1" marL="914400" rtl="0" algn="l">
              <a:spcBef>
                <a:spcPts val="0"/>
              </a:spcBef>
              <a:spcAft>
                <a:spcPts val="0"/>
              </a:spcAft>
              <a:buSzPts val="2000"/>
              <a:buChar char="○"/>
            </a:pPr>
            <a:r>
              <a:rPr lang="es" sz="2000"/>
              <a:t>Bash</a:t>
            </a:r>
            <a:endParaRPr sz="2000"/>
          </a:p>
          <a:p>
            <a:pPr indent="-355600" lvl="1" marL="914400" rtl="0" algn="l">
              <a:spcBef>
                <a:spcPts val="0"/>
              </a:spcBef>
              <a:spcAft>
                <a:spcPts val="0"/>
              </a:spcAft>
              <a:buSzPts val="2000"/>
              <a:buChar char="○"/>
            </a:pPr>
            <a:r>
              <a:rPr lang="es" sz="2000"/>
              <a:t>CMD</a:t>
            </a:r>
            <a:endParaRPr sz="2000"/>
          </a:p>
          <a:p>
            <a:pPr indent="-355600" lvl="1" marL="914400" rtl="0" algn="l">
              <a:spcBef>
                <a:spcPts val="0"/>
              </a:spcBef>
              <a:spcAft>
                <a:spcPts val="0"/>
              </a:spcAft>
              <a:buSzPts val="2000"/>
              <a:buChar char="○"/>
            </a:pPr>
            <a:r>
              <a:rPr lang="es" sz="2000"/>
              <a:t>Comandos propios</a:t>
            </a:r>
            <a:endParaRPr sz="2000"/>
          </a:p>
          <a:p>
            <a:pPr indent="-355600" lvl="0" marL="457200" rtl="0" algn="l">
              <a:spcBef>
                <a:spcPts val="0"/>
              </a:spcBef>
              <a:spcAft>
                <a:spcPts val="0"/>
              </a:spcAft>
              <a:buSzPts val="2000"/>
              <a:buChar char="●"/>
            </a:pPr>
            <a:r>
              <a:rPr lang="es" sz="2000"/>
              <a:t>COMMAND</a:t>
            </a:r>
            <a:endParaRPr sz="2000"/>
          </a:p>
          <a:p>
            <a:pPr indent="-355600" lvl="0" marL="457200" rtl="0" algn="l">
              <a:spcBef>
                <a:spcPts val="0"/>
              </a:spcBef>
              <a:spcAft>
                <a:spcPts val="0"/>
              </a:spcAft>
              <a:buSzPts val="2000"/>
              <a:buChar char="●"/>
            </a:pPr>
            <a:r>
              <a:rPr lang="es" sz="2000"/>
              <a:t>Get-Help &lt;comando&gt;</a:t>
            </a:r>
            <a:endParaRPr sz="2000"/>
          </a:p>
          <a:p>
            <a:pPr indent="-355600" lvl="0" marL="457200" rtl="0" algn="l">
              <a:spcBef>
                <a:spcPts val="0"/>
              </a:spcBef>
              <a:spcAft>
                <a:spcPts val="0"/>
              </a:spcAft>
              <a:buSzPts val="2000"/>
              <a:buChar char="●"/>
            </a:pPr>
            <a:r>
              <a:rPr lang="es" sz="2000"/>
              <a:t>“Non Case-sensitive”</a:t>
            </a:r>
            <a:endParaRPr sz="2000"/>
          </a:p>
          <a:p>
            <a:pPr indent="0" lvl="0" marL="0" rtl="0" algn="l">
              <a:spcBef>
                <a:spcPts val="1600"/>
              </a:spcBef>
              <a:spcAft>
                <a:spcPts val="1600"/>
              </a:spcAft>
              <a:buNone/>
            </a:pPr>
            <a:r>
              <a:t/>
            </a:r>
            <a:endParaRPr/>
          </a:p>
        </p:txBody>
      </p:sp>
      <p:sp>
        <p:nvSpPr>
          <p:cNvPr id="115" name="Google Shape;115;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CLI - Algunos comandos</a:t>
            </a:r>
            <a:endParaRPr/>
          </a:p>
          <a:p>
            <a:pPr indent="0" lvl="0" marL="0" rtl="0" algn="l">
              <a:spcBef>
                <a:spcPts val="0"/>
              </a:spcBef>
              <a:spcAft>
                <a:spcPts val="0"/>
              </a:spcAft>
              <a:buNone/>
            </a:pPr>
            <a:r>
              <a:rPr lang="es"/>
              <a:t>Windows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27725" y="2159250"/>
            <a:ext cx="3430800" cy="8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000"/>
              <a:t>Repositorios</a:t>
            </a:r>
            <a:endParaRPr sz="4000"/>
          </a:p>
        </p:txBody>
      </p:sp>
      <p:pic>
        <p:nvPicPr>
          <p:cNvPr id="121" name="Google Shape;121;p20"/>
          <p:cNvPicPr preferRelativeResize="0"/>
          <p:nvPr/>
        </p:nvPicPr>
        <p:blipFill>
          <a:blip r:embed="rId3">
            <a:alphaModFix/>
          </a:blip>
          <a:stretch>
            <a:fillRect/>
          </a:stretch>
        </p:blipFill>
        <p:spPr>
          <a:xfrm>
            <a:off x="4877475" y="219800"/>
            <a:ext cx="3306575" cy="1355700"/>
          </a:xfrm>
          <a:prstGeom prst="rect">
            <a:avLst/>
          </a:prstGeom>
          <a:noFill/>
          <a:ln>
            <a:noFill/>
          </a:ln>
        </p:spPr>
      </p:pic>
      <p:sp>
        <p:nvSpPr>
          <p:cNvPr id="122" name="Google Shape;122;p20"/>
          <p:cNvSpPr/>
          <p:nvPr/>
        </p:nvSpPr>
        <p:spPr>
          <a:xfrm>
            <a:off x="5519904" y="3444475"/>
            <a:ext cx="2021700" cy="15609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(Espacio de trabajo)</a:t>
            </a:r>
            <a:endParaRPr>
              <a:solidFill>
                <a:srgbClr val="F3F3F3"/>
              </a:solidFill>
            </a:endParaRPr>
          </a:p>
        </p:txBody>
      </p:sp>
      <p:sp>
        <p:nvSpPr>
          <p:cNvPr id="123" name="Google Shape;123;p20"/>
          <p:cNvSpPr/>
          <p:nvPr/>
        </p:nvSpPr>
        <p:spPr>
          <a:xfrm>
            <a:off x="6316400" y="1575500"/>
            <a:ext cx="428700" cy="1674300"/>
          </a:xfrm>
          <a:prstGeom prst="downArrow">
            <a:avLst>
              <a:gd fmla="val 16048" name="adj1"/>
              <a:gd fmla="val 70678"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nvSpPr>
        <p:spPr>
          <a:xfrm>
            <a:off x="6745100" y="1982250"/>
            <a:ext cx="18675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Mono"/>
                <a:ea typeface="Roboto Mono"/>
                <a:cs typeface="Roboto Mono"/>
                <a:sym typeface="Roboto Mono"/>
              </a:rPr>
              <a:t>git clone</a:t>
            </a:r>
            <a:endParaRPr sz="1800">
              <a:latin typeface="Roboto Mono"/>
              <a:ea typeface="Roboto Mono"/>
              <a:cs typeface="Roboto Mono"/>
              <a:sym typeface="Roboto Mono"/>
            </a:endParaRPr>
          </a:p>
          <a:p>
            <a:pPr indent="0" lvl="0" marL="0" rtl="0" algn="l">
              <a:spcBef>
                <a:spcPts val="0"/>
              </a:spcBef>
              <a:spcAft>
                <a:spcPts val="0"/>
              </a:spcAft>
              <a:buNone/>
            </a:pPr>
            <a:r>
              <a:rPr lang="es" sz="1800">
                <a:latin typeface="Roboto Mono"/>
                <a:ea typeface="Roboto Mono"/>
                <a:cs typeface="Roboto Mono"/>
                <a:sym typeface="Roboto Mono"/>
              </a:rPr>
              <a:t>git pull</a:t>
            </a:r>
            <a:endParaRPr sz="18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Medium"/>
                <a:ea typeface="Roboto Mono Medium"/>
                <a:cs typeface="Roboto Mono Medium"/>
                <a:sym typeface="Roboto Mono Medium"/>
              </a:rPr>
              <a:t>git clone</a:t>
            </a:r>
            <a:endParaRPr>
              <a:latin typeface="Roboto Mono Medium"/>
              <a:ea typeface="Roboto Mono Medium"/>
              <a:cs typeface="Roboto Mono Medium"/>
              <a:sym typeface="Roboto Mono Medium"/>
            </a:endParaRPr>
          </a:p>
        </p:txBody>
      </p:sp>
      <p:sp>
        <p:nvSpPr>
          <p:cNvPr id="130" name="Google Shape;130;p21"/>
          <p:cNvSpPr/>
          <p:nvPr/>
        </p:nvSpPr>
        <p:spPr>
          <a:xfrm>
            <a:off x="1417150" y="2571750"/>
            <a:ext cx="1831500" cy="1486800"/>
          </a:xfrm>
          <a:prstGeom prst="cube">
            <a:avLst>
              <a:gd fmla="val 152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remoto</a:t>
            </a:r>
            <a:endParaRPr>
              <a:solidFill>
                <a:srgbClr val="F3F3F3"/>
              </a:solidFill>
            </a:endParaRPr>
          </a:p>
          <a:p>
            <a:pPr indent="0" lvl="0" marL="0" rtl="0" algn="ctr">
              <a:spcBef>
                <a:spcPts val="0"/>
              </a:spcBef>
              <a:spcAft>
                <a:spcPts val="0"/>
              </a:spcAft>
              <a:buNone/>
            </a:pPr>
            <a:r>
              <a:rPr lang="es">
                <a:solidFill>
                  <a:srgbClr val="F3F3F3"/>
                </a:solidFill>
              </a:rPr>
              <a:t>(en GitHub)</a:t>
            </a:r>
            <a:endParaRPr>
              <a:solidFill>
                <a:srgbClr val="F3F3F3"/>
              </a:solidFill>
            </a:endParaRPr>
          </a:p>
        </p:txBody>
      </p:sp>
      <p:sp>
        <p:nvSpPr>
          <p:cNvPr id="131" name="Google Shape;131;p21"/>
          <p:cNvSpPr/>
          <p:nvPr/>
        </p:nvSpPr>
        <p:spPr>
          <a:xfrm>
            <a:off x="5677425" y="407870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(computadora)</a:t>
            </a:r>
            <a:endParaRPr>
              <a:solidFill>
                <a:srgbClr val="F3F3F3"/>
              </a:solidFill>
            </a:endParaRPr>
          </a:p>
        </p:txBody>
      </p:sp>
      <p:sp>
        <p:nvSpPr>
          <p:cNvPr id="132" name="Google Shape;132;p21"/>
          <p:cNvSpPr/>
          <p:nvPr/>
        </p:nvSpPr>
        <p:spPr>
          <a:xfrm>
            <a:off x="6266800" y="284645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(computadora)</a:t>
            </a:r>
            <a:endParaRPr>
              <a:solidFill>
                <a:srgbClr val="F3F3F3"/>
              </a:solidFill>
            </a:endParaRPr>
          </a:p>
        </p:txBody>
      </p:sp>
      <p:sp>
        <p:nvSpPr>
          <p:cNvPr id="133" name="Google Shape;133;p21"/>
          <p:cNvSpPr/>
          <p:nvPr/>
        </p:nvSpPr>
        <p:spPr>
          <a:xfrm>
            <a:off x="5677425" y="1573900"/>
            <a:ext cx="1460100" cy="977700"/>
          </a:xfrm>
          <a:prstGeom prst="can">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rPr>
              <a:t>Repositorio local</a:t>
            </a:r>
            <a:endParaRPr>
              <a:solidFill>
                <a:srgbClr val="F3F3F3"/>
              </a:solidFill>
            </a:endParaRPr>
          </a:p>
          <a:p>
            <a:pPr indent="0" lvl="0" marL="0" rtl="0" algn="ctr">
              <a:spcBef>
                <a:spcPts val="0"/>
              </a:spcBef>
              <a:spcAft>
                <a:spcPts val="0"/>
              </a:spcAft>
              <a:buNone/>
            </a:pPr>
            <a:r>
              <a:rPr lang="es">
                <a:solidFill>
                  <a:srgbClr val="F3F3F3"/>
                </a:solidFill>
              </a:rPr>
              <a:t>(computadora)</a:t>
            </a:r>
            <a:endParaRPr>
              <a:solidFill>
                <a:srgbClr val="F3F3F3"/>
              </a:solidFill>
            </a:endParaRPr>
          </a:p>
        </p:txBody>
      </p:sp>
      <p:cxnSp>
        <p:nvCxnSpPr>
          <p:cNvPr id="134" name="Google Shape;134;p21"/>
          <p:cNvCxnSpPr>
            <a:stCxn id="130" idx="5"/>
            <a:endCxn id="132" idx="2"/>
          </p:cNvCxnSpPr>
          <p:nvPr/>
        </p:nvCxnSpPr>
        <p:spPr>
          <a:xfrm>
            <a:off x="3248650" y="3201655"/>
            <a:ext cx="3018300" cy="133500"/>
          </a:xfrm>
          <a:prstGeom prst="straightConnector1">
            <a:avLst/>
          </a:prstGeom>
          <a:noFill/>
          <a:ln cap="flat" cmpd="sng" w="19050">
            <a:solidFill>
              <a:schemeClr val="accent4"/>
            </a:solidFill>
            <a:prstDash val="solid"/>
            <a:round/>
            <a:headEnd len="med" w="med" type="none"/>
            <a:tailEnd len="med" w="med" type="none"/>
          </a:ln>
        </p:spPr>
      </p:cxnSp>
      <p:cxnSp>
        <p:nvCxnSpPr>
          <p:cNvPr id="135" name="Google Shape;135;p21"/>
          <p:cNvCxnSpPr>
            <a:stCxn id="130" idx="5"/>
            <a:endCxn id="133" idx="2"/>
          </p:cNvCxnSpPr>
          <p:nvPr/>
        </p:nvCxnSpPr>
        <p:spPr>
          <a:xfrm flipH="1" rot="10800000">
            <a:off x="3248650" y="2062855"/>
            <a:ext cx="2428800" cy="1138800"/>
          </a:xfrm>
          <a:prstGeom prst="curvedConnector3">
            <a:avLst>
              <a:gd fmla="val 49999" name="adj1"/>
            </a:avLst>
          </a:prstGeom>
          <a:noFill/>
          <a:ln cap="flat" cmpd="sng" w="19050">
            <a:solidFill>
              <a:schemeClr val="accent4"/>
            </a:solidFill>
            <a:prstDash val="solid"/>
            <a:round/>
            <a:headEnd len="med" w="med" type="none"/>
            <a:tailEnd len="med" w="med" type="none"/>
          </a:ln>
        </p:spPr>
      </p:cxnSp>
      <p:cxnSp>
        <p:nvCxnSpPr>
          <p:cNvPr id="136" name="Google Shape;136;p21"/>
          <p:cNvCxnSpPr>
            <a:stCxn id="130" idx="5"/>
            <a:endCxn id="131" idx="2"/>
          </p:cNvCxnSpPr>
          <p:nvPr/>
        </p:nvCxnSpPr>
        <p:spPr>
          <a:xfrm>
            <a:off x="3248650" y="3201655"/>
            <a:ext cx="2428800" cy="1365900"/>
          </a:xfrm>
          <a:prstGeom prst="curvedConnector3">
            <a:avLst>
              <a:gd fmla="val 49999" name="adj1"/>
            </a:avLst>
          </a:prstGeom>
          <a:noFill/>
          <a:ln cap="flat" cmpd="sng" w="19050">
            <a:solidFill>
              <a:schemeClr val="accent4"/>
            </a:solidFill>
            <a:prstDash val="solid"/>
            <a:round/>
            <a:headEnd len="med" w="med" type="none"/>
            <a:tailEnd len="med" w="med" type="none"/>
          </a:ln>
        </p:spPr>
      </p:cxnSp>
      <p:sp>
        <p:nvSpPr>
          <p:cNvPr id="137" name="Google Shape;137;p21"/>
          <p:cNvSpPr txBox="1"/>
          <p:nvPr/>
        </p:nvSpPr>
        <p:spPr>
          <a:xfrm>
            <a:off x="7809000" y="3080750"/>
            <a:ext cx="1232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git clone</a:t>
            </a:r>
            <a:endParaRPr>
              <a:latin typeface="Roboto Mono"/>
              <a:ea typeface="Roboto Mono"/>
              <a:cs typeface="Roboto Mono"/>
              <a:sym typeface="Roboto Mono"/>
            </a:endParaRPr>
          </a:p>
        </p:txBody>
      </p:sp>
      <p:sp>
        <p:nvSpPr>
          <p:cNvPr id="138" name="Google Shape;138;p21"/>
          <p:cNvSpPr txBox="1"/>
          <p:nvPr/>
        </p:nvSpPr>
        <p:spPr>
          <a:xfrm>
            <a:off x="7238075" y="4400250"/>
            <a:ext cx="1232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git clone</a:t>
            </a:r>
            <a:endParaRPr>
              <a:latin typeface="Roboto Mono"/>
              <a:ea typeface="Roboto Mono"/>
              <a:cs typeface="Roboto Mono"/>
              <a:sym typeface="Roboto Mono"/>
            </a:endParaRPr>
          </a:p>
        </p:txBody>
      </p:sp>
      <p:sp>
        <p:nvSpPr>
          <p:cNvPr id="139" name="Google Shape;139;p21"/>
          <p:cNvSpPr txBox="1"/>
          <p:nvPr/>
        </p:nvSpPr>
        <p:spPr>
          <a:xfrm>
            <a:off x="7323525" y="1855150"/>
            <a:ext cx="1232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git clone</a:t>
            </a:r>
            <a:endParaRPr>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