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Bree Serif"/>
      <p:regular r:id="rId21"/>
    </p:embeddedFont>
    <p:embeddedFont>
      <p:font typeface="Roboto Mon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Mono-regular.fntdata"/><Relationship Id="rId21" Type="http://schemas.openxmlformats.org/officeDocument/2006/relationships/font" Target="fonts/BreeSerif-regular.fntdata"/><Relationship Id="rId24" Type="http://schemas.openxmlformats.org/officeDocument/2006/relationships/font" Target="fonts/RobotoMono-italic.fntdata"/><Relationship Id="rId23" Type="http://schemas.openxmlformats.org/officeDocument/2006/relationships/font" Target="fonts/RobotoMon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Mon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543ebbb31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543ebbb3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543ebbb313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543ebbb31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54d79b31f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54d79b31f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543ebbb313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543ebbb313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543ebbb313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543ebbb313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543ebbb313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543ebbb313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43ebbb313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43ebbb313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543ebbb31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543ebbb31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543ebbb31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543ebbb31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543ebbb31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543ebbb31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543ebbb313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543ebbb313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543ebbb313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543ebbb313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543ebbb313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543ebbb313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4d79b31f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4d79b31f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s://www.sublimetext.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C343D"/>
        </a:solidFill>
      </p:bgPr>
    </p:bg>
    <p:spTree>
      <p:nvGrpSpPr>
        <p:cNvPr id="53" name="Shape 53"/>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C343D"/>
        </a:solidFill>
      </p:bgPr>
    </p:bg>
    <p:spTree>
      <p:nvGrpSpPr>
        <p:cNvPr id="107" name="Shape 107"/>
        <p:cNvGrpSpPr/>
        <p:nvPr/>
      </p:nvGrpSpPr>
      <p:grpSpPr>
        <a:xfrm>
          <a:off x="0" y="0"/>
          <a:ext cx="0" cy="0"/>
          <a:chOff x="0" y="0"/>
          <a:chExt cx="0" cy="0"/>
        </a:xfrm>
      </p:grpSpPr>
      <p:pic>
        <p:nvPicPr>
          <p:cNvPr id="108" name="Google Shape;108;p22"/>
          <p:cNvPicPr preferRelativeResize="0"/>
          <p:nvPr/>
        </p:nvPicPr>
        <p:blipFill>
          <a:blip r:embed="rId3">
            <a:alphaModFix/>
          </a:blip>
          <a:stretch>
            <a:fillRect/>
          </a:stretch>
        </p:blipFill>
        <p:spPr>
          <a:xfrm>
            <a:off x="1370475" y="439200"/>
            <a:ext cx="6403051" cy="42650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C343D"/>
        </a:solidFill>
      </p:bgPr>
    </p:bg>
    <p:spTree>
      <p:nvGrpSpPr>
        <p:cNvPr id="112" name="Shape 112"/>
        <p:cNvGrpSpPr/>
        <p:nvPr/>
      </p:nvGrpSpPr>
      <p:grpSpPr>
        <a:xfrm>
          <a:off x="0" y="0"/>
          <a:ext cx="0" cy="0"/>
          <a:chOff x="0" y="0"/>
          <a:chExt cx="0" cy="0"/>
        </a:xfrm>
      </p:grpSpPr>
      <p:sp>
        <p:nvSpPr>
          <p:cNvPr id="113" name="Google Shape;113;p23"/>
          <p:cNvSpPr txBox="1"/>
          <p:nvPr>
            <p:ph type="ctrTitle"/>
          </p:nvPr>
        </p:nvSpPr>
        <p:spPr>
          <a:xfrm>
            <a:off x="972801" y="295050"/>
            <a:ext cx="2920200" cy="1232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sz="7200">
                <a:solidFill>
                  <a:srgbClr val="FFFFFF"/>
                </a:solidFill>
                <a:latin typeface="Bree Serif"/>
                <a:ea typeface="Bree Serif"/>
                <a:cs typeface="Bree Serif"/>
                <a:sym typeface="Bree Serif"/>
              </a:rPr>
              <a:t>Pros</a:t>
            </a:r>
            <a:endParaRPr sz="11500">
              <a:solidFill>
                <a:srgbClr val="FFFFFF"/>
              </a:solidFill>
              <a:latin typeface="Bree Serif"/>
              <a:ea typeface="Bree Serif"/>
              <a:cs typeface="Bree Serif"/>
              <a:sym typeface="Bree Serif"/>
            </a:endParaRPr>
          </a:p>
        </p:txBody>
      </p:sp>
      <p:sp>
        <p:nvSpPr>
          <p:cNvPr id="114" name="Google Shape;114;p23"/>
          <p:cNvSpPr txBox="1"/>
          <p:nvPr>
            <p:ph type="ctrTitle"/>
          </p:nvPr>
        </p:nvSpPr>
        <p:spPr>
          <a:xfrm>
            <a:off x="5078760" y="295050"/>
            <a:ext cx="2920200" cy="1232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sz="7200">
                <a:solidFill>
                  <a:srgbClr val="FFFFFF"/>
                </a:solidFill>
                <a:latin typeface="Bree Serif"/>
                <a:ea typeface="Bree Serif"/>
                <a:cs typeface="Bree Serif"/>
                <a:sym typeface="Bree Serif"/>
              </a:rPr>
              <a:t>Cons</a:t>
            </a:r>
            <a:endParaRPr sz="11500">
              <a:solidFill>
                <a:srgbClr val="FFFFFF"/>
              </a:solidFill>
              <a:latin typeface="Bree Serif"/>
              <a:ea typeface="Bree Serif"/>
              <a:cs typeface="Bree Serif"/>
              <a:sym typeface="Bree Serif"/>
            </a:endParaRPr>
          </a:p>
        </p:txBody>
      </p:sp>
      <p:sp>
        <p:nvSpPr>
          <p:cNvPr id="115" name="Google Shape;115;p23"/>
          <p:cNvSpPr txBox="1"/>
          <p:nvPr/>
        </p:nvSpPr>
        <p:spPr>
          <a:xfrm>
            <a:off x="293750" y="1653725"/>
            <a:ext cx="4278300" cy="3088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Roboto Mono"/>
              <a:buChar char="●"/>
            </a:pPr>
            <a:r>
              <a:rPr lang="es" sz="1800">
                <a:solidFill>
                  <a:schemeClr val="lt1"/>
                </a:solidFill>
                <a:latin typeface="Roboto Mono"/>
                <a:ea typeface="Roboto Mono"/>
                <a:cs typeface="Roboto Mono"/>
                <a:sym typeface="Roboto Mono"/>
              </a:rPr>
              <a:t>“Versión de prueba” infinita</a:t>
            </a:r>
            <a:endParaRPr sz="1800">
              <a:solidFill>
                <a:srgbClr val="FFFFFF"/>
              </a:solidFill>
              <a:latin typeface="Roboto Mono"/>
              <a:ea typeface="Roboto Mono"/>
              <a:cs typeface="Roboto Mono"/>
              <a:sym typeface="Roboto Mono"/>
            </a:endParaRPr>
          </a:p>
          <a:p>
            <a:pPr indent="0" lvl="0" marL="0" rtl="0" algn="l">
              <a:spcBef>
                <a:spcPts val="0"/>
              </a:spcBef>
              <a:spcAft>
                <a:spcPts val="0"/>
              </a:spcAft>
              <a:buNone/>
            </a:pPr>
            <a:r>
              <a:t/>
            </a:r>
            <a:endParaRPr sz="1800">
              <a:solidFill>
                <a:srgbClr val="FFFFFF"/>
              </a:solidFill>
              <a:latin typeface="Roboto Mono"/>
              <a:ea typeface="Roboto Mono"/>
              <a:cs typeface="Roboto Mono"/>
              <a:sym typeface="Roboto Mono"/>
            </a:endParaRPr>
          </a:p>
          <a:p>
            <a:pPr indent="-342900" lvl="0" marL="457200" rtl="0" algn="l">
              <a:spcBef>
                <a:spcPts val="0"/>
              </a:spcBef>
              <a:spcAft>
                <a:spcPts val="0"/>
              </a:spcAft>
              <a:buClr>
                <a:srgbClr val="FFFFFF"/>
              </a:buClr>
              <a:buSzPts val="1800"/>
              <a:buFont typeface="Roboto Mono"/>
              <a:buChar char="●"/>
            </a:pPr>
            <a:r>
              <a:rPr lang="es" sz="1800">
                <a:solidFill>
                  <a:srgbClr val="FFFFFF"/>
                </a:solidFill>
                <a:latin typeface="Roboto Mono"/>
                <a:ea typeface="Roboto Mono"/>
                <a:cs typeface="Roboto Mono"/>
                <a:sym typeface="Roboto Mono"/>
              </a:rPr>
              <a:t>Ligero y rápido</a:t>
            </a:r>
            <a:endParaRPr sz="1800">
              <a:solidFill>
                <a:srgbClr val="FFFFFF"/>
              </a:solidFill>
              <a:latin typeface="Roboto Mono"/>
              <a:ea typeface="Roboto Mono"/>
              <a:cs typeface="Roboto Mono"/>
              <a:sym typeface="Roboto Mono"/>
            </a:endParaRPr>
          </a:p>
          <a:p>
            <a:pPr indent="0" lvl="0" marL="457200" rtl="0" algn="l">
              <a:spcBef>
                <a:spcPts val="0"/>
              </a:spcBef>
              <a:spcAft>
                <a:spcPts val="0"/>
              </a:spcAft>
              <a:buNone/>
            </a:pPr>
            <a:r>
              <a:t/>
            </a:r>
            <a:endParaRPr sz="1800">
              <a:solidFill>
                <a:srgbClr val="FFFFFF"/>
              </a:solidFill>
              <a:latin typeface="Roboto Mono"/>
              <a:ea typeface="Roboto Mono"/>
              <a:cs typeface="Roboto Mono"/>
              <a:sym typeface="Roboto Mono"/>
            </a:endParaRPr>
          </a:p>
          <a:p>
            <a:pPr indent="-342900" lvl="0" marL="457200" rtl="0" algn="l">
              <a:spcBef>
                <a:spcPts val="0"/>
              </a:spcBef>
              <a:spcAft>
                <a:spcPts val="0"/>
              </a:spcAft>
              <a:buClr>
                <a:srgbClr val="FFFFFF"/>
              </a:buClr>
              <a:buSzPts val="1800"/>
              <a:buFont typeface="Roboto Mono"/>
              <a:buChar char="●"/>
            </a:pPr>
            <a:r>
              <a:rPr lang="es" sz="1800">
                <a:solidFill>
                  <a:srgbClr val="FFFFFF"/>
                </a:solidFill>
                <a:latin typeface="Roboto Mono"/>
                <a:ea typeface="Roboto Mono"/>
                <a:cs typeface="Roboto Mono"/>
                <a:sym typeface="Roboto Mono"/>
              </a:rPr>
              <a:t>Soporte para múltiples lenguajes</a:t>
            </a:r>
            <a:endParaRPr sz="1800">
              <a:solidFill>
                <a:srgbClr val="FFFFFF"/>
              </a:solidFill>
              <a:latin typeface="Roboto Mono"/>
              <a:ea typeface="Roboto Mono"/>
              <a:cs typeface="Roboto Mono"/>
              <a:sym typeface="Roboto Mono"/>
            </a:endParaRPr>
          </a:p>
        </p:txBody>
      </p:sp>
      <p:sp>
        <p:nvSpPr>
          <p:cNvPr id="116" name="Google Shape;116;p23"/>
          <p:cNvSpPr txBox="1"/>
          <p:nvPr/>
        </p:nvSpPr>
        <p:spPr>
          <a:xfrm>
            <a:off x="4399700" y="1577525"/>
            <a:ext cx="4278300" cy="3241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Roboto Mono"/>
              <a:buChar char="●"/>
            </a:pPr>
            <a:r>
              <a:rPr lang="es" sz="1800">
                <a:solidFill>
                  <a:srgbClr val="FFFFFF"/>
                </a:solidFill>
                <a:latin typeface="Roboto Mono"/>
                <a:ea typeface="Roboto Mono"/>
                <a:cs typeface="Roboto Mono"/>
                <a:sym typeface="Roboto Mono"/>
              </a:rPr>
              <a:t>Técnicamente es un software de pago</a:t>
            </a:r>
            <a:endParaRPr sz="1800">
              <a:solidFill>
                <a:srgbClr val="FFFFFF"/>
              </a:solidFill>
              <a:latin typeface="Roboto Mono"/>
              <a:ea typeface="Roboto Mono"/>
              <a:cs typeface="Roboto Mono"/>
              <a:sym typeface="Roboto Mono"/>
            </a:endParaRPr>
          </a:p>
          <a:p>
            <a:pPr indent="0" lvl="0" marL="0" rtl="0" algn="l">
              <a:spcBef>
                <a:spcPts val="0"/>
              </a:spcBef>
              <a:spcAft>
                <a:spcPts val="0"/>
              </a:spcAft>
              <a:buNone/>
            </a:pPr>
            <a:r>
              <a:t/>
            </a:r>
            <a:endParaRPr sz="1800">
              <a:solidFill>
                <a:srgbClr val="FFFFFF"/>
              </a:solidFill>
              <a:latin typeface="Roboto Mono"/>
              <a:ea typeface="Roboto Mono"/>
              <a:cs typeface="Roboto Mono"/>
              <a:sym typeface="Roboto Mono"/>
            </a:endParaRPr>
          </a:p>
          <a:p>
            <a:pPr indent="-342900" lvl="0" marL="457200" rtl="0" algn="l">
              <a:spcBef>
                <a:spcPts val="0"/>
              </a:spcBef>
              <a:spcAft>
                <a:spcPts val="0"/>
              </a:spcAft>
              <a:buClr>
                <a:srgbClr val="FFFFFF"/>
              </a:buClr>
              <a:buSzPts val="1800"/>
              <a:buFont typeface="Roboto Mono"/>
              <a:buChar char="●"/>
            </a:pPr>
            <a:r>
              <a:rPr lang="es" sz="1800">
                <a:solidFill>
                  <a:srgbClr val="FFFFFF"/>
                </a:solidFill>
                <a:latin typeface="Roboto Mono"/>
                <a:ea typeface="Roboto Mono"/>
                <a:cs typeface="Roboto Mono"/>
                <a:sym typeface="Roboto Mono"/>
              </a:rPr>
              <a:t>Viene prácticamente sin funcionalidades para python preinstaladas</a:t>
            </a:r>
            <a:endParaRPr sz="1800">
              <a:solidFill>
                <a:srgbClr val="FFFFFF"/>
              </a:solidFill>
              <a:latin typeface="Roboto Mono"/>
              <a:ea typeface="Roboto Mono"/>
              <a:cs typeface="Roboto Mono"/>
              <a:sym typeface="Roboto Mon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C343D"/>
        </a:solidFill>
      </p:bgPr>
    </p:bg>
    <p:spTree>
      <p:nvGrpSpPr>
        <p:cNvPr id="120" name="Shape 120"/>
        <p:cNvGrpSpPr/>
        <p:nvPr/>
      </p:nvGrpSpPr>
      <p:grpSpPr>
        <a:xfrm>
          <a:off x="0" y="0"/>
          <a:ext cx="0" cy="0"/>
          <a:chOff x="0" y="0"/>
          <a:chExt cx="0" cy="0"/>
        </a:xfrm>
      </p:grpSpPr>
      <p:sp>
        <p:nvSpPr>
          <p:cNvPr id="121" name="Google Shape;121;p24"/>
          <p:cNvSpPr txBox="1"/>
          <p:nvPr>
            <p:ph type="ctrTitle"/>
          </p:nvPr>
        </p:nvSpPr>
        <p:spPr>
          <a:xfrm>
            <a:off x="311700" y="2028000"/>
            <a:ext cx="8520600" cy="108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sz="7200">
                <a:solidFill>
                  <a:srgbClr val="FFFFFF"/>
                </a:solidFill>
                <a:latin typeface="Bree Serif"/>
                <a:ea typeface="Bree Serif"/>
                <a:cs typeface="Bree Serif"/>
                <a:sym typeface="Bree Serif"/>
              </a:rPr>
              <a:t>Atom</a:t>
            </a:r>
            <a:endParaRPr sz="11500">
              <a:solidFill>
                <a:srgbClr val="FFFFFF"/>
              </a:solidFill>
              <a:latin typeface="Bree Serif"/>
              <a:ea typeface="Bree Serif"/>
              <a:cs typeface="Bree Serif"/>
              <a:sym typeface="Bree Serif"/>
            </a:endParaRPr>
          </a:p>
        </p:txBody>
      </p:sp>
      <p:sp>
        <p:nvSpPr>
          <p:cNvPr id="122" name="Google Shape;122;p24"/>
          <p:cNvSpPr txBox="1"/>
          <p:nvPr>
            <p:ph idx="1" type="subTitle"/>
          </p:nvPr>
        </p:nvSpPr>
        <p:spPr>
          <a:xfrm>
            <a:off x="311700" y="28765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1500">
                <a:solidFill>
                  <a:schemeClr val="lt1"/>
                </a:solidFill>
                <a:latin typeface="Roboto Mono"/>
                <a:ea typeface="Roboto Mono"/>
                <a:cs typeface="Roboto Mono"/>
                <a:sym typeface="Roboto Mono"/>
              </a:rPr>
              <a:t>El recomendado en la wiki del curso</a:t>
            </a:r>
            <a:endParaRPr sz="1500">
              <a:solidFill>
                <a:schemeClr val="lt1"/>
              </a:solidFill>
              <a:latin typeface="Roboto Mono"/>
              <a:ea typeface="Roboto Mono"/>
              <a:cs typeface="Roboto Mono"/>
              <a:sym typeface="Roboto Mon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C343D"/>
        </a:solidFill>
      </p:bgPr>
    </p:bg>
    <p:spTree>
      <p:nvGrpSpPr>
        <p:cNvPr id="126" name="Shape 126"/>
        <p:cNvGrpSpPr/>
        <p:nvPr/>
      </p:nvGrpSpPr>
      <p:grpSpPr>
        <a:xfrm>
          <a:off x="0" y="0"/>
          <a:ext cx="0" cy="0"/>
          <a:chOff x="0" y="0"/>
          <a:chExt cx="0" cy="0"/>
        </a:xfrm>
      </p:grpSpPr>
      <p:pic>
        <p:nvPicPr>
          <p:cNvPr id="127" name="Google Shape;127;p25"/>
          <p:cNvPicPr preferRelativeResize="0"/>
          <p:nvPr/>
        </p:nvPicPr>
        <p:blipFill rotWithShape="1">
          <a:blip r:embed="rId3">
            <a:alphaModFix/>
          </a:blip>
          <a:srcRect b="0" l="3086" r="3086" t="0"/>
          <a:stretch/>
        </p:blipFill>
        <p:spPr>
          <a:xfrm>
            <a:off x="1370475" y="439200"/>
            <a:ext cx="6403050" cy="4265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C343D"/>
        </a:solidFill>
      </p:bgPr>
    </p:bg>
    <p:spTree>
      <p:nvGrpSpPr>
        <p:cNvPr id="131" name="Shape 131"/>
        <p:cNvGrpSpPr/>
        <p:nvPr/>
      </p:nvGrpSpPr>
      <p:grpSpPr>
        <a:xfrm>
          <a:off x="0" y="0"/>
          <a:ext cx="0" cy="0"/>
          <a:chOff x="0" y="0"/>
          <a:chExt cx="0" cy="0"/>
        </a:xfrm>
      </p:grpSpPr>
      <p:sp>
        <p:nvSpPr>
          <p:cNvPr id="132" name="Google Shape;132;p26"/>
          <p:cNvSpPr txBox="1"/>
          <p:nvPr>
            <p:ph type="ctrTitle"/>
          </p:nvPr>
        </p:nvSpPr>
        <p:spPr>
          <a:xfrm>
            <a:off x="293751" y="295050"/>
            <a:ext cx="2920200" cy="1232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sz="7200">
                <a:solidFill>
                  <a:srgbClr val="FFFFFF"/>
                </a:solidFill>
                <a:latin typeface="Bree Serif"/>
                <a:ea typeface="Bree Serif"/>
                <a:cs typeface="Bree Serif"/>
                <a:sym typeface="Bree Serif"/>
              </a:rPr>
              <a:t>Pros</a:t>
            </a:r>
            <a:endParaRPr sz="11500">
              <a:solidFill>
                <a:srgbClr val="FFFFFF"/>
              </a:solidFill>
              <a:latin typeface="Bree Serif"/>
              <a:ea typeface="Bree Serif"/>
              <a:cs typeface="Bree Serif"/>
              <a:sym typeface="Bree Serif"/>
            </a:endParaRPr>
          </a:p>
        </p:txBody>
      </p:sp>
      <p:sp>
        <p:nvSpPr>
          <p:cNvPr id="133" name="Google Shape;133;p26"/>
          <p:cNvSpPr txBox="1"/>
          <p:nvPr/>
        </p:nvSpPr>
        <p:spPr>
          <a:xfrm>
            <a:off x="4713300" y="1571052"/>
            <a:ext cx="4278300" cy="3088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Roboto Mono"/>
              <a:buChar char="●"/>
            </a:pPr>
            <a:r>
              <a:rPr lang="es" sz="1800">
                <a:solidFill>
                  <a:srgbClr val="FFFFFF"/>
                </a:solidFill>
                <a:latin typeface="Roboto Mono"/>
                <a:ea typeface="Roboto Mono"/>
                <a:cs typeface="Roboto Mono"/>
                <a:sym typeface="Roboto Mono"/>
              </a:rPr>
              <a:t>Puede ser lento en computadores más antiguos</a:t>
            </a:r>
            <a:endParaRPr sz="1800">
              <a:solidFill>
                <a:srgbClr val="FFFFFF"/>
              </a:solidFill>
              <a:latin typeface="Roboto Mono"/>
              <a:ea typeface="Roboto Mono"/>
              <a:cs typeface="Roboto Mono"/>
              <a:sym typeface="Roboto Mono"/>
            </a:endParaRPr>
          </a:p>
          <a:p>
            <a:pPr indent="0" lvl="0" marL="0" rtl="0" algn="l">
              <a:spcBef>
                <a:spcPts val="0"/>
              </a:spcBef>
              <a:spcAft>
                <a:spcPts val="0"/>
              </a:spcAft>
              <a:buNone/>
            </a:pPr>
            <a:r>
              <a:t/>
            </a:r>
            <a:endParaRPr sz="1800">
              <a:solidFill>
                <a:srgbClr val="FFFFFF"/>
              </a:solidFill>
              <a:latin typeface="Roboto Mono"/>
              <a:ea typeface="Roboto Mono"/>
              <a:cs typeface="Roboto Mono"/>
              <a:sym typeface="Roboto Mono"/>
            </a:endParaRPr>
          </a:p>
          <a:p>
            <a:pPr indent="-342900" lvl="0" marL="457200" rtl="0" algn="l">
              <a:spcBef>
                <a:spcPts val="0"/>
              </a:spcBef>
              <a:spcAft>
                <a:spcPts val="0"/>
              </a:spcAft>
              <a:buClr>
                <a:srgbClr val="FFFFFF"/>
              </a:buClr>
              <a:buSzPts val="1800"/>
              <a:buFont typeface="Roboto Mono"/>
              <a:buChar char="●"/>
            </a:pPr>
            <a:r>
              <a:rPr lang="es" sz="1800">
                <a:solidFill>
                  <a:srgbClr val="FFFFFF"/>
                </a:solidFill>
                <a:latin typeface="Roboto Mono"/>
                <a:ea typeface="Roboto Mono"/>
                <a:cs typeface="Roboto Mono"/>
                <a:sym typeface="Roboto Mono"/>
              </a:rPr>
              <a:t>Hay un bug relativamente frecuente con Pylint</a:t>
            </a:r>
            <a:endParaRPr sz="1800">
              <a:solidFill>
                <a:srgbClr val="FFFFFF"/>
              </a:solidFill>
              <a:latin typeface="Roboto Mono"/>
              <a:ea typeface="Roboto Mono"/>
              <a:cs typeface="Roboto Mono"/>
              <a:sym typeface="Roboto Mono"/>
            </a:endParaRPr>
          </a:p>
          <a:p>
            <a:pPr indent="0" lvl="0" marL="457200" rtl="0" algn="l">
              <a:spcBef>
                <a:spcPts val="0"/>
              </a:spcBef>
              <a:spcAft>
                <a:spcPts val="0"/>
              </a:spcAft>
              <a:buNone/>
            </a:pPr>
            <a:r>
              <a:t/>
            </a:r>
            <a:endParaRPr sz="1800">
              <a:solidFill>
                <a:srgbClr val="FFFFFF"/>
              </a:solidFill>
              <a:latin typeface="Roboto Mono"/>
              <a:ea typeface="Roboto Mono"/>
              <a:cs typeface="Roboto Mono"/>
              <a:sym typeface="Roboto Mono"/>
            </a:endParaRPr>
          </a:p>
          <a:p>
            <a:pPr indent="-342900" lvl="0" marL="457200" rtl="0" algn="l">
              <a:spcBef>
                <a:spcPts val="0"/>
              </a:spcBef>
              <a:spcAft>
                <a:spcPts val="0"/>
              </a:spcAft>
              <a:buClr>
                <a:srgbClr val="FFFFFF"/>
              </a:buClr>
              <a:buSzPts val="1800"/>
              <a:buFont typeface="Roboto Mono"/>
              <a:buChar char="●"/>
            </a:pPr>
            <a:r>
              <a:rPr lang="es" sz="1800">
                <a:solidFill>
                  <a:srgbClr val="FFFFFF"/>
                </a:solidFill>
                <a:latin typeface="Roboto Mono"/>
                <a:ea typeface="Roboto Mono"/>
                <a:cs typeface="Roboto Mono"/>
                <a:sym typeface="Roboto Mono"/>
              </a:rPr>
              <a:t>No trae instalados todos los paquetes necesarios para python</a:t>
            </a:r>
            <a:endParaRPr sz="1800">
              <a:solidFill>
                <a:srgbClr val="FFFFFF"/>
              </a:solidFill>
              <a:latin typeface="Roboto Mono"/>
              <a:ea typeface="Roboto Mono"/>
              <a:cs typeface="Roboto Mono"/>
              <a:sym typeface="Roboto Mono"/>
            </a:endParaRPr>
          </a:p>
        </p:txBody>
      </p:sp>
      <p:sp>
        <p:nvSpPr>
          <p:cNvPr id="134" name="Google Shape;134;p26"/>
          <p:cNvSpPr txBox="1"/>
          <p:nvPr>
            <p:ph type="ctrTitle"/>
          </p:nvPr>
        </p:nvSpPr>
        <p:spPr>
          <a:xfrm>
            <a:off x="5198310" y="295050"/>
            <a:ext cx="2920200" cy="1232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sz="7200">
                <a:solidFill>
                  <a:srgbClr val="FFFFFF"/>
                </a:solidFill>
                <a:latin typeface="Bree Serif"/>
                <a:ea typeface="Bree Serif"/>
                <a:cs typeface="Bree Serif"/>
                <a:sym typeface="Bree Serif"/>
              </a:rPr>
              <a:t>Cons</a:t>
            </a:r>
            <a:endParaRPr sz="11500">
              <a:solidFill>
                <a:srgbClr val="FFFFFF"/>
              </a:solidFill>
              <a:latin typeface="Bree Serif"/>
              <a:ea typeface="Bree Serif"/>
              <a:cs typeface="Bree Serif"/>
              <a:sym typeface="Bree Serif"/>
            </a:endParaRPr>
          </a:p>
        </p:txBody>
      </p:sp>
      <p:sp>
        <p:nvSpPr>
          <p:cNvPr id="135" name="Google Shape;135;p26"/>
          <p:cNvSpPr txBox="1"/>
          <p:nvPr/>
        </p:nvSpPr>
        <p:spPr>
          <a:xfrm>
            <a:off x="141350" y="1574286"/>
            <a:ext cx="4278300" cy="3088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Roboto Mono"/>
              <a:buChar char="●"/>
            </a:pPr>
            <a:r>
              <a:rPr lang="es" sz="1800">
                <a:solidFill>
                  <a:srgbClr val="FFFFFF"/>
                </a:solidFill>
                <a:latin typeface="Roboto Mono"/>
                <a:ea typeface="Roboto Mono"/>
                <a:cs typeface="Roboto Mono"/>
                <a:sym typeface="Roboto Mono"/>
              </a:rPr>
              <a:t>Gratuito y </a:t>
            </a:r>
            <a:r>
              <a:rPr i="1" lang="es" sz="1800">
                <a:solidFill>
                  <a:srgbClr val="FFFFFF"/>
                </a:solidFill>
                <a:latin typeface="Roboto Mono"/>
                <a:ea typeface="Roboto Mono"/>
                <a:cs typeface="Roboto Mono"/>
                <a:sym typeface="Roboto Mono"/>
              </a:rPr>
              <a:t>open source</a:t>
            </a:r>
            <a:endParaRPr i="1" sz="1800">
              <a:solidFill>
                <a:srgbClr val="FFFFFF"/>
              </a:solidFill>
              <a:latin typeface="Roboto Mono"/>
              <a:ea typeface="Roboto Mono"/>
              <a:cs typeface="Roboto Mono"/>
              <a:sym typeface="Roboto Mono"/>
            </a:endParaRPr>
          </a:p>
          <a:p>
            <a:pPr indent="0" lvl="0" marL="457200" rtl="0" algn="l">
              <a:spcBef>
                <a:spcPts val="0"/>
              </a:spcBef>
              <a:spcAft>
                <a:spcPts val="0"/>
              </a:spcAft>
              <a:buNone/>
            </a:pPr>
            <a:r>
              <a:t/>
            </a:r>
            <a:endParaRPr i="1" sz="1800">
              <a:solidFill>
                <a:srgbClr val="FFFFFF"/>
              </a:solidFill>
              <a:latin typeface="Roboto Mono"/>
              <a:ea typeface="Roboto Mono"/>
              <a:cs typeface="Roboto Mono"/>
              <a:sym typeface="Roboto Mono"/>
            </a:endParaRPr>
          </a:p>
          <a:p>
            <a:pPr indent="-342900" lvl="0" marL="457200" rtl="0" algn="l">
              <a:spcBef>
                <a:spcPts val="0"/>
              </a:spcBef>
              <a:spcAft>
                <a:spcPts val="0"/>
              </a:spcAft>
              <a:buClr>
                <a:srgbClr val="FFFFFF"/>
              </a:buClr>
              <a:buSzPts val="1800"/>
              <a:buFont typeface="Roboto Mono"/>
              <a:buChar char="●"/>
            </a:pPr>
            <a:r>
              <a:rPr lang="es" sz="1800">
                <a:solidFill>
                  <a:srgbClr val="FFFFFF"/>
                </a:solidFill>
                <a:latin typeface="Roboto Mono"/>
                <a:ea typeface="Roboto Mono"/>
                <a:cs typeface="Roboto Mono"/>
                <a:sym typeface="Roboto Mono"/>
              </a:rPr>
              <a:t>Teletype - herramienta para programar </a:t>
            </a:r>
            <a:r>
              <a:rPr i="1" lang="es" sz="1800">
                <a:solidFill>
                  <a:srgbClr val="FFFFFF"/>
                </a:solidFill>
                <a:latin typeface="Roboto Mono"/>
                <a:ea typeface="Roboto Mono"/>
                <a:cs typeface="Roboto Mono"/>
                <a:sym typeface="Roboto Mono"/>
              </a:rPr>
              <a:t>live </a:t>
            </a:r>
            <a:r>
              <a:rPr lang="es" sz="1800">
                <a:solidFill>
                  <a:srgbClr val="FFFFFF"/>
                </a:solidFill>
                <a:latin typeface="Roboto Mono"/>
                <a:ea typeface="Roboto Mono"/>
                <a:cs typeface="Roboto Mono"/>
                <a:sym typeface="Roboto Mono"/>
              </a:rPr>
              <a:t>colaborativamente</a:t>
            </a:r>
            <a:endParaRPr sz="1800">
              <a:solidFill>
                <a:srgbClr val="FFFFFF"/>
              </a:solidFill>
              <a:latin typeface="Roboto Mono"/>
              <a:ea typeface="Roboto Mono"/>
              <a:cs typeface="Roboto Mono"/>
              <a:sym typeface="Roboto Mono"/>
            </a:endParaRPr>
          </a:p>
          <a:p>
            <a:pPr indent="0" lvl="0" marL="0" rtl="0" algn="l">
              <a:spcBef>
                <a:spcPts val="0"/>
              </a:spcBef>
              <a:spcAft>
                <a:spcPts val="0"/>
              </a:spcAft>
              <a:buNone/>
            </a:pPr>
            <a:r>
              <a:t/>
            </a:r>
            <a:endParaRPr sz="1800">
              <a:solidFill>
                <a:srgbClr val="FFFFFF"/>
              </a:solidFill>
              <a:latin typeface="Roboto Mono"/>
              <a:ea typeface="Roboto Mono"/>
              <a:cs typeface="Roboto Mono"/>
              <a:sym typeface="Roboto Mono"/>
            </a:endParaRPr>
          </a:p>
          <a:p>
            <a:pPr indent="-342900" lvl="0" marL="457200" rtl="0" algn="l">
              <a:spcBef>
                <a:spcPts val="0"/>
              </a:spcBef>
              <a:spcAft>
                <a:spcPts val="0"/>
              </a:spcAft>
              <a:buClr>
                <a:srgbClr val="FFFFFF"/>
              </a:buClr>
              <a:buSzPts val="1800"/>
              <a:buFont typeface="Roboto Mono"/>
              <a:buChar char="●"/>
            </a:pPr>
            <a:r>
              <a:rPr lang="es" sz="1800">
                <a:solidFill>
                  <a:srgbClr val="FFFFFF"/>
                </a:solidFill>
                <a:latin typeface="Roboto Mono"/>
                <a:ea typeface="Roboto Mono"/>
                <a:cs typeface="Roboto Mono"/>
                <a:sym typeface="Roboto Mono"/>
              </a:rPr>
              <a:t>Múltiples paquetes disponibles</a:t>
            </a:r>
            <a:endParaRPr sz="1800">
              <a:solidFill>
                <a:srgbClr val="FFFFFF"/>
              </a:solidFill>
              <a:latin typeface="Roboto Mono"/>
              <a:ea typeface="Roboto Mono"/>
              <a:cs typeface="Roboto Mono"/>
              <a:sym typeface="Roboto Mono"/>
            </a:endParaRPr>
          </a:p>
          <a:p>
            <a:pPr indent="0" lvl="0" marL="457200" rtl="0" algn="l">
              <a:spcBef>
                <a:spcPts val="0"/>
              </a:spcBef>
              <a:spcAft>
                <a:spcPts val="0"/>
              </a:spcAft>
              <a:buNone/>
            </a:pPr>
            <a:r>
              <a:t/>
            </a:r>
            <a:endParaRPr sz="1800">
              <a:solidFill>
                <a:srgbClr val="FFFFFF"/>
              </a:solidFill>
              <a:latin typeface="Roboto Mono"/>
              <a:ea typeface="Roboto Mono"/>
              <a:cs typeface="Roboto Mono"/>
              <a:sym typeface="Roboto Mono"/>
            </a:endParaRPr>
          </a:p>
          <a:p>
            <a:pPr indent="-342900" lvl="0" marL="457200" rtl="0" algn="l">
              <a:spcBef>
                <a:spcPts val="0"/>
              </a:spcBef>
              <a:spcAft>
                <a:spcPts val="0"/>
              </a:spcAft>
              <a:buClr>
                <a:srgbClr val="FFFFFF"/>
              </a:buClr>
              <a:buSzPts val="1800"/>
              <a:buFont typeface="Roboto Mono"/>
              <a:buChar char="●"/>
            </a:pPr>
            <a:r>
              <a:rPr lang="es" sz="1800">
                <a:solidFill>
                  <a:srgbClr val="FFFFFF"/>
                </a:solidFill>
                <a:latin typeface="Roboto Mono"/>
                <a:ea typeface="Roboto Mono"/>
                <a:cs typeface="Roboto Mono"/>
                <a:sym typeface="Roboto Mono"/>
              </a:rPr>
              <a:t>Soporte para múltiples lenguajes</a:t>
            </a:r>
            <a:endParaRPr sz="1800">
              <a:solidFill>
                <a:srgbClr val="FFFFFF"/>
              </a:solidFill>
              <a:latin typeface="Roboto Mono"/>
              <a:ea typeface="Roboto Mono"/>
              <a:cs typeface="Roboto Mono"/>
              <a:sym typeface="Roboto Mon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C343D"/>
        </a:solidFill>
      </p:bgPr>
    </p:bg>
    <p:spTree>
      <p:nvGrpSpPr>
        <p:cNvPr id="139" name="Shape 139"/>
        <p:cNvGrpSpPr/>
        <p:nvPr/>
      </p:nvGrpSpPr>
      <p:grpSpPr>
        <a:xfrm>
          <a:off x="0" y="0"/>
          <a:ext cx="0" cy="0"/>
          <a:chOff x="0" y="0"/>
          <a:chExt cx="0" cy="0"/>
        </a:xfrm>
      </p:grpSpPr>
      <p:sp>
        <p:nvSpPr>
          <p:cNvPr id="140" name="Google Shape;140;p27"/>
          <p:cNvSpPr txBox="1"/>
          <p:nvPr>
            <p:ph type="ctrTitle"/>
          </p:nvPr>
        </p:nvSpPr>
        <p:spPr>
          <a:xfrm>
            <a:off x="311700" y="157875"/>
            <a:ext cx="8520600" cy="681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sz="3600">
                <a:solidFill>
                  <a:srgbClr val="FFFFFF"/>
                </a:solidFill>
                <a:latin typeface="Bree Serif"/>
                <a:ea typeface="Bree Serif"/>
                <a:cs typeface="Bree Serif"/>
                <a:sym typeface="Bree Serif"/>
              </a:rPr>
              <a:t>¿Y qué prefieren los ayudantes?</a:t>
            </a:r>
            <a:endParaRPr sz="3600">
              <a:solidFill>
                <a:srgbClr val="FFFFFF"/>
              </a:solidFill>
              <a:latin typeface="Bree Serif"/>
              <a:ea typeface="Bree Serif"/>
              <a:cs typeface="Bree Serif"/>
              <a:sym typeface="Bree Serif"/>
            </a:endParaRPr>
          </a:p>
        </p:txBody>
      </p:sp>
      <p:pic>
        <p:nvPicPr>
          <p:cNvPr id="141" name="Google Shape;141;p27"/>
          <p:cNvPicPr preferRelativeResize="0"/>
          <p:nvPr/>
        </p:nvPicPr>
        <p:blipFill>
          <a:blip r:embed="rId3">
            <a:alphaModFix/>
          </a:blip>
          <a:stretch>
            <a:fillRect/>
          </a:stretch>
        </p:blipFill>
        <p:spPr>
          <a:xfrm>
            <a:off x="1714500" y="991875"/>
            <a:ext cx="5715000" cy="3810000"/>
          </a:xfrm>
          <a:prstGeom prst="rect">
            <a:avLst/>
          </a:prstGeom>
          <a:noFill/>
          <a:ln>
            <a:noFill/>
          </a:ln>
        </p:spPr>
      </p:pic>
      <p:sp>
        <p:nvSpPr>
          <p:cNvPr id="142" name="Google Shape;142;p27"/>
          <p:cNvSpPr txBox="1"/>
          <p:nvPr/>
        </p:nvSpPr>
        <p:spPr>
          <a:xfrm>
            <a:off x="3433900" y="915675"/>
            <a:ext cx="1176000" cy="55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200">
                <a:solidFill>
                  <a:srgbClr val="FFFFFF"/>
                </a:solidFill>
                <a:latin typeface="Roboto Mono"/>
                <a:ea typeface="Roboto Mono"/>
                <a:cs typeface="Roboto Mono"/>
                <a:sym typeface="Roboto Mono"/>
              </a:rPr>
              <a:t>Sublime</a:t>
            </a:r>
            <a:endParaRPr sz="1200">
              <a:solidFill>
                <a:srgbClr val="FFFFFF"/>
              </a:solidFill>
              <a:latin typeface="Roboto Mono"/>
              <a:ea typeface="Roboto Mono"/>
              <a:cs typeface="Roboto Mono"/>
              <a:sym typeface="Roboto Mono"/>
            </a:endParaRPr>
          </a:p>
          <a:p>
            <a:pPr indent="0" lvl="0" marL="0" rtl="0" algn="ctr">
              <a:spcBef>
                <a:spcPts val="0"/>
              </a:spcBef>
              <a:spcAft>
                <a:spcPts val="0"/>
              </a:spcAft>
              <a:buNone/>
            </a:pPr>
            <a:r>
              <a:rPr lang="es" sz="1200">
                <a:solidFill>
                  <a:srgbClr val="FFFFFF"/>
                </a:solidFill>
                <a:latin typeface="Roboto Mono"/>
                <a:ea typeface="Roboto Mono"/>
                <a:cs typeface="Roboto Mono"/>
                <a:sym typeface="Roboto Mono"/>
              </a:rPr>
              <a:t>10%</a:t>
            </a:r>
            <a:endParaRPr sz="1200">
              <a:solidFill>
                <a:srgbClr val="FFFFFF"/>
              </a:solidFill>
              <a:latin typeface="Roboto Mono"/>
              <a:ea typeface="Roboto Mono"/>
              <a:cs typeface="Roboto Mono"/>
              <a:sym typeface="Roboto Mono"/>
            </a:endParaRPr>
          </a:p>
        </p:txBody>
      </p:sp>
      <p:sp>
        <p:nvSpPr>
          <p:cNvPr id="143" name="Google Shape;143;p27"/>
          <p:cNvSpPr txBox="1"/>
          <p:nvPr/>
        </p:nvSpPr>
        <p:spPr>
          <a:xfrm>
            <a:off x="5852946" y="2329150"/>
            <a:ext cx="1176000" cy="55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200">
                <a:solidFill>
                  <a:srgbClr val="FFFFFF"/>
                </a:solidFill>
                <a:latin typeface="Roboto Mono"/>
                <a:ea typeface="Roboto Mono"/>
                <a:cs typeface="Roboto Mono"/>
                <a:sym typeface="Roboto Mono"/>
              </a:rPr>
              <a:t>Pycharm</a:t>
            </a:r>
            <a:endParaRPr sz="1200">
              <a:solidFill>
                <a:srgbClr val="FFFFFF"/>
              </a:solidFill>
              <a:latin typeface="Roboto Mono"/>
              <a:ea typeface="Roboto Mono"/>
              <a:cs typeface="Roboto Mono"/>
              <a:sym typeface="Roboto Mono"/>
            </a:endParaRPr>
          </a:p>
          <a:p>
            <a:pPr indent="0" lvl="0" marL="0" rtl="0" algn="ctr">
              <a:spcBef>
                <a:spcPts val="0"/>
              </a:spcBef>
              <a:spcAft>
                <a:spcPts val="0"/>
              </a:spcAft>
              <a:buNone/>
            </a:pPr>
            <a:r>
              <a:rPr lang="es" sz="1200">
                <a:solidFill>
                  <a:srgbClr val="FFFFFF"/>
                </a:solidFill>
                <a:latin typeface="Roboto Mono"/>
                <a:ea typeface="Roboto Mono"/>
                <a:cs typeface="Roboto Mono"/>
                <a:sym typeface="Roboto Mono"/>
              </a:rPr>
              <a:t>41%</a:t>
            </a:r>
            <a:endParaRPr sz="1200">
              <a:solidFill>
                <a:srgbClr val="FFFFFF"/>
              </a:solidFill>
              <a:latin typeface="Roboto Mono"/>
              <a:ea typeface="Roboto Mono"/>
              <a:cs typeface="Roboto Mono"/>
              <a:sym typeface="Roboto Mono"/>
            </a:endParaRPr>
          </a:p>
        </p:txBody>
      </p:sp>
      <p:sp>
        <p:nvSpPr>
          <p:cNvPr id="144" name="Google Shape;144;p27"/>
          <p:cNvSpPr txBox="1"/>
          <p:nvPr/>
        </p:nvSpPr>
        <p:spPr>
          <a:xfrm>
            <a:off x="3536825" y="4375575"/>
            <a:ext cx="1176000" cy="55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200">
                <a:solidFill>
                  <a:srgbClr val="FFFFFF"/>
                </a:solidFill>
                <a:latin typeface="Roboto Mono"/>
                <a:ea typeface="Roboto Mono"/>
                <a:cs typeface="Roboto Mono"/>
                <a:sym typeface="Roboto Mono"/>
              </a:rPr>
              <a:t>Atom</a:t>
            </a:r>
            <a:endParaRPr sz="1200">
              <a:solidFill>
                <a:srgbClr val="FFFFFF"/>
              </a:solidFill>
              <a:latin typeface="Roboto Mono"/>
              <a:ea typeface="Roboto Mono"/>
              <a:cs typeface="Roboto Mono"/>
              <a:sym typeface="Roboto Mono"/>
            </a:endParaRPr>
          </a:p>
          <a:p>
            <a:pPr indent="0" lvl="0" marL="0" rtl="0" algn="ctr">
              <a:spcBef>
                <a:spcPts val="0"/>
              </a:spcBef>
              <a:spcAft>
                <a:spcPts val="0"/>
              </a:spcAft>
              <a:buNone/>
            </a:pPr>
            <a:r>
              <a:rPr lang="es" sz="1200">
                <a:solidFill>
                  <a:srgbClr val="FFFFFF"/>
                </a:solidFill>
                <a:latin typeface="Roboto Mono"/>
                <a:ea typeface="Roboto Mono"/>
                <a:cs typeface="Roboto Mono"/>
                <a:sym typeface="Roboto Mono"/>
              </a:rPr>
              <a:t>28%</a:t>
            </a:r>
            <a:endParaRPr sz="1200">
              <a:solidFill>
                <a:srgbClr val="FFFFFF"/>
              </a:solidFill>
              <a:latin typeface="Roboto Mono"/>
              <a:ea typeface="Roboto Mono"/>
              <a:cs typeface="Roboto Mono"/>
              <a:sym typeface="Roboto Mono"/>
            </a:endParaRPr>
          </a:p>
        </p:txBody>
      </p:sp>
      <p:sp>
        <p:nvSpPr>
          <p:cNvPr id="145" name="Google Shape;145;p27"/>
          <p:cNvSpPr txBox="1"/>
          <p:nvPr/>
        </p:nvSpPr>
        <p:spPr>
          <a:xfrm>
            <a:off x="2104975" y="2212050"/>
            <a:ext cx="1176000" cy="55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200">
                <a:solidFill>
                  <a:srgbClr val="FFFFFF"/>
                </a:solidFill>
                <a:latin typeface="Roboto Mono"/>
                <a:ea typeface="Roboto Mono"/>
                <a:cs typeface="Roboto Mono"/>
                <a:sym typeface="Roboto Mono"/>
              </a:rPr>
              <a:t>VS Code</a:t>
            </a:r>
            <a:endParaRPr sz="1200">
              <a:solidFill>
                <a:srgbClr val="FFFFFF"/>
              </a:solidFill>
              <a:latin typeface="Roboto Mono"/>
              <a:ea typeface="Roboto Mono"/>
              <a:cs typeface="Roboto Mono"/>
              <a:sym typeface="Roboto Mono"/>
            </a:endParaRPr>
          </a:p>
          <a:p>
            <a:pPr indent="0" lvl="0" marL="0" rtl="0" algn="ctr">
              <a:spcBef>
                <a:spcPts val="0"/>
              </a:spcBef>
              <a:spcAft>
                <a:spcPts val="0"/>
              </a:spcAft>
              <a:buNone/>
            </a:pPr>
            <a:r>
              <a:rPr lang="es" sz="1200">
                <a:solidFill>
                  <a:srgbClr val="FFFFFF"/>
                </a:solidFill>
                <a:latin typeface="Roboto Mono"/>
                <a:ea typeface="Roboto Mono"/>
                <a:cs typeface="Roboto Mono"/>
                <a:sym typeface="Roboto Mono"/>
              </a:rPr>
              <a:t>21%</a:t>
            </a:r>
            <a:endParaRPr sz="1200">
              <a:solidFill>
                <a:srgbClr val="FFFFFF"/>
              </a:solidFill>
              <a:latin typeface="Roboto Mono"/>
              <a:ea typeface="Roboto Mono"/>
              <a:cs typeface="Roboto Mono"/>
              <a:sym typeface="Roboto Mono"/>
            </a:endParaRPr>
          </a:p>
        </p:txBody>
      </p:sp>
      <p:sp>
        <p:nvSpPr>
          <p:cNvPr id="146" name="Google Shape;146;p27"/>
          <p:cNvSpPr txBox="1"/>
          <p:nvPr/>
        </p:nvSpPr>
        <p:spPr>
          <a:xfrm>
            <a:off x="6938900" y="4686600"/>
            <a:ext cx="21993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FFFFFF"/>
                </a:solidFill>
                <a:latin typeface="Roboto Mono"/>
                <a:ea typeface="Roboto Mono"/>
                <a:cs typeface="Roboto Mono"/>
                <a:sym typeface="Roboto Mono"/>
              </a:rPr>
              <a:t>* </a:t>
            </a:r>
            <a:r>
              <a:rPr lang="es">
                <a:solidFill>
                  <a:srgbClr val="FFFFFF"/>
                </a:solidFill>
                <a:latin typeface="Roboto Mono"/>
                <a:ea typeface="Roboto Mono"/>
                <a:cs typeface="Roboto Mono"/>
                <a:sym typeface="Roboto Mono"/>
              </a:rPr>
              <a:t>De 29 respuestas</a:t>
            </a:r>
            <a:endParaRPr>
              <a:solidFill>
                <a:srgbClr val="FFFFFF"/>
              </a:solidFill>
              <a:latin typeface="Roboto Mono"/>
              <a:ea typeface="Roboto Mono"/>
              <a:cs typeface="Roboto Mono"/>
              <a:sym typeface="Roboto Mon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C343D"/>
        </a:solidFill>
      </p:bgPr>
    </p:bg>
    <p:spTree>
      <p:nvGrpSpPr>
        <p:cNvPr id="57" name="Shape 57"/>
        <p:cNvGrpSpPr/>
        <p:nvPr/>
      </p:nvGrpSpPr>
      <p:grpSpPr>
        <a:xfrm>
          <a:off x="0" y="0"/>
          <a:ext cx="0" cy="0"/>
          <a:chOff x="0" y="0"/>
          <a:chExt cx="0" cy="0"/>
        </a:xfrm>
      </p:grpSpPr>
      <p:sp>
        <p:nvSpPr>
          <p:cNvPr id="58" name="Google Shape;58;p14"/>
          <p:cNvSpPr txBox="1"/>
          <p:nvPr>
            <p:ph type="ctrTitle"/>
          </p:nvPr>
        </p:nvSpPr>
        <p:spPr>
          <a:xfrm>
            <a:off x="311708" y="10493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sz="11500">
                <a:solidFill>
                  <a:srgbClr val="FFFFFF"/>
                </a:solidFill>
                <a:latin typeface="Bree Serif"/>
                <a:ea typeface="Bree Serif"/>
                <a:cs typeface="Bree Serif"/>
                <a:sym typeface="Bree Serif"/>
              </a:rPr>
              <a:t>IDE</a:t>
            </a:r>
            <a:endParaRPr sz="11500">
              <a:solidFill>
                <a:srgbClr val="FFFFFF"/>
              </a:solidFill>
              <a:latin typeface="Bree Serif"/>
              <a:ea typeface="Bree Serif"/>
              <a:cs typeface="Bree Serif"/>
              <a:sym typeface="Bree Serif"/>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C343D"/>
        </a:solidFill>
      </p:bgPr>
    </p:bg>
    <p:spTree>
      <p:nvGrpSpPr>
        <p:cNvPr id="62" name="Shape 62"/>
        <p:cNvGrpSpPr/>
        <p:nvPr/>
      </p:nvGrpSpPr>
      <p:grpSpPr>
        <a:xfrm>
          <a:off x="0" y="0"/>
          <a:ext cx="0" cy="0"/>
          <a:chOff x="0" y="0"/>
          <a:chExt cx="0" cy="0"/>
        </a:xfrm>
      </p:grpSpPr>
      <p:sp>
        <p:nvSpPr>
          <p:cNvPr id="63" name="Google Shape;63;p15"/>
          <p:cNvSpPr txBox="1"/>
          <p:nvPr>
            <p:ph type="ctrTitle"/>
          </p:nvPr>
        </p:nvSpPr>
        <p:spPr>
          <a:xfrm>
            <a:off x="311708" y="10493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sz="11500">
                <a:solidFill>
                  <a:srgbClr val="FFFFFF"/>
                </a:solidFill>
                <a:latin typeface="Bree Serif"/>
                <a:ea typeface="Bree Serif"/>
                <a:cs typeface="Bree Serif"/>
                <a:sym typeface="Bree Serif"/>
              </a:rPr>
              <a:t>IDE</a:t>
            </a:r>
            <a:endParaRPr sz="11500">
              <a:solidFill>
                <a:srgbClr val="FFFFFF"/>
              </a:solidFill>
              <a:latin typeface="Bree Serif"/>
              <a:ea typeface="Bree Serif"/>
              <a:cs typeface="Bree Serif"/>
              <a:sym typeface="Bree Serif"/>
            </a:endParaRPr>
          </a:p>
        </p:txBody>
      </p:sp>
      <p:sp>
        <p:nvSpPr>
          <p:cNvPr id="64" name="Google Shape;64;p15"/>
          <p:cNvSpPr txBox="1"/>
          <p:nvPr>
            <p:ph idx="1" type="subTitle"/>
          </p:nvPr>
        </p:nvSpPr>
        <p:spPr>
          <a:xfrm>
            <a:off x="311700" y="28765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1500">
                <a:solidFill>
                  <a:schemeClr val="lt1"/>
                </a:solidFill>
                <a:latin typeface="Roboto Mono"/>
                <a:ea typeface="Roboto Mono"/>
                <a:cs typeface="Roboto Mono"/>
                <a:sym typeface="Roboto Mono"/>
              </a:rPr>
              <a:t>Integrated Development Environment</a:t>
            </a:r>
            <a:endParaRPr sz="1500">
              <a:solidFill>
                <a:schemeClr val="lt1"/>
              </a:solidFill>
              <a:latin typeface="Roboto Mono"/>
              <a:ea typeface="Roboto Mono"/>
              <a:cs typeface="Roboto Mono"/>
              <a:sym typeface="Roboto Mon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C343D"/>
        </a:solidFill>
      </p:bgPr>
    </p:bg>
    <p:spTree>
      <p:nvGrpSpPr>
        <p:cNvPr id="68" name="Shape 68"/>
        <p:cNvGrpSpPr/>
        <p:nvPr/>
      </p:nvGrpSpPr>
      <p:grpSpPr>
        <a:xfrm>
          <a:off x="0" y="0"/>
          <a:ext cx="0" cy="0"/>
          <a:chOff x="0" y="0"/>
          <a:chExt cx="0" cy="0"/>
        </a:xfrm>
      </p:grpSpPr>
      <p:pic>
        <p:nvPicPr>
          <p:cNvPr id="69" name="Google Shape;69;p16"/>
          <p:cNvPicPr preferRelativeResize="0"/>
          <p:nvPr/>
        </p:nvPicPr>
        <p:blipFill>
          <a:blip r:embed="rId3">
            <a:alphaModFix/>
          </a:blip>
          <a:stretch>
            <a:fillRect/>
          </a:stretch>
        </p:blipFill>
        <p:spPr>
          <a:xfrm>
            <a:off x="534575" y="389700"/>
            <a:ext cx="4109225" cy="4364108"/>
          </a:xfrm>
          <a:prstGeom prst="rect">
            <a:avLst/>
          </a:prstGeom>
          <a:noFill/>
          <a:ln>
            <a:noFill/>
          </a:ln>
        </p:spPr>
      </p:pic>
      <p:sp>
        <p:nvSpPr>
          <p:cNvPr id="70" name="Google Shape;70;p16"/>
          <p:cNvSpPr txBox="1"/>
          <p:nvPr/>
        </p:nvSpPr>
        <p:spPr>
          <a:xfrm>
            <a:off x="4910425" y="593725"/>
            <a:ext cx="3895800" cy="347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rgbClr val="FFFFFF"/>
                </a:solidFill>
                <a:latin typeface="Roboto Mono"/>
                <a:ea typeface="Roboto Mono"/>
                <a:cs typeface="Roboto Mono"/>
                <a:sym typeface="Roboto Mono"/>
              </a:rPr>
              <a:t>“[...] no serious Python programmer uses IDLE as their dev environment. With that assumption, we can get rid of any need to cater to them and make IDLE aimed at people who are not only new to Python but new to programming in general. IDLE should be an education tool more than a development tool.”</a:t>
            </a:r>
            <a:endParaRPr sz="1800">
              <a:solidFill>
                <a:srgbClr val="FFFFFF"/>
              </a:solidFill>
              <a:latin typeface="Roboto Mono"/>
              <a:ea typeface="Roboto Mono"/>
              <a:cs typeface="Roboto Mono"/>
              <a:sym typeface="Roboto Mono"/>
            </a:endParaRPr>
          </a:p>
        </p:txBody>
      </p:sp>
      <p:sp>
        <p:nvSpPr>
          <p:cNvPr id="71" name="Google Shape;71;p16"/>
          <p:cNvSpPr txBox="1"/>
          <p:nvPr/>
        </p:nvSpPr>
        <p:spPr>
          <a:xfrm>
            <a:off x="5817050" y="4165100"/>
            <a:ext cx="3096900" cy="43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000">
                <a:solidFill>
                  <a:srgbClr val="FFFFFF"/>
                </a:solidFill>
                <a:latin typeface="Roboto Mono"/>
                <a:ea typeface="Roboto Mono"/>
                <a:cs typeface="Roboto Mono"/>
                <a:sym typeface="Roboto Mono"/>
              </a:rPr>
              <a:t>- Al Sweigart, </a:t>
            </a:r>
            <a:r>
              <a:rPr i="1" lang="es" sz="1000">
                <a:solidFill>
                  <a:srgbClr val="FFFFFF"/>
                </a:solidFill>
                <a:latin typeface="Roboto Mono"/>
                <a:ea typeface="Roboto Mono"/>
                <a:cs typeface="Roboto Mono"/>
                <a:sym typeface="Roboto Mono"/>
              </a:rPr>
              <a:t>The things I hate about IDLE that I wish someone would fix.</a:t>
            </a:r>
            <a:endParaRPr i="1" sz="1000">
              <a:solidFill>
                <a:srgbClr val="FFFFFF"/>
              </a:solidFill>
              <a:latin typeface="Roboto Mono"/>
              <a:ea typeface="Roboto Mono"/>
              <a:cs typeface="Roboto Mono"/>
              <a:sym typeface="Roboto Mon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C343D"/>
        </a:solidFill>
      </p:bgPr>
    </p:bg>
    <p:spTree>
      <p:nvGrpSpPr>
        <p:cNvPr id="75" name="Shape 75"/>
        <p:cNvGrpSpPr/>
        <p:nvPr/>
      </p:nvGrpSpPr>
      <p:grpSpPr>
        <a:xfrm>
          <a:off x="0" y="0"/>
          <a:ext cx="0" cy="0"/>
          <a:chOff x="0" y="0"/>
          <a:chExt cx="0" cy="0"/>
        </a:xfrm>
      </p:grpSpPr>
      <p:pic>
        <p:nvPicPr>
          <p:cNvPr id="76" name="Google Shape;76;p17"/>
          <p:cNvPicPr preferRelativeResize="0"/>
          <p:nvPr/>
        </p:nvPicPr>
        <p:blipFill>
          <a:blip r:embed="rId3">
            <a:alphaModFix/>
          </a:blip>
          <a:stretch>
            <a:fillRect/>
          </a:stretch>
        </p:blipFill>
        <p:spPr>
          <a:xfrm>
            <a:off x="534575" y="389700"/>
            <a:ext cx="4109225" cy="4364108"/>
          </a:xfrm>
          <a:prstGeom prst="rect">
            <a:avLst/>
          </a:prstGeom>
          <a:noFill/>
          <a:ln>
            <a:noFill/>
          </a:ln>
        </p:spPr>
      </p:pic>
      <p:sp>
        <p:nvSpPr>
          <p:cNvPr id="77" name="Google Shape;77;p17"/>
          <p:cNvSpPr txBox="1"/>
          <p:nvPr/>
        </p:nvSpPr>
        <p:spPr>
          <a:xfrm>
            <a:off x="4910425" y="593725"/>
            <a:ext cx="3895800" cy="347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rgbClr val="FFFFFF"/>
                </a:solidFill>
                <a:latin typeface="Roboto Mono"/>
                <a:ea typeface="Roboto Mono"/>
                <a:cs typeface="Roboto Mono"/>
                <a:sym typeface="Roboto Mono"/>
              </a:rPr>
              <a:t>“[...] no serious Python programmer uses IDLE as their dev environment. With that assumption, we can get rid of any need to cater to them and make IDLE aimed at people who are not only new to Python but new to programming in general. </a:t>
            </a:r>
            <a:r>
              <a:rPr lang="es" sz="1800">
                <a:solidFill>
                  <a:srgbClr val="0C343D"/>
                </a:solidFill>
                <a:highlight>
                  <a:srgbClr val="FFFFFF"/>
                </a:highlight>
                <a:latin typeface="Roboto Mono"/>
                <a:ea typeface="Roboto Mono"/>
                <a:cs typeface="Roboto Mono"/>
                <a:sym typeface="Roboto Mono"/>
              </a:rPr>
              <a:t>IDLE should be an education tool more than a development tool.</a:t>
            </a:r>
            <a:r>
              <a:rPr lang="es" sz="1800">
                <a:solidFill>
                  <a:srgbClr val="FFFFFF"/>
                </a:solidFill>
                <a:latin typeface="Roboto Mono"/>
                <a:ea typeface="Roboto Mono"/>
                <a:cs typeface="Roboto Mono"/>
                <a:sym typeface="Roboto Mono"/>
              </a:rPr>
              <a:t>”</a:t>
            </a:r>
            <a:endParaRPr sz="1800">
              <a:solidFill>
                <a:srgbClr val="FFFFFF"/>
              </a:solidFill>
              <a:latin typeface="Roboto Mono"/>
              <a:ea typeface="Roboto Mono"/>
              <a:cs typeface="Roboto Mono"/>
              <a:sym typeface="Roboto Mono"/>
            </a:endParaRPr>
          </a:p>
        </p:txBody>
      </p:sp>
      <p:sp>
        <p:nvSpPr>
          <p:cNvPr id="78" name="Google Shape;78;p17"/>
          <p:cNvSpPr txBox="1"/>
          <p:nvPr/>
        </p:nvSpPr>
        <p:spPr>
          <a:xfrm>
            <a:off x="5817050" y="4165100"/>
            <a:ext cx="3096900" cy="43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000">
                <a:solidFill>
                  <a:srgbClr val="FFFFFF"/>
                </a:solidFill>
                <a:latin typeface="Roboto Mono"/>
                <a:ea typeface="Roboto Mono"/>
                <a:cs typeface="Roboto Mono"/>
                <a:sym typeface="Roboto Mono"/>
              </a:rPr>
              <a:t>- Al Sweigart, </a:t>
            </a:r>
            <a:r>
              <a:rPr i="1" lang="es" sz="1000">
                <a:solidFill>
                  <a:srgbClr val="FFFFFF"/>
                </a:solidFill>
                <a:latin typeface="Roboto Mono"/>
                <a:ea typeface="Roboto Mono"/>
                <a:cs typeface="Roboto Mono"/>
                <a:sym typeface="Roboto Mono"/>
              </a:rPr>
              <a:t>The things I hate about IDLE that I wish someone would fix.</a:t>
            </a:r>
            <a:endParaRPr i="1" sz="1000">
              <a:solidFill>
                <a:srgbClr val="FFFFFF"/>
              </a:solidFill>
              <a:latin typeface="Roboto Mono"/>
              <a:ea typeface="Roboto Mono"/>
              <a:cs typeface="Roboto Mono"/>
              <a:sym typeface="Roboto Mon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C343D"/>
        </a:solidFill>
      </p:bgPr>
    </p:bg>
    <p:spTree>
      <p:nvGrpSpPr>
        <p:cNvPr id="82" name="Shape 82"/>
        <p:cNvGrpSpPr/>
        <p:nvPr/>
      </p:nvGrpSpPr>
      <p:grpSpPr>
        <a:xfrm>
          <a:off x="0" y="0"/>
          <a:ext cx="0" cy="0"/>
          <a:chOff x="0" y="0"/>
          <a:chExt cx="0" cy="0"/>
        </a:xfrm>
      </p:grpSpPr>
      <p:sp>
        <p:nvSpPr>
          <p:cNvPr id="83" name="Google Shape;83;p18"/>
          <p:cNvSpPr txBox="1"/>
          <p:nvPr>
            <p:ph type="ctrTitle"/>
          </p:nvPr>
        </p:nvSpPr>
        <p:spPr>
          <a:xfrm>
            <a:off x="311700" y="1988250"/>
            <a:ext cx="8520600" cy="116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sz="7200">
                <a:solidFill>
                  <a:srgbClr val="FFFFFF"/>
                </a:solidFill>
                <a:latin typeface="Bree Serif"/>
                <a:ea typeface="Bree Serif"/>
                <a:cs typeface="Bree Serif"/>
                <a:sym typeface="Bree Serif"/>
              </a:rPr>
              <a:t>PyCharm</a:t>
            </a:r>
            <a:endParaRPr sz="11500">
              <a:solidFill>
                <a:srgbClr val="FFFFFF"/>
              </a:solidFill>
              <a:latin typeface="Bree Serif"/>
              <a:ea typeface="Bree Serif"/>
              <a:cs typeface="Bree Serif"/>
              <a:sym typeface="Bree Serif"/>
            </a:endParaRPr>
          </a:p>
        </p:txBody>
      </p:sp>
      <p:sp>
        <p:nvSpPr>
          <p:cNvPr id="84" name="Google Shape;84;p18"/>
          <p:cNvSpPr txBox="1"/>
          <p:nvPr>
            <p:ph idx="1" type="subTitle"/>
          </p:nvPr>
        </p:nvSpPr>
        <p:spPr>
          <a:xfrm>
            <a:off x="311700" y="30112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1500">
                <a:solidFill>
                  <a:schemeClr val="lt1"/>
                </a:solidFill>
                <a:latin typeface="Roboto Mono"/>
                <a:ea typeface="Roboto Mono"/>
                <a:cs typeface="Roboto Mono"/>
                <a:sym typeface="Roboto Mono"/>
              </a:rPr>
              <a:t>¿Intro a la progra?</a:t>
            </a:r>
            <a:endParaRPr sz="1500">
              <a:solidFill>
                <a:schemeClr val="lt1"/>
              </a:solidFill>
              <a:latin typeface="Roboto Mono"/>
              <a:ea typeface="Roboto Mono"/>
              <a:cs typeface="Roboto Mono"/>
              <a:sym typeface="Roboto Mon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C343D"/>
        </a:solidFill>
      </p:bgPr>
    </p:bg>
    <p:spTree>
      <p:nvGrpSpPr>
        <p:cNvPr id="88" name="Shape 88"/>
        <p:cNvGrpSpPr/>
        <p:nvPr/>
      </p:nvGrpSpPr>
      <p:grpSpPr>
        <a:xfrm>
          <a:off x="0" y="0"/>
          <a:ext cx="0" cy="0"/>
          <a:chOff x="0" y="0"/>
          <a:chExt cx="0" cy="0"/>
        </a:xfrm>
      </p:grpSpPr>
      <p:pic>
        <p:nvPicPr>
          <p:cNvPr id="89" name="Google Shape;89;p19"/>
          <p:cNvPicPr preferRelativeResize="0"/>
          <p:nvPr/>
        </p:nvPicPr>
        <p:blipFill>
          <a:blip r:embed="rId3">
            <a:alphaModFix/>
          </a:blip>
          <a:stretch>
            <a:fillRect/>
          </a:stretch>
        </p:blipFill>
        <p:spPr>
          <a:xfrm>
            <a:off x="152400" y="152400"/>
            <a:ext cx="8839200" cy="476027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C343D"/>
        </a:solidFill>
      </p:bgPr>
    </p:bg>
    <p:spTree>
      <p:nvGrpSpPr>
        <p:cNvPr id="93" name="Shape 93"/>
        <p:cNvGrpSpPr/>
        <p:nvPr/>
      </p:nvGrpSpPr>
      <p:grpSpPr>
        <a:xfrm>
          <a:off x="0" y="0"/>
          <a:ext cx="0" cy="0"/>
          <a:chOff x="0" y="0"/>
          <a:chExt cx="0" cy="0"/>
        </a:xfrm>
      </p:grpSpPr>
      <p:sp>
        <p:nvSpPr>
          <p:cNvPr id="94" name="Google Shape;94;p20"/>
          <p:cNvSpPr txBox="1"/>
          <p:nvPr>
            <p:ph type="ctrTitle"/>
          </p:nvPr>
        </p:nvSpPr>
        <p:spPr>
          <a:xfrm>
            <a:off x="972801" y="295050"/>
            <a:ext cx="2920200" cy="1232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sz="7200">
                <a:solidFill>
                  <a:srgbClr val="FFFFFF"/>
                </a:solidFill>
                <a:latin typeface="Bree Serif"/>
                <a:ea typeface="Bree Serif"/>
                <a:cs typeface="Bree Serif"/>
                <a:sym typeface="Bree Serif"/>
              </a:rPr>
              <a:t>Pros</a:t>
            </a:r>
            <a:endParaRPr sz="11500">
              <a:solidFill>
                <a:srgbClr val="FFFFFF"/>
              </a:solidFill>
              <a:latin typeface="Bree Serif"/>
              <a:ea typeface="Bree Serif"/>
              <a:cs typeface="Bree Serif"/>
              <a:sym typeface="Bree Serif"/>
            </a:endParaRPr>
          </a:p>
        </p:txBody>
      </p:sp>
      <p:sp>
        <p:nvSpPr>
          <p:cNvPr id="95" name="Google Shape;95;p20"/>
          <p:cNvSpPr txBox="1"/>
          <p:nvPr>
            <p:ph type="ctrTitle"/>
          </p:nvPr>
        </p:nvSpPr>
        <p:spPr>
          <a:xfrm>
            <a:off x="5078760" y="295050"/>
            <a:ext cx="2920200" cy="1232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sz="7200">
                <a:solidFill>
                  <a:srgbClr val="FFFFFF"/>
                </a:solidFill>
                <a:latin typeface="Bree Serif"/>
                <a:ea typeface="Bree Serif"/>
                <a:cs typeface="Bree Serif"/>
                <a:sym typeface="Bree Serif"/>
              </a:rPr>
              <a:t>Cons</a:t>
            </a:r>
            <a:endParaRPr sz="11500">
              <a:solidFill>
                <a:srgbClr val="FFFFFF"/>
              </a:solidFill>
              <a:latin typeface="Bree Serif"/>
              <a:ea typeface="Bree Serif"/>
              <a:cs typeface="Bree Serif"/>
              <a:sym typeface="Bree Serif"/>
            </a:endParaRPr>
          </a:p>
        </p:txBody>
      </p:sp>
      <p:sp>
        <p:nvSpPr>
          <p:cNvPr id="96" name="Google Shape;96;p20"/>
          <p:cNvSpPr txBox="1"/>
          <p:nvPr/>
        </p:nvSpPr>
        <p:spPr>
          <a:xfrm>
            <a:off x="293750" y="1653725"/>
            <a:ext cx="4278300" cy="3088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Roboto Mono"/>
              <a:buChar char="●"/>
            </a:pPr>
            <a:r>
              <a:rPr lang="es" sz="1800">
                <a:solidFill>
                  <a:srgbClr val="FFFFFF"/>
                </a:solidFill>
                <a:latin typeface="Roboto Mono"/>
                <a:ea typeface="Roboto Mono"/>
                <a:cs typeface="Roboto Mono"/>
                <a:sym typeface="Roboto Mono"/>
              </a:rPr>
              <a:t>Terminal Integrada</a:t>
            </a:r>
            <a:endParaRPr sz="1800">
              <a:solidFill>
                <a:srgbClr val="FFFFFF"/>
              </a:solidFill>
              <a:latin typeface="Roboto Mono"/>
              <a:ea typeface="Roboto Mono"/>
              <a:cs typeface="Roboto Mono"/>
              <a:sym typeface="Roboto Mono"/>
            </a:endParaRPr>
          </a:p>
          <a:p>
            <a:pPr indent="0" lvl="0" marL="0" rtl="0" algn="l">
              <a:spcBef>
                <a:spcPts val="0"/>
              </a:spcBef>
              <a:spcAft>
                <a:spcPts val="0"/>
              </a:spcAft>
              <a:buNone/>
            </a:pPr>
            <a:r>
              <a:t/>
            </a:r>
            <a:endParaRPr sz="1800">
              <a:solidFill>
                <a:srgbClr val="FFFFFF"/>
              </a:solidFill>
              <a:latin typeface="Roboto Mono"/>
              <a:ea typeface="Roboto Mono"/>
              <a:cs typeface="Roboto Mono"/>
              <a:sym typeface="Roboto Mono"/>
            </a:endParaRPr>
          </a:p>
          <a:p>
            <a:pPr indent="-342900" lvl="0" marL="457200" rtl="0" algn="l">
              <a:spcBef>
                <a:spcPts val="0"/>
              </a:spcBef>
              <a:spcAft>
                <a:spcPts val="0"/>
              </a:spcAft>
              <a:buClr>
                <a:srgbClr val="FFFFFF"/>
              </a:buClr>
              <a:buSzPts val="1800"/>
              <a:buFont typeface="Roboto Mono"/>
              <a:buChar char="●"/>
            </a:pPr>
            <a:r>
              <a:rPr lang="es" sz="1800">
                <a:solidFill>
                  <a:srgbClr val="FFFFFF"/>
                </a:solidFill>
                <a:latin typeface="Roboto Mono"/>
                <a:ea typeface="Roboto Mono"/>
                <a:cs typeface="Roboto Mono"/>
                <a:sym typeface="Roboto Mono"/>
              </a:rPr>
              <a:t>Debugger Integrado</a:t>
            </a:r>
            <a:endParaRPr sz="1800">
              <a:solidFill>
                <a:srgbClr val="FFFFFF"/>
              </a:solidFill>
              <a:latin typeface="Roboto Mono"/>
              <a:ea typeface="Roboto Mono"/>
              <a:cs typeface="Roboto Mono"/>
              <a:sym typeface="Roboto Mono"/>
            </a:endParaRPr>
          </a:p>
          <a:p>
            <a:pPr indent="0" lvl="0" marL="457200" rtl="0" algn="l">
              <a:spcBef>
                <a:spcPts val="0"/>
              </a:spcBef>
              <a:spcAft>
                <a:spcPts val="0"/>
              </a:spcAft>
              <a:buNone/>
            </a:pPr>
            <a:r>
              <a:t/>
            </a:r>
            <a:endParaRPr sz="1800">
              <a:solidFill>
                <a:srgbClr val="FFFFFF"/>
              </a:solidFill>
              <a:latin typeface="Roboto Mono"/>
              <a:ea typeface="Roboto Mono"/>
              <a:cs typeface="Roboto Mono"/>
              <a:sym typeface="Roboto Mono"/>
            </a:endParaRPr>
          </a:p>
          <a:p>
            <a:pPr indent="-342900" lvl="0" marL="457200" rtl="0" algn="l">
              <a:spcBef>
                <a:spcPts val="0"/>
              </a:spcBef>
              <a:spcAft>
                <a:spcPts val="0"/>
              </a:spcAft>
              <a:buClr>
                <a:srgbClr val="FFFFFF"/>
              </a:buClr>
              <a:buSzPts val="1800"/>
              <a:buFont typeface="Roboto Mono"/>
              <a:buChar char="●"/>
            </a:pPr>
            <a:r>
              <a:rPr lang="es" sz="1800">
                <a:solidFill>
                  <a:srgbClr val="FFFFFF"/>
                </a:solidFill>
                <a:latin typeface="Roboto Mono"/>
                <a:ea typeface="Roboto Mono"/>
                <a:cs typeface="Roboto Mono"/>
                <a:sym typeface="Roboto Mono"/>
              </a:rPr>
              <a:t>Pep8, </a:t>
            </a:r>
            <a:r>
              <a:rPr i="1" lang="es" sz="1800">
                <a:solidFill>
                  <a:srgbClr val="FFFFFF"/>
                </a:solidFill>
                <a:latin typeface="Roboto Mono"/>
                <a:ea typeface="Roboto Mono"/>
                <a:cs typeface="Roboto Mono"/>
                <a:sym typeface="Roboto Mono"/>
              </a:rPr>
              <a:t>refactoring tools</a:t>
            </a:r>
            <a:r>
              <a:rPr lang="es" sz="1800">
                <a:solidFill>
                  <a:srgbClr val="FFFFFF"/>
                </a:solidFill>
                <a:latin typeface="Roboto Mono"/>
                <a:ea typeface="Roboto Mono"/>
                <a:cs typeface="Roboto Mono"/>
                <a:sym typeface="Roboto Mono"/>
              </a:rPr>
              <a:t> por defecto</a:t>
            </a:r>
            <a:endParaRPr sz="1800">
              <a:solidFill>
                <a:srgbClr val="FFFFFF"/>
              </a:solidFill>
              <a:latin typeface="Roboto Mono"/>
              <a:ea typeface="Roboto Mono"/>
              <a:cs typeface="Roboto Mono"/>
              <a:sym typeface="Roboto Mono"/>
            </a:endParaRPr>
          </a:p>
          <a:p>
            <a:pPr indent="0" lvl="0" marL="0" rtl="0" algn="l">
              <a:spcBef>
                <a:spcPts val="0"/>
              </a:spcBef>
              <a:spcAft>
                <a:spcPts val="0"/>
              </a:spcAft>
              <a:buNone/>
            </a:pPr>
            <a:r>
              <a:t/>
            </a:r>
            <a:endParaRPr sz="1800">
              <a:solidFill>
                <a:srgbClr val="FFFFFF"/>
              </a:solidFill>
              <a:latin typeface="Roboto Mono"/>
              <a:ea typeface="Roboto Mono"/>
              <a:cs typeface="Roboto Mono"/>
              <a:sym typeface="Roboto Mono"/>
            </a:endParaRPr>
          </a:p>
          <a:p>
            <a:pPr indent="-342900" lvl="0" marL="457200" rtl="0" algn="l">
              <a:spcBef>
                <a:spcPts val="0"/>
              </a:spcBef>
              <a:spcAft>
                <a:spcPts val="0"/>
              </a:spcAft>
              <a:buClr>
                <a:srgbClr val="FFFFFF"/>
              </a:buClr>
              <a:buSzPts val="1800"/>
              <a:buFont typeface="Roboto Mono"/>
              <a:buChar char="●"/>
            </a:pPr>
            <a:r>
              <a:rPr lang="es" sz="1800">
                <a:solidFill>
                  <a:srgbClr val="FFFFFF"/>
                </a:solidFill>
                <a:latin typeface="Roboto Mono"/>
                <a:ea typeface="Roboto Mono"/>
                <a:cs typeface="Roboto Mono"/>
                <a:sym typeface="Roboto Mono"/>
              </a:rPr>
              <a:t>En resumen: </a:t>
            </a:r>
            <a:r>
              <a:rPr i="1" lang="es" sz="1800">
                <a:solidFill>
                  <a:srgbClr val="FFFFFF"/>
                </a:solidFill>
                <a:latin typeface="Roboto Mono"/>
                <a:ea typeface="Roboto Mono"/>
                <a:cs typeface="Roboto Mono"/>
                <a:sym typeface="Roboto Mono"/>
              </a:rPr>
              <a:t>Python-oriented</a:t>
            </a:r>
            <a:endParaRPr i="1" sz="1800">
              <a:solidFill>
                <a:srgbClr val="FFFFFF"/>
              </a:solidFill>
              <a:latin typeface="Roboto Mono"/>
              <a:ea typeface="Roboto Mono"/>
              <a:cs typeface="Roboto Mono"/>
              <a:sym typeface="Roboto Mono"/>
            </a:endParaRPr>
          </a:p>
        </p:txBody>
      </p:sp>
      <p:sp>
        <p:nvSpPr>
          <p:cNvPr id="97" name="Google Shape;97;p20"/>
          <p:cNvSpPr txBox="1"/>
          <p:nvPr/>
        </p:nvSpPr>
        <p:spPr>
          <a:xfrm>
            <a:off x="4399700" y="1577525"/>
            <a:ext cx="4278300" cy="3241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Roboto Mono"/>
              <a:buChar char="●"/>
            </a:pPr>
            <a:r>
              <a:rPr lang="es" sz="1800">
                <a:solidFill>
                  <a:srgbClr val="FFFFFF"/>
                </a:solidFill>
                <a:latin typeface="Roboto Mono"/>
                <a:ea typeface="Roboto Mono"/>
                <a:cs typeface="Roboto Mono"/>
                <a:sym typeface="Roboto Mono"/>
              </a:rPr>
              <a:t>Demora en iniciar, utiliza muchos recursos</a:t>
            </a:r>
            <a:endParaRPr sz="1800">
              <a:solidFill>
                <a:srgbClr val="FFFFFF"/>
              </a:solidFill>
              <a:latin typeface="Roboto Mono"/>
              <a:ea typeface="Roboto Mono"/>
              <a:cs typeface="Roboto Mono"/>
              <a:sym typeface="Roboto Mono"/>
            </a:endParaRPr>
          </a:p>
          <a:p>
            <a:pPr indent="0" lvl="0" marL="0" rtl="0" algn="l">
              <a:spcBef>
                <a:spcPts val="0"/>
              </a:spcBef>
              <a:spcAft>
                <a:spcPts val="0"/>
              </a:spcAft>
              <a:buNone/>
            </a:pPr>
            <a:r>
              <a:t/>
            </a:r>
            <a:endParaRPr sz="1800">
              <a:solidFill>
                <a:srgbClr val="FFFFFF"/>
              </a:solidFill>
              <a:latin typeface="Roboto Mono"/>
              <a:ea typeface="Roboto Mono"/>
              <a:cs typeface="Roboto Mono"/>
              <a:sym typeface="Roboto Mono"/>
            </a:endParaRPr>
          </a:p>
          <a:p>
            <a:pPr indent="-342900" lvl="0" marL="457200" rtl="0" algn="l">
              <a:spcBef>
                <a:spcPts val="0"/>
              </a:spcBef>
              <a:spcAft>
                <a:spcPts val="0"/>
              </a:spcAft>
              <a:buClr>
                <a:srgbClr val="FFFFFF"/>
              </a:buClr>
              <a:buSzPts val="1800"/>
              <a:buFont typeface="Roboto Mono"/>
              <a:buChar char="●"/>
            </a:pPr>
            <a:r>
              <a:rPr lang="es" sz="1800">
                <a:solidFill>
                  <a:srgbClr val="FFFFFF"/>
                </a:solidFill>
                <a:latin typeface="Roboto Mono"/>
                <a:ea typeface="Roboto Mono"/>
                <a:cs typeface="Roboto Mono"/>
                <a:sym typeface="Roboto Mono"/>
              </a:rPr>
              <a:t>Recomendado solo para Python</a:t>
            </a:r>
            <a:endParaRPr sz="1800">
              <a:solidFill>
                <a:srgbClr val="FFFFFF"/>
              </a:solidFill>
              <a:latin typeface="Roboto Mono"/>
              <a:ea typeface="Roboto Mono"/>
              <a:cs typeface="Roboto Mono"/>
              <a:sym typeface="Roboto Mono"/>
            </a:endParaRPr>
          </a:p>
          <a:p>
            <a:pPr indent="0" lvl="0" marL="0" rtl="0" algn="l">
              <a:spcBef>
                <a:spcPts val="0"/>
              </a:spcBef>
              <a:spcAft>
                <a:spcPts val="0"/>
              </a:spcAft>
              <a:buNone/>
            </a:pPr>
            <a:r>
              <a:t/>
            </a:r>
            <a:endParaRPr sz="1800">
              <a:solidFill>
                <a:srgbClr val="FFFFFF"/>
              </a:solidFill>
              <a:latin typeface="Roboto Mono"/>
              <a:ea typeface="Roboto Mono"/>
              <a:cs typeface="Roboto Mono"/>
              <a:sym typeface="Roboto Mono"/>
            </a:endParaRPr>
          </a:p>
          <a:p>
            <a:pPr indent="-342900" lvl="0" marL="457200" rtl="0" algn="l">
              <a:spcBef>
                <a:spcPts val="0"/>
              </a:spcBef>
              <a:spcAft>
                <a:spcPts val="0"/>
              </a:spcAft>
              <a:buClr>
                <a:srgbClr val="FFFFFF"/>
              </a:buClr>
              <a:buSzPts val="1800"/>
              <a:buFont typeface="Roboto Mono"/>
              <a:buChar char="●"/>
            </a:pPr>
            <a:r>
              <a:rPr lang="es" sz="1800">
                <a:solidFill>
                  <a:srgbClr val="FFFFFF"/>
                </a:solidFill>
                <a:latin typeface="Roboto Mono"/>
                <a:ea typeface="Roboto Mono"/>
                <a:cs typeface="Roboto Mono"/>
                <a:sym typeface="Roboto Mono"/>
              </a:rPr>
              <a:t>Versión completa es de pago</a:t>
            </a:r>
            <a:endParaRPr sz="1800">
              <a:solidFill>
                <a:srgbClr val="FFFFFF"/>
              </a:solidFill>
              <a:latin typeface="Roboto Mono"/>
              <a:ea typeface="Roboto Mono"/>
              <a:cs typeface="Roboto Mono"/>
              <a:sym typeface="Roboto Mon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C343D"/>
        </a:solidFill>
      </p:bgPr>
    </p:bg>
    <p:spTree>
      <p:nvGrpSpPr>
        <p:cNvPr id="101" name="Shape 101"/>
        <p:cNvGrpSpPr/>
        <p:nvPr/>
      </p:nvGrpSpPr>
      <p:grpSpPr>
        <a:xfrm>
          <a:off x="0" y="0"/>
          <a:ext cx="0" cy="0"/>
          <a:chOff x="0" y="0"/>
          <a:chExt cx="0" cy="0"/>
        </a:xfrm>
      </p:grpSpPr>
      <p:sp>
        <p:nvSpPr>
          <p:cNvPr id="102" name="Google Shape;102;p21"/>
          <p:cNvSpPr txBox="1"/>
          <p:nvPr>
            <p:ph type="ctrTitle"/>
          </p:nvPr>
        </p:nvSpPr>
        <p:spPr>
          <a:xfrm>
            <a:off x="311700" y="2028000"/>
            <a:ext cx="8520600" cy="108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sz="7200">
                <a:solidFill>
                  <a:schemeClr val="lt1"/>
                </a:solidFill>
                <a:uFill>
                  <a:noFill/>
                </a:uFill>
                <a:latin typeface="Bree Serif"/>
                <a:ea typeface="Bree Serif"/>
                <a:cs typeface="Bree Serif"/>
                <a:sym typeface="Bree Serif"/>
                <a:hlinkClick r:id="rId3"/>
              </a:rPr>
              <a:t>Sublime Text</a:t>
            </a:r>
            <a:r>
              <a:rPr lang="es" sz="11500">
                <a:solidFill>
                  <a:schemeClr val="lt1"/>
                </a:solidFill>
                <a:latin typeface="Bree Serif"/>
                <a:ea typeface="Bree Serif"/>
                <a:cs typeface="Bree Serif"/>
                <a:sym typeface="Bree Serif"/>
              </a:rPr>
              <a:t> </a:t>
            </a:r>
            <a:endParaRPr sz="7200">
              <a:solidFill>
                <a:srgbClr val="FFFFFF"/>
              </a:solidFill>
              <a:latin typeface="Bree Serif"/>
              <a:ea typeface="Bree Serif"/>
              <a:cs typeface="Bree Serif"/>
              <a:sym typeface="Bree Serif"/>
            </a:endParaRPr>
          </a:p>
        </p:txBody>
      </p:sp>
      <p:sp>
        <p:nvSpPr>
          <p:cNvPr id="103" name="Google Shape;103;p21"/>
          <p:cNvSpPr txBox="1"/>
          <p:nvPr>
            <p:ph idx="1" type="subTitle"/>
          </p:nvPr>
        </p:nvSpPr>
        <p:spPr>
          <a:xfrm>
            <a:off x="311700" y="28765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1500">
                <a:solidFill>
                  <a:schemeClr val="lt1"/>
                </a:solidFill>
                <a:latin typeface="Roboto Mono"/>
                <a:ea typeface="Roboto Mono"/>
                <a:cs typeface="Roboto Mono"/>
                <a:sym typeface="Roboto Mono"/>
              </a:rPr>
              <a:t>Mencionado </a:t>
            </a:r>
            <a:r>
              <a:rPr lang="es" sz="1500">
                <a:solidFill>
                  <a:schemeClr val="lt1"/>
                </a:solidFill>
                <a:latin typeface="Roboto Mono"/>
                <a:ea typeface="Roboto Mono"/>
                <a:cs typeface="Roboto Mono"/>
                <a:sym typeface="Roboto Mono"/>
              </a:rPr>
              <a:t>en la wiki del curso</a:t>
            </a:r>
            <a:endParaRPr sz="1500">
              <a:solidFill>
                <a:schemeClr val="lt1"/>
              </a:solidFill>
              <a:latin typeface="Roboto Mono"/>
              <a:ea typeface="Roboto Mono"/>
              <a:cs typeface="Roboto Mono"/>
              <a:sym typeface="Roboto Mon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