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E7D1B6-8ED5-4796-AD09-A43288702F82}">
  <a:tblStyle styleId="{80E7D1B6-8ED5-4796-AD09-A43288702F8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24" Type="http://schemas.openxmlformats.org/officeDocument/2006/relationships/font" Target="fonts/MavenPro-bold.fntdata"/><Relationship Id="rId12" Type="http://schemas.openxmlformats.org/officeDocument/2006/relationships/slide" Target="slides/slide6.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33bf6fc85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33bf6fc85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33bf6f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33bf6f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33bf6fc85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33bf6fc85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33bf6fc85_0_1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33bf6fc85_0_1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4073bd2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4073bd2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4073bd2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4073bd2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4073bd27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a4073bd27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152600" y="2558125"/>
            <a:ext cx="5598300" cy="1109100"/>
          </a:xfrm>
          <a:prstGeom prst="rect">
            <a:avLst/>
          </a:prstGeom>
        </p:spPr>
        <p:txBody>
          <a:bodyPr anchorCtr="0" anchor="ctr" bIns="91425" lIns="91425" spcFirstLastPara="1" rIns="91425" wrap="square" tIns="91425">
            <a:normAutofit/>
          </a:bodyPr>
          <a:lstStyle/>
          <a:p>
            <a:pPr indent="0" lvl="0" marL="0" rtl="0" algn="l">
              <a:lnSpc>
                <a:spcPct val="120000"/>
              </a:lnSpc>
              <a:spcBef>
                <a:spcPts val="0"/>
              </a:spcBef>
              <a:spcAft>
                <a:spcPts val="0"/>
              </a:spcAft>
              <a:buNone/>
            </a:pPr>
            <a:r>
              <a:rPr lang="en" sz="3716">
                <a:latin typeface="Roboto"/>
                <a:ea typeface="Roboto"/>
                <a:cs typeface="Roboto"/>
                <a:sym typeface="Roboto"/>
              </a:rPr>
              <a:t>Calculating Churn Rates</a:t>
            </a:r>
            <a:endParaRPr sz="5066"/>
          </a:p>
        </p:txBody>
      </p:sp>
      <p:sp>
        <p:nvSpPr>
          <p:cNvPr id="278" name="Google Shape;278;p13"/>
          <p:cNvSpPr txBox="1"/>
          <p:nvPr>
            <p:ph idx="1" type="subTitle"/>
          </p:nvPr>
        </p:nvSpPr>
        <p:spPr>
          <a:xfrm>
            <a:off x="152600" y="3591000"/>
            <a:ext cx="5598300" cy="11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Analyze Data with SQL</a:t>
            </a:r>
            <a:endParaRPr/>
          </a:p>
          <a:p>
            <a:pPr indent="0" lvl="0" marL="0" rtl="0" algn="l">
              <a:spcBef>
                <a:spcPts val="0"/>
              </a:spcBef>
              <a:spcAft>
                <a:spcPts val="0"/>
              </a:spcAft>
              <a:buNone/>
            </a:pPr>
            <a:r>
              <a:rPr lang="en"/>
              <a:t>Isidora Puletic</a:t>
            </a:r>
            <a:endParaRPr/>
          </a:p>
          <a:p>
            <a:pPr indent="0" lvl="0" marL="0" rtl="0" algn="l">
              <a:spcBef>
                <a:spcPts val="0"/>
              </a:spcBef>
              <a:spcAft>
                <a:spcPts val="0"/>
              </a:spcAft>
              <a:buNone/>
            </a:pPr>
            <a:r>
              <a:rPr lang="en"/>
              <a:t>November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265700" y="687475"/>
            <a:ext cx="6917400" cy="680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lang="en" sz="2883">
                <a:solidFill>
                  <a:schemeClr val="lt1"/>
                </a:solidFill>
                <a:latin typeface="Roboto"/>
                <a:ea typeface="Roboto"/>
                <a:cs typeface="Roboto"/>
                <a:sym typeface="Roboto"/>
              </a:rPr>
              <a:t>Objective</a:t>
            </a:r>
            <a:endParaRPr b="0" sz="2077">
              <a:solidFill>
                <a:schemeClr val="lt1"/>
              </a:solidFill>
              <a:latin typeface="Nunito"/>
              <a:ea typeface="Nunito"/>
              <a:cs typeface="Nunito"/>
              <a:sym typeface="Nunito"/>
            </a:endParaRPr>
          </a:p>
          <a:p>
            <a:pPr indent="0" lvl="0" marL="0" rtl="0" algn="l">
              <a:spcBef>
                <a:spcPts val="0"/>
              </a:spcBef>
              <a:spcAft>
                <a:spcPts val="0"/>
              </a:spcAft>
              <a:buNone/>
            </a:pPr>
            <a:r>
              <a:t/>
            </a:r>
            <a:endParaRPr b="0" sz="1300">
              <a:solidFill>
                <a:schemeClr val="lt1"/>
              </a:solidFill>
              <a:latin typeface="Nunito"/>
              <a:ea typeface="Nunito"/>
              <a:cs typeface="Nunito"/>
              <a:sym typeface="Nunito"/>
            </a:endParaRPr>
          </a:p>
          <a:p>
            <a:pPr indent="0" lvl="0" marL="0" rtl="0" algn="l">
              <a:spcBef>
                <a:spcPts val="0"/>
              </a:spcBef>
              <a:spcAft>
                <a:spcPts val="0"/>
              </a:spcAft>
              <a:buNone/>
            </a:pPr>
            <a:r>
              <a:t/>
            </a:r>
            <a:endParaRPr b="0" sz="1300">
              <a:solidFill>
                <a:schemeClr val="lt1"/>
              </a:solidFill>
              <a:latin typeface="Nunito"/>
              <a:ea typeface="Nunito"/>
              <a:cs typeface="Nunito"/>
              <a:sym typeface="Nunito"/>
            </a:endParaRPr>
          </a:p>
        </p:txBody>
      </p:sp>
      <p:sp>
        <p:nvSpPr>
          <p:cNvPr id="284" name="Google Shape;284;p14"/>
          <p:cNvSpPr txBox="1"/>
          <p:nvPr/>
        </p:nvSpPr>
        <p:spPr>
          <a:xfrm>
            <a:off x="474575" y="4568450"/>
            <a:ext cx="7391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The queries used to find data are included in a separate .sql file</a:t>
            </a:r>
            <a:endParaRPr>
              <a:solidFill>
                <a:schemeClr val="dk2"/>
              </a:solidFill>
              <a:latin typeface="Nunito"/>
              <a:ea typeface="Nunito"/>
              <a:cs typeface="Nunito"/>
              <a:sym typeface="Nunito"/>
            </a:endParaRPr>
          </a:p>
        </p:txBody>
      </p:sp>
      <p:cxnSp>
        <p:nvCxnSpPr>
          <p:cNvPr id="285" name="Google Shape;285;p14"/>
          <p:cNvCxnSpPr/>
          <p:nvPr/>
        </p:nvCxnSpPr>
        <p:spPr>
          <a:xfrm>
            <a:off x="474575" y="4568450"/>
            <a:ext cx="7391400" cy="0"/>
          </a:xfrm>
          <a:prstGeom prst="straightConnector1">
            <a:avLst/>
          </a:prstGeom>
          <a:noFill/>
          <a:ln cap="flat" cmpd="sng" w="9525">
            <a:solidFill>
              <a:schemeClr val="lt1"/>
            </a:solidFill>
            <a:prstDash val="solid"/>
            <a:round/>
            <a:headEnd len="med" w="med" type="none"/>
            <a:tailEnd len="med" w="med" type="none"/>
          </a:ln>
        </p:spPr>
      </p:cxnSp>
      <p:sp>
        <p:nvSpPr>
          <p:cNvPr id="286" name="Google Shape;286;p14"/>
          <p:cNvSpPr txBox="1"/>
          <p:nvPr/>
        </p:nvSpPr>
        <p:spPr>
          <a:xfrm>
            <a:off x="702925" y="1586325"/>
            <a:ext cx="7391400" cy="27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Four months into launching, video streaming service CodeFlix is interested in measuring their user churn rate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The marketing department is particularly </a:t>
            </a:r>
            <a:r>
              <a:rPr lang="en">
                <a:solidFill>
                  <a:schemeClr val="lt1"/>
                </a:solidFill>
                <a:latin typeface="Nunito"/>
                <a:ea typeface="Nunito"/>
                <a:cs typeface="Nunito"/>
                <a:sym typeface="Nunito"/>
              </a:rPr>
              <a:t>interested</a:t>
            </a:r>
            <a:r>
              <a:rPr lang="en">
                <a:solidFill>
                  <a:schemeClr val="lt1"/>
                </a:solidFill>
                <a:latin typeface="Nunito"/>
                <a:ea typeface="Nunito"/>
                <a:cs typeface="Nunito"/>
                <a:sym typeface="Nunito"/>
              </a:rPr>
              <a:t> in how the </a:t>
            </a:r>
            <a:r>
              <a:rPr lang="en">
                <a:solidFill>
                  <a:schemeClr val="lt1"/>
                </a:solidFill>
                <a:latin typeface="Nunito"/>
                <a:ea typeface="Nunito"/>
                <a:cs typeface="Nunito"/>
                <a:sym typeface="Nunito"/>
              </a:rPr>
              <a:t>churn</a:t>
            </a:r>
            <a:r>
              <a:rPr lang="en">
                <a:solidFill>
                  <a:schemeClr val="lt1"/>
                </a:solidFill>
                <a:latin typeface="Nunito"/>
                <a:ea typeface="Nunito"/>
                <a:cs typeface="Nunito"/>
                <a:sym typeface="Nunito"/>
              </a:rPr>
              <a:t> compares between two segments of users.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In this project I’ll help them figure that out by answering following questions: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What segments of users exists?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Which months do </a:t>
            </a:r>
            <a:r>
              <a:rPr lang="en">
                <a:solidFill>
                  <a:schemeClr val="lt1"/>
                </a:solidFill>
                <a:latin typeface="Nunito"/>
                <a:ea typeface="Nunito"/>
                <a:cs typeface="Nunito"/>
                <a:sym typeface="Nunito"/>
              </a:rPr>
              <a:t>you have enough information to calculate churn rate?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What is the overall churn trend since the company started?</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Compare the churn rates between user segments.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Which segment of users should the company focus on expanding?</a:t>
            </a:r>
            <a:endParaRPr>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0" name="Shape 290"/>
        <p:cNvGrpSpPr/>
        <p:nvPr/>
      </p:nvGrpSpPr>
      <p:grpSpPr>
        <a:xfrm>
          <a:off x="0" y="0"/>
          <a:ext cx="0" cy="0"/>
          <a:chOff x="0" y="0"/>
          <a:chExt cx="0" cy="0"/>
        </a:xfrm>
      </p:grpSpPr>
      <p:sp>
        <p:nvSpPr>
          <p:cNvPr id="291" name="Google Shape;291;p15"/>
          <p:cNvSpPr txBox="1"/>
          <p:nvPr>
            <p:ph idx="1" type="body"/>
          </p:nvPr>
        </p:nvSpPr>
        <p:spPr>
          <a:xfrm>
            <a:off x="746550" y="1488450"/>
            <a:ext cx="7650900" cy="2166600"/>
          </a:xfrm>
          <a:prstGeom prst="rect">
            <a:avLst/>
          </a:prstGeom>
          <a:solidFill>
            <a:schemeClr val="accent3"/>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482">
                <a:solidFill>
                  <a:schemeClr val="lt1"/>
                </a:solidFill>
                <a:latin typeface="Roboto"/>
                <a:ea typeface="Roboto"/>
                <a:cs typeface="Roboto"/>
                <a:sym typeface="Roboto"/>
              </a:rPr>
              <a:t>Churn rate</a:t>
            </a:r>
            <a:r>
              <a:rPr lang="en" sz="1482">
                <a:solidFill>
                  <a:schemeClr val="lt1"/>
                </a:solidFill>
                <a:latin typeface="Roboto"/>
                <a:ea typeface="Roboto"/>
                <a:cs typeface="Roboto"/>
                <a:sym typeface="Roboto"/>
              </a:rPr>
              <a:t> is the fraction of subscribers that have canceled within a certain period, usually a month. For a user base to grow, the churn rate must be less than the new subscriber rate for the same period.</a:t>
            </a:r>
            <a:endParaRPr sz="1482">
              <a:solidFill>
                <a:schemeClr val="lt1"/>
              </a:solidFill>
              <a:latin typeface="Roboto"/>
              <a:ea typeface="Roboto"/>
              <a:cs typeface="Roboto"/>
              <a:sym typeface="Roboto"/>
            </a:endParaRPr>
          </a:p>
          <a:p>
            <a:pPr indent="0" lvl="0" marL="0" rtl="0" algn="l">
              <a:lnSpc>
                <a:spcPct val="95000"/>
              </a:lnSpc>
              <a:spcBef>
                <a:spcPts val="1200"/>
              </a:spcBef>
              <a:spcAft>
                <a:spcPts val="0"/>
              </a:spcAft>
              <a:buSzPts val="770"/>
              <a:buNone/>
            </a:pPr>
            <a:r>
              <a:rPr lang="en" sz="1482">
                <a:solidFill>
                  <a:schemeClr val="lt1"/>
                </a:solidFill>
                <a:latin typeface="Roboto"/>
                <a:ea typeface="Roboto"/>
                <a:cs typeface="Roboto"/>
                <a:sym typeface="Roboto"/>
              </a:rPr>
              <a:t>CodeFlix has the </a:t>
            </a:r>
            <a:r>
              <a:rPr lang="en" sz="1482">
                <a:solidFill>
                  <a:schemeClr val="lt1"/>
                </a:solidFill>
                <a:latin typeface="Roboto"/>
                <a:ea typeface="Roboto"/>
                <a:cs typeface="Roboto"/>
                <a:sym typeface="Roboto"/>
              </a:rPr>
              <a:t>minimum </a:t>
            </a:r>
            <a:r>
              <a:rPr lang="en" sz="1482">
                <a:solidFill>
                  <a:schemeClr val="lt1"/>
                </a:solidFill>
                <a:latin typeface="Roboto"/>
                <a:ea typeface="Roboto"/>
                <a:cs typeface="Roboto"/>
                <a:sym typeface="Roboto"/>
              </a:rPr>
              <a:t>subscription policy of 31 days , meaning that user can’t cancel in the month of subscription.</a:t>
            </a:r>
            <a:endParaRPr sz="1482">
              <a:solidFill>
                <a:schemeClr val="lt1"/>
              </a:solidFill>
              <a:latin typeface="Roboto"/>
              <a:ea typeface="Roboto"/>
              <a:cs typeface="Roboto"/>
              <a:sym typeface="Roboto"/>
            </a:endParaRPr>
          </a:p>
          <a:p>
            <a:pPr indent="0" lvl="0" marL="0" rtl="0" algn="l">
              <a:lnSpc>
                <a:spcPct val="95000"/>
              </a:lnSpc>
              <a:spcBef>
                <a:spcPts val="1200"/>
              </a:spcBef>
              <a:spcAft>
                <a:spcPts val="1200"/>
              </a:spcAft>
              <a:buSzPts val="770"/>
              <a:buNone/>
            </a:pPr>
            <a:r>
              <a:rPr lang="en" sz="1482">
                <a:solidFill>
                  <a:schemeClr val="lt1"/>
                </a:solidFill>
                <a:latin typeface="Roboto"/>
                <a:ea typeface="Roboto"/>
                <a:cs typeface="Roboto"/>
                <a:sym typeface="Roboto"/>
              </a:rPr>
              <a:t>To </a:t>
            </a:r>
            <a:r>
              <a:rPr lang="en" sz="1482">
                <a:solidFill>
                  <a:schemeClr val="lt1"/>
                </a:solidFill>
                <a:latin typeface="Roboto"/>
                <a:ea typeface="Roboto"/>
                <a:cs typeface="Roboto"/>
                <a:sym typeface="Roboto"/>
              </a:rPr>
              <a:t>calculate the churn rate for the month we divide the number of users who canceled during that month by the total number of subscribers on the beginning of that  month</a:t>
            </a:r>
            <a:endParaRPr sz="1210">
              <a:solidFill>
                <a:srgbClr val="10162F"/>
              </a:solidFill>
              <a:highlight>
                <a:srgbClr val="FFFFFF"/>
              </a:highlight>
              <a:latin typeface="Roboto"/>
              <a:ea typeface="Roboto"/>
              <a:cs typeface="Roboto"/>
              <a:sym typeface="Roboto"/>
            </a:endParaRPr>
          </a:p>
        </p:txBody>
      </p:sp>
      <p:sp>
        <p:nvSpPr>
          <p:cNvPr id="292" name="Google Shape;292;p15"/>
          <p:cNvSpPr txBox="1"/>
          <p:nvPr>
            <p:ph type="title"/>
          </p:nvPr>
        </p:nvSpPr>
        <p:spPr>
          <a:xfrm>
            <a:off x="1303800" y="661000"/>
            <a:ext cx="7030500" cy="7863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en" sz="2650">
                <a:solidFill>
                  <a:schemeClr val="lt1"/>
                </a:solidFill>
                <a:latin typeface="Roboto"/>
                <a:ea typeface="Roboto"/>
                <a:cs typeface="Roboto"/>
                <a:sym typeface="Roboto"/>
              </a:rPr>
              <a:t>Method</a:t>
            </a:r>
            <a:endParaRPr sz="2750"/>
          </a:p>
        </p:txBody>
      </p:sp>
      <p:pic>
        <p:nvPicPr>
          <p:cNvPr descr="Churn" id="293" name="Google Shape;293;p15" title="Churn"/>
          <p:cNvPicPr preferRelativeResize="0"/>
          <p:nvPr/>
        </p:nvPicPr>
        <p:blipFill>
          <a:blip r:embed="rId3">
            <a:alphaModFix/>
          </a:blip>
          <a:stretch>
            <a:fillRect/>
          </a:stretch>
        </p:blipFill>
        <p:spPr>
          <a:xfrm>
            <a:off x="3258488" y="3613900"/>
            <a:ext cx="2500713" cy="111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7" name="Shape 297"/>
        <p:cNvGrpSpPr/>
        <p:nvPr/>
      </p:nvGrpSpPr>
      <p:grpSpPr>
        <a:xfrm>
          <a:off x="0" y="0"/>
          <a:ext cx="0" cy="0"/>
          <a:chOff x="0" y="0"/>
          <a:chExt cx="0" cy="0"/>
        </a:xfrm>
      </p:grpSpPr>
      <p:graphicFrame>
        <p:nvGraphicFramePr>
          <p:cNvPr id="298" name="Google Shape;298;p16"/>
          <p:cNvGraphicFramePr/>
          <p:nvPr/>
        </p:nvGraphicFramePr>
        <p:xfrm>
          <a:off x="266838" y="2229675"/>
          <a:ext cx="3000000" cy="3000000"/>
        </p:xfrm>
        <a:graphic>
          <a:graphicData uri="http://schemas.openxmlformats.org/drawingml/2006/table">
            <a:tbl>
              <a:tblPr>
                <a:solidFill>
                  <a:srgbClr val="F6F5FA"/>
                </a:solidFill>
                <a:tableStyleId>{80E7D1B6-8ED5-4796-AD09-A43288702F82}</a:tableStyleId>
              </a:tblPr>
              <a:tblGrid>
                <a:gridCol w="2162200"/>
                <a:gridCol w="1619250"/>
              </a:tblGrid>
              <a:tr h="372650">
                <a:tc>
                  <a:txBody>
                    <a:bodyPr/>
                    <a:lstStyle/>
                    <a:p>
                      <a:pPr indent="0" lvl="0" marL="0" rtl="0" algn="ctr">
                        <a:lnSpc>
                          <a:spcPct val="115000"/>
                        </a:lnSpc>
                        <a:spcBef>
                          <a:spcPts val="400"/>
                        </a:spcBef>
                        <a:spcAft>
                          <a:spcPts val="0"/>
                        </a:spcAft>
                        <a:buNone/>
                      </a:pPr>
                      <a:r>
                        <a:rPr b="1" lang="en" sz="1050">
                          <a:solidFill>
                            <a:srgbClr val="19191A"/>
                          </a:solidFill>
                          <a:highlight>
                            <a:srgbClr val="F6F5FA"/>
                          </a:highlight>
                          <a:latin typeface="Roboto"/>
                          <a:ea typeface="Roboto"/>
                          <a:cs typeface="Roboto"/>
                          <a:sym typeface="Roboto"/>
                        </a:rPr>
                        <a:t>name</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b="1" lang="en" sz="1050">
                          <a:solidFill>
                            <a:srgbClr val="19191A"/>
                          </a:solidFill>
                          <a:highlight>
                            <a:srgbClr val="F6F5FA"/>
                          </a:highlight>
                          <a:latin typeface="Roboto"/>
                          <a:ea typeface="Roboto"/>
                          <a:cs typeface="Roboto"/>
                          <a:sym typeface="Roboto"/>
                        </a:rPr>
                        <a:t>type</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2650">
                <a:tc>
                  <a:txBody>
                    <a:bodyPr/>
                    <a:lstStyle/>
                    <a:p>
                      <a:pPr indent="0" lvl="0" marL="0" rtl="0" algn="ctr">
                        <a:lnSpc>
                          <a:spcPct val="115000"/>
                        </a:lnSpc>
                        <a:spcBef>
                          <a:spcPts val="400"/>
                        </a:spcBef>
                        <a:spcAft>
                          <a:spcPts val="0"/>
                        </a:spcAft>
                        <a:buNone/>
                      </a:pPr>
                      <a:r>
                        <a:rPr lang="en" sz="1050">
                          <a:solidFill>
                            <a:srgbClr val="646466"/>
                          </a:solidFill>
                          <a:highlight>
                            <a:srgbClr val="F6F5FA"/>
                          </a:highlight>
                          <a:latin typeface="Roboto"/>
                          <a:ea typeface="Roboto"/>
                          <a:cs typeface="Roboto"/>
                          <a:sym typeface="Roboto"/>
                        </a:rPr>
                        <a:t>id</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050">
                          <a:solidFill>
                            <a:srgbClr val="646466"/>
                          </a:solidFill>
                          <a:highlight>
                            <a:srgbClr val="F6F5FA"/>
                          </a:highlight>
                          <a:latin typeface="Roboto"/>
                          <a:ea typeface="Roboto"/>
                          <a:cs typeface="Roboto"/>
                          <a:sym typeface="Roboto"/>
                        </a:rPr>
                        <a:t>INTEGER</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402225">
                <a:tc>
                  <a:txBody>
                    <a:bodyPr/>
                    <a:lstStyle/>
                    <a:p>
                      <a:pPr indent="0" lvl="0" marL="0" rtl="0" algn="ctr">
                        <a:lnSpc>
                          <a:spcPct val="115000"/>
                        </a:lnSpc>
                        <a:spcBef>
                          <a:spcPts val="400"/>
                        </a:spcBef>
                        <a:spcAft>
                          <a:spcPts val="0"/>
                        </a:spcAft>
                        <a:buNone/>
                      </a:pPr>
                      <a:r>
                        <a:rPr lang="en" sz="1050">
                          <a:solidFill>
                            <a:srgbClr val="646466"/>
                          </a:solidFill>
                          <a:highlight>
                            <a:srgbClr val="F6F5FA"/>
                          </a:highlight>
                          <a:latin typeface="Roboto"/>
                          <a:ea typeface="Roboto"/>
                          <a:cs typeface="Roboto"/>
                          <a:sym typeface="Roboto"/>
                        </a:rPr>
                        <a:t>subscription_start</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050">
                          <a:solidFill>
                            <a:srgbClr val="646466"/>
                          </a:solidFill>
                          <a:highlight>
                            <a:srgbClr val="F6F5FA"/>
                          </a:highlight>
                          <a:latin typeface="Roboto"/>
                          <a:ea typeface="Roboto"/>
                          <a:cs typeface="Roboto"/>
                          <a:sym typeface="Roboto"/>
                        </a:rPr>
                        <a:t>TEXT</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2650">
                <a:tc>
                  <a:txBody>
                    <a:bodyPr/>
                    <a:lstStyle/>
                    <a:p>
                      <a:pPr indent="0" lvl="0" marL="0" rtl="0" algn="ctr">
                        <a:lnSpc>
                          <a:spcPct val="115000"/>
                        </a:lnSpc>
                        <a:spcBef>
                          <a:spcPts val="400"/>
                        </a:spcBef>
                        <a:spcAft>
                          <a:spcPts val="0"/>
                        </a:spcAft>
                        <a:buNone/>
                      </a:pPr>
                      <a:r>
                        <a:rPr lang="en" sz="1050">
                          <a:solidFill>
                            <a:srgbClr val="646466"/>
                          </a:solidFill>
                          <a:highlight>
                            <a:srgbClr val="F6F5FA"/>
                          </a:highlight>
                          <a:latin typeface="Roboto"/>
                          <a:ea typeface="Roboto"/>
                          <a:cs typeface="Roboto"/>
                          <a:sym typeface="Roboto"/>
                        </a:rPr>
                        <a:t>subscription_end</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050">
                          <a:solidFill>
                            <a:srgbClr val="646466"/>
                          </a:solidFill>
                          <a:highlight>
                            <a:srgbClr val="F6F5FA"/>
                          </a:highlight>
                          <a:latin typeface="Roboto"/>
                          <a:ea typeface="Roboto"/>
                          <a:cs typeface="Roboto"/>
                          <a:sym typeface="Roboto"/>
                        </a:rPr>
                        <a:t>TEXT</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2650">
                <a:tc>
                  <a:txBody>
                    <a:bodyPr/>
                    <a:lstStyle/>
                    <a:p>
                      <a:pPr indent="0" lvl="0" marL="0" rtl="0" algn="ctr">
                        <a:lnSpc>
                          <a:spcPct val="115000"/>
                        </a:lnSpc>
                        <a:spcBef>
                          <a:spcPts val="400"/>
                        </a:spcBef>
                        <a:spcAft>
                          <a:spcPts val="0"/>
                        </a:spcAft>
                        <a:buNone/>
                      </a:pPr>
                      <a:r>
                        <a:rPr lang="en" sz="1050">
                          <a:solidFill>
                            <a:srgbClr val="646466"/>
                          </a:solidFill>
                          <a:highlight>
                            <a:srgbClr val="F6F5FA"/>
                          </a:highlight>
                          <a:latin typeface="Roboto"/>
                          <a:ea typeface="Roboto"/>
                          <a:cs typeface="Roboto"/>
                          <a:sym typeface="Roboto"/>
                        </a:rPr>
                        <a:t>segment</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400"/>
                        </a:spcBef>
                        <a:spcAft>
                          <a:spcPts val="0"/>
                        </a:spcAft>
                        <a:buNone/>
                      </a:pPr>
                      <a:r>
                        <a:rPr lang="en" sz="1050">
                          <a:solidFill>
                            <a:srgbClr val="646466"/>
                          </a:solidFill>
                          <a:highlight>
                            <a:srgbClr val="F6F5FA"/>
                          </a:highlight>
                          <a:latin typeface="Roboto"/>
                          <a:ea typeface="Roboto"/>
                          <a:cs typeface="Roboto"/>
                          <a:sym typeface="Roboto"/>
                        </a:rPr>
                        <a:t>INTEGER</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bl>
          </a:graphicData>
        </a:graphic>
      </p:graphicFrame>
      <p:sp>
        <p:nvSpPr>
          <p:cNvPr id="299" name="Google Shape;299;p16"/>
          <p:cNvSpPr txBox="1"/>
          <p:nvPr/>
        </p:nvSpPr>
        <p:spPr>
          <a:xfrm>
            <a:off x="266825" y="4425725"/>
            <a:ext cx="3781500" cy="438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400"/>
              </a:spcBef>
              <a:spcAft>
                <a:spcPts val="0"/>
              </a:spcAft>
              <a:buNone/>
            </a:pPr>
            <a:r>
              <a:rPr b="1" lang="en" sz="1350">
                <a:solidFill>
                  <a:schemeClr val="lt1"/>
                </a:solidFill>
                <a:latin typeface="Roboto"/>
                <a:ea typeface="Roboto"/>
                <a:cs typeface="Roboto"/>
                <a:sym typeface="Roboto"/>
              </a:rPr>
              <a:t>Rows:</a:t>
            </a:r>
            <a:r>
              <a:rPr b="1" lang="en" sz="1650">
                <a:solidFill>
                  <a:schemeClr val="lt1"/>
                </a:solidFill>
                <a:latin typeface="Roboto"/>
                <a:ea typeface="Roboto"/>
                <a:cs typeface="Roboto"/>
                <a:sym typeface="Roboto"/>
              </a:rPr>
              <a:t> </a:t>
            </a:r>
            <a:r>
              <a:rPr b="1" lang="en" sz="1350">
                <a:solidFill>
                  <a:schemeClr val="lt1"/>
                </a:solidFill>
                <a:latin typeface="Roboto"/>
                <a:ea typeface="Roboto"/>
                <a:cs typeface="Roboto"/>
                <a:sym typeface="Roboto"/>
              </a:rPr>
              <a:t>2000</a:t>
            </a:r>
            <a:endParaRPr sz="1550">
              <a:solidFill>
                <a:schemeClr val="lt1"/>
              </a:solidFill>
              <a:latin typeface="Nunito"/>
              <a:ea typeface="Nunito"/>
              <a:cs typeface="Nunito"/>
              <a:sym typeface="Nunito"/>
            </a:endParaRPr>
          </a:p>
        </p:txBody>
      </p:sp>
      <p:graphicFrame>
        <p:nvGraphicFramePr>
          <p:cNvPr id="300" name="Google Shape;300;p16"/>
          <p:cNvGraphicFramePr/>
          <p:nvPr/>
        </p:nvGraphicFramePr>
        <p:xfrm>
          <a:off x="4484775" y="481838"/>
          <a:ext cx="3000000" cy="3000000"/>
        </p:xfrm>
        <a:graphic>
          <a:graphicData uri="http://schemas.openxmlformats.org/drawingml/2006/table">
            <a:tbl>
              <a:tblPr>
                <a:solidFill>
                  <a:srgbClr val="F6F5FA"/>
                </a:solidFill>
                <a:tableStyleId>{80E7D1B6-8ED5-4796-AD09-A43288702F82}</a:tableStyleId>
              </a:tblPr>
              <a:tblGrid>
                <a:gridCol w="913275"/>
                <a:gridCol w="1371850"/>
                <a:gridCol w="1322150"/>
                <a:gridCol w="755500"/>
              </a:tblGrid>
              <a:tr h="564450">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id</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subscription_start</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subscription_end</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segment</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13882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2016-12-01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2017-02-01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6950">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2016-12-01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2017-01-24</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6950">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3</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2016-12-01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2017-03-07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6950">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4</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2016-12-01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2017-02-12</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6950">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5</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2016-12-01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2017-03-09</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6950">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6</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2016-12-01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2017-01-19</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6950">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2016-12-01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2017-02-03</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6950">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2016-12-01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2017-03-02</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6950">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9</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2016-12-01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2017-02-17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76950">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10</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2016-12-01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2017-01-01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bl>
          </a:graphicData>
        </a:graphic>
      </p:graphicFrame>
      <p:sp>
        <p:nvSpPr>
          <p:cNvPr id="301" name="Google Shape;301;p16"/>
          <p:cNvSpPr txBox="1"/>
          <p:nvPr/>
        </p:nvSpPr>
        <p:spPr>
          <a:xfrm>
            <a:off x="266825" y="1436725"/>
            <a:ext cx="3781500" cy="7125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b="1" lang="en" sz="1650">
                <a:solidFill>
                  <a:srgbClr val="FFFFFF"/>
                </a:solidFill>
                <a:latin typeface="Roboto"/>
                <a:ea typeface="Roboto"/>
                <a:cs typeface="Roboto"/>
                <a:sym typeface="Roboto"/>
              </a:rPr>
              <a:t>Database Schema</a:t>
            </a:r>
            <a:endParaRPr b="1" sz="1650">
              <a:solidFill>
                <a:srgbClr val="FFFFFF"/>
              </a:solidFill>
              <a:latin typeface="Roboto"/>
              <a:ea typeface="Roboto"/>
              <a:cs typeface="Roboto"/>
              <a:sym typeface="Roboto"/>
            </a:endParaRPr>
          </a:p>
          <a:p>
            <a:pPr indent="0" lvl="0" marL="0" rtl="0" algn="ctr">
              <a:lnSpc>
                <a:spcPct val="120000"/>
              </a:lnSpc>
              <a:spcBef>
                <a:spcPts val="0"/>
              </a:spcBef>
              <a:spcAft>
                <a:spcPts val="0"/>
              </a:spcAft>
              <a:buNone/>
            </a:pPr>
            <a:r>
              <a:rPr b="1" lang="en" sz="1450">
                <a:solidFill>
                  <a:schemeClr val="lt1"/>
                </a:solidFill>
                <a:latin typeface="Roboto"/>
                <a:ea typeface="Roboto"/>
                <a:cs typeface="Roboto"/>
                <a:sym typeface="Roboto"/>
              </a:rPr>
              <a:t>subscriptions</a:t>
            </a:r>
            <a:endParaRPr b="1" sz="1650">
              <a:solidFill>
                <a:srgbClr val="FFFFFF"/>
              </a:solidFill>
              <a:latin typeface="Roboto"/>
              <a:ea typeface="Roboto"/>
              <a:cs typeface="Roboto"/>
              <a:sym typeface="Roboto"/>
            </a:endParaRPr>
          </a:p>
        </p:txBody>
      </p:sp>
      <p:sp>
        <p:nvSpPr>
          <p:cNvPr id="302" name="Google Shape;302;p16"/>
          <p:cNvSpPr txBox="1"/>
          <p:nvPr>
            <p:ph type="title"/>
          </p:nvPr>
        </p:nvSpPr>
        <p:spPr>
          <a:xfrm>
            <a:off x="533725" y="299900"/>
            <a:ext cx="3781500" cy="74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150">
                <a:solidFill>
                  <a:schemeClr val="lt1"/>
                </a:solidFill>
                <a:latin typeface="Roboto"/>
                <a:ea typeface="Roboto"/>
                <a:cs typeface="Roboto"/>
                <a:sym typeface="Roboto"/>
              </a:rPr>
              <a:t>Getting familiar with our data</a:t>
            </a:r>
            <a:endParaRPr sz="2150">
              <a:solidFill>
                <a:schemeClr val="lt1"/>
              </a:solidFill>
              <a:latin typeface="Roboto"/>
              <a:ea typeface="Roboto"/>
              <a:cs typeface="Roboto"/>
              <a:sym typeface="Roboto"/>
            </a:endParaRPr>
          </a:p>
          <a:p>
            <a:pPr indent="0" lvl="0" marL="0" rtl="0" algn="l">
              <a:lnSpc>
                <a:spcPct val="120000"/>
              </a:lnSpc>
              <a:spcBef>
                <a:spcPts val="0"/>
              </a:spcBef>
              <a:spcAft>
                <a:spcPts val="0"/>
              </a:spcAft>
              <a:buNone/>
            </a:pPr>
            <a:r>
              <a:t/>
            </a:r>
            <a:endParaRPr sz="2050">
              <a:solidFill>
                <a:schemeClr val="lt1"/>
              </a:solidFill>
              <a:latin typeface="Roboto"/>
              <a:ea typeface="Roboto"/>
              <a:cs typeface="Roboto"/>
              <a:sym typeface="Roboto"/>
            </a:endParaRPr>
          </a:p>
          <a:p>
            <a:pPr indent="0" lvl="0" marL="0" rtl="0" algn="l">
              <a:lnSpc>
                <a:spcPct val="120000"/>
              </a:lnSpc>
              <a:spcBef>
                <a:spcPts val="0"/>
              </a:spcBef>
              <a:spcAft>
                <a:spcPts val="0"/>
              </a:spcAft>
              <a:buNone/>
            </a:pPr>
            <a:r>
              <a:t/>
            </a:r>
            <a:endParaRPr sz="205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6" name="Shape 306"/>
        <p:cNvGrpSpPr/>
        <p:nvPr/>
      </p:nvGrpSpPr>
      <p:grpSpPr>
        <a:xfrm>
          <a:off x="0" y="0"/>
          <a:ext cx="0" cy="0"/>
          <a:chOff x="0" y="0"/>
          <a:chExt cx="0" cy="0"/>
        </a:xfrm>
      </p:grpSpPr>
      <p:sp>
        <p:nvSpPr>
          <p:cNvPr id="307" name="Google Shape;307;p17"/>
          <p:cNvSpPr txBox="1"/>
          <p:nvPr/>
        </p:nvSpPr>
        <p:spPr>
          <a:xfrm>
            <a:off x="486625" y="1568150"/>
            <a:ext cx="3843000" cy="30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There are 2 segments of subscribers  that are acquired through two distinct channels and are </a:t>
            </a:r>
            <a:r>
              <a:rPr lang="en">
                <a:solidFill>
                  <a:schemeClr val="lt1"/>
                </a:solidFill>
                <a:latin typeface="Nunito"/>
                <a:ea typeface="Nunito"/>
                <a:cs typeface="Nunito"/>
                <a:sym typeface="Nunito"/>
              </a:rPr>
              <a:t>equally</a:t>
            </a:r>
            <a:r>
              <a:rPr lang="en">
                <a:solidFill>
                  <a:schemeClr val="lt1"/>
                </a:solidFill>
                <a:latin typeface="Nunito"/>
                <a:ea typeface="Nunito"/>
                <a:cs typeface="Nunito"/>
                <a:sym typeface="Nunito"/>
              </a:rPr>
              <a:t> distributed in given dataset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By calculating churn rates for them separately we can get a sense of how </a:t>
            </a:r>
            <a:r>
              <a:rPr lang="en">
                <a:solidFill>
                  <a:schemeClr val="lt1"/>
                </a:solidFill>
                <a:latin typeface="Nunito"/>
                <a:ea typeface="Nunito"/>
                <a:cs typeface="Nunito"/>
                <a:sym typeface="Nunito"/>
              </a:rPr>
              <a:t>acquiring</a:t>
            </a:r>
            <a:r>
              <a:rPr lang="en">
                <a:solidFill>
                  <a:schemeClr val="lt1"/>
                </a:solidFill>
                <a:latin typeface="Nunito"/>
                <a:ea typeface="Nunito"/>
                <a:cs typeface="Nunito"/>
                <a:sym typeface="Nunito"/>
              </a:rPr>
              <a:t> method influence subscription duration</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Data provided </a:t>
            </a:r>
            <a:r>
              <a:rPr lang="en">
                <a:solidFill>
                  <a:schemeClr val="lt1"/>
                </a:solidFill>
                <a:latin typeface="Nunito"/>
                <a:ea typeface="Nunito"/>
                <a:cs typeface="Nunito"/>
                <a:sym typeface="Nunito"/>
              </a:rPr>
              <a:t>contains</a:t>
            </a:r>
            <a:r>
              <a:rPr lang="en">
                <a:solidFill>
                  <a:schemeClr val="lt1"/>
                </a:solidFill>
                <a:latin typeface="Nunito"/>
                <a:ea typeface="Nunito"/>
                <a:cs typeface="Nunito"/>
                <a:sym typeface="Nunito"/>
              </a:rPr>
              <a:t> data for </a:t>
            </a:r>
            <a:r>
              <a:rPr lang="en">
                <a:solidFill>
                  <a:schemeClr val="lt1"/>
                </a:solidFill>
                <a:latin typeface="Nunito"/>
                <a:ea typeface="Nunito"/>
                <a:cs typeface="Nunito"/>
                <a:sym typeface="Nunito"/>
              </a:rPr>
              <a:t>first 4 months of service operating.</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That means that we can analyze data for 3 of them: January, February and March of 2017</a:t>
            </a:r>
            <a:endParaRPr>
              <a:solidFill>
                <a:schemeClr val="lt1"/>
              </a:solidFill>
              <a:latin typeface="Nunito"/>
              <a:ea typeface="Nunito"/>
              <a:cs typeface="Nunito"/>
              <a:sym typeface="Nunito"/>
            </a:endParaRPr>
          </a:p>
        </p:txBody>
      </p:sp>
      <p:sp>
        <p:nvSpPr>
          <p:cNvPr id="308" name="Google Shape;308;p17"/>
          <p:cNvSpPr txBox="1"/>
          <p:nvPr>
            <p:ph type="title"/>
          </p:nvPr>
        </p:nvSpPr>
        <p:spPr>
          <a:xfrm>
            <a:off x="1249175" y="656850"/>
            <a:ext cx="3233700" cy="743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en" sz="2450">
                <a:solidFill>
                  <a:schemeClr val="lt1"/>
                </a:solidFill>
                <a:latin typeface="Roboto"/>
                <a:ea typeface="Roboto"/>
                <a:cs typeface="Roboto"/>
                <a:sym typeface="Roboto"/>
              </a:rPr>
              <a:t>Inspecting data</a:t>
            </a:r>
            <a:endParaRPr sz="3200">
              <a:solidFill>
                <a:schemeClr val="lt1"/>
              </a:solidFill>
            </a:endParaRPr>
          </a:p>
        </p:txBody>
      </p:sp>
      <p:graphicFrame>
        <p:nvGraphicFramePr>
          <p:cNvPr id="309" name="Google Shape;309;p17"/>
          <p:cNvGraphicFramePr/>
          <p:nvPr/>
        </p:nvGraphicFramePr>
        <p:xfrm>
          <a:off x="4717313" y="3254450"/>
          <a:ext cx="3000000" cy="3000000"/>
        </p:xfrm>
        <a:graphic>
          <a:graphicData uri="http://schemas.openxmlformats.org/drawingml/2006/table">
            <a:tbl>
              <a:tblPr>
                <a:solidFill>
                  <a:srgbClr val="F6F5FA"/>
                </a:solidFill>
                <a:tableStyleId>{80E7D1B6-8ED5-4796-AD09-A43288702F82}</a:tableStyleId>
              </a:tblPr>
              <a:tblGrid>
                <a:gridCol w="1817750"/>
                <a:gridCol w="1835550"/>
              </a:tblGrid>
              <a:tr h="592075">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first_date</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last_date</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572450">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2016-12-01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2017-03-31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bl>
          </a:graphicData>
        </a:graphic>
      </p:graphicFrame>
      <p:graphicFrame>
        <p:nvGraphicFramePr>
          <p:cNvPr id="310" name="Google Shape;310;p17"/>
          <p:cNvGraphicFramePr/>
          <p:nvPr/>
        </p:nvGraphicFramePr>
        <p:xfrm>
          <a:off x="4717325" y="1765875"/>
          <a:ext cx="3000000" cy="3000000"/>
        </p:xfrm>
        <a:graphic>
          <a:graphicData uri="http://schemas.openxmlformats.org/drawingml/2006/table">
            <a:tbl>
              <a:tblPr>
                <a:solidFill>
                  <a:srgbClr val="F6F5FA"/>
                </a:solidFill>
                <a:tableStyleId>{80E7D1B6-8ED5-4796-AD09-A43288702F82}</a:tableStyleId>
              </a:tblPr>
              <a:tblGrid>
                <a:gridCol w="1871225"/>
                <a:gridCol w="1782075"/>
              </a:tblGrid>
              <a:tr h="388175">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segment</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count</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8817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30</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1000</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38817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1000</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598575"/>
            <a:ext cx="5304900" cy="8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b="0" sz="1420"/>
          </a:p>
          <a:p>
            <a:pPr indent="0" lvl="0" marL="0" rtl="0" algn="l">
              <a:spcBef>
                <a:spcPts val="0"/>
              </a:spcBef>
              <a:spcAft>
                <a:spcPts val="0"/>
              </a:spcAft>
              <a:buSzPts val="990"/>
              <a:buNone/>
            </a:pPr>
            <a:r>
              <a:rPr b="0" lang="en" sz="1420"/>
              <a:t> </a:t>
            </a:r>
            <a:endParaRPr b="0" sz="1420"/>
          </a:p>
        </p:txBody>
      </p:sp>
      <p:graphicFrame>
        <p:nvGraphicFramePr>
          <p:cNvPr id="316" name="Google Shape;316;p18"/>
          <p:cNvGraphicFramePr/>
          <p:nvPr/>
        </p:nvGraphicFramePr>
        <p:xfrm>
          <a:off x="1810650" y="3271738"/>
          <a:ext cx="3000000" cy="3000000"/>
        </p:xfrm>
        <a:graphic>
          <a:graphicData uri="http://schemas.openxmlformats.org/drawingml/2006/table">
            <a:tbl>
              <a:tblPr>
                <a:solidFill>
                  <a:srgbClr val="F6F5FA"/>
                </a:solidFill>
                <a:tableStyleId>{80E7D1B6-8ED5-4796-AD09-A43288702F82}</a:tableStyleId>
              </a:tblPr>
              <a:tblGrid>
                <a:gridCol w="1250425"/>
                <a:gridCol w="1458525"/>
                <a:gridCol w="1302825"/>
                <a:gridCol w="1510925"/>
              </a:tblGrid>
              <a:tr h="200025">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sum_active_87</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sum_active_30</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sum_canceled_87</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sum_canceled_30</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278</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291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70</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22</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462</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518</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148</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38</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531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716</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258</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84</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bl>
          </a:graphicData>
        </a:graphic>
      </p:graphicFrame>
      <p:sp>
        <p:nvSpPr>
          <p:cNvPr id="317" name="Google Shape;317;p18"/>
          <p:cNvSpPr txBox="1"/>
          <p:nvPr/>
        </p:nvSpPr>
        <p:spPr>
          <a:xfrm>
            <a:off x="1314000" y="847350"/>
            <a:ext cx="6516000" cy="21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This table adds up the statuses of active and cancelled users for each segment to provide an overall total for each month</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Ultimately this data will be used for final calculation, but for now it gives us information about fluctuation of users among segments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We can see that both segments have roughly the same number of active users </a:t>
            </a:r>
            <a:r>
              <a:rPr lang="en" sz="1300">
                <a:solidFill>
                  <a:schemeClr val="lt1"/>
                </a:solidFill>
                <a:latin typeface="Nunito"/>
                <a:ea typeface="Nunito"/>
                <a:cs typeface="Nunito"/>
                <a:sym typeface="Nunito"/>
              </a:rPr>
              <a:t>throughout </a:t>
            </a:r>
            <a:r>
              <a:rPr lang="en" sz="1300">
                <a:solidFill>
                  <a:schemeClr val="lt1"/>
                </a:solidFill>
                <a:latin typeface="Nunito"/>
                <a:ea typeface="Nunito"/>
                <a:cs typeface="Nunito"/>
                <a:sym typeface="Nunito"/>
              </a:rPr>
              <a:t>months, but the segment 87 have </a:t>
            </a:r>
            <a:r>
              <a:rPr lang="en" sz="1300">
                <a:solidFill>
                  <a:schemeClr val="lt1"/>
                </a:solidFill>
                <a:latin typeface="Nunito"/>
                <a:ea typeface="Nunito"/>
                <a:cs typeface="Nunito"/>
                <a:sym typeface="Nunito"/>
              </a:rPr>
              <a:t>noticeably more cancellations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Clr>
                <a:srgbClr val="000000"/>
              </a:buClr>
              <a:buSzPts val="990"/>
              <a:buFont typeface="Arial"/>
              <a:buNone/>
            </a:pPr>
            <a:r>
              <a:rPr lang="en" sz="1300">
                <a:solidFill>
                  <a:schemeClr val="lt1"/>
                </a:solidFill>
                <a:latin typeface="Nunito"/>
                <a:ea typeface="Nunito"/>
                <a:cs typeface="Nunito"/>
                <a:sym typeface="Nunito"/>
              </a:rPr>
              <a:t>Let’s see if churn rates reflect this</a:t>
            </a:r>
            <a:endParaRPr sz="13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1" name="Shape 321"/>
        <p:cNvGrpSpPr/>
        <p:nvPr/>
      </p:nvGrpSpPr>
      <p:grpSpPr>
        <a:xfrm>
          <a:off x="0" y="0"/>
          <a:ext cx="0" cy="0"/>
          <a:chOff x="0" y="0"/>
          <a:chExt cx="0" cy="0"/>
        </a:xfrm>
      </p:grpSpPr>
      <p:sp>
        <p:nvSpPr>
          <p:cNvPr id="322" name="Google Shape;322;p19"/>
          <p:cNvSpPr txBox="1"/>
          <p:nvPr>
            <p:ph type="title"/>
          </p:nvPr>
        </p:nvSpPr>
        <p:spPr>
          <a:xfrm>
            <a:off x="1303775" y="694950"/>
            <a:ext cx="6892200" cy="7875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en" sz="2450">
                <a:solidFill>
                  <a:schemeClr val="lt1"/>
                </a:solidFill>
                <a:latin typeface="Roboto"/>
                <a:ea typeface="Roboto"/>
                <a:cs typeface="Roboto"/>
                <a:sym typeface="Roboto"/>
              </a:rPr>
              <a:t>Churn rates</a:t>
            </a:r>
            <a:endParaRPr sz="3200"/>
          </a:p>
        </p:txBody>
      </p:sp>
      <p:sp>
        <p:nvSpPr>
          <p:cNvPr id="323" name="Google Shape;323;p19"/>
          <p:cNvSpPr txBox="1"/>
          <p:nvPr>
            <p:ph idx="1" type="body"/>
          </p:nvPr>
        </p:nvSpPr>
        <p:spPr>
          <a:xfrm>
            <a:off x="934213" y="3552000"/>
            <a:ext cx="6892200" cy="1379400"/>
          </a:xfrm>
          <a:prstGeom prst="rect">
            <a:avLst/>
          </a:prstGeom>
        </p:spPr>
        <p:txBody>
          <a:bodyPr anchorCtr="0" anchor="t" bIns="91425" lIns="91425" spcFirstLastPara="1" rIns="91425" wrap="square" tIns="91425">
            <a:normAutofit/>
          </a:bodyPr>
          <a:lstStyle/>
          <a:p>
            <a:pPr indent="0" lvl="0" marL="0" rtl="0" algn="l">
              <a:lnSpc>
                <a:spcPct val="171428"/>
              </a:lnSpc>
              <a:spcBef>
                <a:spcPts val="0"/>
              </a:spcBef>
              <a:spcAft>
                <a:spcPts val="0"/>
              </a:spcAft>
              <a:buNone/>
            </a:pPr>
            <a:r>
              <a:t/>
            </a:r>
            <a:endParaRPr sz="1050">
              <a:solidFill>
                <a:srgbClr val="FFFFFF"/>
              </a:solidFill>
              <a:highlight>
                <a:srgbClr val="211E2F"/>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B3CCFF"/>
              </a:solidFill>
              <a:highlight>
                <a:srgbClr val="211E2F"/>
              </a:highlight>
              <a:latin typeface="Courier New"/>
              <a:ea typeface="Courier New"/>
              <a:cs typeface="Courier New"/>
              <a:sym typeface="Courier New"/>
            </a:endParaRPr>
          </a:p>
        </p:txBody>
      </p:sp>
      <p:graphicFrame>
        <p:nvGraphicFramePr>
          <p:cNvPr id="324" name="Google Shape;324;p19"/>
          <p:cNvGraphicFramePr/>
          <p:nvPr/>
        </p:nvGraphicFramePr>
        <p:xfrm>
          <a:off x="4752250" y="2096700"/>
          <a:ext cx="3000000" cy="3000000"/>
        </p:xfrm>
        <a:graphic>
          <a:graphicData uri="http://schemas.openxmlformats.org/drawingml/2006/table">
            <a:tbl>
              <a:tblPr>
                <a:solidFill>
                  <a:srgbClr val="F6F5FA"/>
                </a:solidFill>
                <a:tableStyleId>{80E7D1B6-8ED5-4796-AD09-A43288702F82}</a:tableStyleId>
              </a:tblPr>
              <a:tblGrid>
                <a:gridCol w="856025"/>
                <a:gridCol w="1604125"/>
                <a:gridCol w="1445100"/>
              </a:tblGrid>
              <a:tr h="490125">
                <a:tc>
                  <a:txBody>
                    <a:bodyPr/>
                    <a:lstStyle/>
                    <a:p>
                      <a:pPr indent="0" lvl="0" marL="0" rtl="0" algn="ctr">
                        <a:lnSpc>
                          <a:spcPct val="115000"/>
                        </a:lnSpc>
                        <a:spcBef>
                          <a:spcPts val="0"/>
                        </a:spcBef>
                        <a:spcAft>
                          <a:spcPts val="0"/>
                        </a:spcAft>
                        <a:buNone/>
                      </a:pPr>
                      <a:r>
                        <a:rPr b="1" lang="en" sz="1050">
                          <a:solidFill>
                            <a:schemeClr val="hlink"/>
                          </a:solidFill>
                          <a:highlight>
                            <a:srgbClr val="F6F5FA"/>
                          </a:highlight>
                          <a:uFill>
                            <a:noFill/>
                          </a:uFill>
                          <a:latin typeface="Roboto"/>
                          <a:ea typeface="Roboto"/>
                          <a:cs typeface="Roboto"/>
                          <a:sym typeface="Roboto"/>
                          <a:hlinkClick action="ppaction://hlinkshowjump?jump=nextslide"/>
                        </a:rPr>
                        <a:t>mont</a:t>
                      </a:r>
                      <a:r>
                        <a:rPr b="1" lang="en" sz="1050">
                          <a:solidFill>
                            <a:srgbClr val="19191A"/>
                          </a:solidFill>
                          <a:highlight>
                            <a:srgbClr val="F6F5FA"/>
                          </a:highlight>
                          <a:latin typeface="Roboto"/>
                          <a:ea typeface="Roboto"/>
                          <a:cs typeface="Roboto"/>
                          <a:sym typeface="Roboto"/>
                        </a:rPr>
                        <a:t>h</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chrune_87</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chrune_30</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49012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0.25</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0.08</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49012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02</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0.32</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0.07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49012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03</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0.49</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0.12</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bl>
          </a:graphicData>
        </a:graphic>
      </p:graphicFrame>
      <p:graphicFrame>
        <p:nvGraphicFramePr>
          <p:cNvPr id="325" name="Google Shape;325;p19"/>
          <p:cNvGraphicFramePr/>
          <p:nvPr/>
        </p:nvGraphicFramePr>
        <p:xfrm>
          <a:off x="413100" y="2096700"/>
          <a:ext cx="3000000" cy="3000000"/>
        </p:xfrm>
        <a:graphic>
          <a:graphicData uri="http://schemas.openxmlformats.org/drawingml/2006/table">
            <a:tbl>
              <a:tblPr>
                <a:solidFill>
                  <a:srgbClr val="F6F5FA"/>
                </a:solidFill>
                <a:tableStyleId>{80E7D1B6-8ED5-4796-AD09-A43288702F82}</a:tableStyleId>
              </a:tblPr>
              <a:tblGrid>
                <a:gridCol w="1733550"/>
                <a:gridCol w="2171700"/>
              </a:tblGrid>
              <a:tr h="490125">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month</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19191A"/>
                          </a:solidFill>
                          <a:highlight>
                            <a:srgbClr val="F6F5FA"/>
                          </a:highlight>
                          <a:latin typeface="Roboto"/>
                          <a:ea typeface="Roboto"/>
                          <a:cs typeface="Roboto"/>
                          <a:sym typeface="Roboto"/>
                        </a:rPr>
                        <a:t>overall_churn</a:t>
                      </a:r>
                      <a:endParaRPr b="1" sz="1050">
                        <a:solidFill>
                          <a:srgbClr val="19191A"/>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49012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01</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0.16</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49012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02</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0.19</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r h="490125">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03</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646466"/>
                          </a:solidFill>
                          <a:highlight>
                            <a:srgbClr val="F6F5FA"/>
                          </a:highlight>
                          <a:latin typeface="Roboto"/>
                          <a:ea typeface="Roboto"/>
                          <a:cs typeface="Roboto"/>
                          <a:sym typeface="Roboto"/>
                        </a:rPr>
                        <a:t>0.27</a:t>
                      </a:r>
                      <a:endParaRPr sz="1050">
                        <a:solidFill>
                          <a:srgbClr val="646466"/>
                        </a:solidFill>
                        <a:highlight>
                          <a:srgbClr val="F6F5FA"/>
                        </a:highlight>
                        <a:latin typeface="Roboto"/>
                        <a:ea typeface="Roboto"/>
                        <a:cs typeface="Roboto"/>
                        <a:sym typeface="Roboto"/>
                      </a:endParaRPr>
                    </a:p>
                  </a:txBody>
                  <a:tcPr marT="91425" marB="91425" marR="91425" marL="91425">
                    <a:lnL cap="flat" cmpd="sng" w="6100">
                      <a:solidFill>
                        <a:srgbClr val="FFFFFF"/>
                      </a:solidFill>
                      <a:prstDash val="solid"/>
                      <a:round/>
                      <a:headEnd len="sm" w="sm" type="none"/>
                      <a:tailEnd len="sm" w="sm" type="none"/>
                    </a:lnL>
                    <a:lnR cap="flat" cmpd="sng" w="6100">
                      <a:solidFill>
                        <a:srgbClr val="FFFFFF"/>
                      </a:solidFill>
                      <a:prstDash val="solid"/>
                      <a:round/>
                      <a:headEnd len="sm" w="sm" type="none"/>
                      <a:tailEnd len="sm" w="sm" type="none"/>
                    </a:lnR>
                    <a:lnT cap="flat" cmpd="sng" w="6100">
                      <a:solidFill>
                        <a:srgbClr val="FFFFFF"/>
                      </a:solidFill>
                      <a:prstDash val="solid"/>
                      <a:round/>
                      <a:headEnd len="sm" w="sm" type="none"/>
                      <a:tailEnd len="sm" w="sm" type="none"/>
                    </a:lnT>
                    <a:lnB cap="flat" cmpd="sng" w="6100">
                      <a:solidFill>
                        <a:srgbClr val="FFFFFF"/>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9" name="Shape 329"/>
        <p:cNvGrpSpPr/>
        <p:nvPr/>
      </p:nvGrpSpPr>
      <p:grpSpPr>
        <a:xfrm>
          <a:off x="0" y="0"/>
          <a:ext cx="0" cy="0"/>
          <a:chOff x="0" y="0"/>
          <a:chExt cx="0" cy="0"/>
        </a:xfrm>
      </p:grpSpPr>
      <p:sp>
        <p:nvSpPr>
          <p:cNvPr id="330" name="Google Shape;330;p20"/>
          <p:cNvSpPr txBox="1"/>
          <p:nvPr>
            <p:ph type="title"/>
          </p:nvPr>
        </p:nvSpPr>
        <p:spPr>
          <a:xfrm>
            <a:off x="1290550" y="694950"/>
            <a:ext cx="6397500" cy="6603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en" sz="2450">
                <a:solidFill>
                  <a:schemeClr val="lt1"/>
                </a:solidFill>
                <a:latin typeface="Roboto"/>
                <a:ea typeface="Roboto"/>
                <a:cs typeface="Roboto"/>
                <a:sym typeface="Roboto"/>
              </a:rPr>
              <a:t>Conclusion</a:t>
            </a:r>
            <a:endParaRPr sz="3200"/>
          </a:p>
        </p:txBody>
      </p:sp>
      <p:sp>
        <p:nvSpPr>
          <p:cNvPr id="331" name="Google Shape;331;p20"/>
          <p:cNvSpPr txBox="1"/>
          <p:nvPr>
            <p:ph idx="1" type="body"/>
          </p:nvPr>
        </p:nvSpPr>
        <p:spPr>
          <a:xfrm>
            <a:off x="906275" y="1622050"/>
            <a:ext cx="7428000" cy="2909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lt1"/>
              </a:buClr>
              <a:buSzPts val="1500"/>
              <a:buChar char="●"/>
            </a:pPr>
            <a:r>
              <a:rPr lang="en" sz="1500">
                <a:solidFill>
                  <a:schemeClr val="lt1"/>
                </a:solidFill>
              </a:rPr>
              <a:t>For first four months of running CodeFlix managed to contain relatively steady </a:t>
            </a:r>
            <a:r>
              <a:rPr lang="en" sz="1500">
                <a:solidFill>
                  <a:schemeClr val="lt1"/>
                </a:solidFill>
              </a:rPr>
              <a:t>churn rates by obtaining more subscribers than it was losing</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In January it has 16% churn that increased to 27% in March which is somewhat expected and still indicates positive fluctuation of subscribers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It seems that neither segment has trouble obtaining new customers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Users from segment 87 have significantly higher churn rates so that may be something worth further analysis, CodeFlix could inspect reasons for users in segment 87 unsubscribing and find ways to prevent that</a:t>
            </a:r>
            <a:endParaRPr sz="1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