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1"/>
  </p:notesMasterIdLst>
  <p:handoutMasterIdLst>
    <p:handoutMasterId r:id="rId12"/>
  </p:handoutMasterIdLst>
  <p:sldIdLst>
    <p:sldId id="256" r:id="rId2"/>
    <p:sldId id="450" r:id="rId3"/>
    <p:sldId id="451" r:id="rId4"/>
    <p:sldId id="452" r:id="rId5"/>
    <p:sldId id="455" r:id="rId6"/>
    <p:sldId id="456" r:id="rId7"/>
    <p:sldId id="457" r:id="rId8"/>
    <p:sldId id="458" r:id="rId9"/>
    <p:sldId id="419" r:id="rId10"/>
  </p:sldIdLst>
  <p:sldSz cx="9144000" cy="6858000" type="screen4x3"/>
  <p:notesSz cx="6865938" cy="95408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B84B"/>
    <a:srgbClr val="52658C"/>
    <a:srgbClr val="889FAC"/>
    <a:srgbClr val="88A1AC"/>
    <a:srgbClr val="6E4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62" autoAdjust="0"/>
    <p:restoredTop sz="96433" autoAdjust="0"/>
  </p:normalViewPr>
  <p:slideViewPr>
    <p:cSldViewPr snapToGrid="0">
      <p:cViewPr varScale="1">
        <p:scale>
          <a:sx n="69" d="100"/>
          <a:sy n="69" d="100"/>
        </p:scale>
        <p:origin x="960" y="66"/>
      </p:cViewPr>
      <p:guideLst/>
    </p:cSldViewPr>
  </p:slideViewPr>
  <p:outlineViewPr>
    <p:cViewPr>
      <p:scale>
        <a:sx n="33" d="100"/>
        <a:sy n="33" d="100"/>
      </p:scale>
      <p:origin x="0" y="-13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64"/>
    </p:cViewPr>
  </p:sorterViewPr>
  <p:notesViewPr>
    <p:cSldViewPr snapToGrid="0">
      <p:cViewPr varScale="1">
        <p:scale>
          <a:sx n="117" d="100"/>
          <a:sy n="117" d="100"/>
        </p:scale>
        <p:origin x="235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7925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9507" y="1"/>
            <a:ext cx="2975240" cy="47925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061625"/>
            <a:ext cx="2975240" cy="47925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9507" y="9061625"/>
            <a:ext cx="2975240" cy="47925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4AFABE64-96A9-4B91-8150-9A52CCAF5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77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945347" y="8779875"/>
            <a:ext cx="4920591" cy="0"/>
          </a:xfrm>
          <a:prstGeom prst="line">
            <a:avLst/>
          </a:prstGeom>
          <a:ln w="12700">
            <a:solidFill>
              <a:srgbClr val="889F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945349" y="863223"/>
            <a:ext cx="4656987" cy="545191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400" b="1">
                <a:solidFill>
                  <a:srgbClr val="52658C"/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Here is HEADER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945350" y="149312"/>
            <a:ext cx="746308" cy="361809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945348" y="1862743"/>
            <a:ext cx="4656986" cy="6485524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945349" y="9062177"/>
            <a:ext cx="2975240" cy="478700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>
                <a:solidFill>
                  <a:srgbClr val="52658C"/>
                </a:solidFill>
                <a:latin typeface="Gill Sans MT" panose="020B05020201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26086" y="9062177"/>
            <a:ext cx="838263" cy="478700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>
                <a:solidFill>
                  <a:srgbClr val="52658C"/>
                </a:solidFill>
                <a:latin typeface="Gill Sans MT" panose="020B0502020104020203" pitchFamily="34" charset="0"/>
              </a:defRPr>
            </a:lvl1pPr>
          </a:lstStyle>
          <a:p>
            <a:fld id="{D0E57FA8-C348-44A2-A607-BAFD05C19F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9389" y="2373861"/>
            <a:ext cx="1379319" cy="648409"/>
          </a:xfrm>
          <a:prstGeom prst="rect">
            <a:avLst/>
          </a:prstGeom>
          <a:noFill/>
        </p:spPr>
        <p:txBody>
          <a:bodyPr wrap="square" lIns="93497" tIns="46749" rIns="93497" bIns="46749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Gill Sans MT" panose="020B0502020104020203" pitchFamily="34" charset="0"/>
              </a:rPr>
              <a:t>Some content could be here … abc defghi jkl …</a:t>
            </a:r>
            <a:endParaRPr lang="en-US" sz="120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389" y="3986724"/>
            <a:ext cx="1379319" cy="1202407"/>
          </a:xfrm>
          <a:prstGeom prst="rect">
            <a:avLst/>
          </a:prstGeom>
          <a:noFill/>
        </p:spPr>
        <p:txBody>
          <a:bodyPr wrap="square" lIns="93497" tIns="46749" rIns="93497" bIns="46749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</a:rPr>
              <a:t>Bullets:</a:t>
            </a:r>
          </a:p>
          <a:p>
            <a:pPr marL="233744" indent="-233744">
              <a:buClr>
                <a:srgbClr val="16C216"/>
              </a:buClr>
              <a:buFont typeface="Calibri" panose="020F0502020204030204" pitchFamily="34" charset="0"/>
              <a:buChar char="→"/>
            </a:pPr>
            <a:r>
              <a:rPr lang="en-US" sz="1200" baseline="0" smtClean="0">
                <a:solidFill>
                  <a:schemeClr val="bg1"/>
                </a:solidFill>
              </a:rPr>
              <a:t>One</a:t>
            </a:r>
          </a:p>
          <a:p>
            <a:pPr marL="233744" indent="-233744">
              <a:buClr>
                <a:srgbClr val="16C216"/>
              </a:buClr>
              <a:buFont typeface="Calibri" panose="020F0502020204030204" pitchFamily="34" charset="0"/>
              <a:buChar char="→"/>
            </a:pPr>
            <a:r>
              <a:rPr lang="en-US" sz="1200" baseline="0" smtClean="0">
                <a:solidFill>
                  <a:schemeClr val="bg1"/>
                </a:solidFill>
              </a:rPr>
              <a:t>Two</a:t>
            </a:r>
          </a:p>
          <a:p>
            <a:pPr marL="233744" indent="-233744">
              <a:buClr>
                <a:srgbClr val="16C216"/>
              </a:buClr>
              <a:buFont typeface="Calibri" panose="020F0502020204030204" pitchFamily="34" charset="0"/>
              <a:buChar char="→"/>
            </a:pPr>
            <a:r>
              <a:rPr lang="en-US" sz="1200" baseline="0" smtClean="0">
                <a:solidFill>
                  <a:schemeClr val="bg1"/>
                </a:solidFill>
              </a:rPr>
              <a:t>Three</a:t>
            </a:r>
          </a:p>
          <a:p>
            <a:pPr marL="233744" indent="-233744">
              <a:buClr>
                <a:srgbClr val="16C216"/>
              </a:buClr>
              <a:buFont typeface="Calibri" panose="020F0502020204030204" pitchFamily="34" charset="0"/>
              <a:buChar char="→"/>
            </a:pPr>
            <a:r>
              <a:rPr lang="en-US" sz="1200" baseline="0" smtClean="0">
                <a:solidFill>
                  <a:schemeClr val="bg1"/>
                </a:solidFill>
              </a:rPr>
              <a:t>Four</a:t>
            </a:r>
          </a:p>
          <a:p>
            <a:pPr marL="233744" indent="-233744">
              <a:buClr>
                <a:srgbClr val="16C216"/>
              </a:buClr>
              <a:buFont typeface="Calibri" panose="020F0502020204030204" pitchFamily="34" charset="0"/>
              <a:buChar char="→"/>
            </a:pPr>
            <a:r>
              <a:rPr lang="en-US" sz="1200" baseline="0" smtClean="0">
                <a:solidFill>
                  <a:schemeClr val="bg1"/>
                </a:solidFill>
              </a:rPr>
              <a:t>Five</a:t>
            </a: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6187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65000"/>
            <a:lumOff val="35000"/>
          </a:schemeClr>
        </a:solidFill>
        <a:latin typeface="Gill Sans MT" panose="020B050202010402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65000"/>
            <a:lumOff val="35000"/>
          </a:schemeClr>
        </a:solidFill>
        <a:latin typeface="Gill Sans MT" panose="020B050202010402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65000"/>
            <a:lumOff val="35000"/>
          </a:schemeClr>
        </a:solidFill>
        <a:latin typeface="Gill Sans MT" panose="020B05020201040202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65000"/>
            <a:lumOff val="35000"/>
          </a:schemeClr>
        </a:solidFill>
        <a:latin typeface="Gill Sans MT" panose="020B05020201040202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65000"/>
            <a:lumOff val="35000"/>
          </a:schemeClr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48050" y="1192213"/>
            <a:ext cx="1560513" cy="1171575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57FA8-C348-44A2-A607-BAFD05C19F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14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810C-D797-4772-9F72-8ED2A0CAD4B8}" type="datetime1">
              <a:rPr lang="en-US" smtClean="0"/>
              <a:t>07/22/2020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6DD-2705-479C-A341-8A07120A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0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ED90-E0DE-44C9-94D7-B1C60ECF4EA0}" type="datetime1">
              <a:rPr lang="en-US" smtClean="0"/>
              <a:t>07/22/2020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6DD-2705-479C-A341-8A07120A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3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CAD4-C0DD-43C6-A41A-5CFF9DF954C7}" type="datetime1">
              <a:rPr lang="en-US" smtClean="0"/>
              <a:t>07/22/2020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6DD-2705-479C-A341-8A07120A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0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44B6-C78F-4083-8F23-8AD269E29945}" type="datetime1">
              <a:rPr lang="en-US" smtClean="0"/>
              <a:t>07/22/2020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6DD-2705-479C-A341-8A07120A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17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2C06-0959-4C22-BC61-308954CC8D40}" type="datetime1">
              <a:rPr lang="en-US" smtClean="0"/>
              <a:t>07/22/2020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6DD-2705-479C-A341-8A07120A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57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D44F-C345-448A-A2FE-71D854A36D68}" type="datetime1">
              <a:rPr lang="en-US" smtClean="0"/>
              <a:t>07/22/2020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6DD-2705-479C-A341-8A07120A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89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EEED-4A73-4B24-A947-354DBA884959}" type="datetime1">
              <a:rPr lang="en-US" smtClean="0"/>
              <a:t>07/22/2020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6DD-2705-479C-A341-8A07120A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7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9E69-0CD0-4082-9A6A-E5BF4FF2CC5C}" type="datetime1">
              <a:rPr lang="en-US" smtClean="0"/>
              <a:t>07/22/2020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6DD-2705-479C-A341-8A07120A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7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BAA4-2088-4F08-908E-85A51C32B0B0}" type="datetime1">
              <a:rPr lang="en-US" smtClean="0"/>
              <a:t>07/22/2020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6DD-2705-479C-A341-8A07120A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6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8667-87A0-4378-8580-1B8403D880F8}" type="datetime1">
              <a:rPr lang="en-US" smtClean="0"/>
              <a:t>07/22/2020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6DD-2705-479C-A341-8A07120A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29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35AB-B0B4-4500-8CA0-A11121B398F5}" type="datetime1">
              <a:rPr lang="en-US" smtClean="0"/>
              <a:t>07/22/2020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6DD-2705-479C-A341-8A07120A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93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6E258-6812-4E82-8523-1BFE35D2A831}" type="datetime1">
              <a:rPr lang="en-US" smtClean="0"/>
              <a:t>07/22/2020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026DD-2705-479C-A341-8A07120A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8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00911"/>
            <a:ext cx="9144000" cy="146633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52658C"/>
                </a:solidFill>
                <a:latin typeface="Gill Sans MT" panose="020B0502020104020203" pitchFamily="34" charset="0"/>
              </a:rPr>
              <a:t>DM </a:t>
            </a:r>
            <a:br>
              <a:rPr lang="en-US" dirty="0" smtClean="0">
                <a:solidFill>
                  <a:srgbClr val="52658C"/>
                </a:solidFill>
                <a:latin typeface="Gill Sans MT" panose="020B0502020104020203" pitchFamily="34" charset="0"/>
              </a:rPr>
            </a:br>
            <a:r>
              <a:rPr lang="en-US" dirty="0" err="1" smtClean="0">
                <a:solidFill>
                  <a:srgbClr val="52658C"/>
                </a:solidFill>
                <a:latin typeface="Gill Sans MT" panose="020B0502020104020203" pitchFamily="34" charset="0"/>
              </a:rPr>
              <a:t>Dokumenten</a:t>
            </a:r>
            <a:r>
              <a:rPr lang="en-US" dirty="0" smtClean="0">
                <a:solidFill>
                  <a:srgbClr val="52658C"/>
                </a:solidFill>
                <a:latin typeface="Gill Sans MT" panose="020B0502020104020203" pitchFamily="34" charset="0"/>
              </a:rPr>
              <a:t> Management GmbH</a:t>
            </a:r>
            <a:endParaRPr lang="sr-Latn-RS" dirty="0">
              <a:solidFill>
                <a:srgbClr val="52658C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459" y="4286373"/>
            <a:ext cx="8221363" cy="741405"/>
          </a:xfrm>
        </p:spPr>
        <p:txBody>
          <a:bodyPr>
            <a:normAutofit/>
          </a:bodyPr>
          <a:lstStyle/>
          <a:p>
            <a:endParaRPr lang="sr-Latn-RS" smtClean="0">
              <a:solidFill>
                <a:srgbClr val="51B84B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06531" y="5947718"/>
            <a:ext cx="2990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r-Latn-RS" sz="1200" smtClean="0">
                <a:solidFill>
                  <a:schemeClr val="bg1"/>
                </a:solidFill>
                <a:latin typeface="Gill Sans MT" panose="020B0502020104020203" pitchFamily="34" charset="0"/>
              </a:rPr>
              <a:t>DM Dokumenten Management GmbH</a:t>
            </a:r>
          </a:p>
          <a:p>
            <a:pPr algn="r"/>
            <a:r>
              <a:rPr lang="sr-Latn-RS" sz="1200" smtClean="0">
                <a:solidFill>
                  <a:schemeClr val="bg1"/>
                </a:solidFill>
                <a:latin typeface="Gill Sans MT" panose="020B0502020104020203" pitchFamily="34" charset="0"/>
              </a:rPr>
              <a:t>Ogranak Kragujevac</a:t>
            </a:r>
            <a:endParaRPr lang="sr-Latn-RS" sz="120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25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52584" y="365127"/>
            <a:ext cx="6251930" cy="837598"/>
          </a:xfrm>
        </p:spPr>
        <p:txBody>
          <a:bodyPr>
            <a:normAutofit/>
          </a:bodyPr>
          <a:lstStyle/>
          <a:p>
            <a:r>
              <a:rPr lang="sr-Latn-RS" sz="2800" dirty="0" smtClean="0">
                <a:solidFill>
                  <a:srgbClr val="52658C"/>
                </a:solidFill>
                <a:latin typeface="Gill Sans MT" panose="020B0502020104020203" pitchFamily="34" charset="0"/>
              </a:rPr>
              <a:t>Šta je </a:t>
            </a:r>
            <a:r>
              <a:rPr lang="en-US" sz="2800" dirty="0" smtClean="0">
                <a:solidFill>
                  <a:srgbClr val="51B84B"/>
                </a:solidFill>
                <a:latin typeface="Gill Sans MT" panose="020B0502020104020203" pitchFamily="34" charset="0"/>
              </a:rPr>
              <a:t>.NET Standard</a:t>
            </a:r>
            <a:r>
              <a:rPr lang="sr-Latn-RS" sz="2800" dirty="0" smtClean="0">
                <a:solidFill>
                  <a:srgbClr val="52658C"/>
                </a:solidFill>
                <a:latin typeface="Gill Sans MT" panose="020B0502020104020203" pitchFamily="34" charset="0"/>
              </a:rPr>
              <a:t>? </a:t>
            </a:r>
            <a:endParaRPr lang="sr-Latn-RS" sz="2800" dirty="0">
              <a:solidFill>
                <a:srgbClr val="52658C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6DD-2705-479C-A341-8A07120AD093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652584" y="6285470"/>
            <a:ext cx="6491416" cy="0"/>
          </a:xfrm>
          <a:prstGeom prst="line">
            <a:avLst/>
          </a:prstGeom>
          <a:ln w="12700">
            <a:solidFill>
              <a:srgbClr val="889F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652584" y="6356351"/>
            <a:ext cx="3086100" cy="365125"/>
          </a:xfrm>
        </p:spPr>
        <p:txBody>
          <a:bodyPr/>
          <a:lstStyle/>
          <a:p>
            <a:pPr algn="l"/>
            <a:r>
              <a:rPr lang="en-US" dirty="0" smtClean="0">
                <a:latin typeface="Gill Sans MT" panose="020B0502020104020203" pitchFamily="34" charset="0"/>
              </a:rPr>
              <a:t>www.lobodms.co</a:t>
            </a:r>
            <a:r>
              <a:rPr lang="sr-Latn-RS" dirty="0" smtClean="0">
                <a:latin typeface="Gill Sans MT" panose="020B0502020104020203" pitchFamily="34" charset="0"/>
              </a:rPr>
              <a:t>m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652584" y="1506531"/>
            <a:ext cx="6320500" cy="1288920"/>
          </a:xfrm>
        </p:spPr>
        <p:txBody>
          <a:bodyPr>
            <a:noAutofit/>
          </a:bodyPr>
          <a:lstStyle/>
          <a:p>
            <a:pPr>
              <a:buClr>
                <a:srgbClr val="51B84B"/>
              </a:buClr>
            </a:pPr>
            <a:r>
              <a:rPr lang="en-US" sz="2000" dirty="0" smtClean="0">
                <a:solidFill>
                  <a:srgbClr val="51B84B"/>
                </a:solidFill>
                <a:latin typeface="Gill Sans MT" panose="020B0502020104020203" pitchFamily="34" charset="0"/>
              </a:rPr>
              <a:t>.NET Standard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je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formalna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specifikacij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 API-ja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koji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su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zajedni</a:t>
            </a:r>
            <a:r>
              <a:rPr lang="sr-Latn-R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čki za sve .NET implementacije</a:t>
            </a:r>
          </a:p>
          <a:p>
            <a:pPr>
              <a:buClr>
                <a:srgbClr val="51B84B"/>
              </a:buClr>
            </a:pPr>
            <a:r>
              <a:rPr lang="sr-Latn-R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Omogućava istom kodu i bibilotekama da se pokreću u sklopu različitih implementacija</a:t>
            </a:r>
            <a:endParaRPr lang="sr-Latn-R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Gill Sans MT" panose="020B0502020104020203" pitchFamily="34" charset="0"/>
            </a:endParaRPr>
          </a:p>
          <a:p>
            <a:pPr>
              <a:buClr>
                <a:srgbClr val="51B84B"/>
              </a:buClr>
            </a:pPr>
            <a:endParaRPr lang="sr-Latn-R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Gill Sans MT" panose="020B0502020104020203" pitchFamily="34" charset="0"/>
            </a:endParaRPr>
          </a:p>
          <a:p>
            <a:pPr>
              <a:buClr>
                <a:srgbClr val="51B84B"/>
              </a:buClr>
            </a:pPr>
            <a:endParaRPr lang="sr-Latn-RS" sz="2000" dirty="0">
              <a:solidFill>
                <a:schemeClr val="tx1">
                  <a:lumMod val="65000"/>
                  <a:lumOff val="3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1232" y="1474573"/>
            <a:ext cx="188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ill Sans MT" panose="020B0502020104020203" pitchFamily="34" charset="0"/>
              </a:rPr>
              <a:t>DM Dokumenten Management GmbH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1232" y="2298357"/>
            <a:ext cx="18864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1B84B"/>
              </a:buClr>
              <a:buFont typeface="Calibri" panose="020F0502020204030204" pitchFamily="34" charset="0"/>
              <a:buChar char="→"/>
            </a:pPr>
            <a:r>
              <a:rPr lang="sr-Latn-RS" sz="14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Šta </a:t>
            </a:r>
            <a:r>
              <a:rPr lang="sr-Latn-RS" sz="1400" b="1" dirty="0">
                <a:solidFill>
                  <a:schemeClr val="bg1"/>
                </a:solidFill>
                <a:latin typeface="Gill Sans MT" panose="020B0502020104020203" pitchFamily="34" charset="0"/>
              </a:rPr>
              <a:t>je </a:t>
            </a:r>
            <a:r>
              <a:rPr lang="sr-Latn-RS" sz="14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.NET Standard?</a:t>
            </a:r>
            <a:endParaRPr lang="sr-Latn-RS" sz="1400" b="1" dirty="0" smtClean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 marL="285750" indent="-285750">
              <a:buClr>
                <a:srgbClr val="51B84B"/>
              </a:buClr>
              <a:buFont typeface="Calibri" panose="020F0502020204030204" pitchFamily="34" charset="0"/>
              <a:buChar char="→"/>
            </a:pPr>
            <a:r>
              <a:rPr lang="sr-Latn-RS" sz="14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Šta je .NET Framework?</a:t>
            </a:r>
            <a:endParaRPr lang="sr-Latn-RS" sz="1400" dirty="0" smtClean="0">
              <a:solidFill>
                <a:schemeClr val="bg1">
                  <a:lumMod val="65000"/>
                </a:schemeClr>
              </a:solidFill>
              <a:latin typeface="Gill Sans MT" panose="020B0502020104020203" pitchFamily="34" charset="0"/>
            </a:endParaRPr>
          </a:p>
          <a:p>
            <a:pPr marL="285750" indent="-285750">
              <a:buClr>
                <a:srgbClr val="51B84B"/>
              </a:buClr>
              <a:buFont typeface="Calibri" panose="020F0502020204030204" pitchFamily="34" charset="0"/>
              <a:buChar char="→"/>
            </a:pPr>
            <a:r>
              <a:rPr lang="sr-Latn-R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Šta je .NET </a:t>
            </a:r>
            <a:r>
              <a:rPr lang="sr-Latn-RS" sz="14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Core?</a:t>
            </a:r>
          </a:p>
          <a:p>
            <a:pPr marL="285750" indent="-285750">
              <a:buClr>
                <a:srgbClr val="51B84B"/>
              </a:buClr>
              <a:buFont typeface="Calibri" panose="020F0502020204030204" pitchFamily="34" charset="0"/>
              <a:buChar char="→"/>
            </a:pPr>
            <a:r>
              <a:rPr lang="sr-Latn-RS" sz="14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Koje su razlike?</a:t>
            </a:r>
          </a:p>
          <a:p>
            <a:pPr marL="285750" indent="-285750">
              <a:buClr>
                <a:srgbClr val="51B84B"/>
              </a:buClr>
              <a:buFont typeface="Calibri" panose="020F0502020204030204" pitchFamily="34" charset="0"/>
              <a:buChar char="→"/>
            </a:pPr>
            <a:r>
              <a:rPr lang="sr-Latn-RS" sz="14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Šta je ASP.NET Core?</a:t>
            </a:r>
          </a:p>
          <a:p>
            <a:pPr marL="285750" indent="-285750">
              <a:buClr>
                <a:srgbClr val="51B84B"/>
              </a:buClr>
              <a:buFont typeface="Calibri" panose="020F0502020204030204" pitchFamily="34" charset="0"/>
              <a:buChar char="→"/>
            </a:pPr>
            <a:r>
              <a:rPr lang="sr-Latn-RS" sz="14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Šta je Web API?</a:t>
            </a:r>
          </a:p>
          <a:p>
            <a:pPr marL="285750" indent="-285750">
              <a:buClr>
                <a:srgbClr val="51B84B"/>
              </a:buClr>
              <a:buFont typeface="Calibri" panose="020F0502020204030204" pitchFamily="34" charset="0"/>
              <a:buChar char="→"/>
            </a:pPr>
            <a:r>
              <a:rPr lang="sr-Latn-RS" sz="14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Struktura projekta</a:t>
            </a:r>
            <a:endParaRPr lang="sr-Latn-RS" sz="1400" dirty="0">
              <a:solidFill>
                <a:schemeClr val="bg1">
                  <a:lumMod val="6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12" name="Picture 2" descr="Demystifying .NET Standard | ITkonek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708" y="2975434"/>
            <a:ext cx="6003642" cy="323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71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52584" y="149010"/>
            <a:ext cx="7886700" cy="1325563"/>
          </a:xfrm>
        </p:spPr>
        <p:txBody>
          <a:bodyPr>
            <a:normAutofit/>
          </a:bodyPr>
          <a:lstStyle/>
          <a:p>
            <a:r>
              <a:rPr lang="sr-Latn-RS" sz="2800" dirty="0" smtClean="0">
                <a:solidFill>
                  <a:srgbClr val="52658C"/>
                </a:solidFill>
                <a:latin typeface="Gill Sans MT" panose="020B0502020104020203" pitchFamily="34" charset="0"/>
              </a:rPr>
              <a:t>Šta je </a:t>
            </a:r>
            <a:r>
              <a:rPr lang="sr-Latn-RS" sz="2800" dirty="0" smtClean="0">
                <a:solidFill>
                  <a:srgbClr val="51B84B"/>
                </a:solidFill>
                <a:latin typeface="Gill Sans MT" panose="020B0502020104020203" pitchFamily="34" charset="0"/>
              </a:rPr>
              <a:t>.NET Framework</a:t>
            </a:r>
            <a:r>
              <a:rPr lang="sr-Latn-RS" sz="2800" dirty="0" smtClean="0">
                <a:solidFill>
                  <a:srgbClr val="52658C"/>
                </a:solidFill>
                <a:latin typeface="Gill Sans MT" panose="020B0502020104020203" pitchFamily="34" charset="0"/>
              </a:rPr>
              <a:t>?</a:t>
            </a:r>
            <a:endParaRPr lang="sr-Latn-RS" sz="2800" dirty="0">
              <a:solidFill>
                <a:srgbClr val="52658C"/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52584" y="1435066"/>
            <a:ext cx="7886700" cy="4351338"/>
          </a:xfrm>
        </p:spPr>
        <p:txBody>
          <a:bodyPr>
            <a:normAutofit/>
          </a:bodyPr>
          <a:lstStyle/>
          <a:p>
            <a:pPr>
              <a:buClr>
                <a:srgbClr val="51B84B"/>
              </a:buClr>
            </a:pPr>
            <a:r>
              <a:rPr lang="sr-Latn-R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Pokreće se samo na Windows-u</a:t>
            </a:r>
          </a:p>
          <a:p>
            <a:pPr>
              <a:buClr>
                <a:srgbClr val="51B84B"/>
              </a:buClr>
            </a:pPr>
            <a:r>
              <a:rPr lang="sr-Latn-R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Implementira .NET Standard</a:t>
            </a:r>
          </a:p>
          <a:p>
            <a:pPr>
              <a:buClr>
                <a:srgbClr val="51B84B"/>
              </a:buClr>
            </a:pPr>
            <a:r>
              <a:rPr lang="sr-Latn-R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Koristi se za kreiranje različitih tipova aplikacija:</a:t>
            </a:r>
          </a:p>
          <a:p>
            <a:pPr marL="685800" lvl="2">
              <a:spcBef>
                <a:spcPts val="1000"/>
              </a:spcBef>
              <a:buClr>
                <a:srgbClr val="51B84B"/>
              </a:buClr>
            </a:pPr>
            <a:r>
              <a:rPr lang="sr-Latn-R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Website-ovi</a:t>
            </a:r>
          </a:p>
          <a:p>
            <a:pPr marL="685800" lvl="2">
              <a:spcBef>
                <a:spcPts val="1000"/>
              </a:spcBef>
              <a:buClr>
                <a:srgbClr val="51B84B"/>
              </a:buClr>
            </a:pPr>
            <a:r>
              <a:rPr lang="sr-Latn-R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Servisi</a:t>
            </a:r>
          </a:p>
          <a:p>
            <a:pPr marL="685800" lvl="2">
              <a:spcBef>
                <a:spcPts val="1000"/>
              </a:spcBef>
              <a:buClr>
                <a:srgbClr val="51B84B"/>
              </a:buClr>
            </a:pPr>
            <a:r>
              <a:rPr lang="sr-Latn-R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Desktop aplikacije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Gill Sans MT" panose="020B0502020104020203" pitchFamily="34" charset="0"/>
              </a:rPr>
              <a:t>www.lobodms.com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6DD-2705-479C-A341-8A07120AD093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652584" y="6285470"/>
            <a:ext cx="6491416" cy="0"/>
          </a:xfrm>
          <a:prstGeom prst="line">
            <a:avLst/>
          </a:prstGeom>
          <a:ln w="12700">
            <a:solidFill>
              <a:srgbClr val="889F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1232" y="1474573"/>
            <a:ext cx="188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ill Sans MT" panose="020B0502020104020203" pitchFamily="34" charset="0"/>
              </a:rPr>
              <a:t>DM Dokumenten Management GmbH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7955" y="2383120"/>
            <a:ext cx="18864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1B84B"/>
              </a:buClr>
              <a:buFont typeface="Calibri" panose="020F0502020204030204" pitchFamily="34" charset="0"/>
              <a:buChar char="→"/>
            </a:pPr>
            <a:r>
              <a:rPr lang="sr-Latn-R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Šta je .NET Standard?</a:t>
            </a:r>
          </a:p>
          <a:p>
            <a:pPr marL="285750" indent="-285750">
              <a:buClr>
                <a:srgbClr val="51B84B"/>
              </a:buClr>
              <a:buFont typeface="Calibri" panose="020F0502020204030204" pitchFamily="34" charset="0"/>
              <a:buChar char="→"/>
            </a:pPr>
            <a:r>
              <a:rPr lang="sr-Latn-RS" sz="1400" b="1" dirty="0">
                <a:solidFill>
                  <a:schemeClr val="bg1"/>
                </a:solidFill>
                <a:latin typeface="Gill Sans MT" panose="020B0502020104020203" pitchFamily="34" charset="0"/>
              </a:rPr>
              <a:t>Šta je .NET Framework?</a:t>
            </a:r>
          </a:p>
          <a:p>
            <a:pPr marL="285750" indent="-285750">
              <a:buClr>
                <a:srgbClr val="51B84B"/>
              </a:buClr>
              <a:buFont typeface="Calibri" panose="020F0502020204030204" pitchFamily="34" charset="0"/>
              <a:buChar char="→"/>
            </a:pPr>
            <a:r>
              <a:rPr lang="sr-Latn-R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Šta je .NET Core?</a:t>
            </a:r>
          </a:p>
          <a:p>
            <a:pPr marL="285750" indent="-285750">
              <a:buClr>
                <a:srgbClr val="51B84B"/>
              </a:buClr>
              <a:buFont typeface="Calibri" panose="020F0502020204030204" pitchFamily="34" charset="0"/>
              <a:buChar char="→"/>
            </a:pPr>
            <a:r>
              <a:rPr lang="sr-Latn-R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Koje su razlike?</a:t>
            </a:r>
          </a:p>
          <a:p>
            <a:pPr marL="285750" indent="-285750">
              <a:buClr>
                <a:srgbClr val="51B84B"/>
              </a:buClr>
              <a:buFont typeface="Calibri" panose="020F0502020204030204" pitchFamily="34" charset="0"/>
              <a:buChar char="→"/>
            </a:pPr>
            <a:r>
              <a:rPr lang="sr-Latn-R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Šta je ASP.NET Core?</a:t>
            </a:r>
          </a:p>
          <a:p>
            <a:pPr marL="285750" indent="-285750">
              <a:buClr>
                <a:srgbClr val="51B84B"/>
              </a:buClr>
              <a:buFont typeface="Calibri" panose="020F0502020204030204" pitchFamily="34" charset="0"/>
              <a:buChar char="→"/>
            </a:pPr>
            <a:r>
              <a:rPr lang="sr-Latn-R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Šta je Web API?</a:t>
            </a:r>
          </a:p>
          <a:p>
            <a:pPr marL="285750" indent="-285750">
              <a:buClr>
                <a:srgbClr val="51B84B"/>
              </a:buClr>
              <a:buFont typeface="Calibri" panose="020F0502020204030204" pitchFamily="34" charset="0"/>
              <a:buChar char="→"/>
            </a:pPr>
            <a:r>
              <a:rPr lang="sr-Latn-R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Struktura projekta</a:t>
            </a:r>
            <a:endParaRPr lang="sr-Latn-RS" sz="1400" dirty="0">
              <a:solidFill>
                <a:schemeClr val="bg1">
                  <a:lumMod val="65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1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52584" y="365127"/>
            <a:ext cx="6415216" cy="837598"/>
          </a:xfrm>
        </p:spPr>
        <p:txBody>
          <a:bodyPr>
            <a:normAutofit/>
          </a:bodyPr>
          <a:lstStyle/>
          <a:p>
            <a:r>
              <a:rPr lang="sr-Latn-RS" sz="2800" dirty="0" smtClean="0">
                <a:solidFill>
                  <a:srgbClr val="52658C"/>
                </a:solidFill>
                <a:latin typeface="Gill Sans MT" panose="020B0502020104020203" pitchFamily="34" charset="0"/>
              </a:rPr>
              <a:t>Šta je </a:t>
            </a:r>
            <a:r>
              <a:rPr lang="sr-Latn-RS" sz="2800" dirty="0" smtClean="0">
                <a:solidFill>
                  <a:srgbClr val="51B84B"/>
                </a:solidFill>
                <a:latin typeface="Gill Sans MT" panose="020B0502020104020203" pitchFamily="34" charset="0"/>
              </a:rPr>
              <a:t>.NET Core</a:t>
            </a:r>
            <a:r>
              <a:rPr lang="sr-Latn-RS" sz="2800" dirty="0" smtClean="0">
                <a:solidFill>
                  <a:srgbClr val="52658C"/>
                </a:solidFill>
                <a:latin typeface="Gill Sans MT" panose="020B0502020104020203" pitchFamily="34" charset="0"/>
              </a:rPr>
              <a:t>?</a:t>
            </a:r>
            <a:endParaRPr lang="sr-Latn-RS" sz="2800" dirty="0">
              <a:solidFill>
                <a:srgbClr val="52658C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6DD-2705-479C-A341-8A07120AD093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652584" y="6285470"/>
            <a:ext cx="6491416" cy="0"/>
          </a:xfrm>
          <a:prstGeom prst="line">
            <a:avLst/>
          </a:prstGeom>
          <a:ln w="12700">
            <a:solidFill>
              <a:srgbClr val="889F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652584" y="6356351"/>
            <a:ext cx="3086100" cy="365125"/>
          </a:xfrm>
        </p:spPr>
        <p:txBody>
          <a:bodyPr/>
          <a:lstStyle/>
          <a:p>
            <a:pPr algn="l"/>
            <a:r>
              <a:rPr lang="en-US" dirty="0" smtClean="0">
                <a:latin typeface="Gill Sans MT" panose="020B0502020104020203" pitchFamily="34" charset="0"/>
              </a:rPr>
              <a:t>www.lobodms.com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1232" y="1474573"/>
            <a:ext cx="188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ill Sans MT" panose="020B0502020104020203" pitchFamily="34" charset="0"/>
              </a:rPr>
              <a:t>DM Dokumenten Management GmbH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1232" y="2298357"/>
            <a:ext cx="18864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1B84B"/>
              </a:buClr>
              <a:buFont typeface="Calibri" panose="020F0502020204030204" pitchFamily="34" charset="0"/>
              <a:buChar char="→"/>
            </a:pPr>
            <a:r>
              <a:rPr lang="sr-Latn-R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Šta je .NET Standard?</a:t>
            </a:r>
          </a:p>
          <a:p>
            <a:pPr marL="285750" indent="-285750">
              <a:buClr>
                <a:srgbClr val="51B84B"/>
              </a:buClr>
              <a:buFont typeface="Calibri" panose="020F0502020204030204" pitchFamily="34" charset="0"/>
              <a:buChar char="→"/>
            </a:pPr>
            <a:r>
              <a:rPr lang="sr-Latn-R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Šta je .NET Framework?</a:t>
            </a:r>
          </a:p>
          <a:p>
            <a:pPr marL="285750" indent="-285750">
              <a:buClr>
                <a:srgbClr val="51B84B"/>
              </a:buClr>
              <a:buFont typeface="Calibri" panose="020F0502020204030204" pitchFamily="34" charset="0"/>
              <a:buChar char="→"/>
            </a:pPr>
            <a:r>
              <a:rPr lang="sr-Latn-RS" sz="1400" b="1" dirty="0">
                <a:solidFill>
                  <a:schemeClr val="bg1"/>
                </a:solidFill>
                <a:latin typeface="Gill Sans MT" panose="020B0502020104020203" pitchFamily="34" charset="0"/>
              </a:rPr>
              <a:t>Šta je .NET Core?</a:t>
            </a:r>
          </a:p>
          <a:p>
            <a:pPr marL="285750" indent="-285750">
              <a:buClr>
                <a:srgbClr val="51B84B"/>
              </a:buClr>
              <a:buFont typeface="Calibri" panose="020F0502020204030204" pitchFamily="34" charset="0"/>
              <a:buChar char="→"/>
            </a:pPr>
            <a:r>
              <a:rPr lang="sr-Latn-R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Koje su razlike?</a:t>
            </a:r>
          </a:p>
          <a:p>
            <a:pPr marL="285750" indent="-285750">
              <a:buClr>
                <a:srgbClr val="51B84B"/>
              </a:buClr>
              <a:buFont typeface="Calibri" panose="020F0502020204030204" pitchFamily="34" charset="0"/>
              <a:buChar char="→"/>
            </a:pPr>
            <a:r>
              <a:rPr lang="sr-Latn-R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Šta je ASP.NET Core?</a:t>
            </a:r>
          </a:p>
          <a:p>
            <a:pPr marL="285750" indent="-285750">
              <a:buClr>
                <a:srgbClr val="51B84B"/>
              </a:buClr>
              <a:buFont typeface="Calibri" panose="020F0502020204030204" pitchFamily="34" charset="0"/>
              <a:buChar char="→"/>
            </a:pPr>
            <a:r>
              <a:rPr lang="sr-Latn-R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Šta je Web API?</a:t>
            </a:r>
          </a:p>
          <a:p>
            <a:pPr marL="285750" indent="-285750">
              <a:buClr>
                <a:srgbClr val="51B84B"/>
              </a:buClr>
              <a:buFont typeface="Calibri" panose="020F0502020204030204" pitchFamily="34" charset="0"/>
              <a:buChar char="→"/>
            </a:pPr>
            <a:r>
              <a:rPr lang="sr-Latn-R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Struktura projekta</a:t>
            </a:r>
            <a:endParaRPr lang="sr-Latn-RS" sz="1400" dirty="0">
              <a:solidFill>
                <a:schemeClr val="bg1">
                  <a:lumMod val="6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2652584" y="1474573"/>
            <a:ext cx="7886700" cy="4351338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51B84B"/>
              </a:buClr>
            </a:pPr>
            <a:r>
              <a:rPr lang="sr-Latn-R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Pokreće se </a:t>
            </a:r>
            <a:r>
              <a:rPr lang="sr-Latn-R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na više platformi (Windows, Linux, macOS)</a:t>
            </a:r>
            <a:endParaRPr lang="sr-Latn-RS" sz="2000" dirty="0">
              <a:solidFill>
                <a:schemeClr val="tx1">
                  <a:lumMod val="65000"/>
                  <a:lumOff val="35000"/>
                </a:schemeClr>
              </a:solidFill>
              <a:latin typeface="Gill Sans MT" panose="020B0502020104020203" pitchFamily="34" charset="0"/>
            </a:endParaRPr>
          </a:p>
          <a:p>
            <a:pPr>
              <a:buClr>
                <a:srgbClr val="51B84B"/>
              </a:buClr>
            </a:pPr>
            <a:r>
              <a:rPr lang="sr-Latn-R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Implementira .NET Standard</a:t>
            </a:r>
          </a:p>
          <a:p>
            <a:pPr>
              <a:buClr>
                <a:srgbClr val="51B84B"/>
              </a:buClr>
            </a:pPr>
            <a:r>
              <a:rPr lang="sr-Latn-R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Koristi se za </a:t>
            </a:r>
            <a:r>
              <a:rPr lang="sr-Latn-R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kreiranje </a:t>
            </a:r>
          </a:p>
          <a:p>
            <a:pPr marL="685800" lvl="2">
              <a:spcBef>
                <a:spcPts val="1000"/>
              </a:spcBef>
              <a:buClr>
                <a:srgbClr val="51B84B"/>
              </a:buClr>
            </a:pPr>
            <a:r>
              <a:rPr lang="sr-Latn-R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Website-ova</a:t>
            </a:r>
          </a:p>
          <a:p>
            <a:pPr marL="685800" lvl="2">
              <a:spcBef>
                <a:spcPts val="1000"/>
              </a:spcBef>
              <a:buClr>
                <a:srgbClr val="51B84B"/>
              </a:buClr>
            </a:pPr>
            <a:r>
              <a:rPr lang="sr-Latn-R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Servisa</a:t>
            </a:r>
          </a:p>
          <a:p>
            <a:pPr marL="685800" lvl="2">
              <a:spcBef>
                <a:spcPts val="1000"/>
              </a:spcBef>
              <a:buClr>
                <a:srgbClr val="51B84B"/>
              </a:buClr>
            </a:pPr>
            <a:r>
              <a:rPr lang="sr-Latn-R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Konzolnih aplikacija</a:t>
            </a:r>
          </a:p>
          <a:p>
            <a:pPr marL="228600" lvl="1">
              <a:spcBef>
                <a:spcPts val="1000"/>
              </a:spcBef>
              <a:buClr>
                <a:srgbClr val="51B84B"/>
              </a:buClr>
            </a:pPr>
            <a:r>
              <a:rPr lang="sr-Latn-R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Podrzava arhitekturu mikroservisa i Docker kontejnera</a:t>
            </a:r>
          </a:p>
          <a:p>
            <a:pPr marL="228600" lvl="1">
              <a:spcBef>
                <a:spcPts val="1000"/>
              </a:spcBef>
              <a:buClr>
                <a:srgbClr val="51B84B"/>
              </a:buClr>
            </a:pPr>
            <a:r>
              <a:rPr lang="sr-Latn-R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Nudi framework-e i API-je za kreiranje više vrsta aplikacija:</a:t>
            </a:r>
          </a:p>
          <a:p>
            <a:pPr marL="685800" lvl="2">
              <a:spcBef>
                <a:spcPts val="1000"/>
              </a:spcBef>
              <a:buClr>
                <a:srgbClr val="51B84B"/>
              </a:buClr>
            </a:pPr>
            <a:r>
              <a:rPr lang="sr-Latn-R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Cloud aplikacije uz pomoc ASP.NET Core-a</a:t>
            </a:r>
          </a:p>
          <a:p>
            <a:pPr marL="685800" lvl="2">
              <a:spcBef>
                <a:spcPts val="1000"/>
              </a:spcBef>
              <a:buClr>
                <a:srgbClr val="51B84B"/>
              </a:buClr>
            </a:pPr>
            <a:r>
              <a:rPr lang="sr-Latn-R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Mobilne aplikacije uz pomoc Xamarin-a</a:t>
            </a:r>
          </a:p>
          <a:p>
            <a:pPr marL="685800" lvl="2">
              <a:spcBef>
                <a:spcPts val="1000"/>
              </a:spcBef>
              <a:buClr>
                <a:srgbClr val="51B84B"/>
              </a:buClr>
            </a:pPr>
            <a:r>
              <a:rPr lang="sr-Latn-R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IoT aplikacije uz pomoć System.Device.GPIO</a:t>
            </a:r>
          </a:p>
          <a:p>
            <a:pPr marL="685800" lvl="2">
              <a:spcBef>
                <a:spcPts val="1000"/>
              </a:spcBef>
              <a:buClr>
                <a:srgbClr val="51B84B"/>
              </a:buClr>
            </a:pPr>
            <a:r>
              <a:rPr lang="sr-Latn-R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Windows klijentske aplikacije uz pomoć  WPF i Windows Form-i</a:t>
            </a:r>
          </a:p>
          <a:p>
            <a:pPr marL="685800" lvl="2">
              <a:spcBef>
                <a:spcPts val="1000"/>
              </a:spcBef>
              <a:buClr>
                <a:srgbClr val="51B84B"/>
              </a:buClr>
            </a:pPr>
            <a:r>
              <a:rPr lang="sr-Latn-R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Mašinsko učenje korišćenjem ML.NET-a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28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52584" y="365127"/>
            <a:ext cx="6415216" cy="837598"/>
          </a:xfrm>
        </p:spPr>
        <p:txBody>
          <a:bodyPr>
            <a:normAutofit/>
          </a:bodyPr>
          <a:lstStyle/>
          <a:p>
            <a:r>
              <a:rPr lang="sr-Latn-RS" sz="2800" dirty="0" smtClean="0">
                <a:solidFill>
                  <a:srgbClr val="52658C"/>
                </a:solidFill>
                <a:latin typeface="Gill Sans MT" panose="020B0502020104020203" pitchFamily="34" charset="0"/>
              </a:rPr>
              <a:t>Koje su razlike?</a:t>
            </a:r>
            <a:endParaRPr lang="sr-Latn-RS" sz="2800" dirty="0">
              <a:solidFill>
                <a:srgbClr val="52658C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6DD-2705-479C-A341-8A07120AD093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652584" y="6285470"/>
            <a:ext cx="6491416" cy="0"/>
          </a:xfrm>
          <a:prstGeom prst="line">
            <a:avLst/>
          </a:prstGeom>
          <a:ln w="12700">
            <a:solidFill>
              <a:srgbClr val="889F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652584" y="6356351"/>
            <a:ext cx="3086100" cy="365125"/>
          </a:xfrm>
        </p:spPr>
        <p:txBody>
          <a:bodyPr/>
          <a:lstStyle/>
          <a:p>
            <a:pPr algn="l"/>
            <a:r>
              <a:rPr lang="en-US" dirty="0" smtClean="0">
                <a:latin typeface="Gill Sans MT" panose="020B0502020104020203" pitchFamily="34" charset="0"/>
              </a:rPr>
              <a:t>www.lobodms.com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1232" y="1474573"/>
            <a:ext cx="188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ill Sans MT" panose="020B0502020104020203" pitchFamily="34" charset="0"/>
              </a:rPr>
              <a:t>DM Dokumenten Management GmbH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1232" y="2298357"/>
            <a:ext cx="18864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1B84B"/>
              </a:buClr>
              <a:buFont typeface="Calibri" panose="020F0502020204030204" pitchFamily="34" charset="0"/>
              <a:buChar char="→"/>
            </a:pPr>
            <a:r>
              <a:rPr lang="sr-Latn-R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Šta je .NET Standard?</a:t>
            </a:r>
          </a:p>
          <a:p>
            <a:pPr marL="285750" indent="-285750">
              <a:buClr>
                <a:srgbClr val="51B84B"/>
              </a:buClr>
              <a:buFont typeface="Calibri" panose="020F0502020204030204" pitchFamily="34" charset="0"/>
              <a:buChar char="→"/>
            </a:pPr>
            <a:r>
              <a:rPr lang="sr-Latn-R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Šta je .NET Framework?</a:t>
            </a:r>
          </a:p>
          <a:p>
            <a:pPr marL="285750" indent="-285750">
              <a:buClr>
                <a:srgbClr val="51B84B"/>
              </a:buClr>
              <a:buFont typeface="Calibri" panose="020F0502020204030204" pitchFamily="34" charset="0"/>
              <a:buChar char="→"/>
            </a:pPr>
            <a:r>
              <a:rPr lang="sr-Latn-R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Šta je .NET Core?</a:t>
            </a:r>
          </a:p>
          <a:p>
            <a:pPr marL="285750" indent="-285750">
              <a:buClr>
                <a:srgbClr val="51B84B"/>
              </a:buClr>
              <a:buFont typeface="Calibri" panose="020F0502020204030204" pitchFamily="34" charset="0"/>
              <a:buChar char="→"/>
            </a:pPr>
            <a:r>
              <a:rPr lang="sr-Latn-RS" sz="1400" b="1" dirty="0">
                <a:solidFill>
                  <a:schemeClr val="bg1"/>
                </a:solidFill>
                <a:latin typeface="Gill Sans MT" panose="020B0502020104020203" pitchFamily="34" charset="0"/>
              </a:rPr>
              <a:t>Koje su razlike?</a:t>
            </a:r>
          </a:p>
          <a:p>
            <a:pPr marL="285750" indent="-285750">
              <a:buClr>
                <a:srgbClr val="51B84B"/>
              </a:buClr>
              <a:buFont typeface="Calibri" panose="020F0502020204030204" pitchFamily="34" charset="0"/>
              <a:buChar char="→"/>
            </a:pPr>
            <a:r>
              <a:rPr lang="sr-Latn-R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Šta</a:t>
            </a:r>
            <a:r>
              <a:rPr lang="sr-Latn-RS" sz="1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sr-Latn-R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je ASP.NET Core?</a:t>
            </a:r>
          </a:p>
          <a:p>
            <a:pPr marL="285750" indent="-285750">
              <a:buClr>
                <a:srgbClr val="51B84B"/>
              </a:buClr>
              <a:buFont typeface="Calibri" panose="020F0502020204030204" pitchFamily="34" charset="0"/>
              <a:buChar char="→"/>
            </a:pPr>
            <a:r>
              <a:rPr lang="sr-Latn-R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Šta je Web API?</a:t>
            </a:r>
          </a:p>
          <a:p>
            <a:pPr marL="285750" indent="-285750">
              <a:buClr>
                <a:srgbClr val="51B84B"/>
              </a:buClr>
              <a:buFont typeface="Calibri" panose="020F0502020204030204" pitchFamily="34" charset="0"/>
              <a:buChar char="→"/>
            </a:pPr>
            <a:r>
              <a:rPr lang="sr-Latn-R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Struktura projekta</a:t>
            </a:r>
            <a:endParaRPr lang="sr-Latn-RS" sz="1400" dirty="0">
              <a:solidFill>
                <a:schemeClr val="bg1">
                  <a:lumMod val="6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2652584" y="1474573"/>
            <a:ext cx="7886700" cy="4351338"/>
          </a:xfrm>
        </p:spPr>
        <p:txBody>
          <a:bodyPr>
            <a:normAutofit/>
          </a:bodyPr>
          <a:lstStyle/>
          <a:p>
            <a:pPr>
              <a:buClr>
                <a:srgbClr val="51B84B"/>
              </a:buClr>
            </a:pPr>
            <a:r>
              <a:rPr lang="sr-Latn-R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.NET Framework se pokreće samo na Windows-u, dok se </a:t>
            </a:r>
          </a:p>
          <a:p>
            <a:pPr marL="0" indent="0">
              <a:buClr>
                <a:srgbClr val="51B84B"/>
              </a:buClr>
              <a:buNone/>
            </a:pPr>
            <a:r>
              <a:rPr lang="sr-Latn-R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.NET Core pokreće na više platformi</a:t>
            </a:r>
          </a:p>
          <a:p>
            <a:pPr>
              <a:buClr>
                <a:srgbClr val="51B84B"/>
              </a:buClr>
            </a:pPr>
            <a:r>
              <a:rPr lang="sr-Latn-R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.NET Framework je sadržan u Windows-u, dok se .NET </a:t>
            </a:r>
          </a:p>
          <a:p>
            <a:pPr marL="0" indent="0">
              <a:buClr>
                <a:srgbClr val="51B84B"/>
              </a:buClr>
              <a:buNone/>
            </a:pPr>
            <a:r>
              <a:rPr lang="sr-Latn-R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Core isporučuje nezavisno</a:t>
            </a:r>
          </a:p>
          <a:p>
            <a:pPr>
              <a:buClr>
                <a:srgbClr val="51B84B"/>
              </a:buClr>
            </a:pPr>
            <a:r>
              <a:rPr lang="sr-Latn-R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.NET tehnologije koje nisu dostupne za .NET Core:</a:t>
            </a:r>
          </a:p>
          <a:p>
            <a:pPr lvl="1">
              <a:buClr>
                <a:srgbClr val="51B84B"/>
              </a:buClr>
            </a:pPr>
            <a:r>
              <a:rPr lang="sr-Latn-R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ASP.NET Web Forms</a:t>
            </a:r>
          </a:p>
          <a:p>
            <a:pPr lvl="1">
              <a:buClr>
                <a:srgbClr val="51B84B"/>
              </a:buClr>
            </a:pPr>
            <a:r>
              <a:rPr lang="sr-Latn-R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ASP.NET Web Pages</a:t>
            </a:r>
          </a:p>
          <a:p>
            <a:pPr lvl="1">
              <a:buClr>
                <a:srgbClr val="51B84B"/>
              </a:buClr>
            </a:pPr>
            <a:r>
              <a:rPr lang="sr-Latn-R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WCF servisi</a:t>
            </a:r>
          </a:p>
          <a:p>
            <a:pPr lvl="1">
              <a:buClr>
                <a:srgbClr val="51B84B"/>
              </a:buClr>
            </a:pPr>
            <a:r>
              <a:rPr lang="sr-Latn-R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WF servisi</a:t>
            </a:r>
          </a:p>
          <a:p>
            <a:pPr lvl="1">
              <a:buClr>
                <a:srgbClr val="51B84B"/>
              </a:buClr>
            </a:pPr>
            <a:r>
              <a:rPr lang="sr-Latn-R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Visual Basic i F# nisu dostupni u svim tipovima projekata</a:t>
            </a:r>
            <a:endParaRPr lang="sr-Latn-RS" sz="1600" dirty="0">
              <a:solidFill>
                <a:schemeClr val="tx1">
                  <a:lumMod val="65000"/>
                  <a:lumOff val="35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35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52584" y="365127"/>
            <a:ext cx="6415216" cy="837598"/>
          </a:xfrm>
        </p:spPr>
        <p:txBody>
          <a:bodyPr>
            <a:normAutofit/>
          </a:bodyPr>
          <a:lstStyle/>
          <a:p>
            <a:r>
              <a:rPr lang="sr-Latn-RS" sz="2800" dirty="0">
                <a:solidFill>
                  <a:srgbClr val="52658C"/>
                </a:solidFill>
                <a:latin typeface="Gill Sans MT" panose="020B0502020104020203" pitchFamily="34" charset="0"/>
              </a:rPr>
              <a:t>Š</a:t>
            </a:r>
            <a:r>
              <a:rPr lang="sr-Latn-RS" sz="2800" dirty="0" smtClean="0">
                <a:solidFill>
                  <a:srgbClr val="52658C"/>
                </a:solidFill>
                <a:latin typeface="Gill Sans MT" panose="020B0502020104020203" pitchFamily="34" charset="0"/>
              </a:rPr>
              <a:t>ta je </a:t>
            </a:r>
            <a:r>
              <a:rPr lang="sr-Latn-RS" sz="2500" dirty="0" smtClean="0">
                <a:solidFill>
                  <a:srgbClr val="51B84B"/>
                </a:solidFill>
                <a:latin typeface="Gill Sans MT" panose="020B0502020104020203" pitchFamily="34" charset="0"/>
              </a:rPr>
              <a:t>APS.NET Core</a:t>
            </a:r>
            <a:r>
              <a:rPr lang="sr-Latn-RS" sz="2800" dirty="0" smtClean="0">
                <a:solidFill>
                  <a:srgbClr val="52658C"/>
                </a:solidFill>
                <a:latin typeface="Gill Sans MT" panose="020B0502020104020203" pitchFamily="34" charset="0"/>
              </a:rPr>
              <a:t>?</a:t>
            </a:r>
            <a:endParaRPr lang="sr-Latn-RS" sz="2800" dirty="0">
              <a:solidFill>
                <a:srgbClr val="52658C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6DD-2705-479C-A341-8A07120AD093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652584" y="6285470"/>
            <a:ext cx="6491416" cy="0"/>
          </a:xfrm>
          <a:prstGeom prst="line">
            <a:avLst/>
          </a:prstGeom>
          <a:ln w="12700">
            <a:solidFill>
              <a:srgbClr val="889F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652584" y="6356351"/>
            <a:ext cx="3086100" cy="365125"/>
          </a:xfrm>
        </p:spPr>
        <p:txBody>
          <a:bodyPr/>
          <a:lstStyle/>
          <a:p>
            <a:pPr algn="l"/>
            <a:r>
              <a:rPr lang="en-US" dirty="0" smtClean="0">
                <a:latin typeface="Gill Sans MT" panose="020B0502020104020203" pitchFamily="34" charset="0"/>
              </a:rPr>
              <a:t>www.lobodms.com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1232" y="1474573"/>
            <a:ext cx="188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ill Sans MT" panose="020B0502020104020203" pitchFamily="34" charset="0"/>
              </a:rPr>
              <a:t>DM Dokumenten Management GmbH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1232" y="2298357"/>
            <a:ext cx="18864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1B84B"/>
              </a:buClr>
              <a:buFont typeface="Calibri" panose="020F0502020204030204" pitchFamily="34" charset="0"/>
              <a:buChar char="→"/>
            </a:pPr>
            <a:r>
              <a:rPr lang="sr-Latn-R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Šta je .NET Standard?</a:t>
            </a:r>
          </a:p>
          <a:p>
            <a:pPr marL="285750" indent="-285750">
              <a:buClr>
                <a:srgbClr val="51B84B"/>
              </a:buClr>
              <a:buFont typeface="Calibri" panose="020F0502020204030204" pitchFamily="34" charset="0"/>
              <a:buChar char="→"/>
            </a:pPr>
            <a:r>
              <a:rPr lang="sr-Latn-R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Šta je .NET Framework?</a:t>
            </a:r>
          </a:p>
          <a:p>
            <a:pPr marL="285750" indent="-285750">
              <a:buClr>
                <a:srgbClr val="51B84B"/>
              </a:buClr>
              <a:buFont typeface="Calibri" panose="020F0502020204030204" pitchFamily="34" charset="0"/>
              <a:buChar char="→"/>
            </a:pPr>
            <a:r>
              <a:rPr lang="sr-Latn-R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Šta je .NET Core?</a:t>
            </a:r>
          </a:p>
          <a:p>
            <a:pPr marL="285750" indent="-285750">
              <a:buClr>
                <a:srgbClr val="51B84B"/>
              </a:buClr>
              <a:buFont typeface="Calibri" panose="020F0502020204030204" pitchFamily="34" charset="0"/>
              <a:buChar char="→"/>
            </a:pPr>
            <a:r>
              <a:rPr lang="sr-Latn-R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Koje su razlike?</a:t>
            </a:r>
          </a:p>
          <a:p>
            <a:pPr marL="285750" indent="-285750">
              <a:buClr>
                <a:srgbClr val="51B84B"/>
              </a:buClr>
              <a:buFont typeface="Calibri" panose="020F0502020204030204" pitchFamily="34" charset="0"/>
              <a:buChar char="→"/>
            </a:pPr>
            <a:r>
              <a:rPr lang="sr-Latn-RS" sz="1400" b="1" dirty="0">
                <a:solidFill>
                  <a:schemeClr val="bg1"/>
                </a:solidFill>
                <a:latin typeface="Gill Sans MT" panose="020B0502020104020203" pitchFamily="34" charset="0"/>
              </a:rPr>
              <a:t>Šta je ASP.NET Core?</a:t>
            </a:r>
          </a:p>
          <a:p>
            <a:pPr marL="285750" indent="-285750">
              <a:buClr>
                <a:srgbClr val="51B84B"/>
              </a:buClr>
              <a:buFont typeface="Calibri" panose="020F0502020204030204" pitchFamily="34" charset="0"/>
              <a:buChar char="→"/>
            </a:pPr>
            <a:r>
              <a:rPr lang="sr-Latn-R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Šta je Web API?</a:t>
            </a:r>
          </a:p>
          <a:p>
            <a:pPr marL="285750" indent="-285750">
              <a:buClr>
                <a:srgbClr val="51B84B"/>
              </a:buClr>
              <a:buFont typeface="Calibri" panose="020F0502020204030204" pitchFamily="34" charset="0"/>
              <a:buChar char="→"/>
            </a:pPr>
            <a:r>
              <a:rPr lang="sr-Latn-R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Struktura projekta</a:t>
            </a:r>
            <a:endParaRPr lang="sr-Latn-RS" sz="1400" dirty="0">
              <a:solidFill>
                <a:schemeClr val="bg1">
                  <a:lumMod val="6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2652584" y="1474573"/>
            <a:ext cx="7886700" cy="4351338"/>
          </a:xfrm>
        </p:spPr>
        <p:txBody>
          <a:bodyPr>
            <a:normAutofit/>
          </a:bodyPr>
          <a:lstStyle/>
          <a:p>
            <a:pPr>
              <a:buClr>
                <a:srgbClr val="51B84B"/>
              </a:buClr>
            </a:pPr>
            <a:r>
              <a:rPr lang="sr-Latn-R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Framework za kreiranje web aplikacija na .NET platformi</a:t>
            </a:r>
          </a:p>
          <a:p>
            <a:pPr>
              <a:buClr>
                <a:srgbClr val="51B84B"/>
              </a:buClr>
            </a:pPr>
            <a:r>
              <a:rPr lang="sr-Latn-R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Pokreće se na više platformi (Windows, Linux, macOS)</a:t>
            </a:r>
          </a:p>
          <a:p>
            <a:pPr>
              <a:buClr>
                <a:srgbClr val="51B84B"/>
              </a:buClr>
            </a:pPr>
            <a:r>
              <a:rPr lang="sr-Latn-R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Uključuje</a:t>
            </a:r>
            <a:r>
              <a:rPr lang="sr-Latn-R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 MVC framework, koji predstavlja kombinaciju </a:t>
            </a:r>
            <a:endParaRPr lang="sr-Latn-R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Gill Sans MT" panose="020B0502020104020203" pitchFamily="34" charset="0"/>
            </a:endParaRPr>
          </a:p>
          <a:p>
            <a:pPr marL="0" indent="0">
              <a:buClr>
                <a:srgbClr val="51B84B"/>
              </a:buClr>
              <a:buNone/>
            </a:pPr>
            <a:r>
              <a:rPr lang="sr-Latn-R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karakteristika </a:t>
            </a:r>
            <a:r>
              <a:rPr lang="sr-Latn-R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MVC i </a:t>
            </a:r>
            <a:r>
              <a:rPr lang="sr-Latn-R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Web </a:t>
            </a:r>
            <a:r>
              <a:rPr lang="sr-Latn-R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API-ja</a:t>
            </a:r>
            <a:endParaRPr lang="sr-Latn-RS" sz="2000" dirty="0">
              <a:solidFill>
                <a:schemeClr val="tx1">
                  <a:lumMod val="65000"/>
                  <a:lumOff val="35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11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52584" y="365127"/>
            <a:ext cx="6415216" cy="837598"/>
          </a:xfrm>
        </p:spPr>
        <p:txBody>
          <a:bodyPr>
            <a:normAutofit/>
          </a:bodyPr>
          <a:lstStyle/>
          <a:p>
            <a:r>
              <a:rPr lang="sr-Latn-RS" sz="2800" dirty="0">
                <a:solidFill>
                  <a:srgbClr val="52658C"/>
                </a:solidFill>
                <a:latin typeface="Gill Sans MT" panose="020B0502020104020203" pitchFamily="34" charset="0"/>
              </a:rPr>
              <a:t>Š</a:t>
            </a:r>
            <a:r>
              <a:rPr lang="sr-Latn-RS" sz="2800" dirty="0" smtClean="0">
                <a:solidFill>
                  <a:srgbClr val="52658C"/>
                </a:solidFill>
                <a:latin typeface="Gill Sans MT" panose="020B0502020104020203" pitchFamily="34" charset="0"/>
              </a:rPr>
              <a:t>ta je </a:t>
            </a:r>
            <a:r>
              <a:rPr lang="sr-Latn-RS" sz="2500" dirty="0" smtClean="0">
                <a:solidFill>
                  <a:srgbClr val="51B84B"/>
                </a:solidFill>
                <a:latin typeface="Gill Sans MT" panose="020B0502020104020203" pitchFamily="34" charset="0"/>
              </a:rPr>
              <a:t>Web API</a:t>
            </a:r>
            <a:r>
              <a:rPr lang="sr-Latn-RS" sz="2800" dirty="0" smtClean="0">
                <a:solidFill>
                  <a:srgbClr val="52658C"/>
                </a:solidFill>
                <a:latin typeface="Gill Sans MT" panose="020B0502020104020203" pitchFamily="34" charset="0"/>
              </a:rPr>
              <a:t>?</a:t>
            </a:r>
            <a:endParaRPr lang="sr-Latn-RS" sz="2800" dirty="0">
              <a:solidFill>
                <a:srgbClr val="52658C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6DD-2705-479C-A341-8A07120AD093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652584" y="6285470"/>
            <a:ext cx="6491416" cy="0"/>
          </a:xfrm>
          <a:prstGeom prst="line">
            <a:avLst/>
          </a:prstGeom>
          <a:ln w="12700">
            <a:solidFill>
              <a:srgbClr val="889F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652584" y="6356351"/>
            <a:ext cx="3086100" cy="365125"/>
          </a:xfrm>
        </p:spPr>
        <p:txBody>
          <a:bodyPr/>
          <a:lstStyle/>
          <a:p>
            <a:pPr algn="l"/>
            <a:r>
              <a:rPr lang="en-US" dirty="0" smtClean="0">
                <a:latin typeface="Gill Sans MT" panose="020B0502020104020203" pitchFamily="34" charset="0"/>
              </a:rPr>
              <a:t>www.lobodms.com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1232" y="1474573"/>
            <a:ext cx="188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ill Sans MT" panose="020B0502020104020203" pitchFamily="34" charset="0"/>
              </a:rPr>
              <a:t>DM Dokumenten Management GmbH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1232" y="2298357"/>
            <a:ext cx="18864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1B84B"/>
              </a:buClr>
              <a:buFont typeface="Calibri" panose="020F0502020204030204" pitchFamily="34" charset="0"/>
              <a:buChar char="→"/>
            </a:pPr>
            <a:r>
              <a:rPr lang="sr-Latn-R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Šta je .NET Standard?</a:t>
            </a:r>
          </a:p>
          <a:p>
            <a:pPr marL="285750" indent="-285750">
              <a:buClr>
                <a:srgbClr val="51B84B"/>
              </a:buClr>
              <a:buFont typeface="Calibri" panose="020F0502020204030204" pitchFamily="34" charset="0"/>
              <a:buChar char="→"/>
            </a:pPr>
            <a:r>
              <a:rPr lang="sr-Latn-R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Šta je .NET Framework?</a:t>
            </a:r>
          </a:p>
          <a:p>
            <a:pPr marL="285750" indent="-285750">
              <a:buClr>
                <a:srgbClr val="51B84B"/>
              </a:buClr>
              <a:buFont typeface="Calibri" panose="020F0502020204030204" pitchFamily="34" charset="0"/>
              <a:buChar char="→"/>
            </a:pPr>
            <a:r>
              <a:rPr lang="sr-Latn-R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Šta je .NET Core?</a:t>
            </a:r>
          </a:p>
          <a:p>
            <a:pPr marL="285750" indent="-285750">
              <a:buClr>
                <a:srgbClr val="51B84B"/>
              </a:buClr>
              <a:buFont typeface="Calibri" panose="020F0502020204030204" pitchFamily="34" charset="0"/>
              <a:buChar char="→"/>
            </a:pPr>
            <a:r>
              <a:rPr lang="sr-Latn-R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Koje su razlike?</a:t>
            </a:r>
          </a:p>
          <a:p>
            <a:pPr marL="285750" indent="-285750">
              <a:buClr>
                <a:srgbClr val="51B84B"/>
              </a:buClr>
              <a:buFont typeface="Calibri" panose="020F0502020204030204" pitchFamily="34" charset="0"/>
              <a:buChar char="→"/>
            </a:pPr>
            <a:r>
              <a:rPr lang="sr-Latn-R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Šta je ASP.NET Core?</a:t>
            </a:r>
          </a:p>
          <a:p>
            <a:pPr marL="285750" indent="-285750">
              <a:buClr>
                <a:srgbClr val="51B84B"/>
              </a:buClr>
              <a:buFont typeface="Calibri" panose="020F0502020204030204" pitchFamily="34" charset="0"/>
              <a:buChar char="→"/>
            </a:pPr>
            <a:r>
              <a:rPr lang="sr-Latn-RS" sz="1400" b="1" dirty="0">
                <a:solidFill>
                  <a:schemeClr val="bg1"/>
                </a:solidFill>
                <a:latin typeface="Gill Sans MT" panose="020B0502020104020203" pitchFamily="34" charset="0"/>
              </a:rPr>
              <a:t>Šta je Web API?</a:t>
            </a:r>
          </a:p>
          <a:p>
            <a:pPr marL="285750" indent="-285750">
              <a:buClr>
                <a:srgbClr val="51B84B"/>
              </a:buClr>
              <a:buFont typeface="Calibri" panose="020F0502020204030204" pitchFamily="34" charset="0"/>
              <a:buChar char="→"/>
            </a:pPr>
            <a:r>
              <a:rPr lang="sr-Latn-R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Struktura projekta</a:t>
            </a:r>
            <a:endParaRPr lang="sr-Latn-RS" sz="1400" dirty="0">
              <a:solidFill>
                <a:schemeClr val="bg1">
                  <a:lumMod val="6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2652584" y="1474573"/>
            <a:ext cx="7886700" cy="4351338"/>
          </a:xfrm>
        </p:spPr>
        <p:txBody>
          <a:bodyPr>
            <a:normAutofit/>
          </a:bodyPr>
          <a:lstStyle/>
          <a:p>
            <a:pPr>
              <a:buClr>
                <a:srgbClr val="51B84B"/>
              </a:buClr>
            </a:pPr>
            <a:r>
              <a:rPr lang="sr-Latn-R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API koji se koristi putem web-a</a:t>
            </a:r>
            <a:endParaRPr lang="sr-Latn-RS" sz="2000" dirty="0">
              <a:solidFill>
                <a:schemeClr val="tx1">
                  <a:lumMod val="65000"/>
                  <a:lumOff val="3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2656F4-68B4-4BB3-B623-0F320720E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584" y="2298357"/>
            <a:ext cx="6373353" cy="306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2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52584" y="365127"/>
            <a:ext cx="6415216" cy="837598"/>
          </a:xfrm>
        </p:spPr>
        <p:txBody>
          <a:bodyPr>
            <a:normAutofit/>
          </a:bodyPr>
          <a:lstStyle/>
          <a:p>
            <a:r>
              <a:rPr lang="sr-Latn-RS" sz="2800" dirty="0" smtClean="0">
                <a:solidFill>
                  <a:srgbClr val="52658C"/>
                </a:solidFill>
                <a:latin typeface="Gill Sans MT" panose="020B0502020104020203" pitchFamily="34" charset="0"/>
              </a:rPr>
              <a:t>Struktura projekta</a:t>
            </a:r>
            <a:endParaRPr lang="sr-Latn-RS" sz="2800" dirty="0">
              <a:solidFill>
                <a:srgbClr val="52658C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6DD-2705-479C-A341-8A07120AD093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652584" y="6285470"/>
            <a:ext cx="6491416" cy="0"/>
          </a:xfrm>
          <a:prstGeom prst="line">
            <a:avLst/>
          </a:prstGeom>
          <a:ln w="12700">
            <a:solidFill>
              <a:srgbClr val="889F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652584" y="6356351"/>
            <a:ext cx="3086100" cy="365125"/>
          </a:xfrm>
        </p:spPr>
        <p:txBody>
          <a:bodyPr/>
          <a:lstStyle/>
          <a:p>
            <a:pPr algn="l"/>
            <a:r>
              <a:rPr lang="en-US" dirty="0" smtClean="0">
                <a:latin typeface="Gill Sans MT" panose="020B0502020104020203" pitchFamily="34" charset="0"/>
              </a:rPr>
              <a:t>www.lobodms.com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1232" y="1474573"/>
            <a:ext cx="188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ill Sans MT" panose="020B0502020104020203" pitchFamily="34" charset="0"/>
              </a:rPr>
              <a:t>DM Dokumenten Management GmbH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1232" y="2298357"/>
            <a:ext cx="18864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1B84B"/>
              </a:buClr>
              <a:buFont typeface="Calibri" panose="020F0502020204030204" pitchFamily="34" charset="0"/>
              <a:buChar char="→"/>
            </a:pPr>
            <a:r>
              <a:rPr lang="sr-Latn-R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Šta je .NET Standard?</a:t>
            </a:r>
          </a:p>
          <a:p>
            <a:pPr marL="285750" indent="-285750">
              <a:buClr>
                <a:srgbClr val="51B84B"/>
              </a:buClr>
              <a:buFont typeface="Calibri" panose="020F0502020204030204" pitchFamily="34" charset="0"/>
              <a:buChar char="→"/>
            </a:pPr>
            <a:r>
              <a:rPr lang="sr-Latn-R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Šta je .NET Framework?</a:t>
            </a:r>
          </a:p>
          <a:p>
            <a:pPr marL="285750" indent="-285750">
              <a:buClr>
                <a:srgbClr val="51B84B"/>
              </a:buClr>
              <a:buFont typeface="Calibri" panose="020F0502020204030204" pitchFamily="34" charset="0"/>
              <a:buChar char="→"/>
            </a:pPr>
            <a:r>
              <a:rPr lang="sr-Latn-R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Šta je .NET Core?</a:t>
            </a:r>
          </a:p>
          <a:p>
            <a:pPr marL="285750" indent="-285750">
              <a:buClr>
                <a:srgbClr val="51B84B"/>
              </a:buClr>
              <a:buFont typeface="Calibri" panose="020F0502020204030204" pitchFamily="34" charset="0"/>
              <a:buChar char="→"/>
            </a:pPr>
            <a:r>
              <a:rPr lang="sr-Latn-R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Koje su razlike?</a:t>
            </a:r>
          </a:p>
          <a:p>
            <a:pPr marL="285750" indent="-285750">
              <a:buClr>
                <a:srgbClr val="51B84B"/>
              </a:buClr>
              <a:buFont typeface="Calibri" panose="020F0502020204030204" pitchFamily="34" charset="0"/>
              <a:buChar char="→"/>
            </a:pPr>
            <a:r>
              <a:rPr lang="sr-Latn-R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Šta je ASP.NET Core?</a:t>
            </a:r>
          </a:p>
          <a:p>
            <a:pPr marL="285750" indent="-285750">
              <a:buClr>
                <a:srgbClr val="51B84B"/>
              </a:buClr>
              <a:buFont typeface="Calibri" panose="020F0502020204030204" pitchFamily="34" charset="0"/>
              <a:buChar char="→"/>
            </a:pPr>
            <a:r>
              <a:rPr lang="sr-Latn-R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Šta je Web API?</a:t>
            </a:r>
          </a:p>
          <a:p>
            <a:pPr marL="285750" indent="-285750">
              <a:buClr>
                <a:srgbClr val="51B84B"/>
              </a:buClr>
              <a:buFont typeface="Calibri" panose="020F0502020204030204" pitchFamily="34" charset="0"/>
              <a:buChar char="→"/>
            </a:pPr>
            <a:r>
              <a:rPr lang="sr-Latn-RS" sz="1400" b="1" dirty="0">
                <a:solidFill>
                  <a:schemeClr val="bg1"/>
                </a:solidFill>
                <a:latin typeface="Gill Sans MT" panose="020B0502020104020203" pitchFamily="34" charset="0"/>
              </a:rPr>
              <a:t>Struktura projekta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2514600" y="1474573"/>
            <a:ext cx="7886700" cy="4351338"/>
          </a:xfrm>
        </p:spPr>
        <p:txBody>
          <a:bodyPr>
            <a:normAutofit/>
          </a:bodyPr>
          <a:lstStyle/>
          <a:p>
            <a:pPr>
              <a:buClr>
                <a:srgbClr val="51B84B"/>
              </a:buClr>
            </a:pPr>
            <a:r>
              <a:rPr lang="sr-Latn-R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Model – Izgled podataka (klasa u C#)</a:t>
            </a:r>
          </a:p>
          <a:p>
            <a:pPr>
              <a:buClr>
                <a:srgbClr val="51B84B"/>
              </a:buClr>
            </a:pPr>
            <a:r>
              <a:rPr lang="sr-Latn-R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Controller – Rukovalac zahtevima; komunicira sa BLL slojem</a:t>
            </a:r>
          </a:p>
          <a:p>
            <a:pPr>
              <a:buClr>
                <a:srgbClr val="51B84B"/>
              </a:buClr>
            </a:pPr>
            <a:r>
              <a:rPr lang="sr-Latn-R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BLL – Sadrži biznis logiku i komunicira sa DAL slojem</a:t>
            </a:r>
          </a:p>
          <a:p>
            <a:pPr>
              <a:buClr>
                <a:srgbClr val="51B84B"/>
              </a:buClr>
            </a:pPr>
            <a:r>
              <a:rPr lang="sr-Latn-R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DAL – Direktno komunicira sa bazom podataka</a:t>
            </a:r>
          </a:p>
          <a:p>
            <a:pPr marL="0" indent="0">
              <a:buClr>
                <a:srgbClr val="51B84B"/>
              </a:buClr>
              <a:buNone/>
            </a:pPr>
            <a:endParaRPr lang="sr-Latn-R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Gill Sans MT" panose="020B0502020104020203" pitchFamily="34" charset="0"/>
            </a:endParaRPr>
          </a:p>
          <a:p>
            <a:pPr>
              <a:buClr>
                <a:srgbClr val="51B84B"/>
              </a:buClr>
            </a:pPr>
            <a:r>
              <a:rPr lang="sr-Latn-R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Implementacija BLL-a i DAL-a je urađena upotrebom </a:t>
            </a:r>
          </a:p>
          <a:p>
            <a:pPr marL="0" indent="0">
              <a:buClr>
                <a:srgbClr val="51B84B"/>
              </a:buClr>
              <a:buNone/>
            </a:pPr>
            <a:r>
              <a:rPr lang="sr-Latn-R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interfejsa</a:t>
            </a:r>
            <a:endParaRPr lang="sr-Latn-RS" sz="2000" dirty="0">
              <a:solidFill>
                <a:schemeClr val="tx1">
                  <a:lumMod val="65000"/>
                  <a:lumOff val="3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92" y="4616006"/>
            <a:ext cx="8908108" cy="171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3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52584" y="365127"/>
            <a:ext cx="5862766" cy="837598"/>
          </a:xfrm>
        </p:spPr>
        <p:txBody>
          <a:bodyPr>
            <a:normAutofit/>
          </a:bodyPr>
          <a:lstStyle/>
          <a:p>
            <a:endParaRPr lang="sr-Latn-RS" sz="2800">
              <a:solidFill>
                <a:srgbClr val="52658C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6DD-2705-479C-A341-8A07120AD093}" type="slidenum">
              <a:rPr lang="en-US" smtClean="0"/>
              <a:t>9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652584" y="6285470"/>
            <a:ext cx="6491416" cy="0"/>
          </a:xfrm>
          <a:prstGeom prst="line">
            <a:avLst/>
          </a:prstGeom>
          <a:ln w="12700">
            <a:solidFill>
              <a:srgbClr val="889F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652584" y="6356351"/>
            <a:ext cx="3086100" cy="365125"/>
          </a:xfrm>
        </p:spPr>
        <p:txBody>
          <a:bodyPr/>
          <a:lstStyle/>
          <a:p>
            <a:pPr algn="l"/>
            <a:r>
              <a:rPr lang="en-US" smtClean="0">
                <a:latin typeface="Gill Sans MT" panose="020B0502020104020203" pitchFamily="34" charset="0"/>
              </a:rPr>
              <a:t>www.lobodms.com</a:t>
            </a:r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652584" y="1474573"/>
            <a:ext cx="5862766" cy="4702390"/>
          </a:xfrm>
        </p:spPr>
        <p:txBody>
          <a:bodyPr numCol="1">
            <a:noAutofit/>
          </a:bodyPr>
          <a:lstStyle/>
          <a:p>
            <a:pPr marL="0" indent="0" algn="ctr">
              <a:buClr>
                <a:srgbClr val="51B84B"/>
              </a:buClr>
              <a:buNone/>
            </a:pPr>
            <a:endParaRPr lang="sr-Latn-RS" sz="2000" smtClean="0">
              <a:solidFill>
                <a:schemeClr val="tx1">
                  <a:lumMod val="65000"/>
                  <a:lumOff val="35000"/>
                </a:schemeClr>
              </a:solidFill>
              <a:latin typeface="Gill Sans MT" panose="020B0502020104020203" pitchFamily="34" charset="0"/>
            </a:endParaRPr>
          </a:p>
          <a:p>
            <a:pPr marL="0" indent="0" algn="ctr">
              <a:buClr>
                <a:srgbClr val="51B84B"/>
              </a:buClr>
              <a:buNone/>
            </a:pPr>
            <a:endParaRPr lang="sr-Latn-RS" sz="2000" smtClean="0">
              <a:solidFill>
                <a:schemeClr val="tx1">
                  <a:lumMod val="65000"/>
                  <a:lumOff val="35000"/>
                </a:schemeClr>
              </a:solidFill>
              <a:latin typeface="Gill Sans MT" panose="020B0502020104020203" pitchFamily="34" charset="0"/>
            </a:endParaRPr>
          </a:p>
          <a:p>
            <a:pPr marL="0" indent="0" algn="ctr">
              <a:buClr>
                <a:srgbClr val="51B84B"/>
              </a:buClr>
              <a:buNone/>
            </a:pPr>
            <a:endParaRPr lang="sr-Latn-RS" sz="2000">
              <a:solidFill>
                <a:schemeClr val="tx1">
                  <a:lumMod val="65000"/>
                  <a:lumOff val="35000"/>
                </a:schemeClr>
              </a:solidFill>
              <a:latin typeface="Gill Sans MT" panose="020B0502020104020203" pitchFamily="34" charset="0"/>
            </a:endParaRPr>
          </a:p>
          <a:p>
            <a:pPr marL="0" indent="0" algn="ctr">
              <a:buClr>
                <a:srgbClr val="51B84B"/>
              </a:buClr>
              <a:buNone/>
            </a:pPr>
            <a:r>
              <a:rPr lang="de-DE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DM </a:t>
            </a:r>
            <a:r>
              <a:rPr lang="de-DE" sz="200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Dokumenten Management GmbH</a:t>
            </a:r>
          </a:p>
          <a:p>
            <a:pPr marL="0" indent="0" algn="ctr">
              <a:buClr>
                <a:srgbClr val="51B84B"/>
              </a:buClr>
              <a:buNone/>
            </a:pPr>
            <a:r>
              <a:rPr lang="de-DE" sz="200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Ogranak Kragujevac</a:t>
            </a:r>
          </a:p>
          <a:p>
            <a:pPr marL="0" indent="0" algn="ctr">
              <a:buClr>
                <a:srgbClr val="51B84B"/>
              </a:buClr>
              <a:buNone/>
            </a:pPr>
            <a:r>
              <a:rPr lang="de-DE" sz="1600">
                <a:solidFill>
                  <a:srgbClr val="51B84B"/>
                </a:solidFill>
                <a:latin typeface="Gill Sans MT" panose="020B0502020104020203" pitchFamily="34" charset="0"/>
              </a:rPr>
              <a:t>www.lobodms.rs</a:t>
            </a:r>
          </a:p>
          <a:p>
            <a:pPr marL="0" indent="0" algn="ctr">
              <a:buClr>
                <a:srgbClr val="51B84B"/>
              </a:buClr>
              <a:buNone/>
            </a:pPr>
            <a:r>
              <a:rPr lang="de-DE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Tel</a:t>
            </a:r>
            <a:r>
              <a:rPr lang="de-DE" sz="160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: + 381 (34) 37 37 35</a:t>
            </a:r>
          </a:p>
          <a:p>
            <a:pPr>
              <a:buClr>
                <a:srgbClr val="51B84B"/>
              </a:buClr>
            </a:pPr>
            <a:endParaRPr lang="sr-Latn-RS" sz="1600" smtClean="0">
              <a:solidFill>
                <a:schemeClr val="tx1">
                  <a:lumMod val="65000"/>
                  <a:lumOff val="3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1232" y="1474573"/>
            <a:ext cx="188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Gill Sans MT" panose="020B0502020104020203" pitchFamily="34" charset="0"/>
              </a:rPr>
              <a:t>DM Dokumenten Management GmbH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1232" y="2298357"/>
            <a:ext cx="1886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1B84B"/>
              </a:buClr>
              <a:buFont typeface="Calibri" panose="020F0502020204030204" pitchFamily="34" charset="0"/>
              <a:buChar char="→"/>
            </a:pPr>
            <a:r>
              <a:rPr lang="sr-Latn-RS" sz="1400" b="1" smtClean="0">
                <a:solidFill>
                  <a:schemeClr val="bg1"/>
                </a:solidFill>
                <a:latin typeface="Gill Sans MT" panose="020B0502020104020203" pitchFamily="34" charset="0"/>
              </a:rPr>
              <a:t>Kontakt</a:t>
            </a:r>
            <a:endParaRPr lang="de-DE" sz="1400" b="1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9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LoboTemplate" id="{C5465B78-6327-49AD-810B-9CB19A3FBC2B}" vid="{47044C9C-E687-4B57-9552-46753A03B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12611</TotalTime>
  <Words>616</Words>
  <Application>Microsoft Office PowerPoint</Application>
  <PresentationFormat>On-screen Show (4:3)</PresentationFormat>
  <Paragraphs>135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Gill Sans MT</vt:lpstr>
      <vt:lpstr>Office Theme</vt:lpstr>
      <vt:lpstr>DM  Dokumenten Management GmbH</vt:lpstr>
      <vt:lpstr>Šta je .NET Standard? </vt:lpstr>
      <vt:lpstr>Šta je .NET Framework?</vt:lpstr>
      <vt:lpstr>Šta je .NET Core?</vt:lpstr>
      <vt:lpstr>Koje su razlike?</vt:lpstr>
      <vt:lpstr>Šta je APS.NET Core?</vt:lpstr>
      <vt:lpstr>Šta je Web API?</vt:lpstr>
      <vt:lpstr>Struktura projekta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Puric</dc:creator>
  <cp:lastModifiedBy>Aleksandra Radovic</cp:lastModifiedBy>
  <cp:revision>875</cp:revision>
  <cp:lastPrinted>2015-12-07T15:42:38Z</cp:lastPrinted>
  <dcterms:created xsi:type="dcterms:W3CDTF">2014-01-15T09:17:57Z</dcterms:created>
  <dcterms:modified xsi:type="dcterms:W3CDTF">2020-07-23T14:07:20Z</dcterms:modified>
</cp:coreProperties>
</file>