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13fe40e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13fe40e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dbd9d1e8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dbd9d1e8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dbd9d1e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dbd9d1e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dbd9d1e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dbd9d1e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dbd9d1e8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dbd9d1e8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dbd9d1e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dbd9d1e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13fe40e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13fe40e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13fe40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13fe40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dbd9d1e8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dbd9d1e8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dbd9d1e8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dbd9d1e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13fe40e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13fe40e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Classifier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 Student Left Behind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rotWithShape="1">
          <a:blip r:embed="rId3">
            <a:alphaModFix/>
          </a:blip>
          <a:srcRect b="65970" l="6428" r="0" t="0"/>
          <a:stretch/>
        </p:blipFill>
        <p:spPr>
          <a:xfrm>
            <a:off x="0" y="469350"/>
            <a:ext cx="8853951" cy="4193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555555"/>
                </a:solidFill>
                <a:highlight>
                  <a:srgbClr val="FFFFFF"/>
                </a:highlight>
              </a:rPr>
              <a:t>Shallow decision trees (e.g. few levels) generally do not overfit but have poor performance (high bias, low variance). Whereas deep trees (e.g. many levels) generally do overfit and have good performance (low bias, high variance). A desirable tree is one that is not so shallow that it has low skill and not so deep that it overfits the training dataset.</a:t>
            </a:r>
            <a:endParaRPr sz="2300"/>
          </a:p>
        </p:txBody>
      </p:sp>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4"/>
          <p:cNvPicPr preferRelativeResize="0"/>
          <p:nvPr/>
        </p:nvPicPr>
        <p:blipFill rotWithShape="1">
          <a:blip r:embed="rId3">
            <a:alphaModFix/>
          </a:blip>
          <a:srcRect b="0" l="62718" r="0" t="71216"/>
          <a:stretch/>
        </p:blipFill>
        <p:spPr>
          <a:xfrm>
            <a:off x="812800" y="1559375"/>
            <a:ext cx="2933200" cy="449625"/>
          </a:xfrm>
          <a:prstGeom prst="rect">
            <a:avLst/>
          </a:prstGeom>
          <a:noFill/>
          <a:ln>
            <a:noFill/>
          </a:ln>
        </p:spPr>
      </p:pic>
      <p:pic>
        <p:nvPicPr>
          <p:cNvPr id="132" name="Google Shape;132;p24"/>
          <p:cNvPicPr preferRelativeResize="0"/>
          <p:nvPr/>
        </p:nvPicPr>
        <p:blipFill rotWithShape="1">
          <a:blip r:embed="rId4">
            <a:alphaModFix/>
          </a:blip>
          <a:srcRect b="0" l="49226" r="24501" t="72249"/>
          <a:stretch/>
        </p:blipFill>
        <p:spPr>
          <a:xfrm>
            <a:off x="5241625" y="1571850"/>
            <a:ext cx="2591851" cy="424675"/>
          </a:xfrm>
          <a:prstGeom prst="rect">
            <a:avLst/>
          </a:prstGeom>
          <a:noFill/>
          <a:ln>
            <a:noFill/>
          </a:ln>
        </p:spPr>
      </p:pic>
      <p:pic>
        <p:nvPicPr>
          <p:cNvPr id="133" name="Google Shape;133;p24"/>
          <p:cNvPicPr preferRelativeResize="0"/>
          <p:nvPr/>
        </p:nvPicPr>
        <p:blipFill>
          <a:blip r:embed="rId5">
            <a:alphaModFix/>
          </a:blip>
          <a:stretch>
            <a:fillRect/>
          </a:stretch>
        </p:blipFill>
        <p:spPr>
          <a:xfrm>
            <a:off x="1145575" y="2209800"/>
            <a:ext cx="1809750" cy="723900"/>
          </a:xfrm>
          <a:prstGeom prst="rect">
            <a:avLst/>
          </a:prstGeom>
          <a:noFill/>
          <a:ln>
            <a:noFill/>
          </a:ln>
        </p:spPr>
      </p:pic>
      <p:pic>
        <p:nvPicPr>
          <p:cNvPr id="134" name="Google Shape;134;p24"/>
          <p:cNvPicPr preferRelativeResize="0"/>
          <p:nvPr/>
        </p:nvPicPr>
        <p:blipFill>
          <a:blip r:embed="rId6">
            <a:alphaModFix/>
          </a:blip>
          <a:stretch>
            <a:fillRect/>
          </a:stretch>
        </p:blipFill>
        <p:spPr>
          <a:xfrm>
            <a:off x="5623150" y="2209800"/>
            <a:ext cx="182880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Random Forest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50">
                <a:solidFill>
                  <a:srgbClr val="282829"/>
                </a:solidFill>
                <a:highlight>
                  <a:srgbClr val="FFFFFF"/>
                </a:highlight>
                <a:latin typeface="Roboto"/>
                <a:ea typeface="Roboto"/>
                <a:cs typeface="Roboto"/>
                <a:sym typeface="Roboto"/>
              </a:rPr>
              <a:t>The main idea behind random forest is that lots of high variance and low bias trees combine to generate a low bias low variance forest. Since it is </a:t>
            </a:r>
            <a:r>
              <a:rPr lang="en" sz="2350">
                <a:solidFill>
                  <a:srgbClr val="282829"/>
                </a:solidFill>
                <a:highlight>
                  <a:srgbClr val="FFFFFF"/>
                </a:highlight>
                <a:latin typeface="Roboto"/>
                <a:ea typeface="Roboto"/>
                <a:cs typeface="Roboto"/>
                <a:sym typeface="Roboto"/>
              </a:rPr>
              <a:t>distributed</a:t>
            </a:r>
            <a:r>
              <a:rPr lang="en" sz="2350">
                <a:solidFill>
                  <a:srgbClr val="282829"/>
                </a:solidFill>
                <a:highlight>
                  <a:srgbClr val="FFFFFF"/>
                </a:highlight>
                <a:latin typeface="Roboto"/>
                <a:ea typeface="Roboto"/>
                <a:cs typeface="Roboto"/>
                <a:sym typeface="Roboto"/>
              </a:rPr>
              <a:t> over different trees and each tree sees different set of data , therefore random forest in general do not over fit. And since they are made of low bias trees, underfitting also does not happen.</a:t>
            </a:r>
            <a:endParaRPr sz="30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8" name="Google Shape;68;p15"/>
          <p:cNvPicPr preferRelativeResize="0"/>
          <p:nvPr/>
        </p:nvPicPr>
        <p:blipFill>
          <a:blip r:embed="rId3">
            <a:alphaModFix/>
          </a:blip>
          <a:stretch>
            <a:fillRect/>
          </a:stretch>
        </p:blipFill>
        <p:spPr>
          <a:xfrm>
            <a:off x="2968438" y="256200"/>
            <a:ext cx="3597676" cy="1052075"/>
          </a:xfrm>
          <a:prstGeom prst="rect">
            <a:avLst/>
          </a:prstGeom>
          <a:noFill/>
          <a:ln>
            <a:noFill/>
          </a:ln>
        </p:spPr>
      </p:pic>
      <p:pic>
        <p:nvPicPr>
          <p:cNvPr id="69" name="Google Shape;69;p15"/>
          <p:cNvPicPr preferRelativeResize="0"/>
          <p:nvPr/>
        </p:nvPicPr>
        <p:blipFill>
          <a:blip r:embed="rId4">
            <a:alphaModFix/>
          </a:blip>
          <a:stretch>
            <a:fillRect/>
          </a:stretch>
        </p:blipFill>
        <p:spPr>
          <a:xfrm>
            <a:off x="1442050" y="1457225"/>
            <a:ext cx="5282350" cy="3427675"/>
          </a:xfrm>
          <a:prstGeom prst="rect">
            <a:avLst/>
          </a:prstGeom>
          <a:noFill/>
          <a:ln>
            <a:noFill/>
          </a:ln>
        </p:spPr>
      </p:pic>
      <p:sp>
        <p:nvSpPr>
          <p:cNvPr id="70" name="Google Shape;70;p15"/>
          <p:cNvSpPr txBox="1"/>
          <p:nvPr>
            <p:ph type="title"/>
          </p:nvPr>
        </p:nvSpPr>
        <p:spPr>
          <a:xfrm>
            <a:off x="311700" y="42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Random Forest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6" name="Google Shape;76;p16"/>
          <p:cNvPicPr preferRelativeResize="0"/>
          <p:nvPr/>
        </p:nvPicPr>
        <p:blipFill>
          <a:blip r:embed="rId3">
            <a:alphaModFix/>
          </a:blip>
          <a:stretch>
            <a:fillRect/>
          </a:stretch>
        </p:blipFill>
        <p:spPr>
          <a:xfrm>
            <a:off x="153576" y="313175"/>
            <a:ext cx="3418533" cy="4452292"/>
          </a:xfrm>
          <a:prstGeom prst="rect">
            <a:avLst/>
          </a:prstGeom>
          <a:noFill/>
          <a:ln>
            <a:noFill/>
          </a:ln>
        </p:spPr>
      </p:pic>
      <p:pic>
        <p:nvPicPr>
          <p:cNvPr id="77" name="Google Shape;77;p16"/>
          <p:cNvPicPr preferRelativeResize="0"/>
          <p:nvPr/>
        </p:nvPicPr>
        <p:blipFill rotWithShape="1">
          <a:blip r:embed="rId4">
            <a:alphaModFix/>
          </a:blip>
          <a:srcRect b="3437" l="0" r="0" t="0"/>
          <a:stretch/>
        </p:blipFill>
        <p:spPr>
          <a:xfrm>
            <a:off x="3712550" y="467313"/>
            <a:ext cx="5114075" cy="4208876"/>
          </a:xfrm>
          <a:prstGeom prst="rect">
            <a:avLst/>
          </a:prstGeom>
          <a:noFill/>
          <a:ln>
            <a:noFill/>
          </a:ln>
        </p:spPr>
      </p:pic>
      <p:sp>
        <p:nvSpPr>
          <p:cNvPr id="78" name="Google Shape;78;p16"/>
          <p:cNvSpPr txBox="1"/>
          <p:nvPr>
            <p:ph idx="1" type="body"/>
          </p:nvPr>
        </p:nvSpPr>
        <p:spPr>
          <a:xfrm>
            <a:off x="6358650" y="245200"/>
            <a:ext cx="1752300" cy="326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1200"/>
              </a:spcAft>
              <a:buNone/>
            </a:pPr>
            <a:r>
              <a:rPr lang="en"/>
              <a:t>Model’s feature importances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rotWithShape="1">
          <a:blip r:embed="rId3">
            <a:alphaModFix/>
          </a:blip>
          <a:srcRect b="76217" l="0" r="0" t="0"/>
          <a:stretch/>
        </p:blipFill>
        <p:spPr>
          <a:xfrm>
            <a:off x="1080875" y="379900"/>
            <a:ext cx="6061750" cy="1877600"/>
          </a:xfrm>
          <a:prstGeom prst="rect">
            <a:avLst/>
          </a:prstGeom>
          <a:noFill/>
          <a:ln>
            <a:noFill/>
          </a:ln>
        </p:spPr>
      </p:pic>
      <p:pic>
        <p:nvPicPr>
          <p:cNvPr id="85" name="Google Shape;85;p17"/>
          <p:cNvPicPr preferRelativeResize="0"/>
          <p:nvPr/>
        </p:nvPicPr>
        <p:blipFill rotWithShape="1">
          <a:blip r:embed="rId4">
            <a:alphaModFix/>
          </a:blip>
          <a:srcRect b="77135" l="6235" r="0" t="0"/>
          <a:stretch/>
        </p:blipFill>
        <p:spPr>
          <a:xfrm>
            <a:off x="164550" y="3048325"/>
            <a:ext cx="8625698" cy="1792751"/>
          </a:xfrm>
          <a:prstGeom prst="rect">
            <a:avLst/>
          </a:prstGeom>
          <a:noFill/>
          <a:ln>
            <a:noFill/>
          </a:ln>
        </p:spPr>
      </p:pic>
      <p:sp>
        <p:nvSpPr>
          <p:cNvPr id="86" name="Google Shape;86;p17"/>
          <p:cNvSpPr txBox="1"/>
          <p:nvPr>
            <p:ph idx="1" type="body"/>
          </p:nvPr>
        </p:nvSpPr>
        <p:spPr>
          <a:xfrm>
            <a:off x="4374761" y="2600750"/>
            <a:ext cx="3152100" cy="58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Model’s feature importances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914700" y="391950"/>
            <a:ext cx="7855800" cy="4665000"/>
          </a:xfrm>
          <a:prstGeom prst="rect">
            <a:avLst/>
          </a:prstGeom>
        </p:spPr>
        <p:txBody>
          <a:bodyPr anchorCtr="0" anchor="t" bIns="91425" lIns="91425" spcFirstLastPara="1" rIns="91425" wrap="square" tIns="91425">
            <a:normAutofit lnSpcReduction="10000"/>
          </a:bodyPr>
          <a:lstStyle/>
          <a:p>
            <a:pPr indent="457200" lvl="0" marL="457200" rtl="0" algn="l">
              <a:spcBef>
                <a:spcPts val="0"/>
              </a:spcBef>
              <a:spcAft>
                <a:spcPts val="0"/>
              </a:spcAft>
              <a:buNone/>
            </a:pPr>
            <a:r>
              <a:rPr lang="en" sz="1825">
                <a:solidFill>
                  <a:srgbClr val="57606C"/>
                </a:solidFill>
              </a:rPr>
              <a:t>precision    recall  f1-score   support</a:t>
            </a:r>
            <a:endParaRPr sz="1825">
              <a:solidFill>
                <a:srgbClr val="57606C"/>
              </a:solidFill>
            </a:endParaRPr>
          </a:p>
          <a:p>
            <a:pPr indent="0" lvl="0" marL="0" rtl="0" algn="l">
              <a:spcBef>
                <a:spcPts val="1200"/>
              </a:spcBef>
              <a:spcAft>
                <a:spcPts val="0"/>
              </a:spcAft>
              <a:buNone/>
            </a:pPr>
            <a:r>
              <a:t/>
            </a:r>
            <a:endParaRPr sz="1825">
              <a:solidFill>
                <a:srgbClr val="57606C"/>
              </a:solidFill>
            </a:endParaRPr>
          </a:p>
          <a:p>
            <a:pPr indent="0" lvl="0" marL="0" rtl="0" algn="l">
              <a:spcBef>
                <a:spcPts val="1200"/>
              </a:spcBef>
              <a:spcAft>
                <a:spcPts val="0"/>
              </a:spcAft>
              <a:buNone/>
            </a:pPr>
            <a:r>
              <a:rPr lang="en" sz="1825">
                <a:solidFill>
                  <a:srgbClr val="57606C"/>
                </a:solidFill>
              </a:rPr>
              <a:t>Dropout       0.75      0.79      0.77       421</a:t>
            </a:r>
            <a:endParaRPr sz="1825">
              <a:solidFill>
                <a:srgbClr val="57606C"/>
              </a:solidFill>
            </a:endParaRPr>
          </a:p>
          <a:p>
            <a:pPr indent="0" lvl="0" marL="0" rtl="0" algn="l">
              <a:spcBef>
                <a:spcPts val="1200"/>
              </a:spcBef>
              <a:spcAft>
                <a:spcPts val="0"/>
              </a:spcAft>
              <a:buNone/>
            </a:pPr>
            <a:r>
              <a:rPr lang="en" sz="1825">
                <a:solidFill>
                  <a:srgbClr val="57606C"/>
                </a:solidFill>
              </a:rPr>
              <a:t>Enrolled      </a:t>
            </a:r>
            <a:r>
              <a:rPr lang="en" sz="1825">
                <a:solidFill>
                  <a:srgbClr val="57606C"/>
                </a:solidFill>
                <a:highlight>
                  <a:schemeClr val="accent6"/>
                </a:highlight>
              </a:rPr>
              <a:t> 0.29      0.47      0.36       151</a:t>
            </a:r>
            <a:endParaRPr sz="1825">
              <a:solidFill>
                <a:srgbClr val="57606C"/>
              </a:solidFill>
              <a:highlight>
                <a:schemeClr val="accent6"/>
              </a:highlight>
            </a:endParaRPr>
          </a:p>
          <a:p>
            <a:pPr indent="0" lvl="0" marL="0" rtl="0" algn="l">
              <a:spcBef>
                <a:spcPts val="1200"/>
              </a:spcBef>
              <a:spcAft>
                <a:spcPts val="0"/>
              </a:spcAft>
              <a:buNone/>
            </a:pPr>
            <a:r>
              <a:rPr lang="en" sz="1825">
                <a:solidFill>
                  <a:srgbClr val="57606C"/>
                </a:solidFill>
              </a:rPr>
              <a:t>Graduate     0.91      0.78      0.84       756</a:t>
            </a:r>
            <a:endParaRPr sz="1825">
              <a:solidFill>
                <a:srgbClr val="57606C"/>
              </a:solidFill>
            </a:endParaRPr>
          </a:p>
          <a:p>
            <a:pPr indent="0" lvl="0" marL="0" rtl="0" algn="l">
              <a:spcBef>
                <a:spcPts val="1200"/>
              </a:spcBef>
              <a:spcAft>
                <a:spcPts val="0"/>
              </a:spcAft>
              <a:buNone/>
            </a:pPr>
            <a:r>
              <a:t/>
            </a:r>
            <a:endParaRPr sz="1825">
              <a:solidFill>
                <a:srgbClr val="57606C"/>
              </a:solidFill>
            </a:endParaRPr>
          </a:p>
          <a:p>
            <a:pPr indent="0" lvl="0" marL="0" rtl="0" algn="l">
              <a:spcBef>
                <a:spcPts val="1200"/>
              </a:spcBef>
              <a:spcAft>
                <a:spcPts val="0"/>
              </a:spcAft>
              <a:buNone/>
            </a:pPr>
            <a:r>
              <a:rPr lang="en" sz="1825">
                <a:solidFill>
                  <a:srgbClr val="57606C"/>
                </a:solidFill>
              </a:rPr>
              <a:t>accuracy                       	      0.74      1328</a:t>
            </a:r>
            <a:endParaRPr sz="1825">
              <a:solidFill>
                <a:srgbClr val="57606C"/>
              </a:solidFill>
            </a:endParaRPr>
          </a:p>
          <a:p>
            <a:pPr indent="0" lvl="0" marL="0" rtl="0" algn="l">
              <a:spcBef>
                <a:spcPts val="1200"/>
              </a:spcBef>
              <a:spcAft>
                <a:spcPts val="0"/>
              </a:spcAft>
              <a:buNone/>
            </a:pPr>
            <a:r>
              <a:rPr lang="en" sz="1825">
                <a:solidFill>
                  <a:srgbClr val="57606C"/>
                </a:solidFill>
              </a:rPr>
              <a:t>macro avg       0.65      0.68      0.65      1328</a:t>
            </a:r>
            <a:endParaRPr sz="1825">
              <a:solidFill>
                <a:srgbClr val="57606C"/>
              </a:solidFill>
            </a:endParaRPr>
          </a:p>
          <a:p>
            <a:pPr indent="0" lvl="0" marL="0" rtl="0" algn="l">
              <a:spcBef>
                <a:spcPts val="1200"/>
              </a:spcBef>
              <a:spcAft>
                <a:spcPts val="0"/>
              </a:spcAft>
              <a:buNone/>
            </a:pPr>
            <a:r>
              <a:rPr lang="en" sz="1825">
                <a:solidFill>
                  <a:srgbClr val="57606C"/>
                </a:solidFill>
              </a:rPr>
              <a:t>weighted avg  0.79      0.74      0.76      1328</a:t>
            </a:r>
            <a:endParaRPr sz="1825">
              <a:solidFill>
                <a:srgbClr val="57606C"/>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57606C"/>
                </a:solidFill>
              </a:rPr>
              <a:t>Model accuracy score on training data:  1.0 </a:t>
            </a:r>
            <a:endParaRPr sz="2000">
              <a:solidFill>
                <a:srgbClr val="57606C"/>
              </a:solidFill>
            </a:endParaRPr>
          </a:p>
          <a:p>
            <a:pPr indent="0" lvl="0" marL="0" rtl="0" algn="l">
              <a:spcBef>
                <a:spcPts val="1200"/>
              </a:spcBef>
              <a:spcAft>
                <a:spcPts val="0"/>
              </a:spcAft>
              <a:buNone/>
            </a:pPr>
            <a:r>
              <a:rPr lang="en" sz="2000">
                <a:solidFill>
                  <a:srgbClr val="57606C"/>
                </a:solidFill>
              </a:rPr>
              <a:t>Model accuracy score on test data:  0.7643072289156626</a:t>
            </a:r>
            <a:endParaRPr sz="2000">
              <a:solidFill>
                <a:srgbClr val="57606C"/>
              </a:solidFill>
            </a:endParaRPr>
          </a:p>
          <a:p>
            <a:pPr indent="0" lvl="0" marL="0" rtl="0" algn="l">
              <a:spcBef>
                <a:spcPts val="1200"/>
              </a:spcBef>
              <a:spcAft>
                <a:spcPts val="0"/>
              </a:spcAft>
              <a:buNone/>
            </a:pPr>
            <a:r>
              <a:rPr lang="en" sz="2000">
                <a:solidFill>
                  <a:srgbClr val="FF0000"/>
                </a:solidFill>
              </a:rPr>
              <a:t>Overfitted</a:t>
            </a:r>
            <a:endParaRPr sz="2000">
              <a:solidFill>
                <a:srgbClr val="FF0000"/>
              </a:solidFill>
            </a:endParaRPr>
          </a:p>
          <a:p>
            <a:pPr indent="0" lvl="0" marL="0" rtl="0" algn="l">
              <a:spcBef>
                <a:spcPts val="1200"/>
              </a:spcBef>
              <a:spcAft>
                <a:spcPts val="0"/>
              </a:spcAft>
              <a:buNone/>
            </a:pPr>
            <a:r>
              <a:t/>
            </a:r>
            <a:endParaRPr sz="2000">
              <a:solidFill>
                <a:srgbClr val="57606C"/>
              </a:solidFill>
            </a:endParaRPr>
          </a:p>
          <a:p>
            <a:pPr indent="0" lvl="0" marL="0" rtl="0" algn="l">
              <a:spcBef>
                <a:spcPts val="1200"/>
              </a:spcBef>
              <a:spcAft>
                <a:spcPts val="0"/>
              </a:spcAft>
              <a:buNone/>
            </a:pPr>
            <a:r>
              <a:rPr lang="en" sz="2000">
                <a:solidFill>
                  <a:srgbClr val="57606C"/>
                </a:solidFill>
              </a:rPr>
              <a:t>Balanced accuracy: 0.6811409922224341</a:t>
            </a:r>
            <a:endParaRPr sz="2000">
              <a:solidFill>
                <a:srgbClr val="57606C"/>
              </a:solidFill>
            </a:endParaRPr>
          </a:p>
          <a:p>
            <a:pPr indent="0" lvl="0" marL="0" rtl="0" algn="l">
              <a:spcBef>
                <a:spcPts val="1200"/>
              </a:spcBef>
              <a:spcAft>
                <a:spcPts val="0"/>
              </a:spcAft>
              <a:buNone/>
            </a:pPr>
            <a:r>
              <a:t/>
            </a:r>
            <a:endParaRPr sz="2000">
              <a:solidFill>
                <a:srgbClr val="57606C"/>
              </a:solidFill>
            </a:endParaRPr>
          </a:p>
          <a:p>
            <a:pPr indent="0" lvl="0" marL="0" rtl="0" algn="l">
              <a:spcBef>
                <a:spcPts val="1200"/>
              </a:spcBef>
              <a:spcAft>
                <a:spcPts val="1200"/>
              </a:spcAft>
              <a:buNone/>
            </a:pPr>
            <a:r>
              <a:rPr lang="en" sz="2000">
                <a:solidFill>
                  <a:srgbClr val="57606C"/>
                </a:solidFill>
              </a:rPr>
              <a:t>F1 score: 0.7535770141436976</a:t>
            </a:r>
            <a:endParaRPr sz="2000">
              <a:solidFill>
                <a:srgbClr val="57606C"/>
              </a:solidFill>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20"/>
          <p:cNvPicPr preferRelativeResize="0"/>
          <p:nvPr/>
        </p:nvPicPr>
        <p:blipFill>
          <a:blip r:embed="rId3">
            <a:alphaModFix/>
          </a:blip>
          <a:stretch>
            <a:fillRect/>
          </a:stretch>
        </p:blipFill>
        <p:spPr>
          <a:xfrm>
            <a:off x="4835575" y="119050"/>
            <a:ext cx="3715224" cy="4838701"/>
          </a:xfrm>
          <a:prstGeom prst="rect">
            <a:avLst/>
          </a:prstGeom>
          <a:noFill/>
          <a:ln>
            <a:noFill/>
          </a:ln>
        </p:spPr>
      </p:pic>
      <p:pic>
        <p:nvPicPr>
          <p:cNvPr id="106" name="Google Shape;106;p20"/>
          <p:cNvPicPr preferRelativeResize="0"/>
          <p:nvPr/>
        </p:nvPicPr>
        <p:blipFill>
          <a:blip r:embed="rId4">
            <a:alphaModFix/>
          </a:blip>
          <a:stretch>
            <a:fillRect/>
          </a:stretch>
        </p:blipFill>
        <p:spPr>
          <a:xfrm>
            <a:off x="952925" y="119050"/>
            <a:ext cx="3649365"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1"/>
          <p:cNvPicPr preferRelativeResize="0"/>
          <p:nvPr/>
        </p:nvPicPr>
        <p:blipFill rotWithShape="1">
          <a:blip r:embed="rId3">
            <a:alphaModFix/>
          </a:blip>
          <a:srcRect b="65970" l="10626" r="0" t="0"/>
          <a:stretch/>
        </p:blipFill>
        <p:spPr>
          <a:xfrm>
            <a:off x="251300" y="406937"/>
            <a:ext cx="8576001" cy="4329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