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0612"/>
    <a:srgbClr val="F4FFF2"/>
    <a:srgbClr val="3A5E52"/>
    <a:srgbClr val="D2B48C"/>
    <a:srgbClr val="DCD4C9"/>
    <a:srgbClr val="FCFFFB"/>
    <a:srgbClr val="FCECEA"/>
    <a:srgbClr val="08721C"/>
    <a:srgbClr val="105A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184" autoAdjust="0"/>
  </p:normalViewPr>
  <p:slideViewPr>
    <p:cSldViewPr>
      <p:cViewPr varScale="1">
        <p:scale>
          <a:sx n="103" d="100"/>
          <a:sy n="103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109BD-E5C0-42C9-B84C-E499D90B02DB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433A7-D663-4A33-93F3-9D6089FD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33A7-D663-4A33-93F3-9D6089FD4E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33A7-D663-4A33-93F3-9D6089FD4E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433A7-D663-4A33-93F3-9D6089FD4E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B7D-DD66-4979-8CF2-34611549B393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CE2B-E639-4EC5-BFA1-9424801FAFEF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092A-E2F7-4ED4-A32E-6AEAE9875EB5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803-0CC7-4000-B71B-CA8103DFD274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193E-E23B-46DA-807C-430B944071E8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B666-ACE3-4E4D-9EF1-133DEB729F69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F08-F003-4C91-894C-B38F1456FFA3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CE3B-C9A7-4E68-B34B-FBBA2712C891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6751-C9DC-4BA2-935C-C1B6D057B97D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7B4-533D-48BD-836C-0C0EDF2AA9FD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309E-528D-4AB9-AE79-81EC6FB362A5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574A-770D-426F-9CAE-CA02F139DB9B}" type="datetime1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AAB0-E9E5-4E62-8C28-AAD4A8C5F4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que 17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5E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 za</a:t>
            </a:r>
            <a:endParaRPr lang="en-US" sz="5400" noProof="1" smtClean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  <a:p>
            <a:pPr algn="ctr"/>
            <a:r>
              <a:rPr lang="sr-Latn-RS" sz="54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introdukciju i reintrodukciju tekunica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9162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Isidora Savić sw72-2018</a:t>
            </a:r>
          </a:p>
          <a:p>
            <a:pPr algn="ctr"/>
            <a:r>
              <a:rPr lang="sr-Latn-R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Mentor: Siniša Nikolić</a:t>
            </a:r>
            <a:endParaRPr lang="sr-Latn-R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6" name="Picture 5" descr="Untitled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381000"/>
            <a:ext cx="685800" cy="7536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1" y="380524"/>
            <a:ext cx="762000" cy="759619"/>
          </a:xfrm>
          <a:prstGeom prst="rect">
            <a:avLst/>
          </a:prstGeom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>
            <a:off x="914400" y="1447800"/>
            <a:ext cx="7315200" cy="0"/>
          </a:xfrm>
          <a:prstGeom prst="line">
            <a:avLst/>
          </a:prstGeom>
          <a:ln>
            <a:solidFill>
              <a:srgbClr val="105A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495800"/>
            <a:ext cx="7315200" cy="0"/>
          </a:xfrm>
          <a:prstGeom prst="line">
            <a:avLst/>
          </a:prstGeom>
          <a:ln>
            <a:solidFill>
              <a:srgbClr val="105A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465892"/>
            <a:ext cx="5486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900" dirty="0" smtClean="0">
                <a:solidFill>
                  <a:srgbClr val="3A5E52"/>
                </a:solidFill>
                <a:latin typeface="Franklin Gothic Book" pitchFamily="34" charset="0"/>
              </a:rPr>
              <a:t>Univerzitet u Novom Sadu</a:t>
            </a:r>
          </a:p>
          <a:p>
            <a:pPr algn="ctr"/>
            <a:r>
              <a:rPr lang="sr-Latn-RS" sz="1900" dirty="0" smtClean="0">
                <a:solidFill>
                  <a:srgbClr val="3A5E52"/>
                </a:solidFill>
                <a:latin typeface="Franklin Gothic Book" pitchFamily="34" charset="0"/>
              </a:rPr>
              <a:t>Fakultet tehničkih nauka</a:t>
            </a:r>
            <a:endParaRPr lang="en-US" sz="1900" dirty="0">
              <a:solidFill>
                <a:srgbClr val="3A5E5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82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6" name="Picture 15" descr="Screenshot 2022-09-06 100553.png"/>
          <p:cNvPicPr>
            <a:picLocks noChangeAspect="1"/>
          </p:cNvPicPr>
          <p:nvPr/>
        </p:nvPicPr>
        <p:blipFill>
          <a:blip r:embed="rId2" cstate="print"/>
          <a:srcRect b="7781"/>
          <a:stretch>
            <a:fillRect/>
          </a:stretch>
        </p:blipFill>
        <p:spPr>
          <a:xfrm>
            <a:off x="1143475" y="1999096"/>
            <a:ext cx="6943091" cy="3442855"/>
          </a:xfrm>
          <a:prstGeom prst="rect">
            <a:avLst/>
          </a:prstGeom>
          <a:ln w="28575" cap="rnd">
            <a:solidFill>
              <a:srgbClr val="6D061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creenshot 2022-09-01 1029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6934200" cy="31559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3000" y="55626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Prikaz preporuka za poboljšanje staništa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572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1" name="Picture 10" descr="Screenshot 2022-08-31 112820.png"/>
          <p:cNvPicPr>
            <a:picLocks noChangeAspect="1"/>
          </p:cNvPicPr>
          <p:nvPr/>
        </p:nvPicPr>
        <p:blipFill>
          <a:blip r:embed="rId2" cstate="print"/>
          <a:srcRect l="22500" t="13874" r="22500" b="2466"/>
          <a:stretch>
            <a:fillRect/>
          </a:stretch>
        </p:blipFill>
        <p:spPr>
          <a:xfrm>
            <a:off x="2781300" y="4114800"/>
            <a:ext cx="3543300" cy="2362200"/>
          </a:xfrm>
          <a:prstGeom prst="roundRect">
            <a:avLst>
              <a:gd name="adj" fmla="val 4640"/>
            </a:avLst>
          </a:prstGeom>
          <a:ln w="12700">
            <a:solidFill>
              <a:srgbClr val="6D0612"/>
            </a:solidFill>
          </a:ln>
        </p:spPr>
      </p:pic>
      <p:pic>
        <p:nvPicPr>
          <p:cNvPr id="12" name="Picture 11" descr="Screenshot 2022-08-31 112721.png"/>
          <p:cNvPicPr>
            <a:picLocks noChangeAspect="1"/>
          </p:cNvPicPr>
          <p:nvPr/>
        </p:nvPicPr>
        <p:blipFill>
          <a:blip r:embed="rId3" cstate="print"/>
          <a:srcRect l="22526" t="13473" r="22473" b="1797"/>
          <a:stretch>
            <a:fillRect/>
          </a:stretch>
        </p:blipFill>
        <p:spPr>
          <a:xfrm>
            <a:off x="457200" y="1600200"/>
            <a:ext cx="3543300" cy="2362200"/>
          </a:xfrm>
          <a:prstGeom prst="roundRect">
            <a:avLst>
              <a:gd name="adj" fmla="val 4305"/>
            </a:avLst>
          </a:prstGeom>
          <a:ln w="12700">
            <a:solidFill>
              <a:srgbClr val="6D0612"/>
            </a:solidFill>
          </a:ln>
        </p:spPr>
      </p:pic>
      <p:pic>
        <p:nvPicPr>
          <p:cNvPr id="13" name="Picture 12" descr="Screenshot 2022-08-31 112704.png"/>
          <p:cNvPicPr>
            <a:picLocks noChangeAspect="1"/>
          </p:cNvPicPr>
          <p:nvPr/>
        </p:nvPicPr>
        <p:blipFill>
          <a:blip r:embed="rId4" cstate="print"/>
          <a:srcRect l="22553" t="13972" r="22447" b="2318"/>
          <a:stretch>
            <a:fillRect/>
          </a:stretch>
        </p:blipFill>
        <p:spPr>
          <a:xfrm>
            <a:off x="5105400" y="1600200"/>
            <a:ext cx="3543300" cy="2362200"/>
          </a:xfrm>
          <a:prstGeom prst="roundRect">
            <a:avLst>
              <a:gd name="adj" fmla="val 7201"/>
            </a:avLst>
          </a:prstGeom>
          <a:ln w="12700">
            <a:solidFill>
              <a:srgbClr val="6D0612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914400" y="64770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Forme za kreiranje novog stani</a:t>
            </a:r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šta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914400" y="457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1733490"/>
            <a:ext cx="20574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Ocene staništa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2" name="Picture 11" descr="animal-chipmunk (2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057400"/>
            <a:ext cx="1333500" cy="1333500"/>
          </a:xfrm>
          <a:prstGeom prst="rect">
            <a:avLst/>
          </a:prstGeom>
        </p:spPr>
      </p:pic>
      <p:pic>
        <p:nvPicPr>
          <p:cNvPr id="13" name="Picture 12" descr="animal-chipmunk (4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8300" y="4196715"/>
            <a:ext cx="1333500" cy="1333500"/>
          </a:xfrm>
          <a:prstGeom prst="rect">
            <a:avLst/>
          </a:prstGeom>
        </p:spPr>
      </p:pic>
      <p:pic>
        <p:nvPicPr>
          <p:cNvPr id="14" name="Picture 13" descr="animal-chipmunk (8)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5100" y="4234815"/>
            <a:ext cx="1333500" cy="1333500"/>
          </a:xfrm>
          <a:prstGeom prst="rect">
            <a:avLst/>
          </a:prstGeom>
        </p:spPr>
      </p:pic>
      <p:pic>
        <p:nvPicPr>
          <p:cNvPr id="15" name="Picture 14" descr="animal-chipmunk (18)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7500" y="2057400"/>
            <a:ext cx="1333500" cy="1333500"/>
          </a:xfrm>
          <a:prstGeom prst="rect">
            <a:avLst/>
          </a:prstGeom>
        </p:spPr>
      </p:pic>
      <p:pic>
        <p:nvPicPr>
          <p:cNvPr id="16" name="Picture 15" descr="animal-chipmunk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4300" y="2057400"/>
            <a:ext cx="1333500" cy="1333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0" y="3276600"/>
            <a:ext cx="1981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Optimalno stanište</a:t>
            </a: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navedenog staništa su izuzetno povoljne za optimalan razvoj i opstanak populacije tekunica.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3276600"/>
            <a:ext cx="22098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Suboptimalno stanište</a:t>
            </a: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predlo</a:t>
            </a:r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ženog staništa su sasvim dobre za opstanak  tekunica</a:t>
            </a:r>
            <a:r>
              <a:rPr lang="sr-Latn-RS" sz="1100" noProof="1" smtClean="0">
                <a:solidFill>
                  <a:srgbClr val="3A5E52"/>
                </a:solidFill>
              </a:rPr>
              <a:t>.</a:t>
            </a:r>
            <a:endParaRPr lang="en-US" sz="1100" noProof="1">
              <a:solidFill>
                <a:srgbClr val="3A5E5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5339715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Neadekvatno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</a:p>
          <a:p>
            <a:pPr algn="ctr"/>
            <a:r>
              <a:rPr lang="en-U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navedenog </a:t>
            </a:r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staništa su na samim granicama mogućnosti opstanka tekunica i ne može se preporučiti za njihovo naseljavanje.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6800" y="5339715"/>
            <a:ext cx="2438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Nepovoljno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</a:p>
          <a:p>
            <a:pPr algn="ctr"/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Jedna ili više karakteristika staništa isključuje bilo kakvu mogućnost opstanka tekunica, i njihovo naseljavanje se ne preporučuje.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276600"/>
            <a:ext cx="2514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S</a:t>
            </a:r>
            <a:r>
              <a:rPr lang="sr-Latn-RS" sz="1400" b="1" noProof="1" smtClean="0">
                <a:solidFill>
                  <a:srgbClr val="6D0612"/>
                </a:solidFill>
                <a:latin typeface="Century Gothic" pitchFamily="34" charset="0"/>
              </a:rPr>
              <a:t>rednje dobro</a:t>
            </a:r>
            <a:r>
              <a:rPr lang="en-US" sz="1400" b="1" noProof="1" smtClean="0">
                <a:solidFill>
                  <a:srgbClr val="6D0612"/>
                </a:solidFill>
                <a:latin typeface="Century Gothic" pitchFamily="34" charset="0"/>
              </a:rPr>
              <a:t> stanište</a:t>
            </a:r>
          </a:p>
          <a:p>
            <a:pPr algn="ctr"/>
            <a:r>
              <a:rPr lang="sr-Latn-RS" sz="1100" noProof="1" smtClean="0">
                <a:solidFill>
                  <a:srgbClr val="3A5E52"/>
                </a:solidFill>
                <a:latin typeface="Century Gothic" pitchFamily="34" charset="0"/>
              </a:rPr>
              <a:t>Karakteristike staništa nalaze se u granicama mogućeg opstanka tekunica. Iako uslovi nisu idealni, naseljavanje tekunica je moguće.</a:t>
            </a:r>
            <a:endParaRPr lang="en-US" sz="1100" noProof="1">
              <a:solidFill>
                <a:srgbClr val="3A5E5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402336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457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06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Zaklju</a:t>
            </a:r>
            <a:r>
              <a:rPr lang="sr-Latn-R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čak</a:t>
            </a:r>
            <a:endParaRPr lang="sr-Latn-R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201596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Bilo je re</a:t>
            </a:r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či o: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20350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Mogu</a:t>
            </a:r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ćnost unapređenja</a:t>
            </a:r>
            <a:r>
              <a:rPr lang="sr-Latn-RS" sz="2000" b="1" u="sng" noProof="1" smtClean="0">
                <a:solidFill>
                  <a:srgbClr val="D2B48C"/>
                </a:solidFill>
                <a:latin typeface="Gadugi" pitchFamily="34" charset="0"/>
                <a:ea typeface="Gadugi" pitchFamily="34" charset="0"/>
              </a:rPr>
              <a:t>:</a:t>
            </a:r>
            <a:endParaRPr lang="en-US" b="1" u="sng" noProof="1">
              <a:solidFill>
                <a:srgbClr val="D2B48C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797076"/>
            <a:ext cx="36576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ekunicama u prirodi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ori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šćenim tehnologijama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pecifikaciji aplikacije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onkretnim primerima implementacije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i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zgledu i radu same aplikacije</a:t>
            </a: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endParaRPr lang="sr-Latn-RS" noProof="1" smtClean="0">
              <a:solidFill>
                <a:srgbClr val="105A23"/>
              </a:solidFill>
              <a:latin typeface="Gadugi" pitchFamily="34" charset="0"/>
              <a:ea typeface="Gadugi" pitchFamily="34" charset="0"/>
            </a:endParaRP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endParaRPr lang="en-US" noProof="1">
              <a:solidFill>
                <a:srgbClr val="105A23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2797076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dodavanje funkcionalnosti za praćenje brojnosti tekunica na konkretnim lokalitetima 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que 6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1025604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Hvala na pa</a:t>
            </a:r>
            <a:r>
              <a:rPr lang="sr-Latn-R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žnji</a:t>
            </a:r>
            <a:r>
              <a:rPr lang="en-US" sz="66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!</a:t>
            </a:r>
            <a:endParaRPr lang="sr-Latn-RS" sz="66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11" name="Picture 10" descr="Tekunica2.png"/>
          <p:cNvPicPr>
            <a:picLocks noChangeAspect="1"/>
          </p:cNvPicPr>
          <p:nvPr/>
        </p:nvPicPr>
        <p:blipFill>
          <a:blip r:embed="rId2" cstate="print"/>
          <a:srcRect t="11131" b="9364"/>
          <a:stretch>
            <a:fillRect/>
          </a:stretch>
        </p:blipFill>
        <p:spPr>
          <a:xfrm flipH="1">
            <a:off x="1828800" y="2514600"/>
            <a:ext cx="5527052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que 24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4060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Sadr</a:t>
            </a:r>
            <a:r>
              <a:rPr lang="sr-Latn-R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žaj</a:t>
            </a:r>
            <a:endParaRPr lang="sr-Latn-R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371600"/>
            <a:ext cx="2377440" cy="0"/>
          </a:xfrm>
          <a:prstGeom prst="line">
            <a:avLst/>
          </a:prstGeom>
          <a:ln w="12700"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800" y="25908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2590800"/>
            <a:ext cx="20574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Korišćene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tehnologije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2590800"/>
            <a:ext cx="22098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Specifikacija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sistema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45720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Implementacija</a:t>
            </a:r>
          </a:p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sistema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4572000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</a:t>
            </a:r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izgleda i rada aplikacije</a:t>
            </a:r>
            <a:endParaRPr lang="sr-Latn-R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457200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Zaključak</a:t>
            </a:r>
            <a:endParaRPr lang="en-US" sz="2500" dirty="0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44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01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576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02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00800" y="18288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553200" y="18288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3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144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668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4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576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5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36576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53200" y="36576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0</a:t>
            </a:r>
            <a:r>
              <a:rPr lang="en-US" sz="4800" u="sng" dirty="0" smtClean="0">
                <a:solidFill>
                  <a:srgbClr val="6D0612"/>
                </a:solidFill>
                <a:latin typeface="Franklin Gothic Book" pitchFamily="34" charset="0"/>
              </a:rPr>
              <a:t>6</a:t>
            </a:r>
            <a:endParaRPr lang="en-US" sz="5400" u="sng" dirty="0">
              <a:solidFill>
                <a:srgbClr val="6D0612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que 10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1380530"/>
            <a:ext cx="2926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01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905000"/>
            <a:ext cx="457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Tekunice su glodari malenih ušiju, krupnih očiju i smeđesive boje. Karakteriše ih polozaj svećiće.</a:t>
            </a:r>
          </a:p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Rasprostranjene su u jugoistočnom delu srednje Evrope, dok se u Srbiji nastanjuju uglavnom u Vojvodini.</a:t>
            </a:r>
          </a:p>
          <a:p>
            <a:pPr marL="230188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</a:rPr>
              <a:t>Tekunice se u Srbiji nalaze na listi strogo zaštićenih vrsta i zbog toga se akcije za unapređenje i očuvanje tekunica svrstavaju u prioritetne.</a:t>
            </a:r>
            <a:endParaRPr lang="en-US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pic>
        <p:nvPicPr>
          <p:cNvPr id="14" name="Picture 13" descr="spermophilus-citellus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560712" y="1547191"/>
            <a:ext cx="3051776" cy="3863009"/>
          </a:xfrm>
          <a:prstGeom prst="roundRect">
            <a:avLst>
              <a:gd name="adj" fmla="val 14032"/>
            </a:avLst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410200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Tekunica 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que 1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2926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733490"/>
            <a:ext cx="2743200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Namena sistema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482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01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Uvod</a:t>
            </a:r>
            <a:endParaRPr lang="sr-Latn-R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2438400"/>
            <a:ext cx="6629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Aft>
                <a:spcPts val="18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Sistem je zamišljen kao pomoć u proceni adekvatnosti određenog područja za nastanjivanje tekunica.</a:t>
            </a:r>
          </a:p>
          <a:p>
            <a:pPr marL="230188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</a:rPr>
              <a:t>Unošenjem konkretnih parametara o lokaciji, sistem će proceniti da li je predloženo stanište adekvatno, i u određenim situacijama će dati preporuke za akcije koje bi poboljšale stanište.</a:t>
            </a:r>
            <a:endParaRPr lang="en-US" sz="2000" noProof="1">
              <a:solidFill>
                <a:srgbClr val="3A5E5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que 25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1380530"/>
            <a:ext cx="7498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rools_logo_600px.gif"/>
          <p:cNvPicPr>
            <a:picLocks noChangeAspect="1"/>
          </p:cNvPicPr>
          <p:nvPr/>
        </p:nvPicPr>
        <p:blipFill>
          <a:blip r:embed="rId2" cstate="print"/>
          <a:srcRect t="-4444" r="76000"/>
          <a:stretch>
            <a:fillRect/>
          </a:stretch>
        </p:blipFill>
        <p:spPr>
          <a:xfrm>
            <a:off x="6238672" y="4038601"/>
            <a:ext cx="466928" cy="609600"/>
          </a:xfrm>
          <a:prstGeom prst="rect">
            <a:avLst/>
          </a:prstGeom>
        </p:spPr>
      </p:pic>
      <p:pic>
        <p:nvPicPr>
          <p:cNvPr id="10" name="Picture 9" descr="spring-boot-logo.png"/>
          <p:cNvPicPr>
            <a:picLocks noChangeAspect="1"/>
          </p:cNvPicPr>
          <p:nvPr/>
        </p:nvPicPr>
        <p:blipFill>
          <a:blip r:embed="rId3" cstate="print"/>
          <a:srcRect t="17064" r="64624" b="14364"/>
          <a:stretch>
            <a:fillRect/>
          </a:stretch>
        </p:blipFill>
        <p:spPr>
          <a:xfrm>
            <a:off x="4657455" y="2209800"/>
            <a:ext cx="524145" cy="533400"/>
          </a:xfrm>
          <a:prstGeom prst="rect">
            <a:avLst/>
          </a:prstGeom>
        </p:spPr>
      </p:pic>
      <p:pic>
        <p:nvPicPr>
          <p:cNvPr id="13" name="Picture 12" descr="postgresql-logo-png-transpar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038600"/>
            <a:ext cx="609600" cy="628650"/>
          </a:xfrm>
          <a:prstGeom prst="rect">
            <a:avLst/>
          </a:prstGeom>
        </p:spPr>
      </p:pic>
      <p:pic>
        <p:nvPicPr>
          <p:cNvPr id="14" name="Picture 13" descr="react-logo-svg-8.png"/>
          <p:cNvPicPr>
            <a:picLocks noChangeAspect="1"/>
          </p:cNvPicPr>
          <p:nvPr/>
        </p:nvPicPr>
        <p:blipFill>
          <a:blip r:embed="rId5" cstate="print"/>
          <a:srcRect r="1071" b="14444"/>
          <a:stretch>
            <a:fillRect/>
          </a:stretch>
        </p:blipFill>
        <p:spPr>
          <a:xfrm>
            <a:off x="990600" y="2209800"/>
            <a:ext cx="533399" cy="5345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0" y="22815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React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2281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Spring boot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0" y="41103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PostgreSQL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4110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rgbClr val="3A5E52"/>
                </a:solidFill>
                <a:latin typeface="Gadugi" pitchFamily="34" charset="0"/>
                <a:ea typeface="Gadugi" pitchFamily="34" charset="0"/>
              </a:rPr>
              <a:t>Drools</a:t>
            </a:r>
            <a:endParaRPr lang="en-US" b="1" noProof="1">
              <a:solidFill>
                <a:srgbClr val="3A5E5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2819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Klijentska aplikacija razvijena je koristeći React biblioteku</a:t>
            </a:r>
            <a:endParaRPr lang="en-US" sz="14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28194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3A5E52"/>
                </a:solidFill>
                <a:latin typeface="Century Gothic" pitchFamily="34" charset="0"/>
              </a:rPr>
              <a:t>Serverska aplikacija implementirana je korišćenjem Spring Boot-a</a:t>
            </a:r>
            <a:endParaRPr lang="en-US" sz="1400" noProof="1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2200" y="47244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A5E52"/>
                </a:solidFill>
                <a:latin typeface="Century Gothic" pitchFamily="34" charset="0"/>
              </a:rPr>
              <a:t>Za čuvanje podataka na serverskoj strani korišćena je PostgreSQL baza podataka.</a:t>
            </a:r>
            <a:endParaRPr lang="en-US" sz="1400" dirty="0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724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smtClean="0">
                <a:solidFill>
                  <a:srgbClr val="3A5E52"/>
                </a:solidFill>
                <a:latin typeface="Century Gothic" pitchFamily="34" charset="0"/>
              </a:rPr>
              <a:t>Sistem baziran na pravilima razvijan je korišćenjem Drools alata</a:t>
            </a:r>
            <a:endParaRPr lang="en-US" sz="1400" dirty="0">
              <a:solidFill>
                <a:srgbClr val="3A5E52"/>
              </a:solidFill>
              <a:latin typeface="Century Gothic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02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Korišćene tehnologije</a:t>
            </a:r>
            <a:endParaRPr lang="en-U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que 15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 2022-09-05 1639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309358"/>
            <a:ext cx="4037509" cy="348184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914400" y="1380530"/>
            <a:ext cx="73152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1828800"/>
            <a:ext cx="4572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Glavne funkcionalnosti sistema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41313" indent="-230188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Kreiranje novog staništa i negova procena kvaliteta</a:t>
            </a:r>
          </a:p>
          <a:p>
            <a:pPr marL="341313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Preporuka akcija za</a:t>
            </a:r>
          </a:p>
          <a:p>
            <a:pPr marL="341313">
              <a:buClr>
                <a:srgbClr val="6D0612"/>
              </a:buClr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unapređenje staništa</a:t>
            </a:r>
            <a:endParaRPr lang="en-U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3886200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Stanište je opisano sa</a:t>
            </a: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41313" indent="-230188">
              <a:spcBef>
                <a:spcPts val="600"/>
              </a:spcBef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imenom staništa</a:t>
            </a:r>
          </a:p>
          <a:p>
            <a:pPr marL="341313" indent="-230188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prirodnim faktorima</a:t>
            </a:r>
          </a:p>
          <a:p>
            <a:pPr marL="341313" indent="-230188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antropološkim faktorima</a:t>
            </a:r>
          </a:p>
          <a:p>
            <a:pPr marL="341313" indent="-230188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ocenom</a:t>
            </a:r>
            <a:endParaRPr lang="en-US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5728156"/>
            <a:ext cx="3276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Dijagram toka korišćenja 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4827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03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Specifikacija sistema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que 38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14400" y="1380530"/>
            <a:ext cx="54864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9200" y="18858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Serverska aplikacija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0" y="1905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Klijentska aplikacija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5400" y="26670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Glavni direktorijumi: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c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ontroller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to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f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acts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repository</a:t>
            </a: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</a:t>
            </a: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ervice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7800" y="2667000"/>
            <a:ext cx="2819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Glavne </a:t>
            </a:r>
            <a:r>
              <a:rPr lang="sr-Latn-R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stranice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prijava na sistem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registracija</a:t>
            </a: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pregled svih stani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šta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6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odavanje staništa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d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odavanje antropoloških faktora</a:t>
            </a:r>
            <a:endParaRPr lang="en-US" sz="2000" noProof="1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44827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04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Implemetacija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endParaRPr lang="en-US" sz="5400" noProof="1">
              <a:solidFill>
                <a:srgbClr val="105A23"/>
              </a:solidFill>
              <a:latin typeface="Franklin Gothic Book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que 30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48640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88589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u="sng" noProof="1" smtClean="0">
                <a:solidFill>
                  <a:srgbClr val="D2B48C"/>
                </a:solidFill>
                <a:latin typeface="Century Gothic" pitchFamily="34" charset="0"/>
                <a:ea typeface="Gadugi" pitchFamily="34" charset="0"/>
              </a:rPr>
              <a:t>Sistem baziran na znanju</a:t>
            </a:r>
            <a:endParaRPr lang="en-US" b="1" u="sng" noProof="1">
              <a:solidFill>
                <a:srgbClr val="D2B48C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2667000"/>
            <a:ext cx="297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sr-Latn-R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Komponente</a:t>
            </a:r>
            <a:r>
              <a:rPr lang="en-US" sz="2000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:</a:t>
            </a: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j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ednostavna pravila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f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orward-chaining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template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  <a:p>
            <a:pPr marL="339725" indent="-228600">
              <a:spcAft>
                <a:spcPts val="1200"/>
              </a:spcAft>
              <a:buClr>
                <a:srgbClr val="6D0612"/>
              </a:buClr>
              <a:buFont typeface="Arial" pitchFamily="34" charset="0"/>
              <a:buChar char="•"/>
            </a:pPr>
            <a:r>
              <a:rPr lang="en-U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b</a:t>
            </a:r>
            <a:r>
              <a:rPr lang="sr-Latn-RS" noProof="1" smtClean="0">
                <a:solidFill>
                  <a:srgbClr val="105A23"/>
                </a:solidFill>
                <a:latin typeface="Century Gothic" pitchFamily="34" charset="0"/>
                <a:ea typeface="Gadugi" pitchFamily="34" charset="0"/>
              </a:rPr>
              <a:t>ackward-chaining</a:t>
            </a:r>
            <a:endParaRPr lang="en-US" noProof="1" smtClean="0">
              <a:solidFill>
                <a:srgbClr val="105A23"/>
              </a:solidFill>
              <a:latin typeface="Century Gothic" pitchFamily="34" charset="0"/>
              <a:ea typeface="Gadug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67200" y="1905000"/>
            <a:ext cx="4267200" cy="4419600"/>
          </a:xfrm>
          <a:prstGeom prst="roundRect">
            <a:avLst/>
          </a:prstGeom>
          <a:ln>
            <a:solidFill>
              <a:srgbClr val="6D061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empl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0545" y="2133600"/>
            <a:ext cx="3632739" cy="3962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2000" y="6324600"/>
            <a:ext cx="3657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Primer templejta iz 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4827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04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Implemetacija</a:t>
            </a:r>
            <a:endParaRPr lang="en-US" sz="54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3"/>
          <p:cNvSpPr/>
          <p:nvPr/>
        </p:nvSpPr>
        <p:spPr>
          <a:xfrm>
            <a:off x="152400" y="152400"/>
            <a:ext cx="8839200" cy="6553200"/>
          </a:xfrm>
          <a:prstGeom prst="plaque">
            <a:avLst>
              <a:gd name="adj" fmla="val 2670"/>
            </a:avLst>
          </a:prstGeom>
          <a:solidFill>
            <a:srgbClr val="F4FFF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380530"/>
            <a:ext cx="5212080" cy="0"/>
          </a:xfrm>
          <a:prstGeom prst="line">
            <a:avLst/>
          </a:prstGeom>
          <a:ln>
            <a:solidFill>
              <a:srgbClr val="6D0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000" y="533400"/>
            <a:ext cx="762000" cy="762000"/>
          </a:xfrm>
          <a:prstGeom prst="ellipse">
            <a:avLst/>
          </a:prstGeom>
          <a:solidFill>
            <a:srgbClr val="D2B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4482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1" smtClean="0">
                <a:solidFill>
                  <a:srgbClr val="6D0612"/>
                </a:solidFill>
                <a:latin typeface="Franklin Gothic Book" pitchFamily="34" charset="0"/>
                <a:ea typeface="Gadugi" pitchFamily="34" charset="0"/>
              </a:rPr>
              <a:t>05</a:t>
            </a:r>
            <a:r>
              <a:rPr lang="en-US" sz="5400" noProof="1" smtClean="0">
                <a:solidFill>
                  <a:srgbClr val="105A23"/>
                </a:solidFill>
                <a:latin typeface="Franklin Gothic Book" pitchFamily="34" charset="0"/>
                <a:ea typeface="Gadugi" pitchFamily="34" charset="0"/>
              </a:rPr>
              <a:t> </a:t>
            </a:r>
            <a:r>
              <a:rPr lang="en-US" sz="4800" noProof="1" smtClean="0">
                <a:solidFill>
                  <a:srgbClr val="3A5E52"/>
                </a:solidFill>
                <a:latin typeface="Century Gothic" pitchFamily="34" charset="0"/>
                <a:ea typeface="Gadugi" pitchFamily="34" charset="0"/>
              </a:rPr>
              <a:t>Prikaz sistema</a:t>
            </a:r>
            <a:endParaRPr lang="en-US" sz="4800" noProof="1">
              <a:solidFill>
                <a:srgbClr val="3A5E52"/>
              </a:solidFill>
              <a:latin typeface="Century Gothic" pitchFamily="34" charset="0"/>
              <a:ea typeface="Gadugi" pitchFamily="34" charset="0"/>
            </a:endParaRPr>
          </a:p>
        </p:txBody>
      </p:sp>
      <p:pic>
        <p:nvPicPr>
          <p:cNvPr id="8" name="Picture 7" descr="Screenshot 2022-09-06 100553.png"/>
          <p:cNvPicPr>
            <a:picLocks noChangeAspect="1"/>
          </p:cNvPicPr>
          <p:nvPr/>
        </p:nvPicPr>
        <p:blipFill>
          <a:blip r:embed="rId2" cstate="print"/>
          <a:srcRect b="7781"/>
          <a:stretch>
            <a:fillRect/>
          </a:stretch>
        </p:blipFill>
        <p:spPr>
          <a:xfrm>
            <a:off x="1143475" y="1999096"/>
            <a:ext cx="6943091" cy="3442855"/>
          </a:xfrm>
          <a:prstGeom prst="rect">
            <a:avLst/>
          </a:prstGeom>
          <a:ln w="28575" cap="rnd">
            <a:solidFill>
              <a:srgbClr val="6D0612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creenshot 2022-09-01 1029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6941642" cy="31559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5562600"/>
            <a:ext cx="701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noProof="1" smtClean="0">
                <a:solidFill>
                  <a:srgbClr val="105A23"/>
                </a:solidFill>
                <a:latin typeface="Franklin Gothic Book" pitchFamily="34" charset="0"/>
              </a:rPr>
              <a:t>Po</a:t>
            </a:r>
            <a:r>
              <a:rPr lang="sr-Latn-RS" sz="800" noProof="1" smtClean="0">
                <a:solidFill>
                  <a:srgbClr val="105A23"/>
                </a:solidFill>
                <a:latin typeface="Franklin Gothic Book" pitchFamily="34" charset="0"/>
              </a:rPr>
              <a:t>četna strana aplikacije</a:t>
            </a:r>
            <a:endParaRPr lang="en-US" sz="800" noProof="1">
              <a:solidFill>
                <a:srgbClr val="105A23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454</Words>
  <Application>Microsoft Office PowerPoint</Application>
  <PresentationFormat>On-screen Show (4:3)</PresentationFormat>
  <Paragraphs>105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Isidora Savic</dc:creator>
  <cp:lastModifiedBy>Isidora Savic</cp:lastModifiedBy>
  <cp:revision>265</cp:revision>
  <dcterms:created xsi:type="dcterms:W3CDTF">2022-09-05T13:04:25Z</dcterms:created>
  <dcterms:modified xsi:type="dcterms:W3CDTF">2022-09-14T14:44:36Z</dcterms:modified>
</cp:coreProperties>
</file>