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9"/>
  </p:notesMasterIdLst>
  <p:handoutMasterIdLst>
    <p:handoutMasterId r:id="rId80"/>
  </p:handoutMasterIdLst>
  <p:sldIdLst>
    <p:sldId id="284" r:id="rId2"/>
    <p:sldId id="579" r:id="rId3"/>
    <p:sldId id="58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36" r:id="rId13"/>
    <p:sldId id="514" r:id="rId14"/>
    <p:sldId id="539" r:id="rId15"/>
    <p:sldId id="538" r:id="rId16"/>
    <p:sldId id="543" r:id="rId17"/>
    <p:sldId id="544" r:id="rId18"/>
    <p:sldId id="540" r:id="rId19"/>
    <p:sldId id="545" r:id="rId20"/>
    <p:sldId id="546" r:id="rId21"/>
    <p:sldId id="541" r:id="rId22"/>
    <p:sldId id="547" r:id="rId23"/>
    <p:sldId id="548" r:id="rId24"/>
    <p:sldId id="542" r:id="rId25"/>
    <p:sldId id="549" r:id="rId26"/>
    <p:sldId id="550" r:id="rId27"/>
    <p:sldId id="551" r:id="rId28"/>
    <p:sldId id="552" r:id="rId29"/>
    <p:sldId id="553" r:id="rId30"/>
    <p:sldId id="554" r:id="rId31"/>
    <p:sldId id="556" r:id="rId32"/>
    <p:sldId id="557" r:id="rId33"/>
    <p:sldId id="558" r:id="rId34"/>
    <p:sldId id="537" r:id="rId35"/>
    <p:sldId id="508" r:id="rId36"/>
    <p:sldId id="522" r:id="rId37"/>
    <p:sldId id="521" r:id="rId38"/>
    <p:sldId id="510" r:id="rId39"/>
    <p:sldId id="511" r:id="rId40"/>
    <p:sldId id="512" r:id="rId41"/>
    <p:sldId id="513" r:id="rId42"/>
    <p:sldId id="515" r:id="rId43"/>
    <p:sldId id="516" r:id="rId44"/>
    <p:sldId id="517" r:id="rId45"/>
    <p:sldId id="518" r:id="rId46"/>
    <p:sldId id="519" r:id="rId47"/>
    <p:sldId id="520" r:id="rId48"/>
    <p:sldId id="524" r:id="rId49"/>
    <p:sldId id="523" r:id="rId50"/>
    <p:sldId id="525" r:id="rId51"/>
    <p:sldId id="526" r:id="rId52"/>
    <p:sldId id="527" r:id="rId53"/>
    <p:sldId id="528" r:id="rId54"/>
    <p:sldId id="529" r:id="rId55"/>
    <p:sldId id="530" r:id="rId56"/>
    <p:sldId id="531" r:id="rId57"/>
    <p:sldId id="532" r:id="rId58"/>
    <p:sldId id="533" r:id="rId59"/>
    <p:sldId id="534" r:id="rId60"/>
    <p:sldId id="535" r:id="rId61"/>
    <p:sldId id="509" r:id="rId62"/>
    <p:sldId id="507" r:id="rId63"/>
    <p:sldId id="572" r:id="rId64"/>
    <p:sldId id="573" r:id="rId65"/>
    <p:sldId id="574" r:id="rId66"/>
    <p:sldId id="575" r:id="rId67"/>
    <p:sldId id="576" r:id="rId68"/>
    <p:sldId id="577" r:id="rId69"/>
    <p:sldId id="578" r:id="rId70"/>
    <p:sldId id="559" r:id="rId71"/>
    <p:sldId id="571" r:id="rId72"/>
    <p:sldId id="580" r:id="rId73"/>
    <p:sldId id="570" r:id="rId74"/>
    <p:sldId id="560" r:id="rId75"/>
    <p:sldId id="561" r:id="rId76"/>
    <p:sldId id="582" r:id="rId77"/>
    <p:sldId id="431" r:id="rId78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C12F5C-B9BD-AD47-9469-D6A2F32F59C1}">
          <p14:sldIdLst>
            <p14:sldId id="284"/>
            <p14:sldId id="579"/>
            <p14:sldId id="581"/>
          </p14:sldIdLst>
        </p14:section>
        <p14:section name="Zooming In" id="{0477E23C-3054-8548-A1DA-C8A3FEBAB692}">
          <p14:sldIdLst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</p14:sldIdLst>
        </p14:section>
        <p14:section name="Triangulation" id="{3978CE1D-4D93-2F42-A74B-DD896F2B54DD}">
          <p14:sldIdLst>
            <p14:sldId id="536"/>
            <p14:sldId id="514"/>
            <p14:sldId id="539"/>
            <p14:sldId id="538"/>
            <p14:sldId id="543"/>
            <p14:sldId id="544"/>
            <p14:sldId id="540"/>
            <p14:sldId id="545"/>
            <p14:sldId id="546"/>
            <p14:sldId id="541"/>
            <p14:sldId id="547"/>
            <p14:sldId id="548"/>
            <p14:sldId id="542"/>
            <p14:sldId id="549"/>
            <p14:sldId id="550"/>
          </p14:sldIdLst>
        </p14:section>
        <p14:section name="Derivation" id="{549DB441-B078-F749-90C9-055678737C45}">
          <p14:sldIdLst>
            <p14:sldId id="551"/>
            <p14:sldId id="552"/>
            <p14:sldId id="553"/>
            <p14:sldId id="554"/>
            <p14:sldId id="556"/>
            <p14:sldId id="557"/>
            <p14:sldId id="558"/>
          </p14:sldIdLst>
        </p14:section>
        <p14:section name="Phone Number" id="{C406160E-550A-FE43-A197-8D8BD018EA74}">
          <p14:sldIdLst>
            <p14:sldId id="537"/>
            <p14:sldId id="508"/>
            <p14:sldId id="522"/>
            <p14:sldId id="521"/>
            <p14:sldId id="510"/>
            <p14:sldId id="511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4"/>
            <p14:sldId id="523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Rules" id="{7DFEF4E1-1A99-2D47-92BE-6CAA738E9580}">
          <p14:sldIdLst>
            <p14:sldId id="509"/>
            <p14:sldId id="507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FizzBuzz" id="{257A38AA-7DEF-534D-BDDD-C0B6BFD0B8CD}">
          <p14:sldIdLst>
            <p14:sldId id="559"/>
            <p14:sldId id="571"/>
            <p14:sldId id="580"/>
          </p14:sldIdLst>
        </p14:section>
        <p14:section name="Bowling" id="{03A00071-C08F-BA4D-9E4C-72E754058F35}">
          <p14:sldIdLst>
            <p14:sldId id="570"/>
            <p14:sldId id="560"/>
            <p14:sldId id="561"/>
          </p14:sldIdLst>
        </p14:section>
        <p14:section name="closing" id="{EEFC41AE-4CF3-2245-B670-C8798CFE3587}">
          <p14:sldIdLst>
            <p14:sldId id="582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DAF2F3"/>
    <a:srgbClr val="6D9FF3"/>
    <a:srgbClr val="B4D7E9"/>
    <a:srgbClr val="FF00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812" autoAdjust="0"/>
    <p:restoredTop sz="94694"/>
  </p:normalViewPr>
  <p:slideViewPr>
    <p:cSldViewPr>
      <p:cViewPr varScale="1">
        <p:scale>
          <a:sx n="161" d="100"/>
          <a:sy n="161" d="100"/>
        </p:scale>
        <p:origin x="512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7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2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2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1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2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9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2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0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7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3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6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13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2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2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9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11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7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8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2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8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6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7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8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26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2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100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51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24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17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92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3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63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28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73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89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9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5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8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67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88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37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83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9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223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3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80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49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21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11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68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53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31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25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09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377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34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11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43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113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69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91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31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59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1/29/23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1/29/23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1/29/23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1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1/29/23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2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1/29/23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1/29/23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704" r:id="rId3"/>
    <p:sldLayoutId id="2147483705" r:id="rId4"/>
    <p:sldLayoutId id="2147483707" r:id="rId5"/>
    <p:sldLayoutId id="214748370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77200" y="1352551"/>
            <a:ext cx="9216400" cy="1209988"/>
          </a:xfrm>
        </p:spPr>
        <p:txBody>
          <a:bodyPr>
            <a:normAutofit/>
          </a:bodyPr>
          <a:lstStyle/>
          <a:p>
            <a:r>
              <a:rPr lang="en-US" sz="4800" dirty="0"/>
              <a:t>Extreme Fake it till you make 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/>
          </a:p>
          <a:p>
            <a:r>
              <a:rPr lang="en-US" sz="8000" dirty="0"/>
              <a:t>@LlewellynFalco </a:t>
            </a:r>
            <a:br>
              <a:rPr lang="en-US" sz="51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81150"/>
            <a:ext cx="41592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Triangulation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0630" y="2086511"/>
            <a:ext cx="42973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Derivation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2739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81150"/>
            <a:ext cx="41592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n w="1270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Triangulation</a:t>
            </a:r>
            <a:endParaRPr lang="en-US" sz="6000" dirty="0">
              <a:ln w="1270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0630" y="2086511"/>
            <a:ext cx="42973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Derivation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018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52600" y="285750"/>
            <a:ext cx="2358701" cy="2358701"/>
            <a:chOff x="4040350" y="285750"/>
            <a:chExt cx="2358701" cy="2358701"/>
          </a:xfrm>
        </p:grpSpPr>
        <p:sp>
          <p:nvSpPr>
            <p:cNvPr id="6" name="Oval 5"/>
            <p:cNvSpPr/>
            <p:nvPr/>
          </p:nvSpPr>
          <p:spPr>
            <a:xfrm>
              <a:off x="4040350" y="285750"/>
              <a:ext cx="2358701" cy="235870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181600" y="1427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05200" y="-323850"/>
            <a:ext cx="3647105" cy="3647105"/>
            <a:chOff x="4040350" y="285750"/>
            <a:chExt cx="2358701" cy="2358701"/>
          </a:xfrm>
        </p:grpSpPr>
        <p:sp>
          <p:nvSpPr>
            <p:cNvPr id="9" name="Oval 8"/>
            <p:cNvSpPr/>
            <p:nvPr/>
          </p:nvSpPr>
          <p:spPr>
            <a:xfrm>
              <a:off x="4040350" y="285750"/>
              <a:ext cx="2358701" cy="235870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81600" y="1427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33600" y="2343150"/>
            <a:ext cx="3231011" cy="3231011"/>
            <a:chOff x="4040350" y="285750"/>
            <a:chExt cx="2358701" cy="2358701"/>
          </a:xfrm>
        </p:grpSpPr>
        <p:sp>
          <p:nvSpPr>
            <p:cNvPr id="12" name="Oval 11"/>
            <p:cNvSpPr/>
            <p:nvPr/>
          </p:nvSpPr>
          <p:spPr>
            <a:xfrm>
              <a:off x="4040350" y="285750"/>
              <a:ext cx="2358701" cy="235870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1427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3692177" y="548927"/>
            <a:ext cx="117823" cy="117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57600" y="2301527"/>
            <a:ext cx="117823" cy="117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905009" y="1492041"/>
            <a:ext cx="2482654" cy="2466614"/>
            <a:chOff x="2905009" y="1492041"/>
            <a:chExt cx="2482654" cy="2466614"/>
          </a:xfrm>
        </p:grpSpPr>
        <p:cxnSp>
          <p:nvCxnSpPr>
            <p:cNvPr id="19" name="Straight Connector 18"/>
            <p:cNvCxnSpPr>
              <a:stCxn id="3" idx="3"/>
              <a:endCxn id="10" idx="6"/>
            </p:cNvCxnSpPr>
            <p:nvPr/>
          </p:nvCxnSpPr>
          <p:spPr>
            <a:xfrm>
              <a:off x="2905009" y="1492041"/>
              <a:ext cx="2482654" cy="76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" idx="5"/>
              <a:endCxn id="13" idx="1"/>
            </p:cNvCxnSpPr>
            <p:nvPr/>
          </p:nvCxnSpPr>
          <p:spPr>
            <a:xfrm>
              <a:off x="2958891" y="1492041"/>
              <a:ext cx="753309" cy="24297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10" idx="4"/>
            </p:cNvCxnSpPr>
            <p:nvPr/>
          </p:nvCxnSpPr>
          <p:spPr>
            <a:xfrm flipV="1">
              <a:off x="3801295" y="1558613"/>
              <a:ext cx="1527457" cy="2400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3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34687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pic>
        <p:nvPicPr>
          <p:cNvPr id="3" name="Picture 2" descr="Screen Shot 2016-08-29 at 11.2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0"/>
            <a:ext cx="4267200" cy="42581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48200" y="2876550"/>
            <a:ext cx="990600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4991100" y="2152650"/>
            <a:ext cx="304800" cy="990600"/>
          </a:xfrm>
          <a:prstGeom prst="leftBrace">
            <a:avLst/>
          </a:prstGeom>
          <a:ln>
            <a:solidFill>
              <a:srgbClr val="F296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74381" y="2180253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/>
                <a:cs typeface="Arial Blac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804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6266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TestHorizontalLength2()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Create a Line from 0,0 to 2,0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verify the length is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TestHorizontalLength2()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2,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7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TestHorizontalLength2()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2,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2; }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pic>
        <p:nvPicPr>
          <p:cNvPr id="3" name="Picture 2" descr="Screen Shot 2016-08-29 at 11.2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0"/>
            <a:ext cx="4267200" cy="42581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48200" y="2876550"/>
            <a:ext cx="1981200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5486400" y="1657350"/>
            <a:ext cx="304800" cy="1981200"/>
          </a:xfrm>
          <a:prstGeom prst="leftBrace">
            <a:avLst/>
          </a:prstGeom>
          <a:ln>
            <a:solidFill>
              <a:srgbClr val="F296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52571" y="2180253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/>
                <a:cs typeface="Arial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55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TestHorizontalLength4()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4,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3891A66-EEC3-EDCB-5152-D93C39D17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1" y="0"/>
            <a:ext cx="51435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213FD-0286-2C45-CB3A-140071F525CA}"/>
              </a:ext>
            </a:extLst>
          </p:cNvPr>
          <p:cNvSpPr txBox="1"/>
          <p:nvPr/>
        </p:nvSpPr>
        <p:spPr>
          <a:xfrm>
            <a:off x="5141512" y="462915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isidore</a:t>
            </a:r>
            <a:r>
              <a:rPr lang="en-US" sz="1000" dirty="0"/>
              <a:t>/Talks/blob/master/</a:t>
            </a:r>
            <a:r>
              <a:rPr lang="en-US" sz="1000" dirty="0" err="1"/>
              <a:t>FakeItTillYouMakeIt.md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256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297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x2-x1;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7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pic>
        <p:nvPicPr>
          <p:cNvPr id="3" name="Picture 2" descr="Screen Shot 2016-08-29 at 11.2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0"/>
            <a:ext cx="4267200" cy="42581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648200" y="895350"/>
            <a:ext cx="0" cy="198120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4114800" y="895350"/>
            <a:ext cx="304800" cy="1981200"/>
          </a:xfrm>
          <a:prstGeom prst="leftBrace">
            <a:avLst/>
          </a:prstGeom>
          <a:ln>
            <a:solidFill>
              <a:srgbClr val="F296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166901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/>
                <a:cs typeface="Arial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3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TestVerticalLength4()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0, 4);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246909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x2-x1;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_trad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y2-y1;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y;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pic>
        <p:nvPicPr>
          <p:cNvPr id="3" name="Picture 2" descr="Screen Shot 2016-08-29 at 11.2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0"/>
            <a:ext cx="4267200" cy="42581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648200" y="1352550"/>
            <a:ext cx="1981200" cy="152400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3124587">
            <a:off x="5339821" y="709545"/>
            <a:ext cx="304800" cy="2449349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158115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/>
                <a:cs typeface="Arial Black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97195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TestDiagonal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4, 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7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x2 - x1;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_trad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y2 - y1;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(x*x + y*y);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6390" y="1113453"/>
            <a:ext cx="8382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derivatization </a:t>
            </a:r>
            <a:br>
              <a:rPr lang="en-US" sz="8000" dirty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62133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241935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266950"/>
            <a:ext cx="196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x2-x1;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 x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>
            <a:off x="4038600" y="1962150"/>
            <a:ext cx="1447800" cy="12954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0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132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2;</a:t>
            </a:r>
          </a:p>
        </p:txBody>
      </p:sp>
    </p:spTree>
    <p:extLst>
      <p:ext uri="{BB962C8B-B14F-4D97-AF65-F5344CB8AC3E}">
        <p14:creationId xmlns:p14="http://schemas.microsoft.com/office/powerpoint/2010/main" val="311646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>
                <a:effectLst/>
              </a:rPr>
              <a:t>“</a:t>
            </a:r>
            <a:r>
              <a:rPr lang="en-US" sz="2000" cap="none" dirty="0">
                <a:effectLst/>
              </a:rPr>
              <a:t>I had the mental image of knobs on a control board.</a:t>
            </a:r>
            <a:br>
              <a:rPr lang="en-US" sz="2000" cap="none" dirty="0">
                <a:effectLst/>
              </a:rPr>
            </a:br>
            <a:r>
              <a:rPr lang="en-US" sz="2000" cap="none" dirty="0">
                <a:effectLst/>
              </a:rPr>
              <a:t> Each knob was a practice that I knew worked well from </a:t>
            </a:r>
            <a:r>
              <a:rPr lang="en-US" sz="2000" u="sng" cap="none" dirty="0">
                <a:effectLst/>
              </a:rPr>
              <a:t>experience</a:t>
            </a:r>
            <a:r>
              <a:rPr lang="en-US" sz="2000" cap="none" dirty="0">
                <a:effectLst/>
              </a:rPr>
              <a:t> .</a:t>
            </a:r>
            <a:br>
              <a:rPr lang="en-US" sz="2000" cap="none" dirty="0">
                <a:effectLst/>
              </a:rPr>
            </a:br>
            <a:r>
              <a:rPr lang="en-US" sz="2000" cap="none" dirty="0">
                <a:effectLst/>
              </a:rPr>
              <a:t> I would turn all the knobs up to </a:t>
            </a:r>
            <a:r>
              <a:rPr lang="en-US" sz="2800" cap="none" dirty="0">
                <a:effectLst/>
                <a:latin typeface="Arial Black"/>
                <a:cs typeface="Arial Black"/>
              </a:rPr>
              <a:t>10</a:t>
            </a:r>
            <a:r>
              <a:rPr lang="en-US" sz="2000" cap="none" dirty="0">
                <a:effectLst/>
                <a:latin typeface="Arial Black"/>
                <a:cs typeface="Arial Black"/>
              </a:rPr>
              <a:t> </a:t>
            </a:r>
            <a:r>
              <a:rPr lang="en-US" sz="2000" cap="none" dirty="0">
                <a:effectLst/>
              </a:rPr>
              <a:t>and see what happened...</a:t>
            </a:r>
            <a:r>
              <a:rPr lang="en-US" sz="2000" dirty="0">
                <a:effectLst/>
              </a:rPr>
              <a:t>”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 -  </a:t>
            </a:r>
            <a:r>
              <a:rPr lang="en-US" sz="2000" b="0" dirty="0">
                <a:effectLst/>
              </a:rPr>
              <a:t>Kent Beck</a:t>
            </a:r>
            <a:r>
              <a:rPr lang="en-US" sz="2000" b="0" i="1" dirty="0">
                <a:effectLst/>
              </a:rPr>
              <a:t> (</a:t>
            </a:r>
            <a:r>
              <a:rPr lang="en-US" sz="2000" b="0" i="1" cap="none" dirty="0">
                <a:effectLst/>
              </a:rPr>
              <a:t>paraphrased</a:t>
            </a:r>
            <a:r>
              <a:rPr lang="en-US" sz="2000" b="0" i="1" dirty="0">
                <a:effectLst/>
              </a:rPr>
              <a:t>)</a:t>
            </a:r>
            <a:endParaRPr 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val="3522343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183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2 - 0;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562600" y="895350"/>
            <a:ext cx="31242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Separate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995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196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x2 - 0;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1226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2088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x2 – x1;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3899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196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x2-x1;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 x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Encapsulate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501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3984615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84339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PhoneNumberTest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"18583366560"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03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84339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"18583366560"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5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92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"18583366560"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6495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9238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"18583366560"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69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3727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55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590550"/>
            <a:ext cx="550588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20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Agile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57150"/>
            <a:ext cx="4724400" cy="4724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335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"+1(858)336-6560”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0000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37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 +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"(858)336-6560"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562600" y="895350"/>
            <a:ext cx="31242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Separate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5505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Encapsulate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5877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576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"(858)336-6560”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231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5641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"(858)336-6560”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6786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276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"858"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")336-6560"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562600" y="895350"/>
            <a:ext cx="31242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Separate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2930" y="2200959"/>
            <a:ext cx="5867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59134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784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"858"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3360" y="2200959"/>
            <a:ext cx="101727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914144"/>
            <a:ext cx="27965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8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784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38435"/>
            <a:ext cx="21869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1110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784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197950"/>
            <a:ext cx="4343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20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7545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"336"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562600" y="895350"/>
            <a:ext cx="31242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Separate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2190750"/>
            <a:ext cx="5867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879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2190750"/>
            <a:ext cx="19179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SustainablePace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4765" y="1809750"/>
            <a:ext cx="1596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Feedback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4345633" y="1883718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PairProgramming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80035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Release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276350"/>
            <a:ext cx="9753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TDD</a:t>
            </a:r>
            <a:endParaRPr lang="en-US" sz="4000" dirty="0">
              <a:solidFill>
                <a:schemeClr val="accent6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1885950"/>
            <a:ext cx="60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BDD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4471688" y="3549905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MobProgramming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3028950"/>
            <a:ext cx="2347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ContinuousIntegration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4837590" y="2763360"/>
            <a:ext cx="27675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WholeTeam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698660" y="178749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SmallReleases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272415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Microservice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2647950"/>
            <a:ext cx="113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Devops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3181350"/>
            <a:ext cx="147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SimpleDesign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2419350"/>
            <a:ext cx="394290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IterativeDevelopment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56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906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"336"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9800" y="2190750"/>
            <a:ext cx="21336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Encapsulate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914144"/>
            <a:ext cx="21336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2672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906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"336"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1914144"/>
            <a:ext cx="6096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01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906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1914144"/>
            <a:ext cx="22098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12085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06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0" y="2190750"/>
            <a:ext cx="6096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0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"6560"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58200" y="2190750"/>
            <a:ext cx="5334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885950"/>
            <a:ext cx="5334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Encapsulate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72257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"6560"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935138"/>
            <a:ext cx="7620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8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4);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935138"/>
            <a:ext cx="22860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96911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3);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3215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3);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224962"/>
            <a:ext cx="80772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7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8180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3);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$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</a:t>
            </a:r>
            <a:r>
              <a:rPr lang="en-US" dirty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{line}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2224962"/>
            <a:ext cx="69342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CLEAN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8608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2190750"/>
            <a:ext cx="1917913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SustainablePace</a:t>
            </a:r>
            <a:endParaRPr lang="en-US" sz="2000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4765" y="1809750"/>
            <a:ext cx="1596235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Feedback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4345633" y="1883718"/>
            <a:ext cx="2743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PairProgramming</a:t>
            </a:r>
            <a:endParaRPr lang="en-US" sz="2400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800350"/>
            <a:ext cx="181331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Release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276350"/>
            <a:ext cx="975397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noFill/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TDD</a:t>
            </a:r>
            <a:endParaRPr lang="en-US" sz="4000" dirty="0">
              <a:ln w="12700">
                <a:noFill/>
                <a:prstDash val="solid"/>
              </a:ln>
              <a:solidFill>
                <a:schemeClr val="accent6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1885950"/>
            <a:ext cx="60507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BDD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4471688" y="3549905"/>
            <a:ext cx="1941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MobProgramming</a:t>
            </a:r>
            <a:endParaRPr lang="en-US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3028950"/>
            <a:ext cx="23479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ContinuousIntegration</a:t>
            </a:r>
            <a:endParaRPr lang="en-US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4837590" y="2763360"/>
            <a:ext cx="2767505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40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WholeTeam</a:t>
            </a:r>
            <a:endParaRPr lang="en-US" sz="4000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698660" y="1787490"/>
            <a:ext cx="154401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SmallReleases</a:t>
            </a:r>
            <a:endParaRPr lang="en-US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2724150"/>
            <a:ext cx="141577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Microservice</a:t>
            </a:r>
            <a:endParaRPr lang="en-US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2647950"/>
            <a:ext cx="113264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Devops</a:t>
            </a:r>
            <a:endParaRPr lang="en-US" sz="2400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3181350"/>
            <a:ext cx="147881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SimpleDesign</a:t>
            </a:r>
            <a:endParaRPr lang="en-US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2419350"/>
            <a:ext cx="3942906" cy="58477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IterativeDevelopment</a:t>
            </a:r>
            <a:endParaRPr lang="en-US" sz="3200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38600" y="632536"/>
            <a:ext cx="2036410" cy="2036410"/>
          </a:xfrm>
          <a:prstGeom prst="ellipse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8180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3);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$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</a:t>
            </a:r>
            <a:r>
              <a:rPr lang="en-US" dirty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{line}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57603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/>
              <a:t>Separate</a:t>
            </a:r>
            <a:br>
              <a:rPr lang="en-US" sz="6600" dirty="0"/>
            </a:br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Encapsulate</a:t>
            </a:r>
            <a:br>
              <a:rPr lang="en-US" sz="6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Calculate</a:t>
            </a:r>
            <a:br>
              <a:rPr lang="en-US" sz="6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Automate</a:t>
            </a:r>
            <a:br>
              <a:rPr lang="en-US" sz="6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328848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Separate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600" dirty="0"/>
              <a:t>“18585555555”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Arial Black"/>
                <a:cs typeface="Arial Black"/>
              </a:rPr>
              <a:t>Vs.</a:t>
            </a:r>
          </a:p>
          <a:p>
            <a:pPr algn="ctr">
              <a:lnSpc>
                <a:spcPct val="80000"/>
              </a:lnSpc>
            </a:pPr>
            <a:r>
              <a:rPr lang="en-US" sz="6600" dirty="0"/>
              <a:t>“1” + “858555555”</a:t>
            </a:r>
          </a:p>
        </p:txBody>
      </p:sp>
    </p:spTree>
    <p:extLst>
      <p:ext uri="{BB962C8B-B14F-4D97-AF65-F5344CB8AC3E}">
        <p14:creationId xmlns:p14="http://schemas.microsoft.com/office/powerpoint/2010/main" val="3389294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BFBFBF"/>
                </a:solidFill>
              </a:rPr>
              <a:t>Separate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/>
              <a:t>Encapsulate</a:t>
            </a:r>
            <a:br>
              <a:rPr lang="en-US" sz="6600" dirty="0"/>
            </a:br>
            <a:r>
              <a:rPr lang="en-US" sz="6600" dirty="0">
                <a:solidFill>
                  <a:srgbClr val="BFBFBF"/>
                </a:solidFill>
              </a:rPr>
              <a:t>Calculate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Automate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78899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Encapsulate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6600" dirty="0"/>
              <a:t>“1” + “858555555”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Arial Black"/>
                <a:cs typeface="Arial Black"/>
              </a:rPr>
              <a:t>Vs.</a:t>
            </a:r>
          </a:p>
          <a:p>
            <a:pPr algn="ctr">
              <a:lnSpc>
                <a:spcPct val="80000"/>
              </a:lnSpc>
            </a:pPr>
            <a:r>
              <a:rPr lang="en-US" sz="6600" cap="none" dirty="0" err="1"/>
              <a:t>areaCode</a:t>
            </a:r>
            <a:r>
              <a:rPr lang="en-US" sz="6600" dirty="0"/>
              <a:t> + “858555555”</a:t>
            </a:r>
          </a:p>
        </p:txBody>
      </p:sp>
    </p:spTree>
    <p:extLst>
      <p:ext uri="{BB962C8B-B14F-4D97-AF65-F5344CB8AC3E}">
        <p14:creationId xmlns:p14="http://schemas.microsoft.com/office/powerpoint/2010/main" val="30000845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>
                <a:solidFill>
                  <a:srgbClr val="BFBFBF"/>
                </a:solidFill>
              </a:rPr>
              <a:t>Separate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Encapsulate</a:t>
            </a:r>
            <a:br>
              <a:rPr lang="en-US" sz="6600" dirty="0"/>
            </a:br>
            <a:r>
              <a:rPr lang="en-US" sz="6600" dirty="0"/>
              <a:t>Calculate</a:t>
            </a:r>
            <a:br>
              <a:rPr lang="en-US" sz="6600" dirty="0"/>
            </a:br>
            <a:r>
              <a:rPr lang="en-US" sz="6600" dirty="0">
                <a:solidFill>
                  <a:srgbClr val="BFBFBF"/>
                </a:solidFill>
              </a:rPr>
              <a:t>Automate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5880400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6600" cap="none" dirty="0"/>
              <a:t>count</a:t>
            </a:r>
            <a:r>
              <a:rPr lang="en-US" sz="6600" dirty="0"/>
              <a:t>= “1”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Arial Black"/>
                <a:cs typeface="Arial Black"/>
              </a:rPr>
              <a:t>Vs.</a:t>
            </a:r>
          </a:p>
          <a:p>
            <a:pPr algn="ctr">
              <a:lnSpc>
                <a:spcPct val="80000"/>
              </a:lnSpc>
            </a:pPr>
            <a:r>
              <a:rPr lang="en-US" sz="6600" cap="none" dirty="0"/>
              <a:t>count = “” + 1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652101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>
                <a:solidFill>
                  <a:srgbClr val="BFBFBF"/>
                </a:solidFill>
              </a:rPr>
              <a:t>Separate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Encapsulate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Calculate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/>
              <a:t>Automate</a:t>
            </a:r>
            <a:br>
              <a:rPr lang="en-US" sz="6600" dirty="0"/>
            </a:br>
            <a:r>
              <a:rPr lang="en-US" sz="6600" dirty="0">
                <a:solidFill>
                  <a:srgbClr val="BFBFBF"/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3598608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6600" cap="none" dirty="0"/>
              <a:t>numbers </a:t>
            </a:r>
            <a:r>
              <a:rPr lang="en-US" sz="6600" dirty="0"/>
              <a:t>= [5,6,7,8,9,10]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Arial Black"/>
                <a:cs typeface="Arial Black"/>
              </a:rPr>
              <a:t>Vs.</a:t>
            </a:r>
          </a:p>
          <a:p>
            <a:pPr algn="ctr">
              <a:lnSpc>
                <a:spcPct val="80000"/>
              </a:lnSpc>
            </a:pPr>
            <a:r>
              <a:rPr lang="en-US" sz="6600" cap="none" dirty="0"/>
              <a:t>numbers = [5..10]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220529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>
                <a:solidFill>
                  <a:srgbClr val="BFBFBF"/>
                </a:solidFill>
              </a:rPr>
              <a:t>Separate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Encapsulate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Calculate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Automate</a:t>
            </a:r>
            <a:br>
              <a:rPr lang="en-US" sz="6600" dirty="0"/>
            </a:br>
            <a:r>
              <a:rPr lang="en-US" sz="6600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20135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3715"/>
            <a:ext cx="1762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RED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5400" y="2952750"/>
            <a:ext cx="2877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>
                <a:ln w="12700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GREEN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952750"/>
            <a:ext cx="23262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2800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REFACTOR</a:t>
            </a:r>
            <a:endParaRPr lang="x-none" sz="2800" b="1" cap="none" spc="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/>
              <a:cs typeface="Arial Black"/>
            </a:endParaRPr>
          </a:p>
        </p:txBody>
      </p:sp>
      <p:sp>
        <p:nvSpPr>
          <p:cNvPr id="7" name="Circular Arrow 6"/>
          <p:cNvSpPr/>
          <p:nvPr/>
        </p:nvSpPr>
        <p:spPr>
          <a:xfrm rot="2797422">
            <a:off x="2477197" y="166296"/>
            <a:ext cx="4568410" cy="4065917"/>
          </a:xfrm>
          <a:prstGeom prst="circularArrow">
            <a:avLst>
              <a:gd name="adj1" fmla="val 10150"/>
              <a:gd name="adj2" fmla="val 882836"/>
              <a:gd name="adj3" fmla="val 19414997"/>
              <a:gd name="adj4" fmla="val 13228206"/>
              <a:gd name="adj5" fmla="val 1107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rot="10340010">
            <a:off x="1733255" y="521200"/>
            <a:ext cx="5296489" cy="4634355"/>
          </a:xfrm>
          <a:prstGeom prst="circularArrow">
            <a:avLst>
              <a:gd name="adj1" fmla="val 11084"/>
              <a:gd name="adj2" fmla="val 1194568"/>
              <a:gd name="adj3" fmla="val 19416779"/>
              <a:gd name="adj4" fmla="val 13228206"/>
              <a:gd name="adj5" fmla="val 1107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15792480">
            <a:off x="1291805" y="362499"/>
            <a:ext cx="4568410" cy="4065917"/>
          </a:xfrm>
          <a:prstGeom prst="circularArrow">
            <a:avLst>
              <a:gd name="adj1" fmla="val 10150"/>
              <a:gd name="adj2" fmla="val 882836"/>
              <a:gd name="adj3" fmla="val 19414997"/>
              <a:gd name="adj4" fmla="val 15753784"/>
              <a:gd name="adj5" fmla="val 1107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14400" y="2038350"/>
            <a:ext cx="2286000" cy="2286000"/>
          </a:xfrm>
          <a:prstGeom prst="ellipse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Fizz Buzz</a:t>
            </a:r>
          </a:p>
        </p:txBody>
      </p:sp>
    </p:spTree>
    <p:extLst>
      <p:ext uri="{BB962C8B-B14F-4D97-AF65-F5344CB8AC3E}">
        <p14:creationId xmlns:p14="http://schemas.microsoft.com/office/powerpoint/2010/main" val="2537538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236405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1,2,Fizz,4,Buzz,Fizz,7,8,Fizz,Buzz,11,Fizz,13,14,FizzBuzz,16,17,Fizz,19,Buzz</a:t>
            </a:r>
          </a:p>
        </p:txBody>
      </p:sp>
    </p:spTree>
    <p:extLst>
      <p:ext uri="{BB962C8B-B14F-4D97-AF65-F5344CB8AC3E}">
        <p14:creationId xmlns:p14="http://schemas.microsoft.com/office/powerpoint/2010/main" val="38962628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1733550"/>
            <a:ext cx="9829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isidore</a:t>
            </a:r>
            <a:r>
              <a:rPr lang="en-US" sz="3200" dirty="0"/>
              <a:t>/</a:t>
            </a:r>
            <a:r>
              <a:rPr lang="en-US" sz="3200" dirty="0" err="1"/>
              <a:t>ExtremeFakeItTillYouMakeIt</a:t>
            </a:r>
            <a:r>
              <a:rPr lang="en-US" sz="3200" dirty="0"/>
              <a:t>-Kata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699" y="2571750"/>
            <a:ext cx="760528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 err="1">
                <a:solidFill>
                  <a:schemeClr val="accent2"/>
                </a:solidFill>
              </a:rPr>
              <a:t>bit.ly</a:t>
            </a:r>
            <a:r>
              <a:rPr lang="en-US" sz="11500" b="1" dirty="0">
                <a:solidFill>
                  <a:schemeClr val="accent2"/>
                </a:solidFill>
              </a:rPr>
              <a:t>/</a:t>
            </a:r>
            <a:r>
              <a:rPr lang="en-US" sz="11500" b="1" dirty="0" err="1">
                <a:solidFill>
                  <a:schemeClr val="accent2"/>
                </a:solidFill>
              </a:rPr>
              <a:t>XFake</a:t>
            </a:r>
            <a:endParaRPr lang="en-US" sz="115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230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Bowling</a:t>
            </a:r>
          </a:p>
        </p:txBody>
      </p:sp>
    </p:spTree>
    <p:extLst>
      <p:ext uri="{BB962C8B-B14F-4D97-AF65-F5344CB8AC3E}">
        <p14:creationId xmlns:p14="http://schemas.microsoft.com/office/powerpoint/2010/main" val="23512535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29 at 3.27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0" y="2495550"/>
            <a:ext cx="2514600" cy="1143000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wling-scoreshe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4150"/>
            <a:ext cx="4419600" cy="5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79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04950"/>
            <a:ext cx="9144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1) 3, 5 [8] = 8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2) 9, 0 [9] = 17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3) 3, 7 [18] = 35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4) 8, 1 [9] = 44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5) 10 [26] = 70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6) 10 [18] = 88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7) 6, 2 [8] = 96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8) 5, 4 [9]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 105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9) 7, 3 [20] = 125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10) 10, 6, 3 [19] = 144</a:t>
            </a:r>
          </a:p>
        </p:txBody>
      </p:sp>
      <p:pic>
        <p:nvPicPr>
          <p:cNvPr id="3" name="Picture 2" descr="bowling-scoreshe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1950"/>
            <a:ext cx="6302022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130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3891A66-EEC3-EDCB-5152-D93C39D17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1" y="0"/>
            <a:ext cx="51435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213FD-0286-2C45-CB3A-140071F525CA}"/>
              </a:ext>
            </a:extLst>
          </p:cNvPr>
          <p:cNvSpPr txBox="1"/>
          <p:nvPr/>
        </p:nvSpPr>
        <p:spPr>
          <a:xfrm>
            <a:off x="5141512" y="462915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isidore</a:t>
            </a:r>
            <a:r>
              <a:rPr lang="en-US" sz="1000" dirty="0"/>
              <a:t>/Talks/blob/master/</a:t>
            </a:r>
            <a:r>
              <a:rPr lang="en-US" sz="1000" dirty="0" err="1"/>
              <a:t>FakeItTillYouMakeIt.md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88780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8000" dirty="0"/>
              <a:t>Thank YOU</a:t>
            </a:r>
            <a:br>
              <a:rPr lang="en-US" sz="8000" dirty="0"/>
            </a:br>
            <a:r>
              <a:rPr lang="en-US" sz="2800" dirty="0"/>
              <a:t>(please connect via LinkedIn and Twitter)</a:t>
            </a:r>
            <a:r>
              <a:rPr lang="en-US" sz="8000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14750"/>
            <a:ext cx="1273211" cy="1278731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609600" y="394335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/>
              <a:buNone/>
            </a:pPr>
            <a:r>
              <a:rPr lang="en-US" sz="2400" b="1" dirty="0">
                <a:solidFill>
                  <a:schemeClr val="tx2"/>
                </a:solidFill>
              </a:rPr>
              <a:t>@LlewellynFalco</a:t>
            </a:r>
            <a:r>
              <a:rPr lang="en-US" b="1" dirty="0">
                <a:solidFill>
                  <a:schemeClr val="tx2"/>
                </a:solidFill>
              </a:rPr>
              <a:t>  </a:t>
            </a:r>
          </a:p>
          <a:p>
            <a:pPr algn="r">
              <a:buFont typeface="Arial"/>
              <a:buNone/>
            </a:pPr>
            <a:r>
              <a:rPr lang="en-US" dirty="0" err="1">
                <a:solidFill>
                  <a:schemeClr val="tx2"/>
                </a:solidFill>
              </a:rPr>
              <a:t>youtube.com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isidoreus</a:t>
            </a:r>
            <a:endParaRPr lang="en-US" dirty="0">
              <a:solidFill>
                <a:schemeClr val="tx2"/>
              </a:solidFill>
            </a:endParaRPr>
          </a:p>
          <a:p>
            <a:pPr algn="r">
              <a:buFont typeface="Arial"/>
              <a:buNone/>
            </a:pPr>
            <a:r>
              <a:rPr lang="en-US" dirty="0" err="1">
                <a:solidFill>
                  <a:schemeClr val="tx2"/>
                </a:solidFill>
              </a:rPr>
              <a:t>LlewellynFalco.Blogspot.com</a:t>
            </a: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approvaltests.com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343150"/>
            <a:ext cx="46833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Fake It till you make it</a:t>
            </a:r>
            <a:endParaRPr lang="en-US" sz="4000" dirty="0">
              <a:solidFill>
                <a:schemeClr val="accent6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5740688" y="1936463"/>
            <a:ext cx="2057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Toolings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1962150"/>
            <a:ext cx="152497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Patterns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2748974"/>
            <a:ext cx="21729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Refactorings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badi MT Condensed Extra Bold"/>
              <a:cs typeface="Abadi MT Condensed Extra Bold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98211" y="1898362"/>
            <a:ext cx="2438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Code Smells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1940064"/>
            <a:ext cx="1685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399789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343150"/>
            <a:ext cx="46833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Fake It till you make it</a:t>
            </a:r>
            <a:endParaRPr lang="en-US" sz="4000" dirty="0">
              <a:solidFill>
                <a:schemeClr val="accent6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5740688" y="1936463"/>
            <a:ext cx="2057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Toolings</a:t>
            </a:r>
            <a:r>
              <a:rPr lang="en-US" sz="3200" b="1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1962150"/>
            <a:ext cx="152497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Patterns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2748974"/>
            <a:ext cx="21729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Refactorings</a:t>
            </a:r>
            <a:endParaRPr lang="en-US" sz="3200" b="1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badi MT Condensed Extra Bold"/>
              <a:cs typeface="Abadi MT Condensed Extra Bold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98211" y="1898362"/>
            <a:ext cx="2438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Code Smells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1940064"/>
            <a:ext cx="1685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Naming</a:t>
            </a:r>
          </a:p>
        </p:txBody>
      </p:sp>
      <p:sp>
        <p:nvSpPr>
          <p:cNvPr id="9" name="Oval 8"/>
          <p:cNvSpPr/>
          <p:nvPr/>
        </p:nvSpPr>
        <p:spPr>
          <a:xfrm>
            <a:off x="2209800" y="514350"/>
            <a:ext cx="4343400" cy="4343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Ed Vibrant Palette">
    <a:dk1>
      <a:srgbClr val="808080"/>
    </a:dk1>
    <a:lt1>
      <a:srgbClr val="FFFFFF"/>
    </a:lt1>
    <a:dk2>
      <a:srgbClr val="000000"/>
    </a:dk2>
    <a:lt2>
      <a:srgbClr val="000000"/>
    </a:lt2>
    <a:accent1>
      <a:srgbClr val="AC2214"/>
    </a:accent1>
    <a:accent2>
      <a:srgbClr val="2F6EC3"/>
    </a:accent2>
    <a:accent3>
      <a:srgbClr val="FF640B"/>
    </a:accent3>
    <a:accent4>
      <a:srgbClr val="FFB208"/>
    </a:accent4>
    <a:accent5>
      <a:srgbClr val="FFDB16"/>
    </a:accent5>
    <a:accent6>
      <a:srgbClr val="BC1D15"/>
    </a:accent6>
    <a:hlink>
      <a:srgbClr val="18C64B"/>
    </a:hlink>
    <a:folHlink>
      <a:srgbClr val="91CC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32866</TotalTime>
  <Words>1765</Words>
  <Application>Microsoft Macintosh PowerPoint</Application>
  <PresentationFormat>On-screen Show (16:9)</PresentationFormat>
  <Paragraphs>462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Abadi MT Condensed Extra Bold</vt:lpstr>
      <vt:lpstr>Arial</vt:lpstr>
      <vt:lpstr>Arial Black</vt:lpstr>
      <vt:lpstr>Calibri</vt:lpstr>
      <vt:lpstr>Consolas</vt:lpstr>
      <vt:lpstr>Gill Sans</vt:lpstr>
      <vt:lpstr>Custom Design</vt:lpstr>
      <vt:lpstr>Extreme Fake it till you make it</vt:lpstr>
      <vt:lpstr>PowerPoint Presentation</vt:lpstr>
      <vt:lpstr>“I had the mental image of knobs on a control board.  Each knob was a practice that I knew worked well from experience .  I would turn all the knobs up to 10 and see what happened...”  -  Kent Beck (paraphrased)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Triangulation</vt:lpstr>
      <vt:lpstr> 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 derivatization  </vt:lpstr>
      <vt:lpstr>Line</vt:lpstr>
      <vt:lpstr>Line</vt:lpstr>
      <vt:lpstr>Line</vt:lpstr>
      <vt:lpstr>Line</vt:lpstr>
      <vt:lpstr>Line</vt:lpstr>
      <vt:lpstr>Line</vt:lpstr>
      <vt:lpstr> 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Separate Encapsulate Calculate Automate Clean</vt:lpstr>
      <vt:lpstr>Separate</vt:lpstr>
      <vt:lpstr>PowerPoint Presentation</vt:lpstr>
      <vt:lpstr>Encapsulate</vt:lpstr>
      <vt:lpstr>Separate Encapsulate Calculate Automate Clean</vt:lpstr>
      <vt:lpstr>CALCULATE</vt:lpstr>
      <vt:lpstr>Separate Encapsulate Calculate Automate Clean</vt:lpstr>
      <vt:lpstr>automate</vt:lpstr>
      <vt:lpstr>Separate Encapsulate Calculate Automate Clean</vt:lpstr>
      <vt:lpstr> Fizz Buzz</vt:lpstr>
      <vt:lpstr>PowerPoint Presentation</vt:lpstr>
      <vt:lpstr>PowerPoint Presentation</vt:lpstr>
      <vt:lpstr> Bowling</vt:lpstr>
      <vt:lpstr>PowerPoint Presentation</vt:lpstr>
      <vt:lpstr>PowerPoint Presentation</vt:lpstr>
      <vt:lpstr>PowerPoint Presentation</vt:lpstr>
      <vt:lpstr>Thank YOU (please connect via LinkedIn and Twitter)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llangit</dc:creator>
  <cp:keywords/>
  <dc:description/>
  <cp:lastModifiedBy>Llewellyn Falco</cp:lastModifiedBy>
  <cp:revision>358</cp:revision>
  <dcterms:created xsi:type="dcterms:W3CDTF">2006-08-16T00:00:00Z</dcterms:created>
  <dcterms:modified xsi:type="dcterms:W3CDTF">2023-01-29T18:31:14Z</dcterms:modified>
  <cp:category/>
</cp:coreProperties>
</file>