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6"/>
  </p:notesMasterIdLst>
  <p:handoutMasterIdLst>
    <p:handoutMasterId r:id="rId47"/>
  </p:handoutMasterIdLst>
  <p:sldIdLst>
    <p:sldId id="284" r:id="rId2"/>
    <p:sldId id="617" r:id="rId3"/>
    <p:sldId id="580" r:id="rId4"/>
    <p:sldId id="581" r:id="rId5"/>
    <p:sldId id="585" r:id="rId6"/>
    <p:sldId id="584" r:id="rId7"/>
    <p:sldId id="586" r:id="rId8"/>
    <p:sldId id="587" r:id="rId9"/>
    <p:sldId id="582" r:id="rId10"/>
    <p:sldId id="588" r:id="rId11"/>
    <p:sldId id="589" r:id="rId12"/>
    <p:sldId id="590" r:id="rId13"/>
    <p:sldId id="619" r:id="rId14"/>
    <p:sldId id="591" r:id="rId15"/>
    <p:sldId id="593" r:id="rId16"/>
    <p:sldId id="592" r:id="rId17"/>
    <p:sldId id="594" r:id="rId18"/>
    <p:sldId id="595" r:id="rId19"/>
    <p:sldId id="596" r:id="rId20"/>
    <p:sldId id="620" r:id="rId21"/>
    <p:sldId id="598" r:id="rId22"/>
    <p:sldId id="621" r:id="rId23"/>
    <p:sldId id="600" r:id="rId24"/>
    <p:sldId id="622" r:id="rId25"/>
    <p:sldId id="602" r:id="rId26"/>
    <p:sldId id="623" r:id="rId27"/>
    <p:sldId id="604" r:id="rId28"/>
    <p:sldId id="624" r:id="rId29"/>
    <p:sldId id="606" r:id="rId30"/>
    <p:sldId id="625" r:id="rId31"/>
    <p:sldId id="608" r:id="rId32"/>
    <p:sldId id="626" r:id="rId33"/>
    <p:sldId id="610" r:id="rId34"/>
    <p:sldId id="627" r:id="rId35"/>
    <p:sldId id="612" r:id="rId36"/>
    <p:sldId id="628" r:id="rId37"/>
    <p:sldId id="614" r:id="rId38"/>
    <p:sldId id="629" r:id="rId39"/>
    <p:sldId id="616" r:id="rId40"/>
    <p:sldId id="618" r:id="rId41"/>
    <p:sldId id="633" r:id="rId42"/>
    <p:sldId id="631" r:id="rId43"/>
    <p:sldId id="632" r:id="rId44"/>
    <p:sldId id="431" r:id="rId45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C12F5C-B9BD-AD47-9469-D6A2F32F59C1}">
          <p14:sldIdLst>
            <p14:sldId id="284"/>
            <p14:sldId id="617"/>
            <p14:sldId id="580"/>
            <p14:sldId id="581"/>
            <p14:sldId id="585"/>
            <p14:sldId id="584"/>
            <p14:sldId id="586"/>
            <p14:sldId id="587"/>
            <p14:sldId id="582"/>
            <p14:sldId id="588"/>
            <p14:sldId id="589"/>
            <p14:sldId id="590"/>
            <p14:sldId id="619"/>
            <p14:sldId id="591"/>
            <p14:sldId id="593"/>
            <p14:sldId id="592"/>
            <p14:sldId id="594"/>
            <p14:sldId id="595"/>
            <p14:sldId id="596"/>
            <p14:sldId id="620"/>
            <p14:sldId id="598"/>
            <p14:sldId id="621"/>
            <p14:sldId id="600"/>
            <p14:sldId id="622"/>
            <p14:sldId id="602"/>
            <p14:sldId id="623"/>
            <p14:sldId id="604"/>
            <p14:sldId id="624"/>
            <p14:sldId id="606"/>
            <p14:sldId id="625"/>
            <p14:sldId id="608"/>
            <p14:sldId id="626"/>
            <p14:sldId id="610"/>
            <p14:sldId id="627"/>
            <p14:sldId id="612"/>
            <p14:sldId id="628"/>
            <p14:sldId id="614"/>
            <p14:sldId id="629"/>
            <p14:sldId id="616"/>
            <p14:sldId id="618"/>
            <p14:sldId id="633"/>
            <p14:sldId id="631"/>
            <p14:sldId id="632"/>
            <p14:sldId id="4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91919"/>
    <a:srgbClr val="DAF2F3"/>
    <a:srgbClr val="6D9FF3"/>
    <a:srgbClr val="B4D7E9"/>
    <a:srgbClr val="FF00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4660"/>
  </p:normalViewPr>
  <p:slideViewPr>
    <p:cSldViewPr>
      <p:cViewPr varScale="1">
        <p:scale>
          <a:sx n="264" d="100"/>
          <a:sy n="264" d="100"/>
        </p:scale>
        <p:origin x="-112" y="-10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3/4/18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7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0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5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5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2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2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6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6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6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6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3/4/18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>
        <p:tmplLst>
          <p:tmpl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3/4/18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3/4/18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3/4/18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3/4/18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3/4/18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  <p:sldLayoutId id="214748370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hyperlink" Target="http://www.lisacrispin.com" TargetMode="External"/><Relationship Id="rId6" Type="http://schemas.openxmlformats.org/officeDocument/2006/relationships/hyperlink" Target="http://www.agiletester.ca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77200" y="1352551"/>
            <a:ext cx="9216400" cy="120998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Pipelines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 </a:t>
            </a:r>
            <a:r>
              <a:rPr lang="en-US" sz="5100" dirty="0"/>
              <a:t/>
            </a:r>
            <a:br>
              <a:rPr lang="en-US" sz="51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Timing</a:t>
            </a:r>
            <a:endParaRPr lang="en-US" sz="66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Blocking?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Push / PULL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Monitoring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Static Analysis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556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Parallel? 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8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 </a:t>
            </a:r>
            <a:r>
              <a:rPr lang="en-US" sz="5400" b="1" baseline="30000" dirty="0">
                <a:solidFill>
                  <a:schemeClr val="accent1"/>
                </a:solidFill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61975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7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 </a:t>
            </a:r>
            <a:r>
              <a:rPr lang="en-US" sz="5400" b="1" baseline="30000" dirty="0">
                <a:solidFill>
                  <a:schemeClr val="accent1"/>
                </a:solidFill>
              </a:rPr>
              <a:t> Exploratory Testing</a:t>
            </a:r>
          </a:p>
        </p:txBody>
      </p:sp>
    </p:spTree>
    <p:extLst>
      <p:ext uri="{BB962C8B-B14F-4D97-AF65-F5344CB8AC3E}">
        <p14:creationId xmlns:p14="http://schemas.microsoft.com/office/powerpoint/2010/main" val="140139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4 at 10.03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9"/>
            <a:ext cx="9144000" cy="5134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361950"/>
            <a:ext cx="397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Blatantly stolen (with permission) from :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8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Unit Testing</a:t>
            </a:r>
            <a:endParaRPr lang="en-US" sz="5400" b="1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7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 Automated Smoke Testing</a:t>
            </a:r>
            <a:endParaRPr lang="en-US" sz="5400" b="1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8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  </a:t>
            </a:r>
            <a:r>
              <a:rPr lang="en-US" sz="5400" b="1" baseline="30000" dirty="0">
                <a:solidFill>
                  <a:srgbClr val="008000"/>
                </a:solidFill>
              </a:rPr>
              <a:t>Security Environment Deploy</a:t>
            </a:r>
          </a:p>
        </p:txBody>
      </p:sp>
    </p:spTree>
    <p:extLst>
      <p:ext uri="{BB962C8B-B14F-4D97-AF65-F5344CB8AC3E}">
        <p14:creationId xmlns:p14="http://schemas.microsoft.com/office/powerpoint/2010/main" val="374490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2F6EC3"/>
                </a:solidFill>
              </a:rPr>
              <a:t>   </a:t>
            </a:r>
            <a:r>
              <a:rPr lang="en-US" sz="5400" b="1" baseline="30000" dirty="0">
                <a:solidFill>
                  <a:srgbClr val="008000"/>
                </a:solidFill>
              </a:rPr>
              <a:t> Test Environment Deploy</a:t>
            </a:r>
          </a:p>
        </p:txBody>
      </p:sp>
    </p:spTree>
    <p:extLst>
      <p:ext uri="{BB962C8B-B14F-4D97-AF65-F5344CB8AC3E}">
        <p14:creationId xmlns:p14="http://schemas.microsoft.com/office/powerpoint/2010/main" val="1623330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 smtClean="0">
                <a:solidFill>
                  <a:srgbClr val="008000"/>
                </a:solidFill>
              </a:rPr>
              <a:t>Performance </a:t>
            </a:r>
            <a:r>
              <a:rPr lang="en-US" sz="5400" b="1" baseline="30000" dirty="0">
                <a:solidFill>
                  <a:srgbClr val="008000"/>
                </a:solidFill>
              </a:rPr>
              <a:t>Environment Deploy</a:t>
            </a:r>
          </a:p>
        </p:txBody>
      </p:sp>
    </p:spTree>
    <p:extLst>
      <p:ext uri="{BB962C8B-B14F-4D97-AF65-F5344CB8AC3E}">
        <p14:creationId xmlns:p14="http://schemas.microsoft.com/office/powerpoint/2010/main" val="419496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504950"/>
            <a:ext cx="16002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baseline="30000" dirty="0">
                <a:solidFill>
                  <a:schemeClr val="accent1"/>
                </a:solidFill>
              </a:rPr>
              <a:t> A commit happens</a:t>
            </a:r>
            <a:endParaRPr lang="en-US" sz="2000" b="1" baseline="300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5200" y="1504950"/>
            <a:ext cx="16002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baseline="30000" dirty="0">
                <a:solidFill>
                  <a:srgbClr val="008000"/>
                </a:solidFill>
              </a:rPr>
              <a:t> Production Deploy</a:t>
            </a:r>
            <a:endParaRPr lang="en-US" sz="2000" b="1" baseline="30000" dirty="0">
              <a:solidFill>
                <a:srgbClr val="008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38400" y="1847850"/>
            <a:ext cx="685800" cy="914400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0800" y="1847850"/>
            <a:ext cx="685800" cy="914400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48670" y="-171450"/>
            <a:ext cx="1890130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287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x-none" sz="287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845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 smtClean="0">
                <a:solidFill>
                  <a:schemeClr val="accent1"/>
                </a:solidFill>
              </a:rPr>
              <a:t>Code </a:t>
            </a:r>
            <a:r>
              <a:rPr lang="en-US" sz="5400" b="1" baseline="30000" dirty="0">
                <a:solidFill>
                  <a:schemeClr val="accent1"/>
                </a:solidFill>
              </a:rPr>
              <a:t>is </a:t>
            </a:r>
            <a:r>
              <a:rPr lang="en-US" sz="5400" b="1" baseline="30000" dirty="0" smtClean="0">
                <a:solidFill>
                  <a:schemeClr val="accent1"/>
                </a:solidFill>
              </a:rPr>
              <a:t>merged</a:t>
            </a:r>
          </a:p>
          <a:p>
            <a:pPr algn="ctr"/>
            <a:r>
              <a:rPr lang="en-US" sz="5400" b="1" baseline="30000" dirty="0" smtClean="0">
                <a:solidFill>
                  <a:schemeClr val="accent1"/>
                </a:solidFill>
              </a:rPr>
              <a:t>into </a:t>
            </a:r>
            <a:r>
              <a:rPr lang="en-US" sz="5400" b="1" baseline="30000" dirty="0">
                <a:solidFill>
                  <a:schemeClr val="accent1"/>
                </a:solidFill>
              </a:rPr>
              <a:t>trunk</a:t>
            </a:r>
          </a:p>
        </p:txBody>
      </p:sp>
    </p:spTree>
    <p:extLst>
      <p:ext uri="{BB962C8B-B14F-4D97-AF65-F5344CB8AC3E}">
        <p14:creationId xmlns:p14="http://schemas.microsoft.com/office/powerpoint/2010/main" val="2781785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 smtClean="0">
                <a:solidFill>
                  <a:schemeClr val="accent1"/>
                </a:solidFill>
              </a:rPr>
              <a:t>Security </a:t>
            </a:r>
          </a:p>
          <a:p>
            <a:pPr algn="ctr"/>
            <a:r>
              <a:rPr lang="en-US" sz="5400" b="1" baseline="30000" dirty="0" smtClean="0">
                <a:solidFill>
                  <a:schemeClr val="accent1"/>
                </a:solidFill>
              </a:rPr>
              <a:t>Penetration</a:t>
            </a:r>
          </a:p>
          <a:p>
            <a:pPr algn="ctr"/>
            <a:r>
              <a:rPr lang="en-US" sz="5400" b="1" baseline="30000" dirty="0" smtClean="0">
                <a:solidFill>
                  <a:schemeClr val="accent1"/>
                </a:solidFill>
              </a:rPr>
              <a:t>Testing</a:t>
            </a:r>
            <a:endParaRPr lang="en-US" sz="5400" b="1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78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 smtClean="0">
                <a:solidFill>
                  <a:schemeClr val="accent2"/>
                </a:solidFill>
              </a:rPr>
              <a:t>Automated </a:t>
            </a:r>
            <a:r>
              <a:rPr lang="en-US" sz="5400" b="1" baseline="30000" dirty="0">
                <a:solidFill>
                  <a:schemeClr val="accent2"/>
                </a:solidFill>
              </a:rPr>
              <a:t>User Interface Testing</a:t>
            </a:r>
          </a:p>
        </p:txBody>
      </p:sp>
    </p:spTree>
    <p:extLst>
      <p:ext uri="{BB962C8B-B14F-4D97-AF65-F5344CB8AC3E}">
        <p14:creationId xmlns:p14="http://schemas.microsoft.com/office/powerpoint/2010/main" val="3467386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chemeClr val="accent2"/>
                </a:solidFill>
              </a:rPr>
              <a:t> Automated Integration and API Testing</a:t>
            </a:r>
          </a:p>
        </p:txBody>
      </p:sp>
    </p:spTree>
    <p:extLst>
      <p:ext uri="{BB962C8B-B14F-4D97-AF65-F5344CB8AC3E}">
        <p14:creationId xmlns:p14="http://schemas.microsoft.com/office/powerpoint/2010/main" val="408732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solidFill>
                  <a:srgbClr val="2F6EC3"/>
                </a:solidFill>
              </a:rPr>
              <a:t>Parallel? </a:t>
            </a:r>
            <a:r>
              <a:rPr lang="en-US" sz="5400" dirty="0" smtClean="0">
                <a:solidFill>
                  <a:srgbClr val="2F6EC3"/>
                </a:solidFill>
              </a:rPr>
              <a:t/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Timing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Blocking</a:t>
            </a:r>
            <a:r>
              <a:rPr lang="en-US" sz="5400" dirty="0" smtClean="0">
                <a:solidFill>
                  <a:srgbClr val="2F6EC3"/>
                </a:solidFill>
              </a:rPr>
              <a:t>?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 smtClean="0">
                <a:solidFill>
                  <a:srgbClr val="2F6EC3"/>
                </a:solidFill>
              </a:rPr>
              <a:t>Push / Pull</a:t>
            </a:r>
            <a:br>
              <a:rPr lang="en-US" sz="5400" dirty="0" smtClean="0">
                <a:solidFill>
                  <a:srgbClr val="2F6EC3"/>
                </a:solidFill>
              </a:rPr>
            </a:br>
            <a:r>
              <a:rPr lang="en-US" sz="5400" dirty="0">
                <a:solidFill>
                  <a:srgbClr val="2F6EC3"/>
                </a:solidFill>
              </a:rPr>
              <a:t>Monitoring</a:t>
            </a:r>
            <a:endParaRPr lang="en-US" sz="5400" dirty="0">
              <a:solidFill>
                <a:srgbClr val="2F6EC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52400" y="2647950"/>
            <a:ext cx="2590800" cy="2343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2F6EC3"/>
                </a:solidFill>
              </a:rPr>
              <a:t>1 &lt; 2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2 &lt; 15 Minutes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3 &lt; 1 hour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4 &lt; 6 Hours</a:t>
            </a:r>
            <a:br>
              <a:rPr lang="en-US" sz="2400" dirty="0" smtClean="0">
                <a:solidFill>
                  <a:srgbClr val="2F6EC3"/>
                </a:solidFill>
              </a:rPr>
            </a:br>
            <a:r>
              <a:rPr lang="en-US" sz="2400" dirty="0" smtClean="0">
                <a:solidFill>
                  <a:srgbClr val="2F6EC3"/>
                </a:solidFill>
              </a:rPr>
              <a:t>5 &lt; ∞</a:t>
            </a:r>
            <a:endParaRPr lang="en-US" sz="24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7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3-04 at 10.0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>
                <a:solidFill>
                  <a:srgbClr val="008000"/>
                </a:solidFill>
              </a:rPr>
              <a:t> Pre-Production Deploy</a:t>
            </a:r>
          </a:p>
          <a:p>
            <a:pPr algn="ctr"/>
            <a:r>
              <a:rPr lang="en-US" sz="2800" b="1" baseline="30000" dirty="0">
                <a:solidFill>
                  <a:schemeClr val="tx1">
                    <a:lumMod val="75000"/>
                  </a:schemeClr>
                </a:solidFill>
              </a:rPr>
              <a:t>(Can be used for User Acceptance Testing)</a:t>
            </a:r>
          </a:p>
          <a:p>
            <a:r>
              <a:rPr lang="en-US" sz="2000" b="1" baseline="30000" dirty="0">
                <a:solidFill>
                  <a:schemeClr val="accent1"/>
                </a:solidFill>
              </a:rPr>
              <a:t> </a:t>
            </a:r>
            <a:endParaRPr lang="en-US" sz="2000" b="1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15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04 at 10.0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About the Authors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8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3-04 at 11.11.3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7"/>
          <a:stretch/>
        </p:blipFill>
        <p:spPr>
          <a:xfrm>
            <a:off x="6553200" y="-19050"/>
            <a:ext cx="3160059" cy="3205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912" y="4496220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Use code AGILETESTING at </a:t>
            </a:r>
          </a:p>
          <a:p>
            <a:pPr algn="r"/>
            <a:r>
              <a:rPr lang="en-US" dirty="0" err="1" smtClean="0"/>
              <a:t>informit.com</a:t>
            </a:r>
            <a:r>
              <a:rPr lang="en-US" dirty="0" smtClean="0"/>
              <a:t>/agile for 35%-50% off</a:t>
            </a:r>
            <a:endParaRPr lang="en-US" dirty="0"/>
          </a:p>
        </p:txBody>
      </p:sp>
      <p:pic>
        <p:nvPicPr>
          <p:cNvPr id="8" name="Picture 7" descr="lisa-crispin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9158" l="0" r="98316">
                        <a14:foregroundMark x1="44632" y1="96000" x2="44632" y2="96000"/>
                        <a14:foregroundMark x1="85053" y1="60421" x2="85053" y2="60421"/>
                        <a14:foregroundMark x1="86737" y1="49474" x2="86737" y2="49474"/>
                        <a14:foregroundMark x1="43789" y1="20211" x2="43789" y2="20211"/>
                        <a14:backgroundMark x1="842" y1="25053" x2="842" y2="25053"/>
                        <a14:backgroundMark x1="4211" y1="27368" x2="4211" y2="27368"/>
                        <a14:backgroundMark x1="4421" y1="28842" x2="4421" y2="28842"/>
                        <a14:backgroundMark x1="41895" y1="40000" x2="41895" y2="40000"/>
                        <a14:backgroundMark x1="41053" y1="45684" x2="41053" y2="45684"/>
                        <a14:backgroundMark x1="84211" y1="25684" x2="84211" y2="25684"/>
                        <a14:backgroundMark x1="93263" y1="44632" x2="93263" y2="44632"/>
                        <a14:backgroundMark x1="91158" y1="45263" x2="91158" y2="45263"/>
                        <a14:backgroundMark x1="3789" y1="23368" x2="3789" y2="23368"/>
                        <a14:backgroundMark x1="5684" y1="18947" x2="5684" y2="18947"/>
                        <a14:backgroundMark x1="43158" y1="20000" x2="43158" y2="20000"/>
                        <a14:backgroundMark x1="44000" y1="24211" x2="44000" y2="24211"/>
                        <a14:backgroundMark x1="45263" y1="28421" x2="45263" y2="28421"/>
                        <a14:backgroundMark x1="83368" y1="53053" x2="83368" y2="53053"/>
                        <a14:backgroundMark x1="83368" y1="51789" x2="83368" y2="51789"/>
                        <a14:backgroundMark x1="87789" y1="45895" x2="87789" y2="45895"/>
                        <a14:backgroundMark x1="44632" y1="20632" x2="44632" y2="20632"/>
                        <a14:backgroundMark x1="39789" y1="45263" x2="39789" y2="45263"/>
                        <a14:backgroundMark x1="41684" y1="19579" x2="41684" y2="19579"/>
                        <a14:backgroundMark x1="86316" y1="44421" x2="86316" y2="44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0"/>
            <a:ext cx="3886200" cy="5238750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3505200" y="171450"/>
            <a:ext cx="4191000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</a:rPr>
              <a:t>Lisa is </a:t>
            </a:r>
            <a:r>
              <a:rPr lang="en-US" sz="1800" dirty="0" smtClean="0">
                <a:effectLst/>
              </a:rPr>
              <a:t>the </a:t>
            </a:r>
            <a:r>
              <a:rPr lang="en-US" sz="1800" dirty="0">
                <a:effectLst/>
              </a:rPr>
              <a:t>co-</a:t>
            </a:r>
            <a:r>
              <a:rPr lang="en-US" sz="1800" dirty="0" smtClean="0">
                <a:effectLst/>
              </a:rPr>
              <a:t>author many </a:t>
            </a:r>
          </a:p>
          <a:p>
            <a:r>
              <a:rPr lang="en-US" sz="1800" dirty="0" smtClean="0">
                <a:effectLst/>
              </a:rPr>
              <a:t>fabulous books and courses on </a:t>
            </a:r>
          </a:p>
          <a:p>
            <a:r>
              <a:rPr lang="en-US" sz="1800" dirty="0" smtClean="0">
                <a:effectLst/>
              </a:rPr>
              <a:t>testing.</a:t>
            </a:r>
          </a:p>
          <a:p>
            <a:r>
              <a:rPr lang="en-US" sz="1800" dirty="0" smtClean="0">
                <a:effectLst/>
              </a:rPr>
              <a:t>She was voted “Most Influential</a:t>
            </a:r>
          </a:p>
          <a:p>
            <a:r>
              <a:rPr lang="en-US" sz="1800" dirty="0" smtClean="0">
                <a:effectLst/>
              </a:rPr>
              <a:t>Agile </a:t>
            </a:r>
            <a:r>
              <a:rPr lang="en-US" sz="1800" dirty="0">
                <a:effectLst/>
              </a:rPr>
              <a:t>Testing Professional </a:t>
            </a:r>
            <a:r>
              <a:rPr lang="en-US" sz="1800" dirty="0" smtClean="0">
                <a:effectLst/>
              </a:rPr>
              <a:t>Person” </a:t>
            </a:r>
          </a:p>
          <a:p>
            <a:r>
              <a:rPr lang="en-US" sz="1800" dirty="0" smtClean="0">
                <a:effectLst/>
              </a:rPr>
              <a:t>in 2012.</a:t>
            </a:r>
          </a:p>
          <a:p>
            <a:r>
              <a:rPr lang="en-US" sz="1800" dirty="0" smtClean="0">
                <a:effectLst/>
              </a:rPr>
              <a:t>Lisa enjoys </a:t>
            </a:r>
            <a:r>
              <a:rPr lang="en-US" sz="1800" dirty="0">
                <a:effectLst/>
              </a:rPr>
              <a:t>helping people find ways to build more quality into their software products, as well as hands-on testing. </a:t>
            </a:r>
            <a:endParaRPr lang="en-US" sz="1800" dirty="0" smtClean="0">
              <a:effectLst/>
            </a:endParaRPr>
          </a:p>
          <a:p>
            <a:r>
              <a:rPr lang="en-US" sz="2000" dirty="0" smtClean="0">
                <a:effectLst/>
              </a:rPr>
              <a:t>More at:</a:t>
            </a:r>
          </a:p>
          <a:p>
            <a:r>
              <a:rPr lang="en-US" sz="2000" dirty="0" smtClean="0">
                <a:effectLst/>
                <a:hlinkClick r:id="rId5"/>
              </a:rPr>
              <a:t>www.lisacrispin.com</a:t>
            </a:r>
            <a:r>
              <a:rPr lang="en-US" sz="2000" dirty="0" smtClean="0">
                <a:effectLst/>
              </a:rPr>
              <a:t> </a:t>
            </a:r>
          </a:p>
          <a:p>
            <a:r>
              <a:rPr lang="en-US" sz="2000" dirty="0" err="1" smtClean="0">
                <a:effectLst/>
                <a:hlinkClick r:id="rId6"/>
              </a:rPr>
              <a:t>www.agiletester.ca</a:t>
            </a:r>
            <a:endParaRPr lang="en-US" sz="2000" dirty="0" smtClean="0">
              <a:effectLst/>
            </a:endParaRPr>
          </a:p>
          <a:p>
            <a:r>
              <a:rPr lang="en-US" sz="2000" dirty="0">
                <a:effectLst/>
              </a:rPr>
              <a:t> </a:t>
            </a:r>
            <a:r>
              <a:rPr lang="en-US" sz="1800" dirty="0">
                <a:effectLst/>
              </a:rPr>
              <a:t>@</a:t>
            </a:r>
            <a:r>
              <a:rPr lang="en-US" sz="1800" dirty="0" err="1">
                <a:effectLst/>
              </a:rPr>
              <a:t>LisaCrispin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4145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590550"/>
            <a:ext cx="4495800" cy="39433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effectLst/>
              </a:rPr>
              <a:t>Abby </a:t>
            </a:r>
            <a:r>
              <a:rPr lang="en-US" sz="2000" dirty="0">
                <a:effectLst/>
              </a:rPr>
              <a:t>is currently working at </a:t>
            </a:r>
            <a:r>
              <a:rPr lang="en-US" sz="2000" dirty="0" err="1">
                <a:effectLst/>
              </a:rPr>
              <a:t>ThoughtWorks</a:t>
            </a: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for the last 6 year. </a:t>
            </a:r>
          </a:p>
          <a:p>
            <a:pPr algn="ctr"/>
            <a:endParaRPr lang="en-US" sz="2000" dirty="0">
              <a:effectLst/>
            </a:endParaRPr>
          </a:p>
          <a:p>
            <a:pPr algn="ctr"/>
            <a:r>
              <a:rPr lang="en-US" sz="2000" dirty="0" smtClean="0">
                <a:effectLst/>
              </a:rPr>
              <a:t>She believes that while </a:t>
            </a:r>
            <a:r>
              <a:rPr lang="en-US" sz="2000" dirty="0">
                <a:effectLst/>
              </a:rPr>
              <a:t>the technical requirements of each domain and tech stack can be challenging, team practices and team ownership have a much deeper impact on the end deliverable.</a:t>
            </a:r>
          </a:p>
          <a:p>
            <a:pPr algn="ctr"/>
            <a:endParaRPr lang="en-US" sz="2000" dirty="0">
              <a:effectLst/>
            </a:endParaRPr>
          </a:p>
          <a:p>
            <a:pPr algn="ctr"/>
            <a:r>
              <a:rPr lang="en-US" sz="2000" dirty="0" smtClean="0">
                <a:effectLst/>
              </a:rPr>
              <a:t>She blogs at </a:t>
            </a:r>
            <a:r>
              <a:rPr lang="en-US" sz="2000" dirty="0" err="1" smtClean="0">
                <a:effectLst/>
              </a:rPr>
              <a:t>testerbychoice.wordpress.com</a:t>
            </a:r>
            <a:endParaRPr lang="en-US" sz="2000" dirty="0" smtClean="0">
              <a:effectLst/>
            </a:endParaRPr>
          </a:p>
          <a:p>
            <a:pPr algn="ctr"/>
            <a:endParaRPr lang="en-US" sz="2000" dirty="0" smtClean="0">
              <a:effectLst/>
            </a:endParaRPr>
          </a:p>
          <a:p>
            <a:pPr algn="ctr"/>
            <a:r>
              <a:rPr lang="en-US" sz="2000" dirty="0" smtClean="0">
                <a:effectLst/>
              </a:rPr>
              <a:t> -  </a:t>
            </a:r>
            <a:r>
              <a:rPr lang="en-US" sz="2000" b="0" dirty="0" smtClean="0">
                <a:effectLst/>
              </a:rPr>
              <a:t>Abby </a:t>
            </a:r>
            <a:r>
              <a:rPr lang="en-US" sz="2000" b="0" dirty="0" err="1" smtClean="0">
                <a:effectLst/>
              </a:rPr>
              <a:t>Bangser</a:t>
            </a:r>
            <a:r>
              <a:rPr lang="en-US" sz="2000" b="0" dirty="0">
                <a:effectLst/>
              </a:rPr>
              <a:t/>
            </a:r>
            <a:br>
              <a:rPr lang="en-US" sz="2000" b="0" dirty="0">
                <a:effectLst/>
              </a:rPr>
            </a:br>
            <a:r>
              <a:rPr lang="en-US" sz="2000" b="0" dirty="0">
                <a:effectLst/>
              </a:rPr>
              <a:t>@</a:t>
            </a:r>
            <a:r>
              <a:rPr lang="en-US" sz="2000" b="0" dirty="0" err="1">
                <a:effectLst/>
              </a:rPr>
              <a:t>a_bangser</a:t>
            </a:r>
            <a:endParaRPr lang="en-US" sz="2000" b="0" i="1" dirty="0"/>
          </a:p>
        </p:txBody>
      </p:sp>
      <p:pic>
        <p:nvPicPr>
          <p:cNvPr id="2" name="Picture 1" descr="abby-bangser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5" b="100000" l="0" r="98052">
                        <a14:foregroundMark x1="68182" y1="78730" x2="68182" y2="78730"/>
                        <a14:foregroundMark x1="16883" y1="84444" x2="16883" y2="84444"/>
                        <a14:foregroundMark x1="45779" y1="93333" x2="45779" y2="93333"/>
                        <a14:foregroundMark x1="35714" y1="95556" x2="35714" y2="95556"/>
                        <a14:foregroundMark x1="33117" y1="95238" x2="33117" y2="95238"/>
                        <a14:backgroundMark x1="71429" y1="7302" x2="71429" y2="7302"/>
                        <a14:backgroundMark x1="73701" y1="14286" x2="73701" y2="1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619"/>
          <a:stretch/>
        </p:blipFill>
        <p:spPr>
          <a:xfrm>
            <a:off x="4794205" y="19050"/>
            <a:ext cx="43497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8000" dirty="0" smtClean="0"/>
              <a:t>Thank YOU</a:t>
            </a:r>
            <a:br>
              <a:rPr lang="en-US" sz="8000" dirty="0" smtClean="0"/>
            </a:br>
            <a:r>
              <a:rPr lang="en-US" sz="2800" dirty="0" smtClean="0"/>
              <a:t>(please connect via LinkedIn and Twitter)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14750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09600" y="394335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/>
              <a:buNone/>
            </a:pPr>
            <a:r>
              <a:rPr lang="en-US" sz="2400" b="1" dirty="0">
                <a:solidFill>
                  <a:schemeClr val="tx2"/>
                </a:solidFill>
              </a:rPr>
              <a:t>@LlewellynFalco</a:t>
            </a:r>
            <a:r>
              <a:rPr lang="en-US" b="1" dirty="0">
                <a:solidFill>
                  <a:schemeClr val="tx2"/>
                </a:solidFill>
              </a:rPr>
              <a:t>  </a:t>
            </a:r>
          </a:p>
          <a:p>
            <a:pPr algn="r">
              <a:buFont typeface="Arial"/>
              <a:buNone/>
            </a:pPr>
            <a:r>
              <a:rPr lang="en-US" dirty="0" err="1">
                <a:solidFill>
                  <a:schemeClr val="tx2"/>
                </a:solidFill>
              </a:rPr>
              <a:t>y</a:t>
            </a:r>
            <a:r>
              <a:rPr lang="en-US" dirty="0" err="1" smtClean="0">
                <a:solidFill>
                  <a:schemeClr val="tx2"/>
                </a:solidFill>
              </a:rPr>
              <a:t>outube.com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isidoreus</a:t>
            </a:r>
            <a:endParaRPr lang="en-US" dirty="0" smtClean="0">
              <a:solidFill>
                <a:schemeClr val="tx2"/>
              </a:solidFill>
            </a:endParaRPr>
          </a:p>
          <a:p>
            <a:pPr algn="r">
              <a:buFont typeface="Arial"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LlewellynFalco.Blogspot.com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approvaltests.com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Timing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7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r>
              <a:rPr lang="en-US" sz="6600" dirty="0" smtClean="0">
                <a:solidFill>
                  <a:srgbClr val="2F6EC3"/>
                </a:solidFill>
              </a:rPr>
              <a:t>1 &lt; </a:t>
            </a:r>
            <a:r>
              <a:rPr lang="en-US" sz="6600" dirty="0">
                <a:solidFill>
                  <a:srgbClr val="2F6EC3"/>
                </a:solidFill>
              </a:rPr>
              <a:t>2 Minutes</a:t>
            </a:r>
            <a:br>
              <a:rPr lang="en-US" sz="6600" dirty="0">
                <a:solidFill>
                  <a:srgbClr val="2F6EC3"/>
                </a:solidFill>
              </a:rPr>
            </a:br>
            <a:r>
              <a:rPr lang="en-US" sz="6600" dirty="0" smtClean="0">
                <a:solidFill>
                  <a:srgbClr val="2F6EC3"/>
                </a:solidFill>
              </a:rPr>
              <a:t>2 </a:t>
            </a:r>
            <a:r>
              <a:rPr lang="en-US" sz="6600" dirty="0">
                <a:solidFill>
                  <a:srgbClr val="2F6EC3"/>
                </a:solidFill>
              </a:rPr>
              <a:t>&lt; </a:t>
            </a:r>
            <a:r>
              <a:rPr lang="en-US" sz="6600" dirty="0" smtClean="0">
                <a:solidFill>
                  <a:srgbClr val="2F6EC3"/>
                </a:solidFill>
              </a:rPr>
              <a:t>15 </a:t>
            </a:r>
            <a:r>
              <a:rPr lang="en-US" sz="6600" dirty="0">
                <a:solidFill>
                  <a:srgbClr val="2F6EC3"/>
                </a:solidFill>
              </a:rPr>
              <a:t>Minutes</a:t>
            </a:r>
            <a:br>
              <a:rPr lang="en-US" sz="6600" dirty="0">
                <a:solidFill>
                  <a:srgbClr val="2F6EC3"/>
                </a:solidFill>
              </a:rPr>
            </a:br>
            <a:r>
              <a:rPr lang="en-US" sz="6600" dirty="0" smtClean="0">
                <a:solidFill>
                  <a:srgbClr val="2F6EC3"/>
                </a:solidFill>
              </a:rPr>
              <a:t>3 </a:t>
            </a:r>
            <a:r>
              <a:rPr lang="en-US" sz="6600" dirty="0">
                <a:solidFill>
                  <a:srgbClr val="2F6EC3"/>
                </a:solidFill>
              </a:rPr>
              <a:t>&lt; </a:t>
            </a:r>
            <a:r>
              <a:rPr lang="en-US" sz="6600" dirty="0" smtClean="0">
                <a:solidFill>
                  <a:srgbClr val="2F6EC3"/>
                </a:solidFill>
              </a:rPr>
              <a:t>1 hour</a:t>
            </a:r>
            <a:r>
              <a:rPr lang="en-US" sz="6600" dirty="0">
                <a:solidFill>
                  <a:srgbClr val="2F6EC3"/>
                </a:solidFill>
              </a:rPr>
              <a:t/>
            </a:r>
            <a:br>
              <a:rPr lang="en-US" sz="6600" dirty="0">
                <a:solidFill>
                  <a:srgbClr val="2F6EC3"/>
                </a:solidFill>
              </a:rPr>
            </a:br>
            <a:r>
              <a:rPr lang="en-US" sz="6600" dirty="0" smtClean="0">
                <a:solidFill>
                  <a:srgbClr val="2F6EC3"/>
                </a:solidFill>
              </a:rPr>
              <a:t>4 </a:t>
            </a:r>
            <a:r>
              <a:rPr lang="en-US" sz="6600" dirty="0">
                <a:solidFill>
                  <a:srgbClr val="2F6EC3"/>
                </a:solidFill>
              </a:rPr>
              <a:t>&lt; </a:t>
            </a:r>
            <a:r>
              <a:rPr lang="en-US" sz="6600" dirty="0" smtClean="0">
                <a:solidFill>
                  <a:srgbClr val="2F6EC3"/>
                </a:solidFill>
              </a:rPr>
              <a:t>6 Hours</a:t>
            </a:r>
            <a:br>
              <a:rPr lang="en-US" sz="6600" dirty="0" smtClean="0">
                <a:solidFill>
                  <a:srgbClr val="2F6EC3"/>
                </a:solidFill>
              </a:rPr>
            </a:br>
            <a:r>
              <a:rPr lang="en-US" sz="6600" dirty="0" smtClean="0">
                <a:solidFill>
                  <a:srgbClr val="2F6EC3"/>
                </a:solidFill>
              </a:rPr>
              <a:t>5 &lt; ∞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8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Blocking?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5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05000" y="0"/>
            <a:ext cx="60198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solidFill>
                  <a:srgbClr val="2F6EC3"/>
                </a:solidFill>
              </a:rPr>
              <a:t>Push / PULL</a:t>
            </a:r>
            <a:endParaRPr lang="en-US" sz="66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5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33350"/>
            <a:ext cx="48768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baseline="30000" dirty="0" smtClean="0">
                <a:solidFill>
                  <a:schemeClr val="accent2"/>
                </a:solidFill>
              </a:rPr>
              <a:t>Automated </a:t>
            </a:r>
            <a:r>
              <a:rPr lang="en-US" sz="5400" b="1" baseline="30000" dirty="0">
                <a:solidFill>
                  <a:schemeClr val="accent2"/>
                </a:solidFill>
              </a:rPr>
              <a:t>Performance </a:t>
            </a:r>
            <a:r>
              <a:rPr lang="en-US" sz="5400" b="1" baseline="30000" dirty="0" smtClean="0">
                <a:solidFill>
                  <a:schemeClr val="accent2"/>
                </a:solidFill>
              </a:rPr>
              <a:t>Testing</a:t>
            </a:r>
            <a:endParaRPr lang="en-US" sz="5400" b="1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98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31372</TotalTime>
  <Words>367</Words>
  <Application>Microsoft Macintosh PowerPoint</Application>
  <PresentationFormat>On-screen Show (16:9)</PresentationFormat>
  <Paragraphs>137</Paragraphs>
  <Slides>44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Custom Design</vt:lpstr>
      <vt:lpstr>Pipelines</vt:lpstr>
      <vt:lpstr>PowerPoint Presentation</vt:lpstr>
      <vt:lpstr>PowerPoint Presentation</vt:lpstr>
      <vt:lpstr>PowerPoint Presentation</vt:lpstr>
      <vt:lpstr>Timing</vt:lpstr>
      <vt:lpstr>1 &lt; 2 Minutes 2 &lt; 15 Minutes 3 &lt; 1 hour 4 &lt; 6 Hours 5 &lt; ∞</vt:lpstr>
      <vt:lpstr>Blocking?</vt:lpstr>
      <vt:lpstr>Push / PULL</vt:lpstr>
      <vt:lpstr>PowerPoint Presentation</vt:lpstr>
      <vt:lpstr>Timing</vt:lpstr>
      <vt:lpstr>Blocking?</vt:lpstr>
      <vt:lpstr>Push / PULL</vt:lpstr>
      <vt:lpstr>Monitoring</vt:lpstr>
      <vt:lpstr>PowerPoint Presentation</vt:lpstr>
      <vt:lpstr>Parallel? </vt:lpstr>
      <vt:lpstr>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Parallel?  Timing Blocking? Push / Pull Monitoring</vt:lpstr>
      <vt:lpstr>PowerPoint Presentation</vt:lpstr>
      <vt:lpstr>PowerPoint Presentation</vt:lpstr>
      <vt:lpstr>About the Authors</vt:lpstr>
      <vt:lpstr>PowerPoint Presentation</vt:lpstr>
      <vt:lpstr>PowerPoint Presentation</vt:lpstr>
      <vt:lpstr>Thank YOU (please connect via LinkedIn and Twitter)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llangit</dc:creator>
  <cp:keywords/>
  <dc:description/>
  <cp:lastModifiedBy>LLEWELLYN FALCO</cp:lastModifiedBy>
  <cp:revision>368</cp:revision>
  <dcterms:created xsi:type="dcterms:W3CDTF">2006-08-16T00:00:00Z</dcterms:created>
  <dcterms:modified xsi:type="dcterms:W3CDTF">2018-03-04T19:49:56Z</dcterms:modified>
  <cp:category/>
</cp:coreProperties>
</file>