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11" r:id="rId2"/>
    <p:sldId id="409" r:id="rId3"/>
    <p:sldId id="410" r:id="rId4"/>
    <p:sldId id="415" r:id="rId5"/>
    <p:sldId id="416" r:id="rId6"/>
    <p:sldId id="417" r:id="rId7"/>
    <p:sldId id="412" r:id="rId8"/>
    <p:sldId id="418" r:id="rId9"/>
    <p:sldId id="420" r:id="rId10"/>
    <p:sldId id="419" r:id="rId11"/>
    <p:sldId id="413" r:id="rId12"/>
    <p:sldId id="414" r:id="rId13"/>
    <p:sldId id="421" r:id="rId14"/>
    <p:sldId id="28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11020"/>
    <a:srgbClr val="3F3F3F"/>
    <a:srgbClr val="10253A"/>
    <a:srgbClr val="0F54A1"/>
    <a:srgbClr val="146BCD"/>
    <a:srgbClr val="CF00C2"/>
    <a:srgbClr val="AB57FF"/>
    <a:srgbClr val="9933FF"/>
    <a:srgbClr val="66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autoAdjust="0"/>
    <p:restoredTop sz="94467"/>
  </p:normalViewPr>
  <p:slideViewPr>
    <p:cSldViewPr>
      <p:cViewPr varScale="1">
        <p:scale>
          <a:sx n="322" d="100"/>
          <a:sy n="322" d="100"/>
        </p:scale>
        <p:origin x="208" y="216"/>
      </p:cViewPr>
      <p:guideLst>
        <p:guide orient="horz" pos="2160"/>
        <p:guide pos="2880"/>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12/12/19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1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12/12/19</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69" y="886419"/>
            <a:ext cx="7358063" cy="1718378"/>
          </a:xfrm>
          <a:prstGeom prst="rect">
            <a:avLst/>
          </a:prstGeom>
        </p:spPr>
        <p:txBody>
          <a:bodyPr anchor="b"/>
          <a:lstStyle/>
          <a:p>
            <a:r>
              <a:t>Title Text</a:t>
            </a:r>
          </a:p>
        </p:txBody>
      </p:sp>
      <p:sp>
        <p:nvSpPr>
          <p:cNvPr id="12" name="Shape 12"/>
          <p:cNvSpPr>
            <a:spLocks noGrp="1"/>
          </p:cNvSpPr>
          <p:nvPr>
            <p:ph type="body" sz="quarter" idx="1"/>
          </p:nvPr>
        </p:nvSpPr>
        <p:spPr>
          <a:xfrm>
            <a:off x="892969" y="2651060"/>
            <a:ext cx="7358063" cy="588215"/>
          </a:xfrm>
          <a:prstGeom prst="rect">
            <a:avLst/>
          </a:prstGeom>
        </p:spPr>
        <p:txBody>
          <a:bodyPr anchor="t"/>
          <a:lstStyle>
            <a:lvl1pPr marL="0" indent="0" algn="ctr">
              <a:spcBef>
                <a:spcPts val="0"/>
              </a:spcBef>
              <a:buSzTx/>
              <a:buNone/>
              <a:defRPr sz="1800"/>
            </a:lvl1pPr>
            <a:lvl2pPr marL="0" indent="292242" algn="ctr">
              <a:spcBef>
                <a:spcPts val="0"/>
              </a:spcBef>
              <a:buSzTx/>
              <a:buNone/>
              <a:defRPr sz="1800"/>
            </a:lvl2pPr>
            <a:lvl3pPr marL="0" indent="584484" algn="ctr">
              <a:spcBef>
                <a:spcPts val="0"/>
              </a:spcBef>
              <a:buSzTx/>
              <a:buNone/>
              <a:defRPr sz="1800"/>
            </a:lvl3pPr>
            <a:lvl4pPr marL="0" indent="876727" algn="ctr">
              <a:spcBef>
                <a:spcPts val="0"/>
              </a:spcBef>
              <a:buSzTx/>
              <a:buNone/>
              <a:defRPr sz="1800"/>
            </a:lvl4pPr>
            <a:lvl5pPr marL="0" indent="1168969" algn="ctr">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41328" y="4848600"/>
            <a:ext cx="252416" cy="188230"/>
          </a:xfrm>
          <a:prstGeom prst="rect">
            <a:avLst/>
          </a:prstGeom>
        </p:spPr>
        <p:txBody>
          <a:bodyPr lIns="116897" tIns="58448" rIns="116897" bIns="58448"/>
          <a:lstStyle/>
          <a:p>
            <a:fld id="{86CB4B4D-7CA3-9044-876B-883B54F8677D}" type="slidenum">
              <a:t>‹#›</a:t>
            </a:fld>
            <a:endParaRPr/>
          </a:p>
        </p:txBody>
      </p:sp>
    </p:spTree>
    <p:extLst>
      <p:ext uri="{BB962C8B-B14F-4D97-AF65-F5344CB8AC3E}">
        <p14:creationId xmlns:p14="http://schemas.microsoft.com/office/powerpoint/2010/main" val="22589660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art/Corporate/Events/2017/Kickoff/PPT/Awards/back_1.jpg" TargetMode="Externa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4" r:id="rId12"/>
    <p:sldLayoutId id="2147483662" r:id="rId13"/>
    <p:sldLayoutId id="2147483663" r:id="rId14"/>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efactoringCombos/ArlosCommitNot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lstStyle/>
          <a:p>
            <a:pPr algn="ctr"/>
            <a:r>
              <a:rPr lang="en-US" dirty="0"/>
              <a:t>Arlo Git Notation</a:t>
            </a:r>
            <a:br>
              <a:rPr lang="en-US" dirty="0"/>
            </a:br>
            <a:r>
              <a:rPr lang="en-US" sz="1600" dirty="0" err="1"/>
              <a:t>github.com</a:t>
            </a:r>
            <a:r>
              <a:rPr lang="en-US" sz="1600" dirty="0"/>
              <a:t>/</a:t>
            </a:r>
            <a:r>
              <a:rPr lang="en-US" sz="1600" dirty="0" err="1"/>
              <a:t>RefactoringCombos</a:t>
            </a:r>
            <a:r>
              <a:rPr lang="en-US" sz="1600" dirty="0"/>
              <a:t>/</a:t>
            </a:r>
            <a:r>
              <a:rPr lang="en-US" sz="1600" dirty="0" err="1"/>
              <a:t>ArlosCommitNotation</a:t>
            </a:r>
            <a:endParaRPr lang="en-US" dirty="0"/>
          </a:p>
        </p:txBody>
      </p:sp>
    </p:spTree>
    <p:extLst>
      <p:ext uri="{BB962C8B-B14F-4D97-AF65-F5344CB8AC3E}">
        <p14:creationId xmlns:p14="http://schemas.microsoft.com/office/powerpoint/2010/main" val="327265686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
        <p:nvSpPr>
          <p:cNvPr id="5" name="Freeform 4">
            <a:extLst>
              <a:ext uri="{FF2B5EF4-FFF2-40B4-BE49-F238E27FC236}">
                <a16:creationId xmlns:a16="http://schemas.microsoft.com/office/drawing/2014/main" id="{8A34AA2B-776E-C743-BB85-F04B97E1D376}"/>
              </a:ext>
            </a:extLst>
          </p:cNvPr>
          <p:cNvSpPr/>
          <p:nvPr/>
        </p:nvSpPr>
        <p:spPr>
          <a:xfrm>
            <a:off x="0" y="-1"/>
            <a:ext cx="9144000" cy="5143500"/>
          </a:xfrm>
          <a:custGeom>
            <a:avLst/>
            <a:gdLst>
              <a:gd name="connsiteX0" fmla="*/ 228600 w 9144000"/>
              <a:gd name="connsiteY0" fmla="*/ 1352551 h 5143500"/>
              <a:gd name="connsiteX1" fmla="*/ 228600 w 9144000"/>
              <a:gd name="connsiteY1" fmla="*/ 1657351 h 5143500"/>
              <a:gd name="connsiteX2" fmla="*/ 4953000 w 9144000"/>
              <a:gd name="connsiteY2" fmla="*/ 1657351 h 5143500"/>
              <a:gd name="connsiteX3" fmla="*/ 4953000 w 9144000"/>
              <a:gd name="connsiteY3" fmla="*/ 13525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352551"/>
                </a:moveTo>
                <a:lnTo>
                  <a:pt x="228600" y="1657351"/>
                </a:lnTo>
                <a:lnTo>
                  <a:pt x="4953000" y="1657351"/>
                </a:lnTo>
                <a:lnTo>
                  <a:pt x="4953000" y="13525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356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502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762000" y="1962150"/>
            <a:ext cx="7924800" cy="369332"/>
          </a:xfrm>
          <a:prstGeom prst="rect">
            <a:avLst/>
          </a:prstGeom>
        </p:spPr>
        <p:txBody>
          <a:bodyPr wrap="square">
            <a:spAutoFit/>
          </a:bodyPr>
          <a:lstStyle/>
          <a:p>
            <a:r>
              <a:rPr lang="en-US" dirty="0">
                <a:solidFill>
                  <a:srgbClr val="000000"/>
                </a:solidFill>
                <a:latin typeface="Menlo" panose="020B0609030804020204" pitchFamily="49" charset="0"/>
              </a:rPr>
              <a:t>voltage = (incoming * normalizer) / normalizer; </a:t>
            </a:r>
            <a:endParaRPr lang="en-US" dirty="0">
              <a:solidFill>
                <a:srgbClr val="000000"/>
              </a:solidFill>
              <a:effectLst/>
              <a:latin typeface="Menlo" panose="020B0609030804020204" pitchFamily="49" charset="0"/>
            </a:endParaRPr>
          </a:p>
        </p:txBody>
      </p:sp>
      <p:cxnSp>
        <p:nvCxnSpPr>
          <p:cNvPr id="4" name="Straight Connector 3">
            <a:extLst>
              <a:ext uri="{FF2B5EF4-FFF2-40B4-BE49-F238E27FC236}">
                <a16:creationId xmlns:a16="http://schemas.microsoft.com/office/drawing/2014/main" id="{F910BB4B-BFF2-C944-9980-5430863FB7D9}"/>
              </a:ext>
            </a:extLst>
          </p:cNvPr>
          <p:cNvCxnSpPr/>
          <p:nvPr/>
        </p:nvCxnSpPr>
        <p:spPr>
          <a:xfrm flipV="1">
            <a:off x="4114800" y="180975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44A09A4A-EA0C-604D-B9BA-1ECF834CF933}"/>
              </a:ext>
            </a:extLst>
          </p:cNvPr>
          <p:cNvCxnSpPr/>
          <p:nvPr/>
        </p:nvCxnSpPr>
        <p:spPr>
          <a:xfrm flipV="1">
            <a:off x="5981700" y="183332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12C9525A-821F-4148-A0F4-0A43C1A13B22}"/>
              </a:ext>
            </a:extLst>
          </p:cNvPr>
          <p:cNvSpPr/>
          <p:nvPr/>
        </p:nvSpPr>
        <p:spPr>
          <a:xfrm>
            <a:off x="780081" y="3181350"/>
            <a:ext cx="2973891" cy="369332"/>
          </a:xfrm>
          <a:prstGeom prst="rect">
            <a:avLst/>
          </a:prstGeom>
        </p:spPr>
        <p:txBody>
          <a:bodyPr wrap="none">
            <a:spAutoFit/>
          </a:bodyPr>
          <a:lstStyle/>
          <a:p>
            <a:r>
              <a:rPr lang="en-US" dirty="0">
                <a:solidFill>
                  <a:srgbClr val="000000"/>
                </a:solidFill>
                <a:latin typeface="Menlo" panose="020B0609030804020204" pitchFamily="49" charset="0"/>
              </a:rPr>
              <a:t>voltage = incoming; </a:t>
            </a:r>
          </a:p>
        </p:txBody>
      </p:sp>
    </p:spTree>
    <p:extLst>
      <p:ext uri="{BB962C8B-B14F-4D97-AF65-F5344CB8AC3E}">
        <p14:creationId xmlns:p14="http://schemas.microsoft.com/office/powerpoint/2010/main" val="39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E91C-D664-5C43-A97E-AB5C4651E888}"/>
              </a:ext>
            </a:extLst>
          </p:cNvPr>
          <p:cNvSpPr>
            <a:spLocks noGrp="1"/>
          </p:cNvSpPr>
          <p:nvPr>
            <p:ph type="ctrTitle"/>
          </p:nvPr>
        </p:nvSpPr>
        <p:spPr/>
        <p:txBody>
          <a:bodyPr/>
          <a:lstStyle/>
          <a:p>
            <a:r>
              <a:rPr lang="en-US" dirty="0"/>
              <a:t>Resources</a:t>
            </a:r>
          </a:p>
        </p:txBody>
      </p:sp>
      <p:sp>
        <p:nvSpPr>
          <p:cNvPr id="3" name="TextBox 2">
            <a:extLst>
              <a:ext uri="{FF2B5EF4-FFF2-40B4-BE49-F238E27FC236}">
                <a16:creationId xmlns:a16="http://schemas.microsoft.com/office/drawing/2014/main" id="{4349DB12-9FD2-264D-A18D-37D10DE1C9F8}"/>
              </a:ext>
            </a:extLst>
          </p:cNvPr>
          <p:cNvSpPr txBox="1"/>
          <p:nvPr/>
        </p:nvSpPr>
        <p:spPr>
          <a:xfrm>
            <a:off x="685800" y="1428750"/>
            <a:ext cx="5871800" cy="400110"/>
          </a:xfrm>
          <a:prstGeom prst="rect">
            <a:avLst/>
          </a:prstGeom>
          <a:noFill/>
        </p:spPr>
        <p:txBody>
          <a:bodyPr wrap="none" rtlCol="0">
            <a:spAutoFit/>
          </a:bodyPr>
          <a:lstStyle/>
          <a:p>
            <a:r>
              <a:rPr lang="en-US" sz="2000" dirty="0">
                <a:solidFill>
                  <a:schemeClr val="bg1"/>
                </a:solidFill>
                <a:hlinkClick r:id="rId2">
                  <a:extLst>
                    <a:ext uri="{A12FA001-AC4F-418D-AE19-62706E023703}">
                      <ahyp:hlinkClr xmlns:ahyp="http://schemas.microsoft.com/office/drawing/2018/hyperlinkcolor" val="tx"/>
                    </a:ext>
                  </a:extLst>
                </a:hlinkClick>
              </a:rPr>
              <a:t>github.com/RefactoringCombos/ArlosCommitNotation</a:t>
            </a:r>
            <a:endParaRPr lang="en-US" sz="2000" dirty="0">
              <a:solidFill>
                <a:schemeClr val="bg1"/>
              </a:solidFill>
            </a:endParaRPr>
          </a:p>
        </p:txBody>
      </p:sp>
    </p:spTree>
    <p:extLst>
      <p:ext uri="{BB962C8B-B14F-4D97-AF65-F5344CB8AC3E}">
        <p14:creationId xmlns:p14="http://schemas.microsoft.com/office/powerpoint/2010/main" val="174568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3778817210"/>
              </p:ext>
            </p:extLst>
          </p:nvPr>
        </p:nvGraphicFramePr>
        <p:xfrm>
          <a:off x="1143000" y="742950"/>
          <a:ext cx="6096000" cy="29667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3839083428"/>
                    </a:ext>
                  </a:extLst>
                </a:gridCol>
                <a:gridCol w="4419600">
                  <a:extLst>
                    <a:ext uri="{9D8B030D-6E8A-4147-A177-3AD203B41FA5}">
                      <a16:colId xmlns:a16="http://schemas.microsoft.com/office/drawing/2014/main" val="20001"/>
                    </a:ext>
                  </a:extLst>
                </a:gridCol>
              </a:tblGrid>
              <a:tr h="370840">
                <a:tc>
                  <a:txBody>
                    <a:bodyPr/>
                    <a:lstStyle/>
                    <a:p>
                      <a:r>
                        <a:rPr lang="en-US" dirty="0"/>
                        <a:t>prefix</a:t>
                      </a:r>
                    </a:p>
                  </a:txBody>
                  <a:tcPr/>
                </a:tc>
                <a:tc>
                  <a:txBody>
                    <a:bodyPr/>
                    <a:lstStyle/>
                    <a:p>
                      <a:r>
                        <a:rPr lang="en-US" dirty="0"/>
                        <a:t>Risk</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F</a:t>
                      </a:r>
                    </a:p>
                  </a:txBody>
                  <a:tcPr>
                    <a:solidFill>
                      <a:schemeClr val="accent2">
                        <a:lumMod val="60000"/>
                        <a:lumOff val="40000"/>
                      </a:schemeClr>
                    </a:solidFill>
                  </a:tcPr>
                </a:tc>
                <a:tc>
                  <a:txBody>
                    <a:bodyPr/>
                    <a:lstStyle/>
                    <a:p>
                      <a:r>
                        <a:rPr lang="en-US" dirty="0"/>
                        <a:t>High</a:t>
                      </a:r>
                    </a:p>
                  </a:txBody>
                  <a:tcPr>
                    <a:solidFill>
                      <a:schemeClr val="accent2">
                        <a:lumMod val="60000"/>
                        <a:lumOff val="40000"/>
                      </a:schemeClr>
                    </a:solidFill>
                  </a:tcPr>
                </a:tc>
                <a:tc>
                  <a:txBody>
                    <a:bodyPr/>
                    <a:lstStyle/>
                    <a:p>
                      <a:r>
                        <a:rPr lang="en-US" dirty="0"/>
                        <a:t>Feature</a:t>
                      </a:r>
                    </a:p>
                  </a:txBody>
                  <a:tcPr>
                    <a:solidFill>
                      <a:schemeClr val="accent2">
                        <a:lumMod val="60000"/>
                        <a:lumOff val="40000"/>
                      </a:schemeClr>
                    </a:solidFill>
                  </a:tcPr>
                </a:tc>
                <a:extLst>
                  <a:ext uri="{0D108BD9-81ED-4DB2-BD59-A6C34878D82A}">
                    <a16:rowId xmlns:a16="http://schemas.microsoft.com/office/drawing/2014/main" val="10001"/>
                  </a:ext>
                </a:extLst>
              </a:tr>
              <a:tr h="370840">
                <a:tc>
                  <a:txBody>
                    <a:bodyPr/>
                    <a:lstStyle/>
                    <a:p>
                      <a:r>
                        <a:rPr lang="en-US" dirty="0"/>
                        <a:t>B</a:t>
                      </a:r>
                    </a:p>
                  </a:txBody>
                  <a:tcPr>
                    <a:solidFill>
                      <a:schemeClr val="accent2">
                        <a:lumMod val="60000"/>
                        <a:lumOff val="40000"/>
                      </a:schemeClr>
                    </a:solidFill>
                  </a:tcPr>
                </a:tc>
                <a:tc>
                  <a:txBody>
                    <a:bodyPr/>
                    <a:lstStyle/>
                    <a:p>
                      <a:r>
                        <a:rPr lang="en-US" dirty="0"/>
                        <a:t>High</a:t>
                      </a:r>
                    </a:p>
                  </a:txBody>
                  <a:tcPr>
                    <a:solidFill>
                      <a:schemeClr val="accent2">
                        <a:lumMod val="60000"/>
                        <a:lumOff val="40000"/>
                      </a:schemeClr>
                    </a:solidFill>
                  </a:tcPr>
                </a:tc>
                <a:tc>
                  <a:txBody>
                    <a:bodyPr/>
                    <a:lstStyle/>
                    <a:p>
                      <a:r>
                        <a:rPr lang="en-US" dirty="0"/>
                        <a:t>Bug</a:t>
                      </a:r>
                    </a:p>
                  </a:txBody>
                  <a:tcPr>
                    <a:solidFill>
                      <a:schemeClr val="accent2">
                        <a:lumMod val="60000"/>
                        <a:lumOff val="40000"/>
                      </a:schemeClr>
                    </a:solidFill>
                  </a:tcPr>
                </a:tc>
                <a:extLst>
                  <a:ext uri="{0D108BD9-81ED-4DB2-BD59-A6C34878D82A}">
                    <a16:rowId xmlns:a16="http://schemas.microsoft.com/office/drawing/2014/main" val="10002"/>
                  </a:ext>
                </a:extLst>
              </a:tr>
              <a:tr h="370840">
                <a:tc>
                  <a:txBody>
                    <a:bodyPr/>
                    <a:lstStyle/>
                    <a:p>
                      <a:r>
                        <a:rPr lang="en-US" dirty="0"/>
                        <a:t>t</a:t>
                      </a:r>
                    </a:p>
                  </a:txBody>
                  <a:tcPr/>
                </a:tc>
                <a:tc>
                  <a:txBody>
                    <a:bodyPr/>
                    <a:lstStyle/>
                    <a:p>
                      <a:r>
                        <a:rPr lang="en-US" dirty="0"/>
                        <a:t>low</a:t>
                      </a:r>
                    </a:p>
                  </a:txBody>
                  <a:tcPr/>
                </a:tc>
                <a:tc>
                  <a:txBody>
                    <a:bodyPr/>
                    <a:lstStyle/>
                    <a:p>
                      <a:r>
                        <a:rPr lang="en-US" dirty="0"/>
                        <a:t>Test</a:t>
                      </a:r>
                      <a:r>
                        <a:rPr lang="en-US" baseline="0" dirty="0"/>
                        <a:t> only</a:t>
                      </a:r>
                      <a:endParaRPr lang="en-US" dirty="0"/>
                    </a:p>
                  </a:txBody>
                  <a:tcPr/>
                </a:tc>
                <a:extLst>
                  <a:ext uri="{0D108BD9-81ED-4DB2-BD59-A6C34878D82A}">
                    <a16:rowId xmlns:a16="http://schemas.microsoft.com/office/drawing/2014/main" val="10003"/>
                  </a:ext>
                </a:extLst>
              </a:tr>
              <a:tr h="370840">
                <a:tc>
                  <a:txBody>
                    <a:bodyPr/>
                    <a:lstStyle/>
                    <a:p>
                      <a:r>
                        <a:rPr lang="en-US" dirty="0"/>
                        <a:t>r</a:t>
                      </a:r>
                    </a:p>
                  </a:txBody>
                  <a:tcPr/>
                </a:tc>
                <a:tc>
                  <a:txBody>
                    <a:bodyPr/>
                    <a:lstStyle/>
                    <a:p>
                      <a:r>
                        <a:rPr lang="en-US" dirty="0"/>
                        <a:t>low</a:t>
                      </a:r>
                    </a:p>
                  </a:txBody>
                  <a:tcPr/>
                </a:tc>
                <a:tc>
                  <a:txBody>
                    <a:bodyPr/>
                    <a:lstStyle/>
                    <a:p>
                      <a:r>
                        <a:rPr lang="en-US" dirty="0"/>
                        <a:t>Provable</a:t>
                      </a:r>
                      <a:r>
                        <a:rPr lang="en-US" baseline="0" dirty="0"/>
                        <a:t> Refactor</a:t>
                      </a:r>
                      <a:endParaRPr lang="en-US" dirty="0"/>
                    </a:p>
                  </a:txBody>
                  <a:tcPr/>
                </a:tc>
                <a:extLst>
                  <a:ext uri="{0D108BD9-81ED-4DB2-BD59-A6C34878D82A}">
                    <a16:rowId xmlns:a16="http://schemas.microsoft.com/office/drawing/2014/main" val="10004"/>
                  </a:ext>
                </a:extLst>
              </a:tr>
              <a:tr h="370840">
                <a:tc>
                  <a:txBody>
                    <a:bodyPr/>
                    <a:lstStyle/>
                    <a:p>
                      <a:r>
                        <a:rPr lang="en-US" dirty="0"/>
                        <a:t>a</a:t>
                      </a:r>
                    </a:p>
                  </a:txBody>
                  <a:tcPr/>
                </a:tc>
                <a:tc>
                  <a:txBody>
                    <a:bodyPr/>
                    <a:lstStyle/>
                    <a:p>
                      <a:r>
                        <a:rPr lang="en-US" dirty="0"/>
                        <a:t>low</a:t>
                      </a:r>
                    </a:p>
                  </a:txBody>
                  <a:tcPr/>
                </a:tc>
                <a:tc>
                  <a:txBody>
                    <a:bodyPr/>
                    <a:lstStyle/>
                    <a:p>
                      <a:r>
                        <a:rPr lang="en-US"/>
                        <a:t>Automated formatting / generation</a:t>
                      </a:r>
                      <a:r>
                        <a:rPr lang="en-US" baseline="0"/>
                        <a:t> </a:t>
                      </a:r>
                      <a:endParaRPr lang="en-US" dirty="0"/>
                    </a:p>
                  </a:txBody>
                  <a:tcPr/>
                </a:tc>
                <a:extLst>
                  <a:ext uri="{0D108BD9-81ED-4DB2-BD59-A6C34878D82A}">
                    <a16:rowId xmlns:a16="http://schemas.microsoft.com/office/drawing/2014/main" val="10005"/>
                  </a:ext>
                </a:extLst>
              </a:tr>
              <a:tr h="370840">
                <a:tc>
                  <a:txBody>
                    <a:bodyPr/>
                    <a:lstStyle/>
                    <a:p>
                      <a:r>
                        <a:rPr lang="en-US" sz="1800" b="0" i="0" kern="1200" dirty="0">
                          <a:solidFill>
                            <a:schemeClr val="dk1"/>
                          </a:solidFill>
                          <a:effectLst/>
                          <a:latin typeface="+mn-lt"/>
                          <a:ea typeface="+mn-ea"/>
                          <a:cs typeface="+mn-cs"/>
                        </a:rPr>
                        <a:t>R!!</a:t>
                      </a:r>
                      <a:endParaRPr lang="en-US" dirty="0"/>
                    </a:p>
                  </a:txBody>
                  <a:tcPr>
                    <a:solidFill>
                      <a:srgbClr val="D99694"/>
                    </a:solidFill>
                  </a:tcPr>
                </a:tc>
                <a:tc>
                  <a:txBody>
                    <a:bodyPr/>
                    <a:lstStyle/>
                    <a:p>
                      <a:r>
                        <a:rPr lang="en-US" dirty="0"/>
                        <a:t>High</a:t>
                      </a:r>
                    </a:p>
                  </a:txBody>
                  <a:tcPr>
                    <a:solidFill>
                      <a:srgbClr val="D99694"/>
                    </a:solidFill>
                  </a:tcPr>
                </a:tc>
                <a:tc>
                  <a:txBody>
                    <a:bodyPr/>
                    <a:lstStyle/>
                    <a:p>
                      <a:r>
                        <a:rPr lang="en-US"/>
                        <a:t>non-provable refactoring</a:t>
                      </a:r>
                      <a:endParaRPr lang="en-US" dirty="0"/>
                    </a:p>
                  </a:txBody>
                  <a:tcPr>
                    <a:solidFill>
                      <a:srgbClr val="D99694"/>
                    </a:solidFill>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4086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0535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
        <p:nvSpPr>
          <p:cNvPr id="9" name="Freeform 8">
            <a:extLst>
              <a:ext uri="{FF2B5EF4-FFF2-40B4-BE49-F238E27FC236}">
                <a16:creationId xmlns:a16="http://schemas.microsoft.com/office/drawing/2014/main" id="{F4D388ED-00BE-0749-B281-5CF63AB91EE0}"/>
              </a:ext>
            </a:extLst>
          </p:cNvPr>
          <p:cNvSpPr/>
          <p:nvPr/>
        </p:nvSpPr>
        <p:spPr>
          <a:xfrm>
            <a:off x="0" y="0"/>
            <a:ext cx="9144000" cy="5143500"/>
          </a:xfrm>
          <a:custGeom>
            <a:avLst/>
            <a:gdLst>
              <a:gd name="connsiteX0" fmla="*/ 940241 w 9144000"/>
              <a:gd name="connsiteY0" fmla="*/ 124926 h 5143500"/>
              <a:gd name="connsiteX1" fmla="*/ 940241 w 9144000"/>
              <a:gd name="connsiteY1" fmla="*/ 4933950 h 5143500"/>
              <a:gd name="connsiteX2" fmla="*/ 1096377 w 9144000"/>
              <a:gd name="connsiteY2" fmla="*/ 4933950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940241" y="124926"/>
                </a:moveTo>
                <a:lnTo>
                  <a:pt x="940241" y="4933950"/>
                </a:lnTo>
                <a:lnTo>
                  <a:pt x="1096377" y="4933950"/>
                </a:lnTo>
                <a:lnTo>
                  <a:pt x="1096377" y="124926"/>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06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
        <p:nvSpPr>
          <p:cNvPr id="10" name="Freeform 9">
            <a:extLst>
              <a:ext uri="{FF2B5EF4-FFF2-40B4-BE49-F238E27FC236}">
                <a16:creationId xmlns:a16="http://schemas.microsoft.com/office/drawing/2014/main" id="{22A77839-5ED8-5046-975A-11B46E724ADE}"/>
              </a:ext>
            </a:extLst>
          </p:cNvPr>
          <p:cNvSpPr/>
          <p:nvPr/>
        </p:nvSpPr>
        <p:spPr>
          <a:xfrm>
            <a:off x="0" y="0"/>
            <a:ext cx="9144000" cy="5143500"/>
          </a:xfrm>
          <a:custGeom>
            <a:avLst/>
            <a:gdLst>
              <a:gd name="connsiteX0" fmla="*/ 940241 w 9144000"/>
              <a:gd name="connsiteY0" fmla="*/ 285750 h 5143500"/>
              <a:gd name="connsiteX1" fmla="*/ 940241 w 9144000"/>
              <a:gd name="connsiteY1" fmla="*/ 4933950 h 5143500"/>
              <a:gd name="connsiteX2" fmla="*/ 1096377 w 9144000"/>
              <a:gd name="connsiteY2" fmla="*/ 4933950 h 5143500"/>
              <a:gd name="connsiteX3" fmla="*/ 1096377 w 9144000"/>
              <a:gd name="connsiteY3" fmla="*/ 285750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940241" y="285750"/>
                </a:moveTo>
                <a:lnTo>
                  <a:pt x="940241" y="4933950"/>
                </a:lnTo>
                <a:lnTo>
                  <a:pt x="1096377" y="4933950"/>
                </a:lnTo>
                <a:lnTo>
                  <a:pt x="1096377" y="285750"/>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9759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a:t>
            </a:r>
            <a:r>
              <a:rPr lang="en-US" sz="800">
                <a:solidFill>
                  <a:srgbClr val="2FB41D"/>
                </a:solidFill>
                <a:latin typeface="Menlo" panose="020B0609030804020204" pitchFamily="49" charset="0"/>
              </a:rPr>
              <a:t>) </a:t>
            </a:r>
            <a:r>
              <a:rPr lang="en-US" sz="800" b="1">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
        <p:nvSpPr>
          <p:cNvPr id="5" name="Freeform 4">
            <a:extLst>
              <a:ext uri="{FF2B5EF4-FFF2-40B4-BE49-F238E27FC236}">
                <a16:creationId xmlns:a16="http://schemas.microsoft.com/office/drawing/2014/main" id="{36736E26-042E-0945-BB5E-A3E70178F6A7}"/>
              </a:ext>
            </a:extLst>
          </p:cNvPr>
          <p:cNvSpPr/>
          <p:nvPr/>
        </p:nvSpPr>
        <p:spPr>
          <a:xfrm>
            <a:off x="0" y="-1"/>
            <a:ext cx="9144000" cy="5143500"/>
          </a:xfrm>
          <a:custGeom>
            <a:avLst/>
            <a:gdLst>
              <a:gd name="connsiteX0" fmla="*/ 940241 w 9144000"/>
              <a:gd name="connsiteY0" fmla="*/ 124926 h 5143500"/>
              <a:gd name="connsiteX1" fmla="*/ 940241 w 9144000"/>
              <a:gd name="connsiteY1" fmla="*/ 285749 h 5143500"/>
              <a:gd name="connsiteX2" fmla="*/ 1096377 w 9144000"/>
              <a:gd name="connsiteY2" fmla="*/ 285749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940241" y="124926"/>
                </a:moveTo>
                <a:lnTo>
                  <a:pt x="940241" y="285749"/>
                </a:lnTo>
                <a:lnTo>
                  <a:pt x="1096377" y="285749"/>
                </a:lnTo>
                <a:lnTo>
                  <a:pt x="1096377" y="124926"/>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45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C2EF9FB6-B7DC-2142-A103-05B6BB4A8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01" y="0"/>
            <a:ext cx="5333197" cy="5143500"/>
          </a:xfrm>
          <a:prstGeom prst="rect">
            <a:avLst/>
          </a:prstGeom>
        </p:spPr>
      </p:pic>
    </p:spTree>
    <p:extLst>
      <p:ext uri="{BB962C8B-B14F-4D97-AF65-F5344CB8AC3E}">
        <p14:creationId xmlns:p14="http://schemas.microsoft.com/office/powerpoint/2010/main" val="43669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86307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21711306"/>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1503</TotalTime>
  <Words>2611</Words>
  <Application>Microsoft Macintosh PowerPoint</Application>
  <PresentationFormat>On-screen Show (16:9)</PresentationFormat>
  <Paragraphs>234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Menlo</vt:lpstr>
      <vt:lpstr>Q1_Kickoff-PPT-Template-2</vt:lpstr>
      <vt:lpstr>Arlo Git Notation github.com/RefactoringCombos/ArlosCommitNotation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95</cp:revision>
  <dcterms:created xsi:type="dcterms:W3CDTF">2016-01-26T00:10:02Z</dcterms:created>
  <dcterms:modified xsi:type="dcterms:W3CDTF">2019-12-12T14:14:50Z</dcterms:modified>
  <cp:category/>
</cp:coreProperties>
</file>