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wdp" ContentType="image/vnd.ms-photo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305" r:id="rId3"/>
    <p:sldId id="296" r:id="rId4"/>
    <p:sldId id="301" r:id="rId5"/>
    <p:sldId id="304" r:id="rId6"/>
    <p:sldId id="292" r:id="rId7"/>
    <p:sldId id="298" r:id="rId8"/>
    <p:sldId id="299" r:id="rId9"/>
    <p:sldId id="293" r:id="rId10"/>
    <p:sldId id="306" r:id="rId11"/>
    <p:sldId id="307" r:id="rId12"/>
    <p:sldId id="294" r:id="rId13"/>
    <p:sldId id="297" r:id="rId14"/>
    <p:sldId id="300" r:id="rId15"/>
    <p:sldId id="295" r:id="rId16"/>
    <p:sldId id="310" r:id="rId17"/>
    <p:sldId id="303" r:id="rId18"/>
    <p:sldId id="311" r:id="rId19"/>
    <p:sldId id="309" r:id="rId20"/>
    <p:sldId id="302" r:id="rId21"/>
    <p:sldId id="308" r:id="rId22"/>
    <p:sldId id="287" r:id="rId23"/>
    <p:sldId id="272" r:id="rId24"/>
  </p:sldIdLst>
  <p:sldSz cx="9144000" cy="6858000" type="screen4x3"/>
  <p:notesSz cx="6858000" cy="9144000"/>
  <p:defaultTextStyle>
    <a:defPPr>
      <a:defRPr lang="en-US"/>
    </a:defPPr>
    <a:lvl1pPr marL="0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030A"/>
    <a:srgbClr val="575757"/>
    <a:srgbClr val="2B4D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-1864" y="-112"/>
      </p:cViewPr>
      <p:guideLst>
        <p:guide orient="horz" pos="2160"/>
        <p:guide pos="288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2" d="100"/>
        <a:sy n="132" d="100"/>
      </p:scale>
      <p:origin x="0" y="20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8E7EDD-6406-4A41-9393-8F7AD46F97CF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C6EE63-5EE6-514E-80CC-4C87CFA5C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335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05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117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174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23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292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349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40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466" algn="l" defTabSz="4570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528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2130427"/>
            <a:ext cx="7772399" cy="1470024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886199"/>
            <a:ext cx="6400801" cy="17526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0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4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1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399" y="274638"/>
            <a:ext cx="2057401" cy="5851527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2" y="274638"/>
            <a:ext cx="6019799" cy="5851527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064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5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399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6"/>
            <a:ext cx="7772399" cy="1500185"/>
          </a:xfrm>
        </p:spPr>
        <p:txBody>
          <a:bodyPr anchor="b"/>
          <a:lstStyle>
            <a:lvl1pPr marL="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45705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1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371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82823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28529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74234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19940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65646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2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1" y="1600201"/>
            <a:ext cx="4038599" cy="4525962"/>
          </a:xfrm>
        </p:spPr>
        <p:txBody>
          <a:bodyPr/>
          <a:lstStyle>
            <a:lvl1pPr>
              <a:defRPr sz="2800"/>
            </a:lvl1pPr>
            <a:lvl2pPr>
              <a:defRPr sz="25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58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7"/>
            <a:ext cx="4040188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2"/>
            <a:ext cx="4041775" cy="639763"/>
          </a:xfrm>
        </p:spPr>
        <p:txBody>
          <a:bodyPr anchor="b"/>
          <a:lstStyle>
            <a:lvl1pPr marL="0" indent="0">
              <a:buNone/>
              <a:defRPr sz="2500" b="1"/>
            </a:lvl1pPr>
            <a:lvl2pPr marL="457057" indent="0">
              <a:buNone/>
              <a:defRPr sz="2100" b="1"/>
            </a:lvl2pPr>
            <a:lvl3pPr marL="914117" indent="0">
              <a:buNone/>
              <a:defRPr sz="1800" b="1"/>
            </a:lvl3pPr>
            <a:lvl4pPr marL="1371174" indent="0">
              <a:buNone/>
              <a:defRPr sz="1500" b="1"/>
            </a:lvl4pPr>
            <a:lvl5pPr marL="1828232" indent="0">
              <a:buNone/>
              <a:defRPr sz="1500" b="1"/>
            </a:lvl5pPr>
            <a:lvl6pPr marL="2285292" indent="0">
              <a:buNone/>
              <a:defRPr sz="1500" b="1"/>
            </a:lvl6pPr>
            <a:lvl7pPr marL="2742349" indent="0">
              <a:buNone/>
              <a:defRPr sz="1500" b="1"/>
            </a:lvl7pPr>
            <a:lvl8pPr marL="3199406" indent="0">
              <a:buNone/>
              <a:defRPr sz="1500" b="1"/>
            </a:lvl8pPr>
            <a:lvl9pPr marL="3656466" indent="0">
              <a:buNone/>
              <a:defRPr sz="15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7"/>
            <a:ext cx="4041775" cy="3951288"/>
          </a:xfrm>
        </p:spPr>
        <p:txBody>
          <a:bodyPr/>
          <a:lstStyle>
            <a:lvl1pPr>
              <a:defRPr sz="25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6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91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3"/>
            <a:ext cx="3008314" cy="1162048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4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5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4" cy="4691062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90" y="4800604"/>
            <a:ext cx="5486401" cy="566737"/>
          </a:xfrm>
        </p:spPr>
        <p:txBody>
          <a:bodyPr anchor="b"/>
          <a:lstStyle>
            <a:lvl1pPr algn="l">
              <a:defRPr sz="21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90" y="612779"/>
            <a:ext cx="5486401" cy="4114800"/>
          </a:xfrm>
        </p:spPr>
        <p:txBody>
          <a:bodyPr/>
          <a:lstStyle>
            <a:lvl1pPr marL="0" indent="0">
              <a:buNone/>
              <a:defRPr sz="3100"/>
            </a:lvl1pPr>
            <a:lvl2pPr marL="457057" indent="0">
              <a:buNone/>
              <a:defRPr sz="2800"/>
            </a:lvl2pPr>
            <a:lvl3pPr marL="914117" indent="0">
              <a:buNone/>
              <a:defRPr sz="2500"/>
            </a:lvl3pPr>
            <a:lvl4pPr marL="1371174" indent="0">
              <a:buNone/>
              <a:defRPr sz="2100"/>
            </a:lvl4pPr>
            <a:lvl5pPr marL="1828232" indent="0">
              <a:buNone/>
              <a:defRPr sz="2100"/>
            </a:lvl5pPr>
            <a:lvl6pPr marL="2285292" indent="0">
              <a:buNone/>
              <a:defRPr sz="2100"/>
            </a:lvl6pPr>
            <a:lvl7pPr marL="2742349" indent="0">
              <a:buNone/>
              <a:defRPr sz="2100"/>
            </a:lvl7pPr>
            <a:lvl8pPr marL="3199406" indent="0">
              <a:buNone/>
              <a:defRPr sz="2100"/>
            </a:lvl8pPr>
            <a:lvl9pPr marL="3656466" indent="0">
              <a:buNone/>
              <a:defRPr sz="2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90" y="5367339"/>
            <a:ext cx="5486401" cy="804863"/>
          </a:xfrm>
        </p:spPr>
        <p:txBody>
          <a:bodyPr/>
          <a:lstStyle>
            <a:lvl1pPr marL="0" indent="0">
              <a:buNone/>
              <a:defRPr sz="1500"/>
            </a:lvl1pPr>
            <a:lvl2pPr marL="457057" indent="0">
              <a:buNone/>
              <a:defRPr sz="1200"/>
            </a:lvl2pPr>
            <a:lvl3pPr marL="914117" indent="0">
              <a:buNone/>
              <a:defRPr sz="900"/>
            </a:lvl3pPr>
            <a:lvl4pPr marL="1371174" indent="0">
              <a:buNone/>
              <a:defRPr sz="900"/>
            </a:lvl4pPr>
            <a:lvl5pPr marL="1828232" indent="0">
              <a:buNone/>
              <a:defRPr sz="900"/>
            </a:lvl5pPr>
            <a:lvl6pPr marL="2285292" indent="0">
              <a:buNone/>
              <a:defRPr sz="900"/>
            </a:lvl6pPr>
            <a:lvl7pPr marL="2742349" indent="0">
              <a:buNone/>
              <a:defRPr sz="900"/>
            </a:lvl7pPr>
            <a:lvl8pPr marL="3199406" indent="0">
              <a:buNone/>
              <a:defRPr sz="900"/>
            </a:lvl8pPr>
            <a:lvl9pPr marL="3656466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05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1142999"/>
          </a:xfrm>
          <a:prstGeom prst="rect">
            <a:avLst/>
          </a:prstGeom>
        </p:spPr>
        <p:txBody>
          <a:bodyPr vert="horz" lIns="91412" tIns="45704" rIns="91412" bIns="45704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600201"/>
            <a:ext cx="8229599" cy="4525962"/>
          </a:xfrm>
          <a:prstGeom prst="rect">
            <a:avLst/>
          </a:prstGeom>
        </p:spPr>
        <p:txBody>
          <a:bodyPr vert="horz" lIns="91412" tIns="45704" rIns="91412" bIns="45704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ABD0F-E43C-9343-80E3-B733E3541CC1}" type="datetimeFigureOut">
              <a:rPr lang="en-US" smtClean="0"/>
              <a:t>6/12/16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2" y="6356353"/>
            <a:ext cx="2895601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1" y="6356353"/>
            <a:ext cx="2133599" cy="365127"/>
          </a:xfrm>
          <a:prstGeom prst="rect">
            <a:avLst/>
          </a:prstGeom>
        </p:spPr>
        <p:txBody>
          <a:bodyPr vert="horz" lIns="91412" tIns="45704" rIns="91412" bIns="4570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41B9D-205A-8042-9B68-3F117E5A28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3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xStyles>
    <p:titleStyle>
      <a:lvl1pPr algn="ctr" defTabSz="457057" rtl="0" eaLnBrk="1" latinLnBrk="0" hangingPunct="1">
        <a:spcBef>
          <a:spcPct val="0"/>
        </a:spcBef>
        <a:buNone/>
        <a:defRPr sz="4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793" indent="-342793" algn="l" defTabSz="457057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1pPr>
      <a:lvl2pPr marL="742721" indent="-285661" algn="l" defTabSz="457057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646" indent="-228529" algn="l" defTabSz="457057" rtl="0" eaLnBrk="1" latinLnBrk="0" hangingPunct="1">
        <a:spcBef>
          <a:spcPct val="20000"/>
        </a:spcBef>
        <a:buFont typeface="Arial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703" indent="-228529" algn="l" defTabSz="457057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60" indent="-228529" algn="l" defTabSz="457057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20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78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3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95" indent="-228529" algn="l" defTabSz="457057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17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74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3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92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49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40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66" algn="l" defTabSz="45705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microsoft.com/office/2007/relationships/hdphoto" Target="../media/hdphoto1.wdp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Strong-Style Pairing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/>
              <a:t>Maaret</a:t>
            </a:r>
            <a:r>
              <a:rPr lang="en-US" dirty="0" smtClean="0"/>
              <a:t> </a:t>
            </a:r>
            <a:r>
              <a:rPr lang="en-US" dirty="0" err="1" smtClean="0"/>
              <a:t>Pyhäjärvi</a:t>
            </a:r>
            <a:r>
              <a:rPr lang="en-US" dirty="0" smtClean="0"/>
              <a:t> &amp; Llewellyn Falco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454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Rules of </a:t>
            </a:r>
            <a:r>
              <a:rPr lang="en-US" b="1" dirty="0" err="1" smtClean="0"/>
              <a:t>Improv</a:t>
            </a:r>
            <a:r>
              <a:rPr lang="en-US" b="1" dirty="0" smtClean="0"/>
              <a:t> 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Agree</a:t>
            </a:r>
            <a:br>
              <a:rPr lang="en-US" b="1" dirty="0" smtClean="0"/>
            </a:br>
            <a:r>
              <a:rPr lang="en-US" b="1" dirty="0" smtClean="0"/>
              <a:t>Yes, and…</a:t>
            </a:r>
            <a:br>
              <a:rPr lang="en-US" b="1" dirty="0" smtClean="0"/>
            </a:br>
            <a:r>
              <a:rPr lang="en-US" b="1" dirty="0" smtClean="0"/>
              <a:t>Statements</a:t>
            </a:r>
            <a:br>
              <a:rPr lang="en-US" b="1" dirty="0" smtClean="0"/>
            </a:br>
            <a:r>
              <a:rPr lang="en-US" b="1" dirty="0" smtClean="0"/>
              <a:t>there are no mistakes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973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Rules of Pairing</a:t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Try it</a:t>
            </a:r>
            <a:br>
              <a:rPr lang="en-US" b="1" dirty="0" smtClean="0"/>
            </a:br>
            <a:r>
              <a:rPr lang="en-US" b="1" dirty="0" smtClean="0"/>
              <a:t>Yes, and…</a:t>
            </a:r>
            <a:br>
              <a:rPr lang="en-US" b="1" dirty="0" smtClean="0"/>
            </a:br>
            <a:r>
              <a:rPr lang="en-US" b="1" dirty="0" smtClean="0"/>
              <a:t>Do first, explain later</a:t>
            </a:r>
            <a:br>
              <a:rPr lang="en-US" b="1" dirty="0" smtClean="0"/>
            </a:br>
            <a:r>
              <a:rPr lang="en-US" b="1" dirty="0" smtClean="0"/>
              <a:t>Look for wins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26001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(Exercise)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How to start pairing.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2714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Trust is built on </a:t>
            </a:r>
            <a:br>
              <a:rPr lang="en-US" b="1" dirty="0" smtClean="0"/>
            </a:br>
            <a:r>
              <a:rPr lang="en-US" b="1" dirty="0" smtClean="0"/>
              <a:t>Many small successes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66617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Coding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95946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Fizz Buzz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 smtClean="0"/>
              <a:t>1, 2, Fizz, 4, Buzz, </a:t>
            </a:r>
            <a:br>
              <a:rPr lang="en-US" sz="3200" dirty="0" smtClean="0"/>
            </a:br>
            <a:r>
              <a:rPr lang="en-US" sz="3200" dirty="0" smtClean="0"/>
              <a:t>Fizz, 7, 8, Fizz, Buzz,</a:t>
            </a:r>
            <a:br>
              <a:rPr lang="en-US" sz="3200" dirty="0" smtClean="0"/>
            </a:br>
            <a:r>
              <a:rPr lang="en-US" sz="3200" dirty="0" smtClean="0"/>
              <a:t> 11, Fizz, 13, 14, FizzBuzz,</a:t>
            </a:r>
            <a:br>
              <a:rPr lang="en-US" sz="3200" dirty="0" smtClean="0"/>
            </a:br>
            <a:r>
              <a:rPr lang="en-US" sz="3200" dirty="0" smtClean="0"/>
              <a:t> 16, 17, Fizz, 19, Buzz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026983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Mobbing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14722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Reese’s exercise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922938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Switching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dirty="0" smtClean="0"/>
              <a:t>on time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on task</a:t>
            </a:r>
            <a:br>
              <a:rPr lang="en-US" dirty="0" smtClean="0"/>
            </a:br>
            <a:r>
              <a:rPr lang="en-US" dirty="0" smtClean="0"/>
              <a:t>on idea</a:t>
            </a:r>
          </a:p>
        </p:txBody>
      </p:sp>
    </p:spTree>
    <p:extLst>
      <p:ext uri="{BB962C8B-B14F-4D97-AF65-F5344CB8AC3E}">
        <p14:creationId xmlns:p14="http://schemas.microsoft.com/office/powerpoint/2010/main" val="3064202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the beginning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 smtClean="0"/>
              <a:t>(stories of pairing with </a:t>
            </a:r>
            <a:r>
              <a:rPr lang="en-US" sz="3200" i="1" dirty="0"/>
              <a:t>L</a:t>
            </a:r>
            <a:r>
              <a:rPr lang="en-US" sz="3200" i="1" dirty="0" smtClean="0"/>
              <a:t>lewellyn)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246015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Homework Assignment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258791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19560" y="31465"/>
            <a:ext cx="9107732" cy="678892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81565" tIns="40782" rIns="81565" bIns="40782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5269" y="521680"/>
            <a:ext cx="6319851" cy="1268774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200" b="1" dirty="0">
                <a:latin typeface="News Gothic MT"/>
                <a:cs typeface="News Gothic MT"/>
              </a:rPr>
              <a:t>ROI of spending </a:t>
            </a:r>
            <a:r>
              <a:rPr lang="en-US" sz="4400" dirty="0">
                <a:latin typeface="Futura"/>
                <a:cs typeface="Futura"/>
              </a:rPr>
              <a:t>1 hour </a:t>
            </a:r>
            <a:r>
              <a:rPr lang="en-US" sz="2200" b="1" dirty="0">
                <a:latin typeface="News Gothic MT"/>
                <a:cs typeface="News Gothic MT"/>
              </a:rPr>
              <a:t>a day </a:t>
            </a:r>
          </a:p>
          <a:p>
            <a:pPr algn="ctr"/>
            <a:r>
              <a:rPr lang="en-US" sz="2200" b="1" dirty="0">
                <a:latin typeface="News Gothic MT"/>
                <a:cs typeface="News Gothic MT"/>
              </a:rPr>
              <a:t>learning for a 1% increase</a:t>
            </a:r>
            <a:endParaRPr lang="en-US" sz="2900" b="1" dirty="0">
              <a:latin typeface="News Gothic MT"/>
              <a:cs typeface="News Gothic MT"/>
            </a:endParaRPr>
          </a:p>
        </p:txBody>
      </p:sp>
      <p:sp>
        <p:nvSpPr>
          <p:cNvPr id="4" name="Rectangle 3"/>
          <p:cNvSpPr/>
          <p:nvPr/>
        </p:nvSpPr>
        <p:spPr>
          <a:xfrm rot="16200000">
            <a:off x="-3589231" y="3103783"/>
            <a:ext cx="8107976" cy="699388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sz="2900" b="1" dirty="0">
                <a:latin typeface="News Gothic MT"/>
                <a:cs typeface="News Gothic MT"/>
              </a:rPr>
              <a:t>Output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798830" y="486518"/>
            <a:ext cx="0" cy="6083121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05265" y="5915863"/>
            <a:ext cx="7088467" cy="42983"/>
          </a:xfrm>
          <a:prstGeom prst="line">
            <a:avLst/>
          </a:prstGeom>
          <a:ln w="28575" cmpd="sng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935705" y="5165444"/>
            <a:ext cx="7596515" cy="12537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918996" y="376125"/>
            <a:ext cx="7585885" cy="4989916"/>
          </a:xfrm>
          <a:custGeom>
            <a:avLst/>
            <a:gdLst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  <a:gd name="connsiteX0" fmla="*/ 0 w 2882900"/>
              <a:gd name="connsiteY0" fmla="*/ 1263650 h 1263650"/>
              <a:gd name="connsiteX1" fmla="*/ 2882900 w 2882900"/>
              <a:gd name="connsiteY1" fmla="*/ 0 h 1263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82900" h="1263650">
                <a:moveTo>
                  <a:pt x="0" y="1263650"/>
                </a:moveTo>
                <a:cubicBezTo>
                  <a:pt x="741362" y="1109662"/>
                  <a:pt x="1993900" y="1054100"/>
                  <a:pt x="2882900" y="0"/>
                </a:cubicBezTo>
              </a:path>
            </a:pathLst>
          </a:custGeom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lIns="250664" tIns="125332" rIns="250664" bIns="125332"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02032" y="3980727"/>
            <a:ext cx="1832838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28 days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1625925" y="4620256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3542307" y="3128177"/>
            <a:ext cx="1832838" cy="80711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2x (6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4366200" y="3767707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079536" y="3634301"/>
            <a:ext cx="2222297" cy="807110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>
                <a:latin typeface="News Gothic MT"/>
                <a:cs typeface="News Gothic MT"/>
              </a:rPr>
              <a:t>3</a:t>
            </a:r>
            <a:r>
              <a:rPr lang="en-US" b="1" dirty="0" smtClean="0">
                <a:latin typeface="News Gothic MT"/>
                <a:cs typeface="News Gothic MT"/>
              </a:rPr>
              <a:t>x (8.5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6025543" y="3282979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6040304" y="2706528"/>
            <a:ext cx="2596299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4x (10 months)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7094919" y="2355205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7170109" y="1800224"/>
            <a:ext cx="1832838" cy="530111"/>
          </a:xfrm>
          <a:prstGeom prst="rect">
            <a:avLst/>
          </a:prstGeom>
        </p:spPr>
        <p:txBody>
          <a:bodyPr wrap="square" lIns="250664" tIns="125332" rIns="250664" bIns="125332">
            <a:spAutoFit/>
          </a:bodyPr>
          <a:lstStyle/>
          <a:p>
            <a:pPr algn="ctr"/>
            <a:r>
              <a:rPr lang="en-US" b="1" dirty="0" smtClean="0">
                <a:latin typeface="News Gothic MT"/>
                <a:cs typeface="News Gothic MT"/>
              </a:rPr>
              <a:t>5x (1 year)</a:t>
            </a:r>
            <a:endParaRPr lang="en-US" b="1" dirty="0">
              <a:latin typeface="News Gothic MT"/>
              <a:cs typeface="News Gothic MT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7858381" y="1427432"/>
            <a:ext cx="0" cy="557723"/>
          </a:xfrm>
          <a:prstGeom prst="line">
            <a:avLst/>
          </a:prstGeom>
          <a:ln w="9525" cmpd="sng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9197" y="5205651"/>
            <a:ext cx="2229451" cy="1702499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381210" y="5971385"/>
            <a:ext cx="1609090" cy="468555"/>
          </a:xfrm>
          <a:prstGeom prst="rect">
            <a:avLst/>
          </a:prstGeom>
          <a:noFill/>
        </p:spPr>
        <p:txBody>
          <a:bodyPr wrap="none" lIns="250664" tIns="125332" rIns="250664" bIns="125332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</p:spTree>
    <p:extLst>
      <p:ext uri="{BB962C8B-B14F-4D97-AF65-F5344CB8AC3E}">
        <p14:creationId xmlns:p14="http://schemas.microsoft.com/office/powerpoint/2010/main" val="1574354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835769"/>
            <a:ext cx="9144000" cy="477021"/>
          </a:xfrm>
          <a:prstGeom prst="rect">
            <a:avLst/>
          </a:prstGeom>
          <a:noFill/>
        </p:spPr>
        <p:txBody>
          <a:bodyPr wrap="square" lIns="91412" tIns="45704" rIns="91412" bIns="45704" rtlCol="0">
            <a:spAutoFit/>
          </a:bodyPr>
          <a:lstStyle/>
          <a:p>
            <a:pPr algn="ctr"/>
            <a:r>
              <a:rPr lang="en-US" sz="2500" dirty="0"/>
              <a:t>#</a:t>
            </a:r>
            <a:r>
              <a:rPr lang="en-US" sz="2500" dirty="0" err="1"/>
              <a:t>MobProgrammingGuidebook</a:t>
            </a:r>
            <a:endParaRPr lang="en-US" sz="2500" dirty="0"/>
          </a:p>
        </p:txBody>
      </p:sp>
      <p:pic>
        <p:nvPicPr>
          <p:cNvPr id="26" name="Picture 25" descr="Screen Shot 2015-11-05 at 8.12.21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2" y="366258"/>
            <a:ext cx="6197601" cy="53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118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72297" y="3886199"/>
            <a:ext cx="6329492" cy="1535701"/>
          </a:xfrm>
          <a:prstGeom prst="rect">
            <a:avLst/>
          </a:prstGeom>
          <a:solidFill>
            <a:srgbClr val="FFFFFF">
              <a:alpha val="77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76829" y="2699355"/>
            <a:ext cx="2568881" cy="646503"/>
          </a:xfrm>
          <a:prstGeom prst="rect">
            <a:avLst/>
          </a:prstGeom>
          <a:solidFill>
            <a:srgbClr val="FFFFFF">
              <a:alpha val="78000"/>
            </a:srgbClr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2" tIns="45704" rIns="91412" bIns="45704" rtlCol="0" anchor="ctr"/>
          <a:lstStyle/>
          <a:p>
            <a:pPr algn="ctr"/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5801" y="2262910"/>
            <a:ext cx="7772399" cy="1470024"/>
          </a:xfrm>
        </p:spPr>
        <p:txBody>
          <a:bodyPr/>
          <a:lstStyle/>
          <a:p>
            <a:r>
              <a:rPr lang="en-US" b="1" dirty="0" smtClean="0"/>
              <a:t>Thank you.</a:t>
            </a:r>
            <a:endParaRPr lang="en-US" b="1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</a:t>
            </a:r>
            <a:r>
              <a:rPr lang="en-US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maaretp</a:t>
            </a:r>
            <a:endParaRPr lang="en-US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r"/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@LlewellynFalco</a:t>
            </a:r>
          </a:p>
          <a:p>
            <a:pPr algn="r"/>
            <a:r>
              <a:rPr lang="en-US" sz="21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(please connect with us through Twitter or LinkedIn)</a:t>
            </a:r>
          </a:p>
          <a:p>
            <a:pPr algn="r"/>
            <a:endParaRPr lang="en-US" sz="21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893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What is Strong Style?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4549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“</a:t>
            </a:r>
            <a:r>
              <a:rPr lang="en-US" dirty="0" smtClean="0"/>
              <a:t>For an </a:t>
            </a:r>
            <a:r>
              <a:rPr lang="en-US" dirty="0"/>
              <a:t>i</a:t>
            </a:r>
            <a:r>
              <a:rPr lang="en-US" dirty="0" smtClean="0"/>
              <a:t>dea to go from </a:t>
            </a:r>
            <a:br>
              <a:rPr lang="en-US" dirty="0" smtClean="0"/>
            </a:br>
            <a:r>
              <a:rPr lang="en-US" b="1" dirty="0" smtClean="0"/>
              <a:t>your</a:t>
            </a:r>
            <a:r>
              <a:rPr lang="en-US" dirty="0" smtClean="0"/>
              <a:t> </a:t>
            </a:r>
            <a:r>
              <a:rPr lang="en-US" b="1" dirty="0"/>
              <a:t>h</a:t>
            </a:r>
            <a:r>
              <a:rPr lang="en-US" b="1" dirty="0" smtClean="0"/>
              <a:t>ead </a:t>
            </a:r>
            <a:r>
              <a:rPr lang="en-US" dirty="0" smtClean="0"/>
              <a:t>to the </a:t>
            </a:r>
            <a:r>
              <a:rPr lang="en-US" b="1" dirty="0" smtClean="0"/>
              <a:t>computer</a:t>
            </a:r>
            <a:br>
              <a:rPr lang="en-US" b="1" dirty="0" smtClean="0"/>
            </a:br>
            <a:r>
              <a:rPr lang="en-US" b="1" dirty="0" smtClean="0"/>
              <a:t> </a:t>
            </a:r>
            <a:r>
              <a:rPr lang="en-US" dirty="0" smtClean="0"/>
              <a:t>it must go through</a:t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en-US" b="1" dirty="0" smtClean="0"/>
              <a:t>someone else’s hands”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18024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In the beginning 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sz="3200" i="1" dirty="0" smtClean="0"/>
              <a:t>(stories of Maaret watching other people work)</a:t>
            </a:r>
            <a:endParaRPr lang="en-US" sz="3200" i="1" dirty="0"/>
          </a:p>
        </p:txBody>
      </p:sp>
    </p:spTree>
    <p:extLst>
      <p:ext uri="{BB962C8B-B14F-4D97-AF65-F5344CB8AC3E}">
        <p14:creationId xmlns:p14="http://schemas.microsoft.com/office/powerpoint/2010/main" val="187635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Lines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9451" y="6273224"/>
            <a:ext cx="23645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</a:t>
            </a:r>
            <a:r>
              <a:rPr lang="en-US" sz="3200" b="1" dirty="0" err="1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maaretp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395529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Being a good driver/navigator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89864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/>
              <a:t>Highest level of abstraction</a:t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Intent</a:t>
            </a:r>
            <a:br>
              <a:rPr lang="en-US" b="1" dirty="0" smtClean="0"/>
            </a:br>
            <a:r>
              <a:rPr lang="en-US" b="1" dirty="0" smtClean="0"/>
              <a:t>Location</a:t>
            </a:r>
            <a:br>
              <a:rPr lang="en-US" b="1" dirty="0" smtClean="0"/>
            </a:br>
            <a:r>
              <a:rPr lang="en-US" b="1" dirty="0" smtClean="0"/>
              <a:t>Details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3540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1" y="274640"/>
            <a:ext cx="8229599" cy="6162776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Language (demo)</a:t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b="1" dirty="0" smtClean="0">
                <a:solidFill>
                  <a:srgbClr val="0000FF"/>
                </a:solidFill>
              </a:rPr>
              <a:t/>
            </a:r>
            <a:br>
              <a:rPr lang="en-US" b="1" dirty="0" smtClean="0">
                <a:solidFill>
                  <a:srgbClr val="0000FF"/>
                </a:solidFill>
              </a:rPr>
            </a:br>
            <a:r>
              <a:rPr lang="en-US" dirty="0" smtClean="0"/>
              <a:t>normal</a:t>
            </a:r>
            <a:br>
              <a:rPr lang="en-US" dirty="0" smtClean="0"/>
            </a:br>
            <a:r>
              <a:rPr lang="en-US" dirty="0" smtClean="0"/>
              <a:t>strong</a:t>
            </a:r>
            <a:br>
              <a:rPr lang="en-US" dirty="0" smtClean="0"/>
            </a:br>
            <a:r>
              <a:rPr lang="en-US" dirty="0" smtClean="0"/>
              <a:t>strong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89459" y="6273224"/>
            <a:ext cx="3854541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b="1" dirty="0" smtClean="0">
                <a:solidFill>
                  <a:schemeClr val="bg1">
                    <a:lumMod val="75000"/>
                  </a:schemeClr>
                </a:solidFill>
                <a:latin typeface="Arial Black"/>
                <a:cs typeface="Arial Black"/>
              </a:rPr>
              <a:t>@LlewellynFalco</a:t>
            </a:r>
            <a:endParaRPr lang="en-US" sz="3200" b="1" dirty="0">
              <a:solidFill>
                <a:schemeClr val="bg1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6078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146</Words>
  <Application>Microsoft Macintosh PowerPoint</Application>
  <PresentationFormat>On-screen Show (4:3)</PresentationFormat>
  <Paragraphs>44</Paragraphs>
  <Slides>23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Strong-Style Pairing</vt:lpstr>
      <vt:lpstr>In the beginning   (stories of pairing with Llewellyn)</vt:lpstr>
      <vt:lpstr>What is Strong Style?</vt:lpstr>
      <vt:lpstr>“For an idea to go from  your head to the computer  it must go through  someone else’s hands”</vt:lpstr>
      <vt:lpstr>In the beginning   (stories of Maaret watching other people work)</vt:lpstr>
      <vt:lpstr>Lines</vt:lpstr>
      <vt:lpstr>Being a good driver/navigator</vt:lpstr>
      <vt:lpstr>Highest level of abstraction  Intent Location Details</vt:lpstr>
      <vt:lpstr>Language (demo)  normal strong strong</vt:lpstr>
      <vt:lpstr>Rules of Improv   Agree Yes, and… Statements there are no mistakes</vt:lpstr>
      <vt:lpstr>Rules of Pairing  Try it Yes, and… Do first, explain later Look for wins</vt:lpstr>
      <vt:lpstr>Language (Exercise)</vt:lpstr>
      <vt:lpstr>How to start pairing.</vt:lpstr>
      <vt:lpstr>Trust is built on  Many small successes</vt:lpstr>
      <vt:lpstr>Coding exercise</vt:lpstr>
      <vt:lpstr>Fizz Buzz  1, 2, Fizz, 4, Buzz,  Fizz, 7, 8, Fizz, Buzz,  11, Fizz, 13, 14, FizzBuzz,  16, 17, Fizz, 19, Buzz</vt:lpstr>
      <vt:lpstr>Mobbing exercise</vt:lpstr>
      <vt:lpstr>Reese’s exercise</vt:lpstr>
      <vt:lpstr>Switching  on time on task on idea</vt:lpstr>
      <vt:lpstr>Homework Assignment</vt:lpstr>
      <vt:lpstr>PowerPoint Presentation</vt:lpstr>
      <vt:lpstr>PowerPoint Presentation</vt:lpstr>
      <vt:lpstr>Thank you.</vt:lpstr>
    </vt:vector>
  </TitlesOfParts>
  <Manager/>
  <Company>Spun Laboratories 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Tales from Developer Tester Collaboration</dc:title>
  <dc:subject/>
  <dc:creator>LLEWELLYN FALCO</dc:creator>
  <cp:keywords/>
  <dc:description/>
  <cp:lastModifiedBy>LLEWELLYN FALCO</cp:lastModifiedBy>
  <cp:revision>47</cp:revision>
  <dcterms:created xsi:type="dcterms:W3CDTF">2015-09-09T13:15:07Z</dcterms:created>
  <dcterms:modified xsi:type="dcterms:W3CDTF">2016-06-12T16:27:12Z</dcterms:modified>
  <cp:category/>
</cp:coreProperties>
</file>