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5" r:id="rId3"/>
    <p:sldId id="296" r:id="rId4"/>
    <p:sldId id="301" r:id="rId5"/>
    <p:sldId id="304" r:id="rId6"/>
    <p:sldId id="292" r:id="rId7"/>
    <p:sldId id="298" r:id="rId8"/>
    <p:sldId id="299" r:id="rId9"/>
    <p:sldId id="293" r:id="rId10"/>
    <p:sldId id="306" r:id="rId11"/>
    <p:sldId id="307" r:id="rId12"/>
    <p:sldId id="294" r:id="rId13"/>
    <p:sldId id="297" r:id="rId14"/>
    <p:sldId id="300" r:id="rId15"/>
    <p:sldId id="295" r:id="rId16"/>
    <p:sldId id="310" r:id="rId17"/>
    <p:sldId id="303" r:id="rId18"/>
    <p:sldId id="311" r:id="rId19"/>
    <p:sldId id="309" r:id="rId20"/>
    <p:sldId id="302" r:id="rId21"/>
    <p:sldId id="308" r:id="rId22"/>
    <p:sldId id="287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7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7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32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49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06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66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30A"/>
    <a:srgbClr val="575757"/>
    <a:srgbClr val="2B4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2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E7EDD-6406-4A41-9393-8F7AD46F97C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6EE63-5EE6-514E-80CC-4C87CFA5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7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7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32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9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6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6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399" cy="14700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199"/>
            <a:ext cx="6400801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38"/>
            <a:ext cx="2057401" cy="5851527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38"/>
            <a:ext cx="6019799" cy="5851527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3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399" cy="150018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70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2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40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4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599" cy="4525962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599" cy="4525962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057" indent="0">
              <a:buNone/>
              <a:defRPr sz="2100" b="1"/>
            </a:lvl2pPr>
            <a:lvl3pPr marL="914117" indent="0">
              <a:buNone/>
              <a:defRPr sz="1800" b="1"/>
            </a:lvl3pPr>
            <a:lvl4pPr marL="1371174" indent="0">
              <a:buNone/>
              <a:defRPr sz="1500" b="1"/>
            </a:lvl4pPr>
            <a:lvl5pPr marL="1828232" indent="0">
              <a:buNone/>
              <a:defRPr sz="1500" b="1"/>
            </a:lvl5pPr>
            <a:lvl6pPr marL="2285292" indent="0">
              <a:buNone/>
              <a:defRPr sz="1500" b="1"/>
            </a:lvl6pPr>
            <a:lvl7pPr marL="2742349" indent="0">
              <a:buNone/>
              <a:defRPr sz="1500" b="1"/>
            </a:lvl7pPr>
            <a:lvl8pPr marL="3199406" indent="0">
              <a:buNone/>
              <a:defRPr sz="1500" b="1"/>
            </a:lvl8pPr>
            <a:lvl9pPr marL="3656466" indent="0">
              <a:buNone/>
              <a:defRPr sz="15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2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057" indent="0">
              <a:buNone/>
              <a:defRPr sz="2100" b="1"/>
            </a:lvl2pPr>
            <a:lvl3pPr marL="914117" indent="0">
              <a:buNone/>
              <a:defRPr sz="1800" b="1"/>
            </a:lvl3pPr>
            <a:lvl4pPr marL="1371174" indent="0">
              <a:buNone/>
              <a:defRPr sz="1500" b="1"/>
            </a:lvl4pPr>
            <a:lvl5pPr marL="1828232" indent="0">
              <a:buNone/>
              <a:defRPr sz="1500" b="1"/>
            </a:lvl5pPr>
            <a:lvl6pPr marL="2285292" indent="0">
              <a:buNone/>
              <a:defRPr sz="1500" b="1"/>
            </a:lvl6pPr>
            <a:lvl7pPr marL="2742349" indent="0">
              <a:buNone/>
              <a:defRPr sz="1500" b="1"/>
            </a:lvl7pPr>
            <a:lvl8pPr marL="3199406" indent="0">
              <a:buNone/>
              <a:defRPr sz="1500" b="1"/>
            </a:lvl8pPr>
            <a:lvl9pPr marL="3656466" indent="0">
              <a:buNone/>
              <a:defRPr sz="15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4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1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3"/>
            <a:ext cx="3008314" cy="116204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4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4" cy="4691062"/>
          </a:xfrm>
        </p:spPr>
        <p:txBody>
          <a:bodyPr/>
          <a:lstStyle>
            <a:lvl1pPr marL="0" indent="0">
              <a:buNone/>
              <a:defRPr sz="1500"/>
            </a:lvl1pPr>
            <a:lvl2pPr marL="457057" indent="0">
              <a:buNone/>
              <a:defRPr sz="1200"/>
            </a:lvl2pPr>
            <a:lvl3pPr marL="914117" indent="0">
              <a:buNone/>
              <a:defRPr sz="900"/>
            </a:lvl3pPr>
            <a:lvl4pPr marL="1371174" indent="0">
              <a:buNone/>
              <a:defRPr sz="900"/>
            </a:lvl4pPr>
            <a:lvl5pPr marL="1828232" indent="0">
              <a:buNone/>
              <a:defRPr sz="900"/>
            </a:lvl5pPr>
            <a:lvl6pPr marL="2285292" indent="0">
              <a:buNone/>
              <a:defRPr sz="900"/>
            </a:lvl6pPr>
            <a:lvl7pPr marL="2742349" indent="0">
              <a:buNone/>
              <a:defRPr sz="900"/>
            </a:lvl7pPr>
            <a:lvl8pPr marL="3199406" indent="0">
              <a:buNone/>
              <a:defRPr sz="900"/>
            </a:lvl8pPr>
            <a:lvl9pPr marL="3656466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4800604"/>
            <a:ext cx="5486401" cy="56673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612779"/>
            <a:ext cx="5486401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57057" indent="0">
              <a:buNone/>
              <a:defRPr sz="2800"/>
            </a:lvl2pPr>
            <a:lvl3pPr marL="914117" indent="0">
              <a:buNone/>
              <a:defRPr sz="2500"/>
            </a:lvl3pPr>
            <a:lvl4pPr marL="1371174" indent="0">
              <a:buNone/>
              <a:defRPr sz="2100"/>
            </a:lvl4pPr>
            <a:lvl5pPr marL="1828232" indent="0">
              <a:buNone/>
              <a:defRPr sz="2100"/>
            </a:lvl5pPr>
            <a:lvl6pPr marL="2285292" indent="0">
              <a:buNone/>
              <a:defRPr sz="2100"/>
            </a:lvl6pPr>
            <a:lvl7pPr marL="2742349" indent="0">
              <a:buNone/>
              <a:defRPr sz="2100"/>
            </a:lvl7pPr>
            <a:lvl8pPr marL="3199406" indent="0">
              <a:buNone/>
              <a:defRPr sz="2100"/>
            </a:lvl8pPr>
            <a:lvl9pPr marL="3656466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5367339"/>
            <a:ext cx="5486401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057" indent="0">
              <a:buNone/>
              <a:defRPr sz="1200"/>
            </a:lvl2pPr>
            <a:lvl3pPr marL="914117" indent="0">
              <a:buNone/>
              <a:defRPr sz="900"/>
            </a:lvl3pPr>
            <a:lvl4pPr marL="1371174" indent="0">
              <a:buNone/>
              <a:defRPr sz="900"/>
            </a:lvl4pPr>
            <a:lvl5pPr marL="1828232" indent="0">
              <a:buNone/>
              <a:defRPr sz="900"/>
            </a:lvl5pPr>
            <a:lvl6pPr marL="2285292" indent="0">
              <a:buNone/>
              <a:defRPr sz="900"/>
            </a:lvl6pPr>
            <a:lvl7pPr marL="2742349" indent="0">
              <a:buNone/>
              <a:defRPr sz="900"/>
            </a:lvl7pPr>
            <a:lvl8pPr marL="3199406" indent="0">
              <a:buNone/>
              <a:defRPr sz="900"/>
            </a:lvl8pPr>
            <a:lvl9pPr marL="3656466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1142999"/>
          </a:xfrm>
          <a:prstGeom prst="rect">
            <a:avLst/>
          </a:prstGeom>
        </p:spPr>
        <p:txBody>
          <a:bodyPr vert="horz" lIns="91412" tIns="45704" rIns="91412" bIns="4570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599" cy="4525962"/>
          </a:xfrm>
          <a:prstGeom prst="rect">
            <a:avLst/>
          </a:prstGeom>
        </p:spPr>
        <p:txBody>
          <a:bodyPr vert="horz" lIns="91412" tIns="45704" rIns="91412" bIns="4570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599" cy="365127"/>
          </a:xfrm>
          <a:prstGeom prst="rect">
            <a:avLst/>
          </a:prstGeom>
        </p:spPr>
        <p:txBody>
          <a:bodyPr vert="horz" lIns="91412" tIns="45704" rIns="91412" bIns="4570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1" cy="365127"/>
          </a:xfrm>
          <a:prstGeom prst="rect">
            <a:avLst/>
          </a:prstGeom>
        </p:spPr>
        <p:txBody>
          <a:bodyPr vert="horz" lIns="91412" tIns="45704" rIns="91412" bIns="4570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3"/>
            <a:ext cx="2133599" cy="365127"/>
          </a:xfrm>
          <a:prstGeom prst="rect">
            <a:avLst/>
          </a:prstGeom>
        </p:spPr>
        <p:txBody>
          <a:bodyPr vert="horz" lIns="91412" tIns="45704" rIns="91412" bIns="4570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3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057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3" indent="-342793" algn="l" defTabSz="457057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1" indent="-285661" algn="l" defTabSz="45705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46" indent="-228529" algn="l" defTabSz="457057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03" indent="-228529" algn="l" defTabSz="457057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0" indent="-228529" algn="l" defTabSz="457057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20" indent="-228529" algn="l" defTabSz="45705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78" indent="-228529" algn="l" defTabSz="45705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35" indent="-228529" algn="l" defTabSz="45705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95" indent="-228529" algn="l" defTabSz="45705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7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7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4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2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2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9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6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6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Strong-Style Pairing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Maaret</a:t>
            </a:r>
            <a:r>
              <a:rPr lang="en-US" dirty="0" smtClean="0"/>
              <a:t> </a:t>
            </a:r>
            <a:r>
              <a:rPr lang="en-US" dirty="0" err="1" smtClean="0"/>
              <a:t>Pyhäjärvi</a:t>
            </a:r>
            <a:r>
              <a:rPr lang="en-US" dirty="0" smtClean="0"/>
              <a:t> &amp; Llewellyn Falco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Rules of </a:t>
            </a:r>
            <a:r>
              <a:rPr lang="en-US" b="1" dirty="0" err="1" smtClean="0"/>
              <a:t>Improv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Agree</a:t>
            </a:r>
            <a:br>
              <a:rPr lang="en-US" b="1" dirty="0" smtClean="0"/>
            </a:br>
            <a:r>
              <a:rPr lang="en-US" b="1" dirty="0" smtClean="0"/>
              <a:t>Yes, and…</a:t>
            </a:r>
            <a:br>
              <a:rPr lang="en-US" b="1" dirty="0" smtClean="0"/>
            </a:br>
            <a:r>
              <a:rPr lang="en-US" b="1" dirty="0" smtClean="0"/>
              <a:t>Statements</a:t>
            </a:r>
            <a:br>
              <a:rPr lang="en-US" b="1" dirty="0" smtClean="0"/>
            </a:br>
            <a:r>
              <a:rPr lang="en-US" b="1" dirty="0" smtClean="0"/>
              <a:t>there are no mistakes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73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Rules of Pairing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Try it</a:t>
            </a:r>
            <a:br>
              <a:rPr lang="en-US" b="1" dirty="0" smtClean="0"/>
            </a:br>
            <a:r>
              <a:rPr lang="en-US" b="1" dirty="0" smtClean="0"/>
              <a:t>Yes, and…</a:t>
            </a:r>
            <a:br>
              <a:rPr lang="en-US" b="1" dirty="0" smtClean="0"/>
            </a:br>
            <a:r>
              <a:rPr lang="en-US" b="1" dirty="0" smtClean="0"/>
              <a:t>Do first, explain later</a:t>
            </a:r>
            <a:br>
              <a:rPr lang="en-US" b="1" dirty="0" smtClean="0"/>
            </a:br>
            <a:r>
              <a:rPr lang="en-US" b="1" dirty="0" smtClean="0"/>
              <a:t>Look for wins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60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Language (Exercise)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9451" y="6273224"/>
            <a:ext cx="2364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</a:t>
            </a:r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maaretp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5946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How to start pairing.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714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Trust is built on </a:t>
            </a:r>
            <a:br>
              <a:rPr lang="en-US" b="1" dirty="0" smtClean="0"/>
            </a:br>
            <a:r>
              <a:rPr lang="en-US" b="1" dirty="0" smtClean="0"/>
              <a:t>Many small successes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661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Coding exercise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5946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Fizz Buzz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1, 2, Fizz, 4, Buzz, </a:t>
            </a:r>
            <a:br>
              <a:rPr lang="en-US" sz="3200" dirty="0" smtClean="0"/>
            </a:br>
            <a:r>
              <a:rPr lang="en-US" sz="3200" dirty="0" smtClean="0"/>
              <a:t>Fizz, 7, 8, Fizz, Buzz,</a:t>
            </a:r>
            <a:br>
              <a:rPr lang="en-US" sz="3200" dirty="0" smtClean="0"/>
            </a:br>
            <a:r>
              <a:rPr lang="en-US" sz="3200" dirty="0" smtClean="0"/>
              <a:t> 11, Fizz, 13, 14, FizzBuzz,</a:t>
            </a:r>
            <a:br>
              <a:rPr lang="en-US" sz="3200" dirty="0" smtClean="0"/>
            </a:br>
            <a:r>
              <a:rPr lang="en-US" sz="3200" dirty="0" smtClean="0"/>
              <a:t> 16, 17, Fizz, 19, Buzz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2698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Mobbing exercise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9451" y="6273224"/>
            <a:ext cx="2364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</a:t>
            </a:r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maaretp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472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Reese’s exercise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2293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Switching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on 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 task</a:t>
            </a:r>
            <a:br>
              <a:rPr lang="en-US" dirty="0" smtClean="0"/>
            </a:br>
            <a:r>
              <a:rPr lang="en-US" dirty="0" smtClean="0"/>
              <a:t>on idea</a:t>
            </a:r>
          </a:p>
        </p:txBody>
      </p:sp>
    </p:spTree>
    <p:extLst>
      <p:ext uri="{BB962C8B-B14F-4D97-AF65-F5344CB8AC3E}">
        <p14:creationId xmlns:p14="http://schemas.microsoft.com/office/powerpoint/2010/main" val="30642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In the beginning 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 smtClean="0"/>
              <a:t>(stories of pairing with </a:t>
            </a:r>
            <a:r>
              <a:rPr lang="en-US" sz="3200" i="1" dirty="0"/>
              <a:t>L</a:t>
            </a:r>
            <a:r>
              <a:rPr lang="en-US" sz="3200" i="1" dirty="0" smtClean="0"/>
              <a:t>lewellyn)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4601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Homework Assignment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5879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9560" y="31465"/>
            <a:ext cx="9107732" cy="67889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565" tIns="40782" rIns="81565" bIns="40782" rtlCol="0" anchor="ctr"/>
          <a:lstStyle/>
          <a:p>
            <a:pPr algn="ctr"/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5269" y="521680"/>
            <a:ext cx="6319851" cy="1268774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200" b="1" dirty="0">
                <a:latin typeface="News Gothic MT"/>
                <a:cs typeface="News Gothic MT"/>
              </a:rPr>
              <a:t>ROI of spending </a:t>
            </a:r>
            <a:r>
              <a:rPr lang="en-US" sz="4400" dirty="0">
                <a:latin typeface="Futura"/>
                <a:cs typeface="Futura"/>
              </a:rPr>
              <a:t>1 hour </a:t>
            </a:r>
            <a:r>
              <a:rPr lang="en-US" sz="2200" b="1" dirty="0">
                <a:latin typeface="News Gothic MT"/>
                <a:cs typeface="News Gothic MT"/>
              </a:rPr>
              <a:t>a day </a:t>
            </a:r>
          </a:p>
          <a:p>
            <a:pPr algn="ctr"/>
            <a:r>
              <a:rPr lang="en-US" sz="2200" b="1" dirty="0">
                <a:latin typeface="News Gothic MT"/>
                <a:cs typeface="News Gothic MT"/>
              </a:rPr>
              <a:t>learning for a 1% increase</a:t>
            </a:r>
            <a:endParaRPr lang="en-US" sz="2900" b="1" dirty="0">
              <a:latin typeface="News Gothic MT"/>
              <a:cs typeface="News Gothic MT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3589231" y="3103783"/>
            <a:ext cx="8107976" cy="699388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Output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98830" y="486518"/>
            <a:ext cx="0" cy="6083121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265" y="5915863"/>
            <a:ext cx="7088467" cy="42983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35705" y="5165444"/>
            <a:ext cx="7596515" cy="1253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918996" y="376125"/>
            <a:ext cx="7585885" cy="4989916"/>
          </a:xfrm>
          <a:custGeom>
            <a:avLst/>
            <a:gdLst>
              <a:gd name="connsiteX0" fmla="*/ 0 w 2882900"/>
              <a:gd name="connsiteY0" fmla="*/ 1263650 h 1263650"/>
              <a:gd name="connsiteX1" fmla="*/ 2882900 w 2882900"/>
              <a:gd name="connsiteY1" fmla="*/ 0 h 1263650"/>
              <a:gd name="connsiteX0" fmla="*/ 0 w 2882900"/>
              <a:gd name="connsiteY0" fmla="*/ 1263650 h 1263650"/>
              <a:gd name="connsiteX1" fmla="*/ 2882900 w 2882900"/>
              <a:gd name="connsiteY1" fmla="*/ 0 h 1263650"/>
              <a:gd name="connsiteX0" fmla="*/ 0 w 2882900"/>
              <a:gd name="connsiteY0" fmla="*/ 1263650 h 1263650"/>
              <a:gd name="connsiteX1" fmla="*/ 2882900 w 2882900"/>
              <a:gd name="connsiteY1" fmla="*/ 0 h 1263650"/>
              <a:gd name="connsiteX0" fmla="*/ 0 w 2882900"/>
              <a:gd name="connsiteY0" fmla="*/ 1263650 h 1263650"/>
              <a:gd name="connsiteX1" fmla="*/ 2882900 w 2882900"/>
              <a:gd name="connsiteY1" fmla="*/ 0 h 126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2900" h="1263650">
                <a:moveTo>
                  <a:pt x="0" y="1263650"/>
                </a:moveTo>
                <a:cubicBezTo>
                  <a:pt x="741362" y="1109662"/>
                  <a:pt x="1993900" y="1054100"/>
                  <a:pt x="2882900" y="0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2032" y="3980727"/>
            <a:ext cx="1832838" cy="530111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b="1" dirty="0" smtClean="0">
                <a:latin typeface="News Gothic MT"/>
                <a:cs typeface="News Gothic MT"/>
              </a:rPr>
              <a:t>28 days</a:t>
            </a:r>
            <a:endParaRPr lang="en-US" b="1" dirty="0">
              <a:latin typeface="News Gothic MT"/>
              <a:cs typeface="News Gothic M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25925" y="4620256"/>
            <a:ext cx="0" cy="557723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42307" y="3128177"/>
            <a:ext cx="1832838" cy="807110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b="1" dirty="0" smtClean="0">
                <a:latin typeface="News Gothic MT"/>
                <a:cs typeface="News Gothic MT"/>
              </a:rPr>
              <a:t>2x (6 months)</a:t>
            </a:r>
            <a:endParaRPr lang="en-US" b="1" dirty="0">
              <a:latin typeface="News Gothic MT"/>
              <a:cs typeface="News Gothic M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66200" y="3767707"/>
            <a:ext cx="0" cy="557723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79536" y="3634301"/>
            <a:ext cx="2222297" cy="807110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b="1" dirty="0">
                <a:latin typeface="News Gothic MT"/>
                <a:cs typeface="News Gothic MT"/>
              </a:rPr>
              <a:t>3</a:t>
            </a:r>
            <a:r>
              <a:rPr lang="en-US" b="1" dirty="0" smtClean="0">
                <a:latin typeface="News Gothic MT"/>
                <a:cs typeface="News Gothic MT"/>
              </a:rPr>
              <a:t>x (8.5 months)</a:t>
            </a:r>
            <a:endParaRPr lang="en-US" b="1" dirty="0">
              <a:latin typeface="News Gothic MT"/>
              <a:cs typeface="News Gothic M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025543" y="3282979"/>
            <a:ext cx="0" cy="557723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040304" y="2706528"/>
            <a:ext cx="2596299" cy="530111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b="1" dirty="0" smtClean="0">
                <a:latin typeface="News Gothic MT"/>
                <a:cs typeface="News Gothic MT"/>
              </a:rPr>
              <a:t>4x (10 months)</a:t>
            </a:r>
            <a:endParaRPr lang="en-US" b="1" dirty="0">
              <a:latin typeface="News Gothic MT"/>
              <a:cs typeface="News Gothic M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094919" y="2355205"/>
            <a:ext cx="0" cy="557723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170109" y="1800224"/>
            <a:ext cx="1832838" cy="530111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b="1" dirty="0" smtClean="0">
                <a:latin typeface="News Gothic MT"/>
                <a:cs typeface="News Gothic MT"/>
              </a:rPr>
              <a:t>5x (1 year)</a:t>
            </a:r>
            <a:endParaRPr lang="en-US" b="1" dirty="0">
              <a:latin typeface="News Gothic MT"/>
              <a:cs typeface="News Gothic M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858381" y="1427432"/>
            <a:ext cx="0" cy="557723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signature.png"/>
          <p:cNvPicPr>
            <a:picLocks noChangeAspect="1"/>
          </p:cNvPicPr>
          <p:nvPr/>
        </p:nvPicPr>
        <p:blipFill>
          <a:blip r:embed="rId3">
            <a:alphaModFix amt="4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26" b="89925" l="10000" r="90000">
                        <a14:foregroundMark x1="65000" y1="50498" x2="65000" y2="50498"/>
                        <a14:backgroundMark x1="57278" y1="44403" x2="57278" y2="44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97" y="5205651"/>
            <a:ext cx="2229451" cy="170249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381210" y="5971385"/>
            <a:ext cx="1609090" cy="468555"/>
          </a:xfrm>
          <a:prstGeom prst="rect">
            <a:avLst/>
          </a:prstGeom>
          <a:noFill/>
        </p:spPr>
        <p:txBody>
          <a:bodyPr wrap="none" lIns="250664" tIns="125332" rIns="250664" bIns="125332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Llewellyn Falco</a:t>
            </a:r>
          </a:p>
        </p:txBody>
      </p:sp>
    </p:spTree>
    <p:extLst>
      <p:ext uri="{BB962C8B-B14F-4D97-AF65-F5344CB8AC3E}">
        <p14:creationId xmlns:p14="http://schemas.microsoft.com/office/powerpoint/2010/main" val="157435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835769"/>
            <a:ext cx="9144000" cy="477021"/>
          </a:xfrm>
          <a:prstGeom prst="rect">
            <a:avLst/>
          </a:prstGeom>
          <a:noFill/>
        </p:spPr>
        <p:txBody>
          <a:bodyPr wrap="square" lIns="91412" tIns="45704" rIns="91412" bIns="45704" rtlCol="0">
            <a:spAutoFit/>
          </a:bodyPr>
          <a:lstStyle/>
          <a:p>
            <a:pPr algn="ctr"/>
            <a:r>
              <a:rPr lang="en-US" sz="2500" dirty="0"/>
              <a:t>#</a:t>
            </a:r>
            <a:r>
              <a:rPr lang="en-US" sz="2500" dirty="0" err="1"/>
              <a:t>MobProgrammingGuidebook</a:t>
            </a:r>
            <a:endParaRPr lang="en-US" sz="2500" dirty="0"/>
          </a:p>
        </p:txBody>
      </p:sp>
      <p:pic>
        <p:nvPicPr>
          <p:cNvPr id="26" name="Picture 25" descr="Screen Shot 2015-11-05 at 8.12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2" y="366258"/>
            <a:ext cx="6197601" cy="53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2297" y="3886199"/>
            <a:ext cx="6329492" cy="1535701"/>
          </a:xfrm>
          <a:prstGeom prst="rect">
            <a:avLst/>
          </a:prstGeom>
          <a:solidFill>
            <a:srgbClr val="FFFFFF">
              <a:alpha val="77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04" rIns="91412" bIns="45704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829" y="2699355"/>
            <a:ext cx="2568881" cy="646503"/>
          </a:xfrm>
          <a:prstGeom prst="rect">
            <a:avLst/>
          </a:prstGeom>
          <a:solidFill>
            <a:srgbClr val="FFFFFF">
              <a:alpha val="78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04" rIns="91412" bIns="45704"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1" y="2262910"/>
            <a:ext cx="7772399" cy="1470024"/>
          </a:xfrm>
        </p:spPr>
        <p:txBody>
          <a:bodyPr/>
          <a:lstStyle/>
          <a:p>
            <a:r>
              <a:rPr lang="en-US" b="1" dirty="0" smtClean="0"/>
              <a:t>Thank you.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maaretp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@LlewellynFalco</a:t>
            </a:r>
          </a:p>
          <a:p>
            <a:pPr algn="r"/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(please connect with us through Twitter or LinkedIn)</a:t>
            </a:r>
          </a:p>
          <a:p>
            <a:pPr algn="r"/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Strong Style?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4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“</a:t>
            </a:r>
            <a:r>
              <a:rPr lang="en-US" dirty="0" smtClean="0"/>
              <a:t>For an </a:t>
            </a:r>
            <a:r>
              <a:rPr lang="en-US" dirty="0"/>
              <a:t>i</a:t>
            </a:r>
            <a:r>
              <a:rPr lang="en-US" dirty="0" smtClean="0"/>
              <a:t>dea to go from </a:t>
            </a:r>
            <a:br>
              <a:rPr lang="en-US" dirty="0" smtClean="0"/>
            </a:br>
            <a:r>
              <a:rPr lang="en-US" b="1" dirty="0" smtClean="0"/>
              <a:t>your</a:t>
            </a:r>
            <a:r>
              <a:rPr lang="en-US" dirty="0" smtClean="0"/>
              <a:t> </a:t>
            </a:r>
            <a:r>
              <a:rPr lang="en-US" b="1" dirty="0"/>
              <a:t>h</a:t>
            </a:r>
            <a:r>
              <a:rPr lang="en-US" b="1" dirty="0" smtClean="0"/>
              <a:t>ead </a:t>
            </a:r>
            <a:r>
              <a:rPr lang="en-US" dirty="0" smtClean="0"/>
              <a:t>to the </a:t>
            </a:r>
            <a:r>
              <a:rPr lang="en-US" b="1" dirty="0" smtClean="0"/>
              <a:t>computer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dirty="0" smtClean="0"/>
              <a:t>it must go through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someone else’s hands”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802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In the beginning 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 smtClean="0"/>
              <a:t>(stories of Maaret watching other people work)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8763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Lines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9451" y="6273224"/>
            <a:ext cx="2364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</a:t>
            </a:r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maaretp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9552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Being a good driver/navigator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986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Highest level of abstraction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Intent</a:t>
            </a:r>
            <a:br>
              <a:rPr lang="en-US" b="1" dirty="0" smtClean="0"/>
            </a:br>
            <a:r>
              <a:rPr lang="en-US" b="1" dirty="0" smtClean="0"/>
              <a:t>Location</a:t>
            </a:r>
            <a:br>
              <a:rPr lang="en-US" b="1" dirty="0" smtClean="0"/>
            </a:br>
            <a:r>
              <a:rPr lang="en-US" b="1" dirty="0" smtClean="0"/>
              <a:t>Details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540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Language (demo)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dirty="0" smtClean="0"/>
              <a:t>normal</a:t>
            </a:r>
            <a:br>
              <a:rPr lang="en-US" dirty="0" smtClean="0"/>
            </a:br>
            <a:r>
              <a:rPr lang="en-US" dirty="0" smtClean="0"/>
              <a:t>strong</a:t>
            </a:r>
            <a:br>
              <a:rPr lang="en-US" dirty="0" smtClean="0"/>
            </a:br>
            <a:r>
              <a:rPr lang="en-US" dirty="0" smtClean="0"/>
              <a:t>strong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078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146</Words>
  <Application>Microsoft Macintosh PowerPoint</Application>
  <PresentationFormat>On-screen Show (4:3)</PresentationFormat>
  <Paragraphs>44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Strong-Style Pairing</vt:lpstr>
      <vt:lpstr>In the beginning   (stories of pairing with Llewellyn)</vt:lpstr>
      <vt:lpstr>What is Strong Style?</vt:lpstr>
      <vt:lpstr>“For an idea to go from  your head to the computer  it must go through  someone else’s hands”</vt:lpstr>
      <vt:lpstr>In the beginning   (stories of Maaret watching other people work)</vt:lpstr>
      <vt:lpstr>Lines</vt:lpstr>
      <vt:lpstr>Being a good driver/navigator</vt:lpstr>
      <vt:lpstr>Highest level of abstraction  Intent Location Details</vt:lpstr>
      <vt:lpstr>Language (demo)  normal strong strong</vt:lpstr>
      <vt:lpstr>Rules of Improv   Agree Yes, and… Statements there are no mistakes</vt:lpstr>
      <vt:lpstr>Rules of Pairing  Try it Yes, and… Do first, explain later Look for wins</vt:lpstr>
      <vt:lpstr>Language (Exercise)</vt:lpstr>
      <vt:lpstr>How to start pairing.</vt:lpstr>
      <vt:lpstr>Trust is built on  Many small successes</vt:lpstr>
      <vt:lpstr>Coding exercise</vt:lpstr>
      <vt:lpstr>Fizz Buzz  1, 2, Fizz, 4, Buzz,  Fizz, 7, 8, Fizz, Buzz,  11, Fizz, 13, 14, FizzBuzz,  16, 17, Fizz, 19, Buzz</vt:lpstr>
      <vt:lpstr>Mobbing exercise</vt:lpstr>
      <vt:lpstr>Reese’s exercise</vt:lpstr>
      <vt:lpstr>Switching  on time on task on idea</vt:lpstr>
      <vt:lpstr>Homework Assignment</vt:lpstr>
      <vt:lpstr>PowerPoint Presentation</vt:lpstr>
      <vt:lpstr>PowerPoint Presentation</vt:lpstr>
      <vt:lpstr>Thank you.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Tales from Developer Tester Collaboration</dc:title>
  <dc:subject/>
  <dc:creator>LLEWELLYN FALCO</dc:creator>
  <cp:keywords/>
  <dc:description/>
  <cp:lastModifiedBy>LLEWELLYN FALCO</cp:lastModifiedBy>
  <cp:revision>47</cp:revision>
  <dcterms:created xsi:type="dcterms:W3CDTF">2015-09-09T13:15:07Z</dcterms:created>
  <dcterms:modified xsi:type="dcterms:W3CDTF">2016-06-13T06:29:01Z</dcterms:modified>
  <cp:category/>
</cp:coreProperties>
</file>