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413" r:id="rId3"/>
    <p:sldId id="424" r:id="rId4"/>
    <p:sldId id="423" r:id="rId5"/>
    <p:sldId id="422" r:id="rId6"/>
    <p:sldId id="42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BD3"/>
    <a:srgbClr val="A3D5FB"/>
    <a:srgbClr val="42A5F5"/>
    <a:srgbClr val="7B1FA2"/>
    <a:srgbClr val="FFFFFF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1"/>
    <p:restoredTop sz="94622"/>
  </p:normalViewPr>
  <p:slideViewPr>
    <p:cSldViewPr snapToGrid="0">
      <p:cViewPr varScale="1">
        <p:scale>
          <a:sx n="127" d="100"/>
          <a:sy n="127" d="100"/>
        </p:scale>
        <p:origin x="2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4578-64B2-22DE-1535-B9D038B3D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431EB-8D5B-EE97-919F-6793FA706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04D2-42AC-1511-2C2E-752813F4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82B5-CB05-A247-9D8D-F67DA6F71B06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5B85-EE3F-A8CD-008D-D895EB2C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995E0-19A6-40D8-76E3-40A5B2CD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4828-9FF7-BE4D-88F0-C4583405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9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BECE-F2EA-8F8E-91A5-E265FB74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C4BC2-AA83-56D0-BAD1-26707C415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13445-6D84-5899-A74A-FABB466B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82B5-CB05-A247-9D8D-F67DA6F71B06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C3905-3416-7C11-2A4A-16862A02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C8F1B-186C-22F1-2003-0720909B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4828-9FF7-BE4D-88F0-C4583405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8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397FA-3A00-609B-24FC-F1B76BF86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FF000-094D-1CFB-0437-09BD7B003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82487-039A-8039-4DFF-4A0E43D4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82B5-CB05-A247-9D8D-F67DA6F71B06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2DC0C-9F90-3DE1-AACF-4AF7F796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F65DE-6966-B5EE-C274-CCBB63F6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4828-9FF7-BE4D-88F0-C4583405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6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2786-CF06-E469-7879-247E46845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3834-8A33-FDA3-A154-142A3ABFF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453E7-0766-9E13-F632-F5ACCC07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82B5-CB05-A247-9D8D-F67DA6F71B06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348C2-4ECB-8FA5-550F-E8E041FB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D45ED-7A4F-ACA0-0358-2596CC39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4828-9FF7-BE4D-88F0-C4583405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354D-2B1D-D851-F3E8-5316533D8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638E9-1412-1F38-69F4-53DEF0F1F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75C5-023E-8F50-9E40-66814641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82B5-CB05-A247-9D8D-F67DA6F71B06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052E-CD7A-3D00-A667-AA4941DE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98C49-3218-2F23-F48F-CA1DCD73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4828-9FF7-BE4D-88F0-C4583405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7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A06D-BB6A-556E-5915-E59C7911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FEDC5-7D43-48CA-233B-196165D00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718DB-47E7-F638-2E13-C6B77F9EF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B9D27-8E6D-76BE-8D16-8EF3F71B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82B5-CB05-A247-9D8D-F67DA6F71B06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BA730-82DE-A87F-DE66-A719A3EA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E4987-6906-C570-4C09-159B85FF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4828-9FF7-BE4D-88F0-C4583405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3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2458-9747-3600-29A2-551EF3F8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1A100-31FC-6191-4E64-C78D968E7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9B66C-E212-9A2E-3AFC-2286D4A75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E4124-A6CF-90EF-41E8-37E2E933C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D6913-6403-74FB-B2F8-2A4A3A355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0C175-716D-3FB2-1FA8-4A79B15E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82B5-CB05-A247-9D8D-F67DA6F71B06}" type="datetimeFigureOut">
              <a:rPr lang="en-US" smtClean="0"/>
              <a:t>9/10/25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C994B-2DBE-5F53-92CF-C295EA36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B6D4D-F27C-9C0C-7D1F-AF364ED0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4828-9FF7-BE4D-88F0-C4583405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9ED8-64B1-919E-E631-65B7D8F9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2DAE0-6FEB-B7A5-796C-B0E8FAE6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82B5-CB05-A247-9D8D-F67DA6F71B06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5E9D-9B7E-0634-2199-7F6CBFBF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FE41A-6D29-E63E-C398-F9AE55C8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4828-9FF7-BE4D-88F0-C4583405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9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4C4E7-4618-E7E1-D5DF-1C5946CF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82B5-CB05-A247-9D8D-F67DA6F71B06}" type="datetimeFigureOut">
              <a:rPr lang="en-US" smtClean="0"/>
              <a:t>9/10/25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F4C4B-4530-8002-6103-A599FF15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771C2-CBD7-F5C8-3251-9C556312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4828-9FF7-BE4D-88F0-C4583405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0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C088-3B04-BBE9-7847-E7AFDD72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11BE1-F04F-9B78-7C42-DBF659D3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F6F37-43F2-2492-E538-114DAAE46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6C470-6E5D-464B-882D-AB9E98AF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82B5-CB05-A247-9D8D-F67DA6F71B06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0FB7A-C017-D428-96EA-C22BAFF2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A49D8-1559-163C-6B93-B1CA5F32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4828-9FF7-BE4D-88F0-C4583405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4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6DA-C9AB-AC10-662E-AA5977D7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EEF79-82A6-68AA-6766-F736DE996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527E4-00DB-953B-8617-94E10BD5C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446B1-2BD1-A56A-A7CB-CEAD9448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82B5-CB05-A247-9D8D-F67DA6F71B06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B908F-A954-7F35-51B7-CC09A790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69FF9-695C-114F-DDC7-4048CCBA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4828-9FF7-BE4D-88F0-C4583405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2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2B693F-56A2-D42A-D89D-8C6204EA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20D80-2B53-454E-7C8D-98EFEB19B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050C9-9AD2-4DF6-7D7C-1A88715B9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C682B5-CB05-A247-9D8D-F67DA6F71B06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79CF8-4BDE-689D-4465-E2F23A6B2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C9BEB-E058-0B89-1857-7A95C6B2E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584828-9FF7-BE4D-88F0-C45834059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2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0C43-574B-0AFD-A989-32FBB204B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Linting </a:t>
            </a:r>
            <a:br>
              <a:rPr lang="en-US" dirty="0"/>
            </a:br>
            <a:r>
              <a:rPr lang="en-US" sz="1800" dirty="0"/>
              <a:t>with</a:t>
            </a:r>
            <a:br>
              <a:rPr lang="en-US" dirty="0"/>
            </a:br>
            <a:r>
              <a:rPr lang="en-US" dirty="0"/>
              <a:t>agentic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34F59-F339-205C-136C-5EE5F9C67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Llewellyn Falco</a:t>
            </a:r>
          </a:p>
        </p:txBody>
      </p:sp>
    </p:spTree>
    <p:extLst>
      <p:ext uri="{BB962C8B-B14F-4D97-AF65-F5344CB8AC3E}">
        <p14:creationId xmlns:p14="http://schemas.microsoft.com/office/powerpoint/2010/main" val="113796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ython">
            <a:extLst>
              <a:ext uri="{FF2B5EF4-FFF2-40B4-BE49-F238E27FC236}">
                <a16:creationId xmlns:a16="http://schemas.microsoft.com/office/drawing/2014/main" id="{51217B60-3403-314D-72FE-40536C567D0C}"/>
              </a:ext>
            </a:extLst>
          </p:cNvPr>
          <p:cNvSpPr>
            <a:spLocks/>
          </p:cNvSpPr>
          <p:nvPr/>
        </p:nvSpPr>
        <p:spPr>
          <a:xfrm>
            <a:off x="1487301" y="565220"/>
            <a:ext cx="9218381" cy="5727560"/>
          </a:xfrm>
          <a:prstGeom prst="rect">
            <a:avLst/>
          </a:prstGeom>
          <a:solidFill>
            <a:srgbClr val="A3D5F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sz="800" dirty="0">
              <a:solidFill>
                <a:srgbClr val="FFFFFF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B61DB1-F955-D32F-6617-E1AC15E358DA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2330883" y="1433901"/>
            <a:ext cx="1" cy="91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6A4353-F854-73C8-D5E4-BDF10452623C}"/>
              </a:ext>
            </a:extLst>
          </p:cNvPr>
          <p:cNvCxnSpPr>
            <a:cxnSpLocks/>
          </p:cNvCxnSpPr>
          <p:nvPr/>
        </p:nvCxnSpPr>
        <p:spPr>
          <a:xfrm>
            <a:off x="2668245" y="1885620"/>
            <a:ext cx="5286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EB6C3A-8BE7-F5D1-534C-3FC2F1A82EB9}"/>
              </a:ext>
            </a:extLst>
          </p:cNvPr>
          <p:cNvCxnSpPr>
            <a:cxnSpLocks/>
          </p:cNvCxnSpPr>
          <p:nvPr/>
        </p:nvCxnSpPr>
        <p:spPr>
          <a:xfrm>
            <a:off x="2330882" y="2209756"/>
            <a:ext cx="0" cy="298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5F4505-847B-F08D-1799-608780613E85}"/>
              </a:ext>
            </a:extLst>
          </p:cNvPr>
          <p:cNvCxnSpPr>
            <a:cxnSpLocks/>
          </p:cNvCxnSpPr>
          <p:nvPr/>
        </p:nvCxnSpPr>
        <p:spPr>
          <a:xfrm>
            <a:off x="2375954" y="3123024"/>
            <a:ext cx="0" cy="298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391C21A-A3EA-2131-6EA1-98212DC32174}"/>
              </a:ext>
            </a:extLst>
          </p:cNvPr>
          <p:cNvCxnSpPr>
            <a:cxnSpLocks/>
          </p:cNvCxnSpPr>
          <p:nvPr/>
        </p:nvCxnSpPr>
        <p:spPr>
          <a:xfrm>
            <a:off x="2375954" y="4058776"/>
            <a:ext cx="0" cy="298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B0431EB-7CD3-5DC2-C05E-AD505C748A8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814941" y="3790576"/>
            <a:ext cx="728996" cy="6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1596EAA-9A12-F68F-9464-A9728A222FFC}"/>
              </a:ext>
            </a:extLst>
          </p:cNvPr>
          <p:cNvCxnSpPr>
            <a:cxnSpLocks/>
          </p:cNvCxnSpPr>
          <p:nvPr/>
        </p:nvCxnSpPr>
        <p:spPr>
          <a:xfrm>
            <a:off x="6622945" y="3813095"/>
            <a:ext cx="728996" cy="6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83854E-430B-BED7-B80F-3F8CCE4FA4FB}"/>
              </a:ext>
            </a:extLst>
          </p:cNvPr>
          <p:cNvCxnSpPr>
            <a:cxnSpLocks/>
          </p:cNvCxnSpPr>
          <p:nvPr/>
        </p:nvCxnSpPr>
        <p:spPr>
          <a:xfrm>
            <a:off x="8042690" y="3814084"/>
            <a:ext cx="728996" cy="6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70F48C1-133F-6902-9919-9BD8BA29F1F1}"/>
              </a:ext>
            </a:extLst>
          </p:cNvPr>
          <p:cNvCxnSpPr>
            <a:cxnSpLocks/>
          </p:cNvCxnSpPr>
          <p:nvPr/>
        </p:nvCxnSpPr>
        <p:spPr>
          <a:xfrm>
            <a:off x="9210098" y="3826745"/>
            <a:ext cx="4546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406B0B3F-3A25-6F42-F3D0-E6BF0648154E}"/>
              </a:ext>
            </a:extLst>
          </p:cNvPr>
          <p:cNvCxnSpPr>
            <a:cxnSpLocks/>
            <a:stCxn id="23" idx="2"/>
            <a:endCxn id="12" idx="3"/>
          </p:cNvCxnSpPr>
          <p:nvPr/>
        </p:nvCxnSpPr>
        <p:spPr>
          <a:xfrm rot="5400000">
            <a:off x="9158580" y="4334620"/>
            <a:ext cx="998162" cy="4404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B4E971CB-88DE-D9EC-CC27-EFB79E7CA561}"/>
              </a:ext>
            </a:extLst>
          </p:cNvPr>
          <p:cNvCxnSpPr>
            <a:cxnSpLocks/>
            <a:endCxn id="9" idx="1"/>
          </p:cNvCxnSpPr>
          <p:nvPr/>
        </p:nvCxnSpPr>
        <p:spPr>
          <a:xfrm rot="10800000">
            <a:off x="1866697" y="2851472"/>
            <a:ext cx="6873473" cy="2481193"/>
          </a:xfrm>
          <a:prstGeom prst="bentConnector3">
            <a:avLst>
              <a:gd name="adj1" fmla="val 1033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9B0C134-9CCC-2DB7-1425-688746646998}"/>
              </a:ext>
            </a:extLst>
          </p:cNvPr>
          <p:cNvCxnSpPr>
            <a:cxnSpLocks/>
          </p:cNvCxnSpPr>
          <p:nvPr/>
        </p:nvCxnSpPr>
        <p:spPr>
          <a:xfrm>
            <a:off x="7771415" y="4139162"/>
            <a:ext cx="0" cy="298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5A8F450-BD13-24F5-063E-F29E28B995F1}"/>
              </a:ext>
            </a:extLst>
          </p:cNvPr>
          <p:cNvCxnSpPr>
            <a:cxnSpLocks/>
          </p:cNvCxnSpPr>
          <p:nvPr/>
        </p:nvCxnSpPr>
        <p:spPr>
          <a:xfrm>
            <a:off x="8107552" y="4893545"/>
            <a:ext cx="5846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laude">
            <a:extLst>
              <a:ext uri="{FF2B5EF4-FFF2-40B4-BE49-F238E27FC236}">
                <a16:creationId xmlns:a16="http://schemas.microsoft.com/office/drawing/2014/main" id="{F7D1B0B9-023D-7D63-ABAB-C091E1134DA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43937" y="2849465"/>
            <a:ext cx="3409523" cy="1895872"/>
          </a:xfrm>
          <a:prstGeom prst="rect">
            <a:avLst/>
          </a:prstGeom>
          <a:solidFill>
            <a:srgbClr val="C09BD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sz="800" dirty="0">
              <a:solidFill>
                <a:srgbClr val="FFFF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B8B511-761B-6CE1-44D4-CF7A8340A8C8}"/>
              </a:ext>
            </a:extLst>
          </p:cNvPr>
          <p:cNvSpPr/>
          <p:nvPr/>
        </p:nvSpPr>
        <p:spPr>
          <a:xfrm>
            <a:off x="1972910" y="702381"/>
            <a:ext cx="715945" cy="731520"/>
          </a:xfrm>
          <a:prstGeom prst="ellipse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START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1E2A5E7-0993-4B1A-3DEB-A77F6531E97A}"/>
              </a:ext>
            </a:extLst>
          </p:cNvPr>
          <p:cNvSpPr/>
          <p:nvPr/>
        </p:nvSpPr>
        <p:spPr>
          <a:xfrm>
            <a:off x="1874102" y="1525340"/>
            <a:ext cx="913563" cy="731520"/>
          </a:xfrm>
          <a:prstGeom prst="diamond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Run Tests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F20A90-DF5E-FCCE-9B5B-D99B09F7820C}"/>
              </a:ext>
            </a:extLst>
          </p:cNvPr>
          <p:cNvSpPr/>
          <p:nvPr/>
        </p:nvSpPr>
        <p:spPr>
          <a:xfrm>
            <a:off x="3196884" y="1525340"/>
            <a:ext cx="731018" cy="731520"/>
          </a:xfrm>
          <a:prstGeom prst="ellipse">
            <a:avLst/>
          </a:prstGeom>
          <a:solidFill>
            <a:srgbClr val="C628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EXIT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695713-5F52-92BF-DB8F-71022E375F75}"/>
              </a:ext>
            </a:extLst>
          </p:cNvPr>
          <p:cNvSpPr/>
          <p:nvPr/>
        </p:nvSpPr>
        <p:spPr>
          <a:xfrm>
            <a:off x="1866696" y="2485711"/>
            <a:ext cx="928372" cy="731520"/>
          </a:xfrm>
          <a:prstGeom prst="rect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Run Lint</a:t>
            </a:r>
            <a:r>
              <a:rPr lang="en-US" sz="800" dirty="0">
                <a:solidFill>
                  <a:srgbClr val="FFFFFF"/>
                </a:solidFill>
              </a:rPr>
              <a:t>er 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| lint-</a:t>
            </a:r>
            <a:r>
              <a:rPr lang="en-US" sz="800" dirty="0" err="1">
                <a:solidFill>
                  <a:srgbClr val="FFFFFF"/>
                </a:solidFill>
              </a:rPr>
              <a:t>results.txt</a:t>
            </a:r>
            <a:endParaRPr sz="800" dirty="0">
              <a:solidFill>
                <a:srgbClr val="FFFFFF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16723BFC-877F-30D1-11EF-D90516C8960D}"/>
              </a:ext>
            </a:extLst>
          </p:cNvPr>
          <p:cNvSpPr/>
          <p:nvPr/>
        </p:nvSpPr>
        <p:spPr>
          <a:xfrm>
            <a:off x="1872742" y="3421463"/>
            <a:ext cx="1006425" cy="731520"/>
          </a:xfrm>
          <a:prstGeom prst="diamond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Lint Issues?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B95852-BFDF-63BA-254B-CD30CC002262}"/>
              </a:ext>
            </a:extLst>
          </p:cNvPr>
          <p:cNvSpPr/>
          <p:nvPr/>
        </p:nvSpPr>
        <p:spPr>
          <a:xfrm>
            <a:off x="1972910" y="4357215"/>
            <a:ext cx="842031" cy="731520"/>
          </a:xfrm>
          <a:prstGeom prst="ellipse">
            <a:avLst/>
          </a:prstGeom>
          <a:solidFill>
            <a:srgbClr val="2E7D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ALL DONE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A55B8B-A454-836F-327B-A01C141BD3AD}"/>
              </a:ext>
            </a:extLst>
          </p:cNvPr>
          <p:cNvSpPr/>
          <p:nvPr/>
        </p:nvSpPr>
        <p:spPr>
          <a:xfrm>
            <a:off x="8692182" y="4688166"/>
            <a:ext cx="745254" cy="731520"/>
          </a:xfrm>
          <a:prstGeom prst="rect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Repeat</a:t>
            </a:r>
            <a:endParaRPr sz="8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6A9A5A-7CEF-0FDB-7FD8-592857E964CD}"/>
              </a:ext>
            </a:extLst>
          </p:cNvPr>
          <p:cNvSpPr/>
          <p:nvPr/>
        </p:nvSpPr>
        <p:spPr>
          <a:xfrm>
            <a:off x="3643435" y="2965520"/>
            <a:ext cx="1006558" cy="731520"/>
          </a:xfrm>
          <a:prstGeom prst="rect">
            <a:avLst/>
          </a:prstGeom>
          <a:solidFill>
            <a:srgbClr val="7B1F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Read </a:t>
            </a:r>
            <a:r>
              <a:rPr sz="800" dirty="0" err="1">
                <a:solidFill>
                  <a:srgbClr val="FFFFFF"/>
                </a:solidFill>
              </a:rPr>
              <a:t>lint.process.md</a:t>
            </a:r>
            <a:endParaRPr sz="8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687BCA-F3B8-C695-8644-192BCB9F77B6}"/>
              </a:ext>
            </a:extLst>
          </p:cNvPr>
          <p:cNvSpPr/>
          <p:nvPr/>
        </p:nvSpPr>
        <p:spPr>
          <a:xfrm>
            <a:off x="4753191" y="2965520"/>
            <a:ext cx="1094950" cy="731520"/>
          </a:xfrm>
          <a:prstGeom prst="rect">
            <a:avLst/>
          </a:prstGeom>
          <a:solidFill>
            <a:srgbClr val="7B1F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Read </a:t>
            </a:r>
          </a:p>
          <a:p>
            <a:pPr algn="ctr"/>
            <a:r>
              <a:rPr sz="800" dirty="0">
                <a:solidFill>
                  <a:srgbClr val="FFFFFF"/>
                </a:solidFill>
              </a:rPr>
              <a:t> .temp/lint-</a:t>
            </a:r>
            <a:r>
              <a:rPr sz="800" dirty="0" err="1">
                <a:solidFill>
                  <a:srgbClr val="FFFFFF"/>
                </a:solidFill>
              </a:rPr>
              <a:t>results.txt</a:t>
            </a:r>
            <a:endParaRPr sz="8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C2C46C-0DF6-CBCD-114E-A9852E405376}"/>
              </a:ext>
            </a:extLst>
          </p:cNvPr>
          <p:cNvSpPr/>
          <p:nvPr/>
        </p:nvSpPr>
        <p:spPr>
          <a:xfrm>
            <a:off x="5983194" y="2965520"/>
            <a:ext cx="774560" cy="731520"/>
          </a:xfrm>
          <a:prstGeom prst="rect">
            <a:avLst/>
          </a:prstGeom>
          <a:solidFill>
            <a:srgbClr val="7B1F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Select </a:t>
            </a:r>
            <a:r>
              <a:rPr lang="en-US" sz="800" dirty="0">
                <a:solidFill>
                  <a:srgbClr val="FFFFFF"/>
                </a:solidFill>
              </a:rPr>
              <a:t>1</a:t>
            </a:r>
            <a:r>
              <a:rPr sz="800" dirty="0">
                <a:solidFill>
                  <a:srgbClr val="FFFFFF"/>
                </a:solidFill>
              </a:rPr>
              <a:t> </a:t>
            </a:r>
            <a:endParaRPr lang="en-US" sz="800" dirty="0">
              <a:solidFill>
                <a:srgbClr val="FFFFFF"/>
              </a:solidFill>
            </a:endParaRPr>
          </a:p>
          <a:p>
            <a:pPr algn="ctr"/>
            <a:r>
              <a:rPr sz="800" dirty="0">
                <a:solidFill>
                  <a:srgbClr val="FFFFFF"/>
                </a:solidFill>
              </a:rPr>
              <a:t>random issue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04DD5B-4266-CD12-00CE-041888BB52F3}"/>
              </a:ext>
            </a:extLst>
          </p:cNvPr>
          <p:cNvSpPr/>
          <p:nvPr/>
        </p:nvSpPr>
        <p:spPr>
          <a:xfrm>
            <a:off x="4246336" y="3782323"/>
            <a:ext cx="731018" cy="731520"/>
          </a:xfrm>
          <a:prstGeom prst="rect">
            <a:avLst/>
          </a:prstGeom>
          <a:solidFill>
            <a:srgbClr val="7B1F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Apply code fix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E73922-DD34-35B5-0B2D-438FC2675184}"/>
              </a:ext>
            </a:extLst>
          </p:cNvPr>
          <p:cNvSpPr/>
          <p:nvPr/>
        </p:nvSpPr>
        <p:spPr>
          <a:xfrm>
            <a:off x="5061547" y="3787223"/>
            <a:ext cx="1094950" cy="731520"/>
          </a:xfrm>
          <a:prstGeom prst="rect">
            <a:avLst/>
          </a:prstGeom>
          <a:solidFill>
            <a:srgbClr val="7B1F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Generate </a:t>
            </a:r>
            <a:endParaRPr lang="en-US" sz="800" dirty="0">
              <a:solidFill>
                <a:srgbClr val="FFFFFF"/>
              </a:solidFill>
            </a:endParaRPr>
          </a:p>
          <a:p>
            <a:pPr algn="ctr"/>
            <a:r>
              <a:rPr sz="800" dirty="0">
                <a:solidFill>
                  <a:srgbClr val="FFFFFF"/>
                </a:solidFill>
              </a:rPr>
              <a:t>commit message</a:t>
            </a:r>
          </a:p>
          <a:p>
            <a:pPr algn="ctr"/>
            <a:r>
              <a:rPr sz="800" dirty="0">
                <a:solidFill>
                  <a:srgbClr val="FFFFFF"/>
                </a:solidFill>
              </a:rPr>
              <a:t>commit-</a:t>
            </a:r>
            <a:r>
              <a:rPr sz="800" dirty="0" err="1">
                <a:solidFill>
                  <a:srgbClr val="FFFFFF"/>
                </a:solidFill>
              </a:rPr>
              <a:t>message.txt</a:t>
            </a:r>
            <a:endParaRPr sz="8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91A88D-3915-F96A-5D4B-AA10508F7BDF}"/>
              </a:ext>
            </a:extLst>
          </p:cNvPr>
          <p:cNvSpPr/>
          <p:nvPr/>
        </p:nvSpPr>
        <p:spPr>
          <a:xfrm>
            <a:off x="7362298" y="4427553"/>
            <a:ext cx="745254" cy="731520"/>
          </a:xfrm>
          <a:prstGeom prst="rect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Revert Changes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B439B0-1609-8163-E7D0-1E0333266F9B}"/>
              </a:ext>
            </a:extLst>
          </p:cNvPr>
          <p:cNvSpPr/>
          <p:nvPr/>
        </p:nvSpPr>
        <p:spPr>
          <a:xfrm>
            <a:off x="8740165" y="3431641"/>
            <a:ext cx="745254" cy="731520"/>
          </a:xfrm>
          <a:prstGeom prst="rect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Commit 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sz="800" dirty="0">
                <a:solidFill>
                  <a:srgbClr val="FFFFFF"/>
                </a:solidFill>
              </a:rPr>
              <a:t>Changes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F488A1-9D50-A499-61EB-BF292C3D9C03}"/>
              </a:ext>
            </a:extLst>
          </p:cNvPr>
          <p:cNvSpPr/>
          <p:nvPr/>
        </p:nvSpPr>
        <p:spPr>
          <a:xfrm>
            <a:off x="9634887" y="3578722"/>
            <a:ext cx="485998" cy="477042"/>
          </a:xfrm>
          <a:prstGeom prst="rect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Play</a:t>
            </a:r>
            <a:endParaRPr lang="en-US" sz="800" dirty="0">
              <a:solidFill>
                <a:srgbClr val="FFFFFF"/>
              </a:solidFill>
            </a:endParaRPr>
          </a:p>
          <a:p>
            <a:pPr algn="ctr"/>
            <a:r>
              <a:rPr sz="800" dirty="0">
                <a:solidFill>
                  <a:srgbClr val="FFFFFF"/>
                </a:solidFill>
              </a:rPr>
              <a:t> Chime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97191E-8E2A-B035-506F-ADEC70AC6276}"/>
              </a:ext>
            </a:extLst>
          </p:cNvPr>
          <p:cNvSpPr txBox="1"/>
          <p:nvPr/>
        </p:nvSpPr>
        <p:spPr>
          <a:xfrm>
            <a:off x="2197234" y="2267536"/>
            <a:ext cx="54864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dirty="0">
                <a:solidFill>
                  <a:srgbClr val="000000"/>
                </a:solidFill>
              </a:rPr>
              <a:t>PASS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8DB78E-DC69-8472-63E3-A76ADC323A24}"/>
              </a:ext>
            </a:extLst>
          </p:cNvPr>
          <p:cNvSpPr txBox="1"/>
          <p:nvPr/>
        </p:nvSpPr>
        <p:spPr>
          <a:xfrm>
            <a:off x="2253934" y="4148083"/>
            <a:ext cx="54864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dirty="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02C5D0-2FEC-F542-8FC4-F934C3962938}"/>
              </a:ext>
            </a:extLst>
          </p:cNvPr>
          <p:cNvSpPr txBox="1"/>
          <p:nvPr/>
        </p:nvSpPr>
        <p:spPr>
          <a:xfrm>
            <a:off x="2899089" y="3616110"/>
            <a:ext cx="54864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dirty="0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9565DE29-A045-E257-300A-6B2B9109B3F0}"/>
              </a:ext>
            </a:extLst>
          </p:cNvPr>
          <p:cNvSpPr/>
          <p:nvPr/>
        </p:nvSpPr>
        <p:spPr>
          <a:xfrm>
            <a:off x="7298012" y="3431641"/>
            <a:ext cx="913563" cy="731520"/>
          </a:xfrm>
          <a:prstGeom prst="diamond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Run Tests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B3DD1-AB77-93F6-2A47-9AB4CBC70858}"/>
              </a:ext>
            </a:extLst>
          </p:cNvPr>
          <p:cNvSpPr txBox="1"/>
          <p:nvPr/>
        </p:nvSpPr>
        <p:spPr>
          <a:xfrm>
            <a:off x="6391964" y="4507531"/>
            <a:ext cx="57740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</a:rPr>
              <a:t>CLAUDE</a:t>
            </a:r>
            <a:endParaRPr sz="800" b="1" dirty="0">
              <a:solidFill>
                <a:srgbClr val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862879-928A-1B08-6E27-6ACECB48DE0B}"/>
              </a:ext>
            </a:extLst>
          </p:cNvPr>
          <p:cNvSpPr txBox="1"/>
          <p:nvPr/>
        </p:nvSpPr>
        <p:spPr>
          <a:xfrm>
            <a:off x="10120885" y="6050251"/>
            <a:ext cx="58381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</a:rPr>
              <a:t>PYTHON</a:t>
            </a:r>
            <a:endParaRPr sz="800" b="1" dirty="0">
              <a:solidFill>
                <a:srgbClr val="0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EF7BBC-B622-03A9-E5E9-39C80BB0AE82}"/>
              </a:ext>
            </a:extLst>
          </p:cNvPr>
          <p:cNvSpPr txBox="1"/>
          <p:nvPr/>
        </p:nvSpPr>
        <p:spPr>
          <a:xfrm>
            <a:off x="2688855" y="1701860"/>
            <a:ext cx="54864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dirty="0">
                <a:solidFill>
                  <a:srgbClr val="000000"/>
                </a:solidFill>
              </a:rPr>
              <a:t>FAIL</a:t>
            </a:r>
          </a:p>
        </p:txBody>
      </p:sp>
      <p:sp>
        <p:nvSpPr>
          <p:cNvPr id="39" name="Pass 2">
            <a:extLst>
              <a:ext uri="{FF2B5EF4-FFF2-40B4-BE49-F238E27FC236}">
                <a16:creationId xmlns:a16="http://schemas.microsoft.com/office/drawing/2014/main" id="{676FF568-FD11-39FE-9D7E-E98500345A0D}"/>
              </a:ext>
            </a:extLst>
          </p:cNvPr>
          <p:cNvSpPr txBox="1"/>
          <p:nvPr/>
        </p:nvSpPr>
        <p:spPr>
          <a:xfrm>
            <a:off x="8132868" y="3637040"/>
            <a:ext cx="54864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dirty="0">
                <a:solidFill>
                  <a:srgbClr val="000000"/>
                </a:solidFill>
              </a:rPr>
              <a:t>PASS</a:t>
            </a:r>
          </a:p>
        </p:txBody>
      </p:sp>
      <p:sp>
        <p:nvSpPr>
          <p:cNvPr id="48" name="Fail 2">
            <a:extLst>
              <a:ext uri="{FF2B5EF4-FFF2-40B4-BE49-F238E27FC236}">
                <a16:creationId xmlns:a16="http://schemas.microsoft.com/office/drawing/2014/main" id="{4776B584-4A50-8E4E-F993-1B146A2880B7}"/>
              </a:ext>
            </a:extLst>
          </p:cNvPr>
          <p:cNvSpPr txBox="1"/>
          <p:nvPr/>
        </p:nvSpPr>
        <p:spPr>
          <a:xfrm>
            <a:off x="7618230" y="4174335"/>
            <a:ext cx="54864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dirty="0">
                <a:solidFill>
                  <a:srgbClr val="000000"/>
                </a:solidFill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97271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6" grpId="0"/>
      <p:bldP spid="27" grpId="0"/>
      <p:bldP spid="28" grpId="0"/>
      <p:bldP spid="35" grpId="0" animBg="1"/>
      <p:bldP spid="36" grpId="0"/>
      <p:bldP spid="38" grpId="0"/>
      <p:bldP spid="39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080109-D11D-A20E-BCE3-757A3408D6B1}"/>
              </a:ext>
            </a:extLst>
          </p:cNvPr>
          <p:cNvSpPr/>
          <p:nvPr/>
        </p:nvSpPr>
        <p:spPr>
          <a:xfrm>
            <a:off x="1065125" y="653143"/>
            <a:ext cx="10560818" cy="47327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0457A-684E-217F-3FD9-B1416F2E1D32}"/>
              </a:ext>
            </a:extLst>
          </p:cNvPr>
          <p:cNvSpPr/>
          <p:nvPr/>
        </p:nvSpPr>
        <p:spPr>
          <a:xfrm>
            <a:off x="1507253" y="2642718"/>
            <a:ext cx="7827666" cy="4622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2620E-8522-C3EC-C2AE-C6C0D058A2F5}"/>
              </a:ext>
            </a:extLst>
          </p:cNvPr>
          <p:cNvSpPr txBox="1"/>
          <p:nvPr/>
        </p:nvSpPr>
        <p:spPr>
          <a:xfrm>
            <a:off x="1507253" y="1142020"/>
            <a:ext cx="9576079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Read the </a:t>
            </a:r>
            <a:r>
              <a:rPr lang="en-US" b="0" i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.temp/lint-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results.txt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file and choose a random issue, and fix that one issue.</a:t>
            </a:r>
          </a:p>
          <a:p>
            <a:pPr algn="l">
              <a:spcAft>
                <a:spcPts val="1200"/>
              </a:spcAft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Write a git commit message that describes the changes you made to 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b="0" i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.temp/commit-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message.txt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spcAft>
                <a:spcPts val="1200"/>
              </a:spcAft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Here's an example of what the commit message should look like:</a:t>
            </a:r>
          </a:p>
          <a:p>
            <a:pPr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fix(lint): Fixed Issue ST1005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short_issue_description</a:t>
            </a:r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NEVER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turn off linting. Only fix the code to use a better pattern the linter is pointing out.</a:t>
            </a:r>
          </a:p>
          <a:p>
            <a:pPr algn="l">
              <a:spcAft>
                <a:spcPts val="1200"/>
              </a:spcAft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NEVER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use voice unless something goes wrong.</a:t>
            </a:r>
          </a:p>
          <a:p>
            <a:pPr algn="l">
              <a:spcAft>
                <a:spcPts val="1200"/>
              </a:spcAft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If you do not know a better pattern, first, google it, and if that doesn't work, then instead of fixing it, tell me "I don't know how to fix this"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E1D590-D4C6-D5F3-1ED2-E8EB23B1A78C}"/>
              </a:ext>
            </a:extLst>
          </p:cNvPr>
          <p:cNvSpPr/>
          <p:nvPr/>
        </p:nvSpPr>
        <p:spPr>
          <a:xfrm>
            <a:off x="7053944" y="1138527"/>
            <a:ext cx="1477107" cy="36523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3375A9-28D7-8428-4C7D-A773B9F70D60}"/>
              </a:ext>
            </a:extLst>
          </p:cNvPr>
          <p:cNvSpPr/>
          <p:nvPr/>
        </p:nvSpPr>
        <p:spPr>
          <a:xfrm>
            <a:off x="1338106" y="3215473"/>
            <a:ext cx="2399881" cy="46222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99368F-EDA2-9B4F-8304-1AD6A2630DFB}"/>
              </a:ext>
            </a:extLst>
          </p:cNvPr>
          <p:cNvSpPr txBox="1"/>
          <p:nvPr/>
        </p:nvSpPr>
        <p:spPr>
          <a:xfrm>
            <a:off x="0" y="117495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linting.process.md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990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7E62F-0BF7-81BF-B536-8CF8E4AA8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ython">
            <a:extLst>
              <a:ext uri="{FF2B5EF4-FFF2-40B4-BE49-F238E27FC236}">
                <a16:creationId xmlns:a16="http://schemas.microsoft.com/office/drawing/2014/main" id="{9881230B-5835-FEF8-CCC1-C8C4B22851AF}"/>
              </a:ext>
            </a:extLst>
          </p:cNvPr>
          <p:cNvSpPr>
            <a:spLocks/>
          </p:cNvSpPr>
          <p:nvPr/>
        </p:nvSpPr>
        <p:spPr>
          <a:xfrm>
            <a:off x="1487301" y="565220"/>
            <a:ext cx="9218381" cy="5727560"/>
          </a:xfrm>
          <a:prstGeom prst="rect">
            <a:avLst/>
          </a:prstGeom>
          <a:solidFill>
            <a:srgbClr val="A3D5F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sz="800" dirty="0">
              <a:solidFill>
                <a:srgbClr val="FFFFFF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CD0398-C12F-78DA-C240-AC31234443C5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2330883" y="1433901"/>
            <a:ext cx="1" cy="91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8DFF7C-82AB-BB16-CFE8-562834F5939B}"/>
              </a:ext>
            </a:extLst>
          </p:cNvPr>
          <p:cNvCxnSpPr>
            <a:cxnSpLocks/>
          </p:cNvCxnSpPr>
          <p:nvPr/>
        </p:nvCxnSpPr>
        <p:spPr>
          <a:xfrm>
            <a:off x="2668245" y="1885620"/>
            <a:ext cx="5286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83F9853-8BCD-1D17-3BD7-E1BD23AFC570}"/>
              </a:ext>
            </a:extLst>
          </p:cNvPr>
          <p:cNvCxnSpPr>
            <a:cxnSpLocks/>
          </p:cNvCxnSpPr>
          <p:nvPr/>
        </p:nvCxnSpPr>
        <p:spPr>
          <a:xfrm>
            <a:off x="2330882" y="2209756"/>
            <a:ext cx="0" cy="298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9C1B59-5565-3232-348F-6CF712067E94}"/>
              </a:ext>
            </a:extLst>
          </p:cNvPr>
          <p:cNvCxnSpPr>
            <a:cxnSpLocks/>
          </p:cNvCxnSpPr>
          <p:nvPr/>
        </p:nvCxnSpPr>
        <p:spPr>
          <a:xfrm>
            <a:off x="2375954" y="3123024"/>
            <a:ext cx="0" cy="298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AA4C95-AB2C-336F-5DF2-A812E6CDF2B0}"/>
              </a:ext>
            </a:extLst>
          </p:cNvPr>
          <p:cNvCxnSpPr>
            <a:cxnSpLocks/>
          </p:cNvCxnSpPr>
          <p:nvPr/>
        </p:nvCxnSpPr>
        <p:spPr>
          <a:xfrm>
            <a:off x="2375954" y="4058776"/>
            <a:ext cx="0" cy="298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7F8B2-FE0D-675B-D504-86D4935D5E9B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814941" y="3790576"/>
            <a:ext cx="728996" cy="6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1220E6-8934-D5A5-BA1B-27D2AA2428F4}"/>
              </a:ext>
            </a:extLst>
          </p:cNvPr>
          <p:cNvCxnSpPr>
            <a:cxnSpLocks/>
          </p:cNvCxnSpPr>
          <p:nvPr/>
        </p:nvCxnSpPr>
        <p:spPr>
          <a:xfrm>
            <a:off x="6622945" y="3813095"/>
            <a:ext cx="728996" cy="6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57D915-FD16-42C4-2AA9-0515F3374ABB}"/>
              </a:ext>
            </a:extLst>
          </p:cNvPr>
          <p:cNvCxnSpPr>
            <a:cxnSpLocks/>
          </p:cNvCxnSpPr>
          <p:nvPr/>
        </p:nvCxnSpPr>
        <p:spPr>
          <a:xfrm>
            <a:off x="8042690" y="3814084"/>
            <a:ext cx="728996" cy="6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35BF060-BD25-4FF6-3BE7-582E2F48C19C}"/>
              </a:ext>
            </a:extLst>
          </p:cNvPr>
          <p:cNvCxnSpPr>
            <a:cxnSpLocks/>
          </p:cNvCxnSpPr>
          <p:nvPr/>
        </p:nvCxnSpPr>
        <p:spPr>
          <a:xfrm>
            <a:off x="9210098" y="3826745"/>
            <a:ext cx="4546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49CD2E9D-1DFA-EF9C-94F4-8A1ED44BBE50}"/>
              </a:ext>
            </a:extLst>
          </p:cNvPr>
          <p:cNvCxnSpPr>
            <a:cxnSpLocks/>
            <a:stCxn id="23" idx="2"/>
            <a:endCxn id="12" idx="3"/>
          </p:cNvCxnSpPr>
          <p:nvPr/>
        </p:nvCxnSpPr>
        <p:spPr>
          <a:xfrm rot="5400000">
            <a:off x="9158580" y="4334620"/>
            <a:ext cx="998162" cy="4404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D4ECF22-7A12-7B0B-5DAB-0311814EBF72}"/>
              </a:ext>
            </a:extLst>
          </p:cNvPr>
          <p:cNvCxnSpPr>
            <a:cxnSpLocks/>
            <a:endCxn id="9" idx="1"/>
          </p:cNvCxnSpPr>
          <p:nvPr/>
        </p:nvCxnSpPr>
        <p:spPr>
          <a:xfrm rot="10800000">
            <a:off x="1866697" y="2851472"/>
            <a:ext cx="6873473" cy="2481193"/>
          </a:xfrm>
          <a:prstGeom prst="bentConnector3">
            <a:avLst>
              <a:gd name="adj1" fmla="val 1033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24E8965-F0A5-4B39-FB24-58F447836BD4}"/>
              </a:ext>
            </a:extLst>
          </p:cNvPr>
          <p:cNvCxnSpPr>
            <a:cxnSpLocks/>
          </p:cNvCxnSpPr>
          <p:nvPr/>
        </p:nvCxnSpPr>
        <p:spPr>
          <a:xfrm>
            <a:off x="7771415" y="4139162"/>
            <a:ext cx="0" cy="298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7D8E25-BAFC-0DE6-A005-89200117F127}"/>
              </a:ext>
            </a:extLst>
          </p:cNvPr>
          <p:cNvCxnSpPr>
            <a:cxnSpLocks/>
          </p:cNvCxnSpPr>
          <p:nvPr/>
        </p:nvCxnSpPr>
        <p:spPr>
          <a:xfrm>
            <a:off x="8107552" y="4893545"/>
            <a:ext cx="5846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laude">
            <a:extLst>
              <a:ext uri="{FF2B5EF4-FFF2-40B4-BE49-F238E27FC236}">
                <a16:creationId xmlns:a16="http://schemas.microsoft.com/office/drawing/2014/main" id="{15843500-AA5E-96E8-A3D1-B506E90BCD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43937" y="2849465"/>
            <a:ext cx="3409523" cy="1895872"/>
          </a:xfrm>
          <a:prstGeom prst="rect">
            <a:avLst/>
          </a:prstGeom>
          <a:solidFill>
            <a:srgbClr val="C09BD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sz="800" dirty="0">
              <a:solidFill>
                <a:srgbClr val="FFFF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143EEF-B453-77CE-21E8-DAE9D8133A4F}"/>
              </a:ext>
            </a:extLst>
          </p:cNvPr>
          <p:cNvSpPr/>
          <p:nvPr/>
        </p:nvSpPr>
        <p:spPr>
          <a:xfrm>
            <a:off x="1972910" y="702381"/>
            <a:ext cx="715945" cy="731520"/>
          </a:xfrm>
          <a:prstGeom prst="ellipse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START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83F31D5E-3E84-F4C9-3597-061334B771AB}"/>
              </a:ext>
            </a:extLst>
          </p:cNvPr>
          <p:cNvSpPr/>
          <p:nvPr/>
        </p:nvSpPr>
        <p:spPr>
          <a:xfrm>
            <a:off x="1874102" y="1525340"/>
            <a:ext cx="913563" cy="731520"/>
          </a:xfrm>
          <a:prstGeom prst="diamond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Run Tests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A5CA9A-FCDA-798A-B7C5-44216F57E452}"/>
              </a:ext>
            </a:extLst>
          </p:cNvPr>
          <p:cNvSpPr/>
          <p:nvPr/>
        </p:nvSpPr>
        <p:spPr>
          <a:xfrm>
            <a:off x="3196884" y="1525340"/>
            <a:ext cx="731018" cy="731520"/>
          </a:xfrm>
          <a:prstGeom prst="ellipse">
            <a:avLst/>
          </a:prstGeom>
          <a:solidFill>
            <a:srgbClr val="C628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EXIT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AD1A09-E720-5EEF-30D0-3384F08AE16F}"/>
              </a:ext>
            </a:extLst>
          </p:cNvPr>
          <p:cNvSpPr/>
          <p:nvPr/>
        </p:nvSpPr>
        <p:spPr>
          <a:xfrm>
            <a:off x="1866696" y="2485711"/>
            <a:ext cx="928372" cy="731520"/>
          </a:xfrm>
          <a:prstGeom prst="rect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Run Lint</a:t>
            </a:r>
            <a:r>
              <a:rPr lang="en-US" sz="800" dirty="0">
                <a:solidFill>
                  <a:srgbClr val="FFFFFF"/>
                </a:solidFill>
              </a:rPr>
              <a:t>er 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lang="en-US" sz="800" dirty="0">
                <a:solidFill>
                  <a:srgbClr val="FFFFFF"/>
                </a:solidFill>
              </a:rPr>
              <a:t>| lint-</a:t>
            </a:r>
            <a:r>
              <a:rPr lang="en-US" sz="800" dirty="0" err="1">
                <a:solidFill>
                  <a:srgbClr val="FFFFFF"/>
                </a:solidFill>
              </a:rPr>
              <a:t>results.txt</a:t>
            </a:r>
            <a:endParaRPr sz="800" dirty="0">
              <a:solidFill>
                <a:srgbClr val="FFFFFF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B31C7D3A-E807-37F3-92C9-B47645C6AE27}"/>
              </a:ext>
            </a:extLst>
          </p:cNvPr>
          <p:cNvSpPr/>
          <p:nvPr/>
        </p:nvSpPr>
        <p:spPr>
          <a:xfrm>
            <a:off x="1872742" y="3421463"/>
            <a:ext cx="1006425" cy="731520"/>
          </a:xfrm>
          <a:prstGeom prst="diamond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Lint Issues?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F8BD38-94BB-A5D4-3EC1-38023C7E4C46}"/>
              </a:ext>
            </a:extLst>
          </p:cNvPr>
          <p:cNvSpPr/>
          <p:nvPr/>
        </p:nvSpPr>
        <p:spPr>
          <a:xfrm>
            <a:off x="1972910" y="4357215"/>
            <a:ext cx="842031" cy="731520"/>
          </a:xfrm>
          <a:prstGeom prst="ellipse">
            <a:avLst/>
          </a:prstGeom>
          <a:solidFill>
            <a:srgbClr val="2E7D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ALL DONE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E534D8-0767-A9D4-E786-7AD5975F2B21}"/>
              </a:ext>
            </a:extLst>
          </p:cNvPr>
          <p:cNvSpPr/>
          <p:nvPr/>
        </p:nvSpPr>
        <p:spPr>
          <a:xfrm>
            <a:off x="8692182" y="4688166"/>
            <a:ext cx="745254" cy="731520"/>
          </a:xfrm>
          <a:prstGeom prst="rect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Repeat</a:t>
            </a:r>
            <a:endParaRPr sz="8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B7B3E-B7A5-5CE0-D8F7-9282DF385E2D}"/>
              </a:ext>
            </a:extLst>
          </p:cNvPr>
          <p:cNvSpPr/>
          <p:nvPr/>
        </p:nvSpPr>
        <p:spPr>
          <a:xfrm>
            <a:off x="3643435" y="2965520"/>
            <a:ext cx="1006558" cy="731520"/>
          </a:xfrm>
          <a:prstGeom prst="rect">
            <a:avLst/>
          </a:prstGeom>
          <a:solidFill>
            <a:srgbClr val="7B1F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Read </a:t>
            </a:r>
            <a:r>
              <a:rPr sz="800" dirty="0" err="1">
                <a:solidFill>
                  <a:srgbClr val="FFFFFF"/>
                </a:solidFill>
              </a:rPr>
              <a:t>lint.process.md</a:t>
            </a:r>
            <a:endParaRPr sz="8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B26E5-F112-9961-3B1C-5FA5DED5196E}"/>
              </a:ext>
            </a:extLst>
          </p:cNvPr>
          <p:cNvSpPr/>
          <p:nvPr/>
        </p:nvSpPr>
        <p:spPr>
          <a:xfrm>
            <a:off x="4753191" y="2965520"/>
            <a:ext cx="1094950" cy="731520"/>
          </a:xfrm>
          <a:prstGeom prst="rect">
            <a:avLst/>
          </a:prstGeom>
          <a:solidFill>
            <a:srgbClr val="7B1F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Read </a:t>
            </a:r>
          </a:p>
          <a:p>
            <a:pPr algn="ctr"/>
            <a:r>
              <a:rPr sz="800" dirty="0">
                <a:solidFill>
                  <a:srgbClr val="FFFFFF"/>
                </a:solidFill>
              </a:rPr>
              <a:t> .temp/lint-</a:t>
            </a:r>
            <a:r>
              <a:rPr sz="800" dirty="0" err="1">
                <a:solidFill>
                  <a:srgbClr val="FFFFFF"/>
                </a:solidFill>
              </a:rPr>
              <a:t>results.txt</a:t>
            </a:r>
            <a:endParaRPr sz="8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EF7C3D-6195-27F3-8C3C-8C240F7AA2E6}"/>
              </a:ext>
            </a:extLst>
          </p:cNvPr>
          <p:cNvSpPr/>
          <p:nvPr/>
        </p:nvSpPr>
        <p:spPr>
          <a:xfrm>
            <a:off x="5983194" y="2965520"/>
            <a:ext cx="774560" cy="731520"/>
          </a:xfrm>
          <a:prstGeom prst="rect">
            <a:avLst/>
          </a:prstGeom>
          <a:solidFill>
            <a:srgbClr val="7B1F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Select </a:t>
            </a:r>
            <a:r>
              <a:rPr lang="en-US" sz="800" dirty="0">
                <a:solidFill>
                  <a:srgbClr val="FFFFFF"/>
                </a:solidFill>
              </a:rPr>
              <a:t>1</a:t>
            </a:r>
            <a:r>
              <a:rPr sz="800" dirty="0">
                <a:solidFill>
                  <a:srgbClr val="FFFFFF"/>
                </a:solidFill>
              </a:rPr>
              <a:t> </a:t>
            </a:r>
            <a:endParaRPr lang="en-US" sz="800" dirty="0">
              <a:solidFill>
                <a:srgbClr val="FFFFFF"/>
              </a:solidFill>
            </a:endParaRPr>
          </a:p>
          <a:p>
            <a:pPr algn="ctr"/>
            <a:r>
              <a:rPr sz="800" dirty="0">
                <a:solidFill>
                  <a:srgbClr val="FFFFFF"/>
                </a:solidFill>
              </a:rPr>
              <a:t>random issue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752E4-6328-0B3C-9C8A-AAD7540ABEF5}"/>
              </a:ext>
            </a:extLst>
          </p:cNvPr>
          <p:cNvSpPr/>
          <p:nvPr/>
        </p:nvSpPr>
        <p:spPr>
          <a:xfrm>
            <a:off x="4246336" y="3782323"/>
            <a:ext cx="731018" cy="731520"/>
          </a:xfrm>
          <a:prstGeom prst="rect">
            <a:avLst/>
          </a:prstGeom>
          <a:solidFill>
            <a:srgbClr val="7B1F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Apply code fix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96DADC-9FA8-0FFC-55EE-5C86138554B5}"/>
              </a:ext>
            </a:extLst>
          </p:cNvPr>
          <p:cNvSpPr/>
          <p:nvPr/>
        </p:nvSpPr>
        <p:spPr>
          <a:xfrm>
            <a:off x="5061547" y="3787223"/>
            <a:ext cx="1094950" cy="731520"/>
          </a:xfrm>
          <a:prstGeom prst="rect">
            <a:avLst/>
          </a:prstGeom>
          <a:solidFill>
            <a:srgbClr val="7B1F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Generate </a:t>
            </a:r>
            <a:endParaRPr lang="en-US" sz="800" dirty="0">
              <a:solidFill>
                <a:srgbClr val="FFFFFF"/>
              </a:solidFill>
            </a:endParaRPr>
          </a:p>
          <a:p>
            <a:pPr algn="ctr"/>
            <a:r>
              <a:rPr sz="800" dirty="0">
                <a:solidFill>
                  <a:srgbClr val="FFFFFF"/>
                </a:solidFill>
              </a:rPr>
              <a:t>commit message</a:t>
            </a:r>
          </a:p>
          <a:p>
            <a:pPr algn="ctr"/>
            <a:r>
              <a:rPr sz="800" dirty="0">
                <a:solidFill>
                  <a:srgbClr val="FFFFFF"/>
                </a:solidFill>
              </a:rPr>
              <a:t>commit-</a:t>
            </a:r>
            <a:r>
              <a:rPr sz="800" dirty="0" err="1">
                <a:solidFill>
                  <a:srgbClr val="FFFFFF"/>
                </a:solidFill>
              </a:rPr>
              <a:t>message.txt</a:t>
            </a:r>
            <a:endParaRPr sz="8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53516D-3AD1-B9E4-850D-6178BA945F3A}"/>
              </a:ext>
            </a:extLst>
          </p:cNvPr>
          <p:cNvSpPr/>
          <p:nvPr/>
        </p:nvSpPr>
        <p:spPr>
          <a:xfrm>
            <a:off x="7362298" y="4427553"/>
            <a:ext cx="745254" cy="731520"/>
          </a:xfrm>
          <a:prstGeom prst="rect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Revert Changes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3A8A65-9644-D19A-C2F3-ABC50C30B845}"/>
              </a:ext>
            </a:extLst>
          </p:cNvPr>
          <p:cNvSpPr/>
          <p:nvPr/>
        </p:nvSpPr>
        <p:spPr>
          <a:xfrm>
            <a:off x="8740165" y="3431641"/>
            <a:ext cx="745254" cy="731520"/>
          </a:xfrm>
          <a:prstGeom prst="rect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Commit </a:t>
            </a:r>
            <a:br>
              <a:rPr lang="en-US" sz="800" dirty="0">
                <a:solidFill>
                  <a:srgbClr val="FFFFFF"/>
                </a:solidFill>
              </a:rPr>
            </a:br>
            <a:r>
              <a:rPr sz="800" dirty="0">
                <a:solidFill>
                  <a:srgbClr val="FFFFFF"/>
                </a:solidFill>
              </a:rPr>
              <a:t>Changes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FC5411-5425-DD9F-B0A8-BE9FC74C334B}"/>
              </a:ext>
            </a:extLst>
          </p:cNvPr>
          <p:cNvSpPr/>
          <p:nvPr/>
        </p:nvSpPr>
        <p:spPr>
          <a:xfrm>
            <a:off x="9634887" y="3578722"/>
            <a:ext cx="485998" cy="477042"/>
          </a:xfrm>
          <a:prstGeom prst="rect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Play</a:t>
            </a:r>
            <a:endParaRPr lang="en-US" sz="800" dirty="0">
              <a:solidFill>
                <a:srgbClr val="FFFFFF"/>
              </a:solidFill>
            </a:endParaRPr>
          </a:p>
          <a:p>
            <a:pPr algn="ctr"/>
            <a:r>
              <a:rPr sz="800" dirty="0">
                <a:solidFill>
                  <a:srgbClr val="FFFFFF"/>
                </a:solidFill>
              </a:rPr>
              <a:t> Chime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BA9DD1-4FE8-8B8E-43BF-9DC68706EA9F}"/>
              </a:ext>
            </a:extLst>
          </p:cNvPr>
          <p:cNvSpPr txBox="1"/>
          <p:nvPr/>
        </p:nvSpPr>
        <p:spPr>
          <a:xfrm>
            <a:off x="2197234" y="2267536"/>
            <a:ext cx="54864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dirty="0">
                <a:solidFill>
                  <a:srgbClr val="000000"/>
                </a:solidFill>
              </a:rPr>
              <a:t>PASS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432086-6DD8-806C-A867-A92E3AFF6337}"/>
              </a:ext>
            </a:extLst>
          </p:cNvPr>
          <p:cNvSpPr txBox="1"/>
          <p:nvPr/>
        </p:nvSpPr>
        <p:spPr>
          <a:xfrm>
            <a:off x="2253934" y="4148083"/>
            <a:ext cx="54864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dirty="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6CC926-7B62-19D7-614F-ACD716B5DBF0}"/>
              </a:ext>
            </a:extLst>
          </p:cNvPr>
          <p:cNvSpPr txBox="1"/>
          <p:nvPr/>
        </p:nvSpPr>
        <p:spPr>
          <a:xfrm>
            <a:off x="2899089" y="3616110"/>
            <a:ext cx="54864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dirty="0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44A6727D-9072-9091-11A4-31CCA1587DCB}"/>
              </a:ext>
            </a:extLst>
          </p:cNvPr>
          <p:cNvSpPr/>
          <p:nvPr/>
        </p:nvSpPr>
        <p:spPr>
          <a:xfrm>
            <a:off x="7298012" y="3431641"/>
            <a:ext cx="913563" cy="731520"/>
          </a:xfrm>
          <a:prstGeom prst="diamond">
            <a:avLst/>
          </a:prstGeom>
          <a:solidFill>
            <a:srgbClr val="42A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sz="800" dirty="0">
                <a:solidFill>
                  <a:srgbClr val="FFFFFF"/>
                </a:solidFill>
              </a:rPr>
              <a:t>Run Tests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DC6D30-7240-D369-A2A6-B5D65BA92095}"/>
              </a:ext>
            </a:extLst>
          </p:cNvPr>
          <p:cNvSpPr txBox="1"/>
          <p:nvPr/>
        </p:nvSpPr>
        <p:spPr>
          <a:xfrm>
            <a:off x="6391964" y="4507531"/>
            <a:ext cx="57740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</a:rPr>
              <a:t>CLAUDE</a:t>
            </a:r>
            <a:endParaRPr sz="800" b="1" dirty="0">
              <a:solidFill>
                <a:srgbClr val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EF067D-0105-280C-ADA2-D32515F7EF1B}"/>
              </a:ext>
            </a:extLst>
          </p:cNvPr>
          <p:cNvSpPr txBox="1"/>
          <p:nvPr/>
        </p:nvSpPr>
        <p:spPr>
          <a:xfrm>
            <a:off x="10120885" y="6050251"/>
            <a:ext cx="58381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</a:rPr>
              <a:t>PYTHON</a:t>
            </a:r>
            <a:endParaRPr sz="800" b="1" dirty="0">
              <a:solidFill>
                <a:srgbClr val="0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5BEFAA-16A7-E98D-4936-153027B19E03}"/>
              </a:ext>
            </a:extLst>
          </p:cNvPr>
          <p:cNvSpPr txBox="1"/>
          <p:nvPr/>
        </p:nvSpPr>
        <p:spPr>
          <a:xfrm>
            <a:off x="2688855" y="1701860"/>
            <a:ext cx="54864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dirty="0">
                <a:solidFill>
                  <a:srgbClr val="000000"/>
                </a:solidFill>
              </a:rPr>
              <a:t>FAIL</a:t>
            </a:r>
          </a:p>
        </p:txBody>
      </p:sp>
      <p:sp>
        <p:nvSpPr>
          <p:cNvPr id="39" name="Pass 2">
            <a:extLst>
              <a:ext uri="{FF2B5EF4-FFF2-40B4-BE49-F238E27FC236}">
                <a16:creationId xmlns:a16="http://schemas.microsoft.com/office/drawing/2014/main" id="{75CE6B81-43E4-2F32-A15A-A9356D30F908}"/>
              </a:ext>
            </a:extLst>
          </p:cNvPr>
          <p:cNvSpPr txBox="1"/>
          <p:nvPr/>
        </p:nvSpPr>
        <p:spPr>
          <a:xfrm>
            <a:off x="8132868" y="3637040"/>
            <a:ext cx="54864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dirty="0">
                <a:solidFill>
                  <a:srgbClr val="000000"/>
                </a:solidFill>
              </a:rPr>
              <a:t>PASS</a:t>
            </a:r>
          </a:p>
        </p:txBody>
      </p:sp>
      <p:sp>
        <p:nvSpPr>
          <p:cNvPr id="48" name="Fail 2">
            <a:extLst>
              <a:ext uri="{FF2B5EF4-FFF2-40B4-BE49-F238E27FC236}">
                <a16:creationId xmlns:a16="http://schemas.microsoft.com/office/drawing/2014/main" id="{AFF09F91-002C-3F86-2816-EE46712E60BC}"/>
              </a:ext>
            </a:extLst>
          </p:cNvPr>
          <p:cNvSpPr txBox="1"/>
          <p:nvPr/>
        </p:nvSpPr>
        <p:spPr>
          <a:xfrm>
            <a:off x="7618230" y="4174335"/>
            <a:ext cx="54864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00" dirty="0">
                <a:solidFill>
                  <a:srgbClr val="000000"/>
                </a:solidFill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1609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3F3BD8A-9D4F-41A0-FB47-B461B0ADA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33" y="70580"/>
            <a:ext cx="8854462" cy="671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2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FDFC47-7EDB-A143-4F92-DE04BC164BF3}"/>
              </a:ext>
            </a:extLst>
          </p:cNvPr>
          <p:cNvSpPr/>
          <p:nvPr/>
        </p:nvSpPr>
        <p:spPr>
          <a:xfrm>
            <a:off x="344994" y="335845"/>
            <a:ext cx="11304392" cy="618630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8C89DC-CDDF-C537-B992-3CAF08896C32}"/>
              </a:ext>
            </a:extLst>
          </p:cNvPr>
          <p:cNvSpPr/>
          <p:nvPr/>
        </p:nvSpPr>
        <p:spPr>
          <a:xfrm>
            <a:off x="542614" y="2783396"/>
            <a:ext cx="1266092" cy="4622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E20AE2-3E7A-EF77-0660-92AF86F631A4}"/>
              </a:ext>
            </a:extLst>
          </p:cNvPr>
          <p:cNvSpPr/>
          <p:nvPr/>
        </p:nvSpPr>
        <p:spPr>
          <a:xfrm>
            <a:off x="542614" y="3499339"/>
            <a:ext cx="3748032" cy="4622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7182-E4A8-ED8D-7309-3505F229840E}"/>
              </a:ext>
            </a:extLst>
          </p:cNvPr>
          <p:cNvSpPr/>
          <p:nvPr/>
        </p:nvSpPr>
        <p:spPr>
          <a:xfrm>
            <a:off x="542614" y="5230947"/>
            <a:ext cx="3858564" cy="5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C464C6-6926-8274-70F6-5FED86094023}"/>
              </a:ext>
            </a:extLst>
          </p:cNvPr>
          <p:cNvSpPr txBox="1"/>
          <p:nvPr/>
        </p:nvSpPr>
        <p:spPr>
          <a:xfrm>
            <a:off x="522513" y="335845"/>
            <a:ext cx="1132449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None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  <a:t>Delinter</a:t>
            </a:r>
          </a:p>
          <a:p>
            <a:pPr algn="l">
              <a:spcAft>
                <a:spcPts val="1200"/>
              </a:spcAft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This is a python script that reads the .temp/lint-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-apple-system"/>
              </a:rPr>
              <a:t>results.txt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 file and fixes the first issue. All temporary files are stored in the </a:t>
            </a:r>
            <a:r>
              <a:rPr lang="en-US" sz="1200" b="0" i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.temp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 directory which is ignored by git.</a:t>
            </a:r>
          </a:p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  <a:t>Steps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Run Tests, Ensure they pass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Linting (saves results to </a:t>
            </a:r>
            <a:r>
              <a:rPr lang="en-US" sz="1200" b="0" i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.temp/lint-</a:t>
            </a:r>
            <a:r>
              <a:rPr lang="en-US" sz="1200" b="0" i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results.txt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Claude Fixes Linting (writes commit message to </a:t>
            </a:r>
            <a:r>
              <a:rPr lang="en-US" sz="1200" b="0" i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.temp/commit-</a:t>
            </a:r>
            <a:r>
              <a:rPr lang="en-US" sz="1200" b="0" i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message.txt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Run Tests, Ensure they pass. If they do, commit the changes and play a chime. Otherwise, revert. Repeat up to 1000x by default.</a:t>
            </a:r>
          </a:p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  <a:t>Running Tests</a:t>
            </a:r>
          </a:p>
          <a:p>
            <a:pPr algn="l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mise test</a:t>
            </a:r>
          </a:p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  <a:t>Linting</a:t>
            </a:r>
          </a:p>
          <a:p>
            <a:pPr algn="l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mise lint1 | tee .temp/lint-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results.txt</a:t>
            </a:r>
            <a:endParaRPr lang="en-US" sz="1200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  <a:t>Fixing</a:t>
            </a:r>
          </a:p>
          <a:p>
            <a:pPr algn="l">
              <a:spcAft>
                <a:spcPts val="1200"/>
              </a:spcAft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Call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-apple-system"/>
              </a:rPr>
              <a:t>claude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 code on the cli and pass it the prompt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-apple-system"/>
              </a:rPr>
              <a:t>lint.process.md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 file. Have it exit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-apple-system"/>
              </a:rPr>
              <a:t>afterwars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 and use dangerously-skip-permissions to skip the permissions check.</a:t>
            </a:r>
          </a:p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  <a:t>Committing</a:t>
            </a:r>
          </a:p>
          <a:p>
            <a:pPr algn="l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add .</a:t>
            </a:r>
          </a:p>
          <a:p>
            <a:pPr algn="l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commit -F .temp/commit-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message.txt</a:t>
            </a:r>
            <a:endParaRPr lang="en-US" sz="1200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  <a:t>Chime</a:t>
            </a:r>
          </a:p>
          <a:p>
            <a:pPr algn="l">
              <a:spcAft>
                <a:spcPts val="1200"/>
              </a:spcAft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After each successful iteration (commit), the script plays a system chime sound (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-apple-system"/>
              </a:rPr>
              <a:t>Glass.aiff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 on macOS) to notify that the iteration is complete.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-apple-system"/>
              </a:rPr>
              <a:t>delinter.md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 Displaying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-apple-system"/>
              </a:rPr>
              <a:t>delinter.md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AA358E-60E5-3F76-6A7C-2B53B9A48854}"/>
              </a:ext>
            </a:extLst>
          </p:cNvPr>
          <p:cNvSpPr txBox="1"/>
          <p:nvPr/>
        </p:nvSpPr>
        <p:spPr>
          <a:xfrm>
            <a:off x="0" y="0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delinter.md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208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476</Words>
  <Application>Microsoft Macintosh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Aptos</vt:lpstr>
      <vt:lpstr>Aptos Display</vt:lpstr>
      <vt:lpstr>Arial</vt:lpstr>
      <vt:lpstr>Menlo</vt:lpstr>
      <vt:lpstr>Office Theme</vt:lpstr>
      <vt:lpstr>Linting  with agentic AI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Llewellyn Falco</dc:creator>
  <cp:lastModifiedBy>Llewellyn Falco</cp:lastModifiedBy>
  <cp:revision>14</cp:revision>
  <dcterms:created xsi:type="dcterms:W3CDTF">2025-09-08T22:23:16Z</dcterms:created>
  <dcterms:modified xsi:type="dcterms:W3CDTF">2025-09-10T20:11:15Z</dcterms:modified>
</cp:coreProperties>
</file>