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9"/>
  </p:notesMasterIdLst>
  <p:sldIdLst>
    <p:sldId id="256" r:id="rId2"/>
    <p:sldId id="285" r:id="rId3"/>
    <p:sldId id="261" r:id="rId4"/>
    <p:sldId id="925" r:id="rId5"/>
    <p:sldId id="292" r:id="rId6"/>
    <p:sldId id="288" r:id="rId7"/>
    <p:sldId id="278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2B"/>
    <a:srgbClr val="F5F512"/>
    <a:srgbClr val="00C200"/>
    <a:srgbClr val="AD4AF8"/>
    <a:srgbClr val="C00003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7"/>
    <p:restoredTop sz="94762"/>
  </p:normalViewPr>
  <p:slideViewPr>
    <p:cSldViewPr snapToGrid="0" snapToObjects="1">
      <p:cViewPr varScale="1">
        <p:scale>
          <a:sx n="137" d="100"/>
          <a:sy n="137" d="100"/>
        </p:scale>
        <p:origin x="20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9" d="100"/>
        <a:sy n="17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123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036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131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126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3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Driven Development</a:t>
            </a:r>
            <a:br>
              <a:rPr lang="en-US" dirty="0"/>
            </a:br>
            <a:r>
              <a:rPr lang="en-US" dirty="0"/>
              <a:t>Microskills</a:t>
            </a:r>
            <a:endParaRPr dirty="0"/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EF1A622-3913-FE4B-8C46-80FD1F83D1BD}"/>
              </a:ext>
            </a:extLst>
          </p:cNvPr>
          <p:cNvSpPr txBox="1">
            <a:spLocks/>
          </p:cNvSpPr>
          <p:nvPr/>
        </p:nvSpPr>
        <p:spPr>
          <a:xfrm>
            <a:off x="3424646" y="3151613"/>
            <a:ext cx="5904600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i="1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with </a:t>
            </a:r>
            <a:r>
              <a:rPr lang="en-US" sz="2400" i="1" dirty="0">
                <a:solidFill>
                  <a:schemeClr val="bg1">
                    <a:lumMod val="85000"/>
                  </a:schemeClr>
                </a:solidFill>
                <a:latin typeface="Playfair Display"/>
                <a:sym typeface="Playfair Display"/>
              </a:rPr>
              <a:t>Llewellyn Falco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304D1-32C2-F647-A621-8563A14750BD}"/>
              </a:ext>
            </a:extLst>
          </p:cNvPr>
          <p:cNvSpPr txBox="1"/>
          <p:nvPr/>
        </p:nvSpPr>
        <p:spPr>
          <a:xfrm>
            <a:off x="318052" y="4264229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TCaiyun" panose="020B0400000000000000" pitchFamily="34" charset="-122"/>
                <a:ea typeface="STCaiyun" panose="020B0400000000000000" pitchFamily="34" charset="-122"/>
              </a:rPr>
              <a:t>Week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Testing Circle</a:t>
            </a:r>
            <a:endParaRPr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10C3E3-FEF0-D44E-9061-919F387CA56A}"/>
              </a:ext>
            </a:extLst>
          </p:cNvPr>
          <p:cNvGrpSpPr/>
          <p:nvPr/>
        </p:nvGrpSpPr>
        <p:grpSpPr>
          <a:xfrm>
            <a:off x="1232459" y="911781"/>
            <a:ext cx="7235680" cy="3586562"/>
            <a:chOff x="59644" y="209550"/>
            <a:chExt cx="9647573" cy="4782082"/>
          </a:xfrm>
        </p:grpSpPr>
        <p:sp>
          <p:nvSpPr>
            <p:cNvPr id="5" name="Curved Down Arrow 4">
              <a:extLst>
                <a:ext uri="{FF2B5EF4-FFF2-40B4-BE49-F238E27FC236}">
                  <a16:creationId xmlns:a16="http://schemas.microsoft.com/office/drawing/2014/main" id="{68C9882F-C6BD-3645-80AE-32C1957AF8A6}"/>
                </a:ext>
              </a:extLst>
            </p:cNvPr>
            <p:cNvSpPr/>
            <p:nvPr/>
          </p:nvSpPr>
          <p:spPr bwMode="auto">
            <a:xfrm rot="16200000">
              <a:off x="1975038" y="2384961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6" name="Curved Down Arrow 5">
              <a:extLst>
                <a:ext uri="{FF2B5EF4-FFF2-40B4-BE49-F238E27FC236}">
                  <a16:creationId xmlns:a16="http://schemas.microsoft.com/office/drawing/2014/main" id="{3658348F-EC4C-034C-AF55-20DB84672446}"/>
                </a:ext>
              </a:extLst>
            </p:cNvPr>
            <p:cNvSpPr/>
            <p:nvPr/>
          </p:nvSpPr>
          <p:spPr bwMode="auto">
            <a:xfrm rot="5400000">
              <a:off x="4943704" y="2384962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7" name="Curved Down Arrow 6">
              <a:extLst>
                <a:ext uri="{FF2B5EF4-FFF2-40B4-BE49-F238E27FC236}">
                  <a16:creationId xmlns:a16="http://schemas.microsoft.com/office/drawing/2014/main" id="{C882CB66-D8AD-A346-A705-6F49BB3321EA}"/>
                </a:ext>
              </a:extLst>
            </p:cNvPr>
            <p:cNvSpPr/>
            <p:nvPr/>
          </p:nvSpPr>
          <p:spPr bwMode="auto">
            <a:xfrm>
              <a:off x="3466927" y="913338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6AD0BB-E3E7-A54F-A9F1-D84CFEB93B70}"/>
                </a:ext>
              </a:extLst>
            </p:cNvPr>
            <p:cNvSpPr txBox="1"/>
            <p:nvPr/>
          </p:nvSpPr>
          <p:spPr>
            <a:xfrm>
              <a:off x="5486400" y="1428750"/>
              <a:ext cx="1123320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English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A53CB5-5D49-8C41-A4C8-0A144BA98D49}"/>
                </a:ext>
              </a:extLst>
            </p:cNvPr>
            <p:cNvSpPr txBox="1"/>
            <p:nvPr/>
          </p:nvSpPr>
          <p:spPr>
            <a:xfrm>
              <a:off x="5506080" y="3820168"/>
              <a:ext cx="669415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Code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5CF9EB-4A00-C845-A859-FA4CB57EC65B}"/>
                </a:ext>
              </a:extLst>
            </p:cNvPr>
            <p:cNvSpPr txBox="1"/>
            <p:nvPr/>
          </p:nvSpPr>
          <p:spPr>
            <a:xfrm>
              <a:off x="2522261" y="3867149"/>
              <a:ext cx="914401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Result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D494B2-3FBC-F54F-8785-890C72E437C4}"/>
                </a:ext>
              </a:extLst>
            </p:cNvPr>
            <p:cNvSpPr txBox="1"/>
            <p:nvPr/>
          </p:nvSpPr>
          <p:spPr>
            <a:xfrm>
              <a:off x="2133600" y="1442273"/>
              <a:ext cx="1295400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Whiteboard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80346E1-4575-8241-8F69-5A9EE8436D7D}"/>
                </a:ext>
              </a:extLst>
            </p:cNvPr>
            <p:cNvGrpSpPr/>
            <p:nvPr/>
          </p:nvGrpSpPr>
          <p:grpSpPr>
            <a:xfrm>
              <a:off x="1066800" y="209550"/>
              <a:ext cx="1010652" cy="2101516"/>
              <a:chOff x="635115" y="-227609"/>
              <a:chExt cx="1010652" cy="210151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0A64F6A-3ECD-7948-A11E-A6A1ACA326B9}"/>
                  </a:ext>
                </a:extLst>
              </p:cNvPr>
              <p:cNvSpPr/>
              <p:nvPr/>
            </p:nvSpPr>
            <p:spPr bwMode="auto">
              <a:xfrm>
                <a:off x="635115" y="29065"/>
                <a:ext cx="1010652" cy="1138989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chemeClr val="accent2"/>
                  </a:solidFill>
                  <a:latin typeface="+mj-lt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F4CF6E4-A7DE-D045-8421-9532C0AFAEEC}"/>
                  </a:ext>
                </a:extLst>
              </p:cNvPr>
              <p:cNvCxnSpPr/>
              <p:nvPr/>
            </p:nvCxnSpPr>
            <p:spPr bwMode="auto">
              <a:xfrm>
                <a:off x="1140441" y="-227609"/>
                <a:ext cx="0" cy="25667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9C7E8A3-345D-5F40-8664-3BE4209D1889}"/>
                  </a:ext>
                </a:extLst>
              </p:cNvPr>
              <p:cNvCxnSpPr/>
              <p:nvPr/>
            </p:nvCxnSpPr>
            <p:spPr bwMode="auto">
              <a:xfrm flipV="1">
                <a:off x="819599" y="1168054"/>
                <a:ext cx="184484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DCA3A8B-60F2-BA45-9FB7-7D2F21568DB6}"/>
                  </a:ext>
                </a:extLst>
              </p:cNvPr>
              <p:cNvCxnSpPr/>
              <p:nvPr/>
            </p:nvCxnSpPr>
            <p:spPr bwMode="auto">
              <a:xfrm flipV="1">
                <a:off x="1140441" y="1168054"/>
                <a:ext cx="0" cy="52939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85766C7-4B24-9A42-B9FB-2B3206188581}"/>
                  </a:ext>
                </a:extLst>
              </p:cNvPr>
              <p:cNvCxnSpPr/>
              <p:nvPr/>
            </p:nvCxnSpPr>
            <p:spPr bwMode="auto">
              <a:xfrm flipH="1" flipV="1">
                <a:off x="1276799" y="1168054"/>
                <a:ext cx="176463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4327798-5C47-6947-BDE1-DCF46BBB3C85}"/>
                  </a:ext>
                </a:extLst>
              </p:cNvPr>
              <p:cNvCxnSpPr/>
              <p:nvPr/>
            </p:nvCxnSpPr>
            <p:spPr bwMode="auto">
              <a:xfrm>
                <a:off x="1140441" y="173520"/>
                <a:ext cx="0" cy="842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D2446D0-D8F7-9645-90E7-B50BA12954A7}"/>
                  </a:ext>
                </a:extLst>
              </p:cNvPr>
              <p:cNvCxnSpPr/>
              <p:nvPr/>
            </p:nvCxnSpPr>
            <p:spPr bwMode="auto">
              <a:xfrm flipV="1">
                <a:off x="762000" y="598559"/>
                <a:ext cx="69126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A246317-415E-F14B-B831-D6C701ACBC8E}"/>
                  </a:ext>
                </a:extLst>
              </p:cNvPr>
              <p:cNvCxnSpPr/>
              <p:nvPr/>
            </p:nvCxnSpPr>
            <p:spPr bwMode="auto">
              <a:xfrm flipV="1">
                <a:off x="1140441" y="380254"/>
                <a:ext cx="224589" cy="218123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AE3291-6CB5-AD49-A525-F16206E2471B}"/>
                </a:ext>
              </a:extLst>
            </p:cNvPr>
            <p:cNvSpPr txBox="1"/>
            <p:nvPr/>
          </p:nvSpPr>
          <p:spPr>
            <a:xfrm>
              <a:off x="5714999" y="666750"/>
              <a:ext cx="2932044" cy="67710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B050"/>
                  </a:solidFill>
                  <a:latin typeface="+mj-lt"/>
                </a:rPr>
                <a:t>// Create side (0,0) – (3,4)</a:t>
              </a:r>
            </a:p>
            <a:p>
              <a:r>
                <a:rPr lang="en-US" sz="1350" dirty="0">
                  <a:solidFill>
                    <a:srgbClr val="00B050"/>
                  </a:solidFill>
                  <a:latin typeface="+mj-lt"/>
                </a:rPr>
                <a:t>// Verify length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AE37F8-E8CC-104A-80E4-FE4E61C42651}"/>
                </a:ext>
              </a:extLst>
            </p:cNvPr>
            <p:cNvSpPr txBox="1"/>
            <p:nvPr/>
          </p:nvSpPr>
          <p:spPr>
            <a:xfrm>
              <a:off x="5482020" y="4376079"/>
              <a:ext cx="4225197" cy="61555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s = new Side(0,0,3,4);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Approvals.Verify(s + “ length = “ +s.Length);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634C45-C2C2-6B49-8C6A-A3186393EBE7}"/>
                </a:ext>
              </a:extLst>
            </p:cNvPr>
            <p:cNvSpPr txBox="1"/>
            <p:nvPr/>
          </p:nvSpPr>
          <p:spPr>
            <a:xfrm>
              <a:off x="59644" y="4400549"/>
              <a:ext cx="3483064" cy="43088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(0,0) – (3,4) length = 5</a:t>
              </a:r>
            </a:p>
          </p:txBody>
        </p:sp>
        <p:sp>
          <p:nvSpPr>
            <p:cNvPr id="16" name="Curved Down Arrow 15">
              <a:extLst>
                <a:ext uri="{FF2B5EF4-FFF2-40B4-BE49-F238E27FC236}">
                  <a16:creationId xmlns:a16="http://schemas.microsoft.com/office/drawing/2014/main" id="{89E550DD-EEA0-FF4C-B6AE-22981F34E95D}"/>
                </a:ext>
              </a:extLst>
            </p:cNvPr>
            <p:cNvSpPr/>
            <p:nvPr/>
          </p:nvSpPr>
          <p:spPr bwMode="auto">
            <a:xfrm rot="10800000">
              <a:off x="3442867" y="3769457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97E986-CE69-1D49-A0C1-61E73DCE4502}"/>
                </a:ext>
              </a:extLst>
            </p:cNvPr>
            <p:cNvSpPr txBox="1"/>
            <p:nvPr/>
          </p:nvSpPr>
          <p:spPr>
            <a:xfrm>
              <a:off x="2860876" y="2495550"/>
              <a:ext cx="3314617" cy="6771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Testing Circle</a:t>
              </a:r>
            </a:p>
          </p:txBody>
        </p:sp>
      </p:grpSp>
      <p:sp>
        <p:nvSpPr>
          <p:cNvPr id="26" name="Curved Down Arrow 25">
            <a:extLst>
              <a:ext uri="{FF2B5EF4-FFF2-40B4-BE49-F238E27FC236}">
                <a16:creationId xmlns:a16="http://schemas.microsoft.com/office/drawing/2014/main" id="{F7F96EDD-81FF-D84A-8347-0E5C57DEC0DD}"/>
              </a:ext>
            </a:extLst>
          </p:cNvPr>
          <p:cNvSpPr/>
          <p:nvPr/>
        </p:nvSpPr>
        <p:spPr bwMode="auto">
          <a:xfrm>
            <a:off x="3789630" y="1433651"/>
            <a:ext cx="1529365" cy="685800"/>
          </a:xfrm>
          <a:prstGeom prst="curvedDownArrow">
            <a:avLst/>
          </a:prstGeom>
          <a:solidFill>
            <a:srgbClr val="AD4AF8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58281C-4283-6041-AEE6-FF1039AB5673}"/>
              </a:ext>
            </a:extLst>
          </p:cNvPr>
          <p:cNvGrpSpPr/>
          <p:nvPr/>
        </p:nvGrpSpPr>
        <p:grpSpPr>
          <a:xfrm>
            <a:off x="5819347" y="485462"/>
            <a:ext cx="1853662" cy="746416"/>
            <a:chOff x="5819347" y="485462"/>
            <a:chExt cx="1853662" cy="746416"/>
          </a:xfrm>
        </p:grpSpPr>
        <p:sp>
          <p:nvSpPr>
            <p:cNvPr id="2" name="Line Callout 1 (Border and Accent Bar) 1">
              <a:extLst>
                <a:ext uri="{FF2B5EF4-FFF2-40B4-BE49-F238E27FC236}">
                  <a16:creationId xmlns:a16="http://schemas.microsoft.com/office/drawing/2014/main" id="{DE202B3E-3385-1549-8DC5-D13E056E986D}"/>
                </a:ext>
              </a:extLst>
            </p:cNvPr>
            <p:cNvSpPr/>
            <p:nvPr/>
          </p:nvSpPr>
          <p:spPr>
            <a:xfrm>
              <a:off x="5819347" y="485462"/>
              <a:ext cx="1853662" cy="399037"/>
            </a:xfrm>
            <a:prstGeom prst="accentBorderCallout1">
              <a:avLst>
                <a:gd name="adj1" fmla="val 45283"/>
                <a:gd name="adj2" fmla="val -8746"/>
                <a:gd name="adj3" fmla="val 248833"/>
                <a:gd name="adj4" fmla="val -5268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Native language</a:t>
              </a:r>
            </a:p>
          </p:txBody>
        </p:sp>
        <p:sp>
          <p:nvSpPr>
            <p:cNvPr id="3" name="Striped Right Arrow 2">
              <a:extLst>
                <a:ext uri="{FF2B5EF4-FFF2-40B4-BE49-F238E27FC236}">
                  <a16:creationId xmlns:a16="http://schemas.microsoft.com/office/drawing/2014/main" id="{20FD78B1-BACB-764D-9BF7-2976BFAB39AD}"/>
                </a:ext>
              </a:extLst>
            </p:cNvPr>
            <p:cNvSpPr/>
            <p:nvPr/>
          </p:nvSpPr>
          <p:spPr>
            <a:xfrm rot="5400000">
              <a:off x="6526313" y="779895"/>
              <a:ext cx="300848" cy="603117"/>
            </a:xfrm>
            <a:prstGeom prst="stripedRightArrow">
              <a:avLst/>
            </a:prstGeom>
            <a:ln w="952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A54FD06E-901C-1D45-A0E5-BB0642EFBB07}"/>
              </a:ext>
            </a:extLst>
          </p:cNvPr>
          <p:cNvSpPr/>
          <p:nvPr/>
        </p:nvSpPr>
        <p:spPr bwMode="auto">
          <a:xfrm rot="5400000">
            <a:off x="4895503" y="2537296"/>
            <a:ext cx="1529365" cy="685800"/>
          </a:xfrm>
          <a:prstGeom prst="curvedDownArrow">
            <a:avLst/>
          </a:prstGeom>
          <a:solidFill>
            <a:srgbClr val="AD4AF8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5F35EACB-472A-4E4C-BCC1-1F7777D3680A}"/>
              </a:ext>
            </a:extLst>
          </p:cNvPr>
          <p:cNvSpPr/>
          <p:nvPr/>
        </p:nvSpPr>
        <p:spPr bwMode="auto">
          <a:xfrm rot="10800000">
            <a:off x="3769874" y="3589078"/>
            <a:ext cx="1529365" cy="685800"/>
          </a:xfrm>
          <a:prstGeom prst="curvedDownArrow">
            <a:avLst/>
          </a:prstGeom>
          <a:solidFill>
            <a:srgbClr val="AD4AF8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852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30" grpId="0" animBg="1"/>
      <p:bldP spid="30" grpId="1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</a:t>
            </a:r>
            <a:r>
              <a:rPr lang="en-US" dirty="0"/>
              <a:t>e</a:t>
            </a:r>
            <a:r>
              <a:rPr lang="en" dirty="0"/>
              <a:t>fits of Tests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Specification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Feedback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Regression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Granularity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6" name="Google Shape;378;p37">
            <a:extLst>
              <a:ext uri="{FF2B5EF4-FFF2-40B4-BE49-F238E27FC236}">
                <a16:creationId xmlns:a16="http://schemas.microsoft.com/office/drawing/2014/main" id="{FBE86052-CFBD-A742-A6DE-8EBDE1029278}"/>
              </a:ext>
            </a:extLst>
          </p:cNvPr>
          <p:cNvGrpSpPr/>
          <p:nvPr/>
        </p:nvGrpSpPr>
        <p:grpSpPr>
          <a:xfrm rot="1414613">
            <a:off x="3482495" y="2388531"/>
            <a:ext cx="366458" cy="366437"/>
            <a:chOff x="1923675" y="1633650"/>
            <a:chExt cx="436000" cy="435975"/>
          </a:xfrm>
        </p:grpSpPr>
        <p:sp>
          <p:nvSpPr>
            <p:cNvPr id="7" name="Google Shape;379;p37">
              <a:extLst>
                <a:ext uri="{FF2B5EF4-FFF2-40B4-BE49-F238E27FC236}">
                  <a16:creationId xmlns:a16="http://schemas.microsoft.com/office/drawing/2014/main" id="{0E469509-1C5D-2C42-A9D4-DE019A46DDD1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0;p37">
              <a:extLst>
                <a:ext uri="{FF2B5EF4-FFF2-40B4-BE49-F238E27FC236}">
                  <a16:creationId xmlns:a16="http://schemas.microsoft.com/office/drawing/2014/main" id="{AC6E6045-C27F-AB46-95BD-BBEBFB917329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1;p37">
              <a:extLst>
                <a:ext uri="{FF2B5EF4-FFF2-40B4-BE49-F238E27FC236}">
                  <a16:creationId xmlns:a16="http://schemas.microsoft.com/office/drawing/2014/main" id="{85E2BF3A-2C9B-0D4F-A8EA-FA4C0DFBDEDE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2;p37">
              <a:extLst>
                <a:ext uri="{FF2B5EF4-FFF2-40B4-BE49-F238E27FC236}">
                  <a16:creationId xmlns:a16="http://schemas.microsoft.com/office/drawing/2014/main" id="{C00FC121-EB41-2145-B92F-CCA964A9DDA5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3;p37">
              <a:extLst>
                <a:ext uri="{FF2B5EF4-FFF2-40B4-BE49-F238E27FC236}">
                  <a16:creationId xmlns:a16="http://schemas.microsoft.com/office/drawing/2014/main" id="{747AFDDA-234D-2448-9125-9413300E8579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4;p37">
              <a:extLst>
                <a:ext uri="{FF2B5EF4-FFF2-40B4-BE49-F238E27FC236}">
                  <a16:creationId xmlns:a16="http://schemas.microsoft.com/office/drawing/2014/main" id="{B3B7860E-FC39-4843-B596-93299A49D590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518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for Creating Code with Consume First</a:t>
            </a:r>
            <a:endParaRPr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8" name="Google Shape;198;p29">
            <a:extLst>
              <a:ext uri="{FF2B5EF4-FFF2-40B4-BE49-F238E27FC236}">
                <a16:creationId xmlns:a16="http://schemas.microsoft.com/office/drawing/2014/main" id="{44C87B2D-E2AF-F140-9877-A6FEFB8D79F9}"/>
              </a:ext>
            </a:extLst>
          </p:cNvPr>
          <p:cNvSpPr txBox="1">
            <a:spLocks/>
          </p:cNvSpPr>
          <p:nvPr/>
        </p:nvSpPr>
        <p:spPr>
          <a:xfrm>
            <a:off x="417601" y="1324500"/>
            <a:ext cx="2472457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Use your imagination 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Write the code you </a:t>
            </a:r>
            <a:r>
              <a:rPr lang="en-US" sz="1200" b="1" i="1" dirty="0"/>
              <a:t>want</a:t>
            </a:r>
            <a:r>
              <a:rPr lang="en-US" sz="1200" b="1" dirty="0"/>
              <a:t> </a:t>
            </a:r>
            <a:r>
              <a:rPr lang="en-US" sz="1200" dirty="0"/>
              <a:t>to exist, regardless of what currently does</a:t>
            </a:r>
          </a:p>
          <a:p>
            <a:pPr marL="0" indent="0" algn="ctr">
              <a:buFont typeface="PT Serif"/>
              <a:buNone/>
            </a:pPr>
            <a:r>
              <a:rPr lang="en-US" sz="1100" i="1" strike="sngStrike" dirty="0" err="1">
                <a:solidFill>
                  <a:srgbClr val="851300"/>
                </a:solidFill>
              </a:rPr>
              <a:t>array.isEmpty</a:t>
            </a:r>
            <a:r>
              <a:rPr lang="en-US" sz="1100" i="1" strike="sngStrike" dirty="0">
                <a:solidFill>
                  <a:srgbClr val="851300"/>
                </a:solidFill>
              </a:rPr>
              <a:t>() ? null : </a:t>
            </a:r>
            <a:r>
              <a:rPr lang="en-US" sz="1100" i="1" strike="sngStrike" dirty="0" err="1">
                <a:solidFill>
                  <a:srgbClr val="851300"/>
                </a:solidFill>
              </a:rPr>
              <a:t>array.get</a:t>
            </a:r>
            <a:r>
              <a:rPr lang="en-US" sz="1100" i="1" strike="sngStrike" dirty="0">
                <a:solidFill>
                  <a:srgbClr val="851300"/>
                </a:solidFill>
              </a:rPr>
              <a:t>(0)</a:t>
            </a:r>
          </a:p>
          <a:p>
            <a:pPr marL="0" indent="0" algn="ctr">
              <a:buFont typeface="PT Serif"/>
              <a:buNone/>
            </a:pPr>
            <a:r>
              <a:rPr lang="en-US" sz="1100" i="1" dirty="0" err="1">
                <a:solidFill>
                  <a:srgbClr val="00612B"/>
                </a:solidFill>
              </a:rPr>
              <a:t>array.first</a:t>
            </a:r>
            <a:r>
              <a:rPr lang="en-US" sz="1100" i="1" dirty="0">
                <a:solidFill>
                  <a:srgbClr val="00612B"/>
                </a:solidFill>
              </a:rPr>
              <a:t>()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EBB38B-80EC-BC4E-80C7-6FA2687142AB}"/>
              </a:ext>
            </a:extLst>
          </p:cNvPr>
          <p:cNvGrpSpPr/>
          <p:nvPr/>
        </p:nvGrpSpPr>
        <p:grpSpPr>
          <a:xfrm>
            <a:off x="1513706" y="1080022"/>
            <a:ext cx="280246" cy="362886"/>
            <a:chOff x="4348904" y="2992389"/>
            <a:chExt cx="280246" cy="362886"/>
          </a:xfrm>
        </p:grpSpPr>
        <p:grpSp>
          <p:nvGrpSpPr>
            <p:cNvPr id="80" name="Google Shape;673;p37">
              <a:extLst>
                <a:ext uri="{FF2B5EF4-FFF2-40B4-BE49-F238E27FC236}">
                  <a16:creationId xmlns:a16="http://schemas.microsoft.com/office/drawing/2014/main" id="{2843B706-4523-8145-BCAD-B9146CAA9990}"/>
                </a:ext>
              </a:extLst>
            </p:cNvPr>
            <p:cNvGrpSpPr/>
            <p:nvPr/>
          </p:nvGrpSpPr>
          <p:grpSpPr>
            <a:xfrm>
              <a:off x="4383673" y="3012876"/>
              <a:ext cx="215966" cy="342399"/>
              <a:chOff x="6718575" y="2318625"/>
              <a:chExt cx="256950" cy="407375"/>
            </a:xfrm>
          </p:grpSpPr>
          <p:sp>
            <p:nvSpPr>
              <p:cNvPr id="81" name="Google Shape;674;p37">
                <a:extLst>
                  <a:ext uri="{FF2B5EF4-FFF2-40B4-BE49-F238E27FC236}">
                    <a16:creationId xmlns:a16="http://schemas.microsoft.com/office/drawing/2014/main" id="{9EBCC1A1-36B8-4642-99B6-435660270B64}"/>
                  </a:ext>
                </a:extLst>
              </p:cNvPr>
              <p:cNvSpPr/>
              <p:nvPr/>
            </p:nvSpPr>
            <p:spPr>
              <a:xfrm>
                <a:off x="6795900" y="2673600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2"/>
                    </a:moveTo>
                    <a:lnTo>
                      <a:pt x="4092" y="1"/>
                    </a:lnTo>
                    <a:lnTo>
                      <a:pt x="0" y="1"/>
                    </a:lnTo>
                    <a:lnTo>
                      <a:pt x="0" y="902"/>
                    </a:lnTo>
                    <a:lnTo>
                      <a:pt x="4092" y="90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Google Shape;675;p37">
                <a:extLst>
                  <a:ext uri="{FF2B5EF4-FFF2-40B4-BE49-F238E27FC236}">
                    <a16:creationId xmlns:a16="http://schemas.microsoft.com/office/drawing/2014/main" id="{67334007-2BBE-4448-A4F9-44960E9DE79F}"/>
                  </a:ext>
                </a:extLst>
              </p:cNvPr>
              <p:cNvSpPr/>
              <p:nvPr/>
            </p:nvSpPr>
            <p:spPr>
              <a:xfrm>
                <a:off x="6795900" y="2650475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1"/>
                    </a:moveTo>
                    <a:lnTo>
                      <a:pt x="4092" y="0"/>
                    </a:lnTo>
                    <a:lnTo>
                      <a:pt x="0" y="0"/>
                    </a:lnTo>
                    <a:lnTo>
                      <a:pt x="0" y="901"/>
                    </a:lnTo>
                    <a:lnTo>
                      <a:pt x="4092" y="90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Google Shape;676;p37">
                <a:extLst>
                  <a:ext uri="{FF2B5EF4-FFF2-40B4-BE49-F238E27FC236}">
                    <a16:creationId xmlns:a16="http://schemas.microsoft.com/office/drawing/2014/main" id="{1073F5F5-73D1-EF47-9248-369956D75183}"/>
                  </a:ext>
                </a:extLst>
              </p:cNvPr>
              <p:cNvSpPr/>
              <p:nvPr/>
            </p:nvSpPr>
            <p:spPr>
              <a:xfrm>
                <a:off x="6795900" y="2696125"/>
                <a:ext cx="102300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195" fill="none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0" y="171"/>
                    </a:lnTo>
                    <a:lnTo>
                      <a:pt x="24" y="318"/>
                    </a:lnTo>
                    <a:lnTo>
                      <a:pt x="98" y="464"/>
                    </a:lnTo>
                    <a:lnTo>
                      <a:pt x="195" y="585"/>
                    </a:lnTo>
                    <a:lnTo>
                      <a:pt x="341" y="659"/>
                    </a:lnTo>
                    <a:lnTo>
                      <a:pt x="1875" y="1170"/>
                    </a:lnTo>
                    <a:lnTo>
                      <a:pt x="1875" y="1170"/>
                    </a:lnTo>
                    <a:lnTo>
                      <a:pt x="2046" y="1194"/>
                    </a:lnTo>
                    <a:lnTo>
                      <a:pt x="2046" y="1194"/>
                    </a:lnTo>
                    <a:lnTo>
                      <a:pt x="2216" y="1170"/>
                    </a:lnTo>
                    <a:lnTo>
                      <a:pt x="3751" y="659"/>
                    </a:lnTo>
                    <a:lnTo>
                      <a:pt x="3751" y="659"/>
                    </a:lnTo>
                    <a:lnTo>
                      <a:pt x="3897" y="585"/>
                    </a:lnTo>
                    <a:lnTo>
                      <a:pt x="3994" y="464"/>
                    </a:lnTo>
                    <a:lnTo>
                      <a:pt x="4067" y="318"/>
                    </a:lnTo>
                    <a:lnTo>
                      <a:pt x="4092" y="171"/>
                    </a:lnTo>
                    <a:lnTo>
                      <a:pt x="4092" y="1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Google Shape;677;p37">
                <a:extLst>
                  <a:ext uri="{FF2B5EF4-FFF2-40B4-BE49-F238E27FC236}">
                    <a16:creationId xmlns:a16="http://schemas.microsoft.com/office/drawing/2014/main" id="{30CF9606-96A9-F146-902D-68D6717DE0AE}"/>
                  </a:ext>
                </a:extLst>
              </p:cNvPr>
              <p:cNvSpPr/>
              <p:nvPr/>
            </p:nvSpPr>
            <p:spPr>
              <a:xfrm>
                <a:off x="67849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6674"/>
                    </a:moveTo>
                    <a:lnTo>
                      <a:pt x="1413" y="6674"/>
                    </a:lnTo>
                    <a:lnTo>
                      <a:pt x="585" y="2850"/>
                    </a:lnTo>
                    <a:lnTo>
                      <a:pt x="1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Google Shape;678;p37">
                <a:extLst>
                  <a:ext uri="{FF2B5EF4-FFF2-40B4-BE49-F238E27FC236}">
                    <a16:creationId xmlns:a16="http://schemas.microsoft.com/office/drawing/2014/main" id="{FD588234-6561-9640-999E-789E5EA068E2}"/>
                  </a:ext>
                </a:extLst>
              </p:cNvPr>
              <p:cNvSpPr/>
              <p:nvPr/>
            </p:nvSpPr>
            <p:spPr>
              <a:xfrm>
                <a:off x="6718575" y="2318625"/>
                <a:ext cx="256950" cy="307525"/>
              </a:xfrm>
              <a:custGeom>
                <a:avLst/>
                <a:gdLst/>
                <a:ahLst/>
                <a:cxnLst/>
                <a:rect l="l" t="t" r="r" b="b"/>
                <a:pathLst>
                  <a:path w="10278" h="12301" fill="none" extrusionOk="0">
                    <a:moveTo>
                      <a:pt x="7185" y="12300"/>
                    </a:moveTo>
                    <a:lnTo>
                      <a:pt x="7185" y="12300"/>
                    </a:lnTo>
                    <a:lnTo>
                      <a:pt x="7307" y="11764"/>
                    </a:lnTo>
                    <a:lnTo>
                      <a:pt x="7477" y="11253"/>
                    </a:lnTo>
                    <a:lnTo>
                      <a:pt x="7672" y="10766"/>
                    </a:lnTo>
                    <a:lnTo>
                      <a:pt x="7891" y="10327"/>
                    </a:lnTo>
                    <a:lnTo>
                      <a:pt x="8135" y="9913"/>
                    </a:lnTo>
                    <a:lnTo>
                      <a:pt x="8378" y="9499"/>
                    </a:lnTo>
                    <a:lnTo>
                      <a:pt x="8914" y="8720"/>
                    </a:lnTo>
                    <a:lnTo>
                      <a:pt x="9182" y="8330"/>
                    </a:lnTo>
                    <a:lnTo>
                      <a:pt x="9425" y="7941"/>
                    </a:lnTo>
                    <a:lnTo>
                      <a:pt x="9645" y="7551"/>
                    </a:lnTo>
                    <a:lnTo>
                      <a:pt x="9864" y="7113"/>
                    </a:lnTo>
                    <a:lnTo>
                      <a:pt x="10034" y="6674"/>
                    </a:lnTo>
                    <a:lnTo>
                      <a:pt x="10156" y="6187"/>
                    </a:lnTo>
                    <a:lnTo>
                      <a:pt x="10229" y="5676"/>
                    </a:lnTo>
                    <a:lnTo>
                      <a:pt x="10253" y="5408"/>
                    </a:lnTo>
                    <a:lnTo>
                      <a:pt x="10278" y="5140"/>
                    </a:lnTo>
                    <a:lnTo>
                      <a:pt x="10278" y="5140"/>
                    </a:lnTo>
                    <a:lnTo>
                      <a:pt x="10229" y="4604"/>
                    </a:lnTo>
                    <a:lnTo>
                      <a:pt x="10156" y="4093"/>
                    </a:lnTo>
                    <a:lnTo>
                      <a:pt x="10034" y="3605"/>
                    </a:lnTo>
                    <a:lnTo>
                      <a:pt x="9864" y="3143"/>
                    </a:lnTo>
                    <a:lnTo>
                      <a:pt x="9645" y="2680"/>
                    </a:lnTo>
                    <a:lnTo>
                      <a:pt x="9401" y="2266"/>
                    </a:lnTo>
                    <a:lnTo>
                      <a:pt x="9084" y="1876"/>
                    </a:lnTo>
                    <a:lnTo>
                      <a:pt x="8768" y="1511"/>
                    </a:lnTo>
                    <a:lnTo>
                      <a:pt x="8402" y="1170"/>
                    </a:lnTo>
                    <a:lnTo>
                      <a:pt x="8013" y="878"/>
                    </a:lnTo>
                    <a:lnTo>
                      <a:pt x="7574" y="634"/>
                    </a:lnTo>
                    <a:lnTo>
                      <a:pt x="7136" y="415"/>
                    </a:lnTo>
                    <a:lnTo>
                      <a:pt x="6673" y="244"/>
                    </a:lnTo>
                    <a:lnTo>
                      <a:pt x="6162" y="98"/>
                    </a:lnTo>
                    <a:lnTo>
                      <a:pt x="5675" y="25"/>
                    </a:lnTo>
                    <a:lnTo>
                      <a:pt x="5139" y="1"/>
                    </a:lnTo>
                    <a:lnTo>
                      <a:pt x="5139" y="1"/>
                    </a:lnTo>
                    <a:lnTo>
                      <a:pt x="4603" y="25"/>
                    </a:lnTo>
                    <a:lnTo>
                      <a:pt x="4116" y="98"/>
                    </a:lnTo>
                    <a:lnTo>
                      <a:pt x="3605" y="244"/>
                    </a:lnTo>
                    <a:lnTo>
                      <a:pt x="3142" y="415"/>
                    </a:lnTo>
                    <a:lnTo>
                      <a:pt x="2703" y="634"/>
                    </a:lnTo>
                    <a:lnTo>
                      <a:pt x="2265" y="878"/>
                    </a:lnTo>
                    <a:lnTo>
                      <a:pt x="1875" y="1170"/>
                    </a:lnTo>
                    <a:lnTo>
                      <a:pt x="1510" y="1511"/>
                    </a:lnTo>
                    <a:lnTo>
                      <a:pt x="1193" y="1876"/>
                    </a:lnTo>
                    <a:lnTo>
                      <a:pt x="877" y="2266"/>
                    </a:lnTo>
                    <a:lnTo>
                      <a:pt x="633" y="2680"/>
                    </a:lnTo>
                    <a:lnTo>
                      <a:pt x="414" y="3143"/>
                    </a:lnTo>
                    <a:lnTo>
                      <a:pt x="244" y="3605"/>
                    </a:lnTo>
                    <a:lnTo>
                      <a:pt x="122" y="4093"/>
                    </a:lnTo>
                    <a:lnTo>
                      <a:pt x="49" y="4604"/>
                    </a:lnTo>
                    <a:lnTo>
                      <a:pt x="0" y="5140"/>
                    </a:lnTo>
                    <a:lnTo>
                      <a:pt x="0" y="5140"/>
                    </a:lnTo>
                    <a:lnTo>
                      <a:pt x="24" y="5408"/>
                    </a:lnTo>
                    <a:lnTo>
                      <a:pt x="49" y="5676"/>
                    </a:lnTo>
                    <a:lnTo>
                      <a:pt x="122" y="6187"/>
                    </a:lnTo>
                    <a:lnTo>
                      <a:pt x="244" y="6674"/>
                    </a:lnTo>
                    <a:lnTo>
                      <a:pt x="414" y="7113"/>
                    </a:lnTo>
                    <a:lnTo>
                      <a:pt x="633" y="7551"/>
                    </a:lnTo>
                    <a:lnTo>
                      <a:pt x="852" y="7941"/>
                    </a:lnTo>
                    <a:lnTo>
                      <a:pt x="1096" y="8330"/>
                    </a:lnTo>
                    <a:lnTo>
                      <a:pt x="1364" y="8720"/>
                    </a:lnTo>
                    <a:lnTo>
                      <a:pt x="1900" y="9499"/>
                    </a:lnTo>
                    <a:lnTo>
                      <a:pt x="2143" y="9913"/>
                    </a:lnTo>
                    <a:lnTo>
                      <a:pt x="2387" y="10327"/>
                    </a:lnTo>
                    <a:lnTo>
                      <a:pt x="2606" y="10766"/>
                    </a:lnTo>
                    <a:lnTo>
                      <a:pt x="2801" y="11253"/>
                    </a:lnTo>
                    <a:lnTo>
                      <a:pt x="2971" y="11764"/>
                    </a:lnTo>
                    <a:lnTo>
                      <a:pt x="3093" y="1230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Google Shape;679;p37">
                <a:extLst>
                  <a:ext uri="{FF2B5EF4-FFF2-40B4-BE49-F238E27FC236}">
                    <a16:creationId xmlns:a16="http://schemas.microsoft.com/office/drawing/2014/main" id="{E93446CE-7982-8241-9752-5039BD065DCF}"/>
                  </a:ext>
                </a:extLst>
              </p:cNvPr>
              <p:cNvSpPr/>
              <p:nvPr/>
            </p:nvSpPr>
            <p:spPr>
              <a:xfrm>
                <a:off x="68738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1"/>
                    </a:moveTo>
                    <a:lnTo>
                      <a:pt x="1413" y="1"/>
                    </a:lnTo>
                    <a:lnTo>
                      <a:pt x="829" y="2850"/>
                    </a:lnTo>
                    <a:lnTo>
                      <a:pt x="1" y="6674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Google Shape;680;p37">
                <a:extLst>
                  <a:ext uri="{FF2B5EF4-FFF2-40B4-BE49-F238E27FC236}">
                    <a16:creationId xmlns:a16="http://schemas.microsoft.com/office/drawing/2014/main" id="{279A2428-017D-DB45-BAFA-CBD3D5F322F1}"/>
                  </a:ext>
                </a:extLst>
              </p:cNvPr>
              <p:cNvSpPr/>
              <p:nvPr/>
            </p:nvSpPr>
            <p:spPr>
              <a:xfrm>
                <a:off x="6801975" y="2453200"/>
                <a:ext cx="9015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780" fill="none" extrusionOk="0">
                    <a:moveTo>
                      <a:pt x="1" y="73"/>
                    </a:moveTo>
                    <a:lnTo>
                      <a:pt x="829" y="780"/>
                    </a:lnTo>
                    <a:lnTo>
                      <a:pt x="1657" y="73"/>
                    </a:lnTo>
                    <a:lnTo>
                      <a:pt x="1657" y="73"/>
                    </a:lnTo>
                    <a:lnTo>
                      <a:pt x="1730" y="25"/>
                    </a:lnTo>
                    <a:lnTo>
                      <a:pt x="1803" y="0"/>
                    </a:lnTo>
                    <a:lnTo>
                      <a:pt x="1876" y="25"/>
                    </a:lnTo>
                    <a:lnTo>
                      <a:pt x="1949" y="73"/>
                    </a:lnTo>
                    <a:lnTo>
                      <a:pt x="2777" y="780"/>
                    </a:lnTo>
                    <a:lnTo>
                      <a:pt x="3605" y="73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Google Shape;681;p37">
                <a:extLst>
                  <a:ext uri="{FF2B5EF4-FFF2-40B4-BE49-F238E27FC236}">
                    <a16:creationId xmlns:a16="http://schemas.microsoft.com/office/drawing/2014/main" id="{4F0F97F0-C20F-B249-92E7-902AEBB547D1}"/>
                  </a:ext>
                </a:extLst>
              </p:cNvPr>
              <p:cNvSpPr/>
              <p:nvPr/>
            </p:nvSpPr>
            <p:spPr>
              <a:xfrm>
                <a:off x="6795900" y="2628550"/>
                <a:ext cx="102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" fill="none" extrusionOk="0">
                    <a:moveTo>
                      <a:pt x="0" y="1"/>
                    </a:moveTo>
                    <a:lnTo>
                      <a:pt x="4092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Google Shape;678;p37">
              <a:extLst>
                <a:ext uri="{FF2B5EF4-FFF2-40B4-BE49-F238E27FC236}">
                  <a16:creationId xmlns:a16="http://schemas.microsoft.com/office/drawing/2014/main" id="{8EFC9425-0903-A84C-ACCD-11473B40E375}"/>
                </a:ext>
              </a:extLst>
            </p:cNvPr>
            <p:cNvSpPr/>
            <p:nvPr/>
          </p:nvSpPr>
          <p:spPr>
            <a:xfrm>
              <a:off x="4348904" y="2992389"/>
              <a:ext cx="280246" cy="28758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thinThick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16" name="Google Shape;198;p29">
            <a:extLst>
              <a:ext uri="{FF2B5EF4-FFF2-40B4-BE49-F238E27FC236}">
                <a16:creationId xmlns:a16="http://schemas.microsoft.com/office/drawing/2014/main" id="{AE58CD2D-6A28-5143-BEF2-824F6DE1ACAC}"/>
              </a:ext>
            </a:extLst>
          </p:cNvPr>
          <p:cNvSpPr txBox="1">
            <a:spLocks/>
          </p:cNvSpPr>
          <p:nvPr/>
        </p:nvSpPr>
        <p:spPr>
          <a:xfrm>
            <a:off x="5826514" y="1324500"/>
            <a:ext cx="2472457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Evaluate the consequences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Ask yourself “what are the resulting </a:t>
            </a:r>
            <a:r>
              <a:rPr lang="en-US" sz="1200" b="1" i="1" dirty="0"/>
              <a:t>classes</a:t>
            </a:r>
            <a:r>
              <a:rPr lang="en-US" sz="1200" dirty="0"/>
              <a:t> and </a:t>
            </a:r>
            <a:r>
              <a:rPr lang="en-US" sz="1200" b="1" i="1" dirty="0"/>
              <a:t>methods</a:t>
            </a:r>
            <a:r>
              <a:rPr lang="en-US" sz="1200" dirty="0"/>
              <a:t> from this implementation?”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Do you like the implications?</a:t>
            </a:r>
          </a:p>
        </p:txBody>
      </p:sp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4DA4E062-3E96-874C-986C-9A1424CA7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48" y="1120271"/>
            <a:ext cx="282388" cy="282388"/>
          </a:xfrm>
          <a:prstGeom prst="rect">
            <a:avLst/>
          </a:prstGeom>
        </p:spPr>
      </p:pic>
      <p:sp>
        <p:nvSpPr>
          <p:cNvPr id="36" name="Google Shape;198;p29">
            <a:extLst>
              <a:ext uri="{FF2B5EF4-FFF2-40B4-BE49-F238E27FC236}">
                <a16:creationId xmlns:a16="http://schemas.microsoft.com/office/drawing/2014/main" id="{84529113-52F9-9140-A3EA-74B586695B03}"/>
              </a:ext>
            </a:extLst>
          </p:cNvPr>
          <p:cNvSpPr txBox="1">
            <a:spLocks/>
          </p:cNvSpPr>
          <p:nvPr/>
        </p:nvSpPr>
        <p:spPr>
          <a:xfrm>
            <a:off x="417601" y="3253458"/>
            <a:ext cx="2472457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Use Tools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Most of your code can be completed or generated by your tools. Use </a:t>
            </a:r>
            <a:r>
              <a:rPr lang="en-US" sz="1200" b="1" dirty="0"/>
              <a:t>Autocomplete</a:t>
            </a:r>
            <a:r>
              <a:rPr lang="en-US" sz="1200" dirty="0"/>
              <a:t> and </a:t>
            </a:r>
            <a:r>
              <a:rPr lang="en-US" sz="1200" b="1" dirty="0" err="1"/>
              <a:t>QuickFix</a:t>
            </a:r>
            <a:r>
              <a:rPr lang="en-US" sz="1200" dirty="0"/>
              <a:t> </a:t>
            </a:r>
          </a:p>
        </p:txBody>
      </p:sp>
      <p:grpSp>
        <p:nvGrpSpPr>
          <p:cNvPr id="38" name="Google Shape;469;p37">
            <a:extLst>
              <a:ext uri="{FF2B5EF4-FFF2-40B4-BE49-F238E27FC236}">
                <a16:creationId xmlns:a16="http://schemas.microsoft.com/office/drawing/2014/main" id="{438A8EE1-AD78-9648-A10D-EA88F173EAA3}"/>
              </a:ext>
            </a:extLst>
          </p:cNvPr>
          <p:cNvGrpSpPr/>
          <p:nvPr/>
        </p:nvGrpSpPr>
        <p:grpSpPr>
          <a:xfrm>
            <a:off x="1436318" y="3068565"/>
            <a:ext cx="435022" cy="323445"/>
            <a:chOff x="5247525" y="3007275"/>
            <a:chExt cx="517575" cy="384825"/>
          </a:xfrm>
        </p:grpSpPr>
        <p:sp>
          <p:nvSpPr>
            <p:cNvPr id="39" name="Google Shape;470;p37">
              <a:extLst>
                <a:ext uri="{FF2B5EF4-FFF2-40B4-BE49-F238E27FC236}">
                  <a16:creationId xmlns:a16="http://schemas.microsoft.com/office/drawing/2014/main" id="{3290A73B-7CAC-694E-9B80-2007E2F1CA64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71;p37">
              <a:extLst>
                <a:ext uri="{FF2B5EF4-FFF2-40B4-BE49-F238E27FC236}">
                  <a16:creationId xmlns:a16="http://schemas.microsoft.com/office/drawing/2014/main" id="{4BCBE819-132D-384A-8EA5-CE8FCDB38D27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198;p29">
            <a:extLst>
              <a:ext uri="{FF2B5EF4-FFF2-40B4-BE49-F238E27FC236}">
                <a16:creationId xmlns:a16="http://schemas.microsoft.com/office/drawing/2014/main" id="{92E904F4-4035-A04C-AA06-6FDCF517E8D2}"/>
              </a:ext>
            </a:extLst>
          </p:cNvPr>
          <p:cNvSpPr txBox="1">
            <a:spLocks/>
          </p:cNvSpPr>
          <p:nvPr/>
        </p:nvSpPr>
        <p:spPr>
          <a:xfrm>
            <a:off x="2907712" y="3253458"/>
            <a:ext cx="290115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Programming By </a:t>
            </a:r>
            <a:r>
              <a:rPr lang="en-US" b="1" i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Red</a:t>
            </a:r>
          </a:p>
          <a:p>
            <a:pPr marL="0" indent="0" algn="ctr">
              <a:buNone/>
            </a:pPr>
            <a:r>
              <a:rPr lang="en-US" sz="1200" dirty="0"/>
              <a:t>Read your errors, let them </a:t>
            </a:r>
            <a:r>
              <a:rPr lang="en-US" sz="1200" b="1" i="1" dirty="0"/>
              <a:t>guide</a:t>
            </a:r>
            <a:r>
              <a:rPr lang="en-US" sz="1200" dirty="0"/>
              <a:t> you</a:t>
            </a:r>
          </a:p>
          <a:p>
            <a:pPr marL="0" indent="0" algn="ctr">
              <a:buFont typeface="PT Serif"/>
              <a:buNone/>
            </a:pPr>
            <a:r>
              <a:rPr lang="en-US" sz="1200" i="1" dirty="0"/>
              <a:t>“Failure helps us see what success should look like”</a:t>
            </a:r>
          </a:p>
        </p:txBody>
      </p:sp>
      <p:sp>
        <p:nvSpPr>
          <p:cNvPr id="45" name="Google Shape;540;p37">
            <a:extLst>
              <a:ext uri="{FF2B5EF4-FFF2-40B4-BE49-F238E27FC236}">
                <a16:creationId xmlns:a16="http://schemas.microsoft.com/office/drawing/2014/main" id="{460D5D45-3D53-0644-A2F1-9A2692141944}"/>
              </a:ext>
            </a:extLst>
          </p:cNvPr>
          <p:cNvSpPr/>
          <p:nvPr/>
        </p:nvSpPr>
        <p:spPr>
          <a:xfrm>
            <a:off x="4187864" y="3059855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98;p29">
            <a:extLst>
              <a:ext uri="{FF2B5EF4-FFF2-40B4-BE49-F238E27FC236}">
                <a16:creationId xmlns:a16="http://schemas.microsoft.com/office/drawing/2014/main" id="{C3E6C3E2-AC15-A043-9ABC-A317B8F95BCF}"/>
              </a:ext>
            </a:extLst>
          </p:cNvPr>
          <p:cNvSpPr txBox="1">
            <a:spLocks/>
          </p:cNvSpPr>
          <p:nvPr/>
        </p:nvSpPr>
        <p:spPr>
          <a:xfrm>
            <a:off x="5826514" y="3253458"/>
            <a:ext cx="2472457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Y.A.G.N.I</a:t>
            </a:r>
            <a:endParaRPr lang="en-US" b="1" i="1" dirty="0">
              <a:solidFill>
                <a:srgbClr val="C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indent="0" algn="ctr">
              <a:buFont typeface="PT Serif"/>
              <a:buNone/>
            </a:pPr>
            <a:r>
              <a:rPr lang="en-US" sz="1200" i="1" dirty="0"/>
              <a:t>“You </a:t>
            </a:r>
            <a:r>
              <a:rPr lang="en-US" sz="1200" i="1" dirty="0" err="1"/>
              <a:t>ain’t</a:t>
            </a:r>
            <a:r>
              <a:rPr lang="en-US" sz="1200" i="1" dirty="0"/>
              <a:t> going to need it”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Do the simplest thing that can possibly work. You can improve it later.</a:t>
            </a:r>
          </a:p>
        </p:txBody>
      </p:sp>
      <p:sp>
        <p:nvSpPr>
          <p:cNvPr id="55" name="Google Shape;198;p29">
            <a:extLst>
              <a:ext uri="{FF2B5EF4-FFF2-40B4-BE49-F238E27FC236}">
                <a16:creationId xmlns:a16="http://schemas.microsoft.com/office/drawing/2014/main" id="{F9F6B155-F6BA-1A45-85A0-54C6BCBD7517}"/>
              </a:ext>
            </a:extLst>
          </p:cNvPr>
          <p:cNvSpPr txBox="1">
            <a:spLocks/>
          </p:cNvSpPr>
          <p:nvPr/>
        </p:nvSpPr>
        <p:spPr>
          <a:xfrm>
            <a:off x="2677887" y="1306293"/>
            <a:ext cx="3360798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 it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then</a:t>
            </a: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 create it</a:t>
            </a:r>
          </a:p>
          <a:p>
            <a:pPr marL="0" indent="0" algn="ctr">
              <a:buFont typeface="PT Serif"/>
              <a:buNone/>
            </a:pPr>
            <a:r>
              <a:rPr lang="en-US" sz="1100" i="1" strike="sngStrike" dirty="0">
                <a:solidFill>
                  <a:srgbClr val="851300"/>
                </a:solidFill>
              </a:rPr>
              <a:t>Don’t create a method/class/variable first</a:t>
            </a:r>
          </a:p>
          <a:p>
            <a:pPr marL="0" indent="0" algn="ctr">
              <a:buFont typeface="PT Serif"/>
              <a:buNone/>
            </a:pPr>
            <a:r>
              <a:rPr lang="en-US" sz="1100" i="1" dirty="0">
                <a:solidFill>
                  <a:srgbClr val="00612B"/>
                </a:solidFill>
              </a:rPr>
              <a:t>Use a method/class/variable, then create it</a:t>
            </a:r>
          </a:p>
          <a:p>
            <a:pPr marL="0" indent="0" algn="ctr">
              <a:buFont typeface="PT Serif"/>
              <a:buNone/>
            </a:pPr>
            <a:endParaRPr lang="en-US" sz="1200" dirty="0"/>
          </a:p>
        </p:txBody>
      </p:sp>
      <p:pic>
        <p:nvPicPr>
          <p:cNvPr id="1028" name="Picture 4" descr="Credit Card Icon 3077794">
            <a:extLst>
              <a:ext uri="{FF2B5EF4-FFF2-40B4-BE49-F238E27FC236}">
                <a16:creationId xmlns:a16="http://schemas.microsoft.com/office/drawing/2014/main" id="{90183C6C-D8A7-2A4C-9878-D197A7CE7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959" y="1020138"/>
            <a:ext cx="482654" cy="48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oogle Shape;378;p37">
            <a:extLst>
              <a:ext uri="{FF2B5EF4-FFF2-40B4-BE49-F238E27FC236}">
                <a16:creationId xmlns:a16="http://schemas.microsoft.com/office/drawing/2014/main" id="{A91B3957-2676-894F-B717-51842133F5B0}"/>
              </a:ext>
            </a:extLst>
          </p:cNvPr>
          <p:cNvGrpSpPr/>
          <p:nvPr/>
        </p:nvGrpSpPr>
        <p:grpSpPr>
          <a:xfrm>
            <a:off x="6936358" y="3103910"/>
            <a:ext cx="252768" cy="252754"/>
            <a:chOff x="1923675" y="1633650"/>
            <a:chExt cx="436000" cy="435975"/>
          </a:xfrm>
        </p:grpSpPr>
        <p:sp>
          <p:nvSpPr>
            <p:cNvPr id="61" name="Google Shape;379;p37">
              <a:extLst>
                <a:ext uri="{FF2B5EF4-FFF2-40B4-BE49-F238E27FC236}">
                  <a16:creationId xmlns:a16="http://schemas.microsoft.com/office/drawing/2014/main" id="{BDD0CD44-1BAD-964C-893B-9B13C02D27C4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80;p37">
              <a:extLst>
                <a:ext uri="{FF2B5EF4-FFF2-40B4-BE49-F238E27FC236}">
                  <a16:creationId xmlns:a16="http://schemas.microsoft.com/office/drawing/2014/main" id="{F0DC0B8D-6E48-8F4B-8E5C-656F459968DE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81;p37">
              <a:extLst>
                <a:ext uri="{FF2B5EF4-FFF2-40B4-BE49-F238E27FC236}">
                  <a16:creationId xmlns:a16="http://schemas.microsoft.com/office/drawing/2014/main" id="{119D08A9-017F-0345-B5DA-A47254C33EE1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82;p37">
              <a:extLst>
                <a:ext uri="{FF2B5EF4-FFF2-40B4-BE49-F238E27FC236}">
                  <a16:creationId xmlns:a16="http://schemas.microsoft.com/office/drawing/2014/main" id="{318D9A27-29D2-3D46-B7F1-1391C9957631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83;p37">
              <a:extLst>
                <a:ext uri="{FF2B5EF4-FFF2-40B4-BE49-F238E27FC236}">
                  <a16:creationId xmlns:a16="http://schemas.microsoft.com/office/drawing/2014/main" id="{062E4C94-8AC7-CE4E-81A5-5A664A765FD0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84;p37">
              <a:extLst>
                <a:ext uri="{FF2B5EF4-FFF2-40B4-BE49-F238E27FC236}">
                  <a16:creationId xmlns:a16="http://schemas.microsoft.com/office/drawing/2014/main" id="{FC0D56A7-417B-C546-B1B7-0A98CBA2248A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6183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477078" y="437323"/>
            <a:ext cx="8189844" cy="1089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</a:t>
            </a:r>
            <a:r>
              <a:rPr lang="en" dirty="0"/>
              <a:t>Triangles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E4EBC9ED-1A3B-E445-A612-F8BC677AA041}"/>
              </a:ext>
            </a:extLst>
          </p:cNvPr>
          <p:cNvSpPr txBox="1">
            <a:spLocks/>
          </p:cNvSpPr>
          <p:nvPr/>
        </p:nvSpPr>
        <p:spPr>
          <a:xfrm>
            <a:off x="620201" y="1526596"/>
            <a:ext cx="8189843" cy="3077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A side has a distance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A side has endpoints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points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sides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Perimeter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Get Sides touching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Get sides opposite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The angle of 2 sides touching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angles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Right Triangle</a:t>
            </a:r>
          </a:p>
          <a:p>
            <a:pPr indent="-457200" algn="l">
              <a:spcBef>
                <a:spcPts val="600"/>
              </a:spcBef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5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745FB0-6233-4A49-80AE-9C3E66182C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59" b="2959"/>
          <a:stretch/>
        </p:blipFill>
        <p:spPr>
          <a:xfrm>
            <a:off x="6933537" y="381224"/>
            <a:ext cx="1796995" cy="2398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634A8-9F2A-644D-BA1A-47F100949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C801-4617-434F-8E0F-C9A072A72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750" y="2840060"/>
            <a:ext cx="7302500" cy="784800"/>
          </a:xfrm>
        </p:spPr>
        <p:txBody>
          <a:bodyPr/>
          <a:lstStyle/>
          <a:p>
            <a:r>
              <a:rPr lang="en-US" dirty="0"/>
              <a:t>Write 4 scenarios</a:t>
            </a:r>
          </a:p>
          <a:p>
            <a:endParaRPr lang="en-US" dirty="0"/>
          </a:p>
          <a:p>
            <a:r>
              <a:rPr lang="en-US" dirty="0"/>
              <a:t>Count # times you used a class/method/variable that didn’t exist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3388-39EB-0447-8ECF-6CFF2E10E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804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 idx="4294967295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999999"/>
                </a:solidFill>
              </a:rPr>
              <a:t>thanks!</a:t>
            </a:r>
            <a:endParaRPr sz="2400" i="1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294967295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802250" y="2936888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connect through LinkedIn &amp; Twitter</a:t>
            </a:r>
            <a:endParaRPr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@</a:t>
            </a:r>
            <a:r>
              <a:rPr lang="en" sz="1800" dirty="0" err="1"/>
              <a:t>LlewellynFalco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err="1"/>
              <a:t>Llewellyn.Falco@gmail.com</a:t>
            </a:r>
            <a:endParaRPr sz="1800"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81BF57-A987-B740-91F1-963E6B7C5BD5}"/>
              </a:ext>
            </a:extLst>
          </p:cNvPr>
          <p:cNvSpPr/>
          <p:nvPr/>
        </p:nvSpPr>
        <p:spPr>
          <a:xfrm>
            <a:off x="6163212" y="4542979"/>
            <a:ext cx="2763898" cy="270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Clr>
                <a:srgbClr val="1D1D1B"/>
              </a:buClr>
              <a:buSzPts val="2400"/>
            </a:pPr>
            <a:r>
              <a:rPr lang="en-US" sz="1100" dirty="0">
                <a:solidFill>
                  <a:srgbClr val="1D1D1B"/>
                </a:solidFill>
              </a:rPr>
              <a:t>Presentation template by </a:t>
            </a:r>
            <a:r>
              <a:rPr lang="en-US" sz="1100" u="sng" dirty="0">
                <a:solidFill>
                  <a:srgbClr val="1D1D1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lang="en-US" sz="1100" dirty="0">
              <a:solidFill>
                <a:srgbClr val="1D1D1B"/>
              </a:solidFill>
            </a:endParaRPr>
          </a:p>
        </p:txBody>
      </p:sp>
      <p:pic>
        <p:nvPicPr>
          <p:cNvPr id="4" name="Picture 3" descr="A person wearing headphones&#10;&#10;Description automatically generated">
            <a:extLst>
              <a:ext uri="{FF2B5EF4-FFF2-40B4-BE49-F238E27FC236}">
                <a16:creationId xmlns:a16="http://schemas.microsoft.com/office/drawing/2014/main" id="{317CBFF4-A72E-7C44-833F-93D4F4D4206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75653" y="513794"/>
            <a:ext cx="1192694" cy="1192694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327</Words>
  <Application>Microsoft Macintosh PowerPoint</Application>
  <PresentationFormat>On-screen Show (16:9)</PresentationFormat>
  <Paragraphs>67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STCaiyun</vt:lpstr>
      <vt:lpstr>Arial</vt:lpstr>
      <vt:lpstr>Playfair Display</vt:lpstr>
      <vt:lpstr>PT Serif</vt:lpstr>
      <vt:lpstr>Portia template</vt:lpstr>
      <vt:lpstr>Test Driven Development Microskills</vt:lpstr>
      <vt:lpstr>The Testing Circle</vt:lpstr>
      <vt:lpstr>Benefits of Tests</vt:lpstr>
      <vt:lpstr>Rules for Creating Code with Consume First</vt:lpstr>
      <vt:lpstr>4. Practice – Triangles</vt:lpstr>
      <vt:lpstr>Homework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Llewellyn Falco</cp:lastModifiedBy>
  <cp:revision>54</cp:revision>
  <dcterms:modified xsi:type="dcterms:W3CDTF">2020-11-23T12:54:13Z</dcterms:modified>
</cp:coreProperties>
</file>