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24"/>
  </p:notesMasterIdLst>
  <p:sldIdLst>
    <p:sldId id="285" r:id="rId2"/>
    <p:sldId id="261" r:id="rId3"/>
    <p:sldId id="928" r:id="rId4"/>
    <p:sldId id="927" r:id="rId5"/>
    <p:sldId id="273" r:id="rId6"/>
    <p:sldId id="929" r:id="rId7"/>
    <p:sldId id="930" r:id="rId8"/>
    <p:sldId id="931" r:id="rId9"/>
    <p:sldId id="924" r:id="rId10"/>
    <p:sldId id="290" r:id="rId11"/>
    <p:sldId id="934" r:id="rId12"/>
    <p:sldId id="926" r:id="rId13"/>
    <p:sldId id="935" r:id="rId14"/>
    <p:sldId id="932" r:id="rId15"/>
    <p:sldId id="937" r:id="rId16"/>
    <p:sldId id="938" r:id="rId17"/>
    <p:sldId id="939" r:id="rId18"/>
    <p:sldId id="940" r:id="rId19"/>
    <p:sldId id="291" r:id="rId20"/>
    <p:sldId id="941" r:id="rId21"/>
    <p:sldId id="942" r:id="rId22"/>
    <p:sldId id="943" r:id="rId23"/>
  </p:sldIdLst>
  <p:sldSz cx="9144000" cy="6858000" type="letter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2B"/>
    <a:srgbClr val="C00003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4"/>
    <p:restoredTop sz="81535"/>
  </p:normalViewPr>
  <p:slideViewPr>
    <p:cSldViewPr snapToGrid="0" snapToObjects="1">
      <p:cViewPr>
        <p:scale>
          <a:sx n="150" d="100"/>
          <a:sy n="150" d="100"/>
        </p:scale>
        <p:origin x="9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030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04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3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302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945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296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354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734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518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891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692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67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70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51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0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0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66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44827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2111125"/>
            <a:ext cx="5904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3786747"/>
            <a:ext cx="5904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451075"/>
            <a:ext cx="83661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800" cy="40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▣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451075"/>
            <a:ext cx="83661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600200"/>
            <a:ext cx="24711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600200"/>
            <a:ext cx="24711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600200"/>
            <a:ext cx="24711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05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 whi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163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302100"/>
            <a:ext cx="8698800" cy="62536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7;p1"/>
          <p:cNvSpPr/>
          <p:nvPr/>
        </p:nvSpPr>
        <p:spPr>
          <a:xfrm>
            <a:off x="288000" y="384167"/>
            <a:ext cx="8567700" cy="6089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451075"/>
            <a:ext cx="8366100" cy="1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800" cy="4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9" r:id="rId3"/>
    <p:sldLayoutId id="214748366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15590" y="451075"/>
            <a:ext cx="871283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/>
              <a:t>The Testing Circle</a:t>
            </a:r>
            <a:endParaRPr sz="36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06200" y="5893117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358562" y="1230576"/>
            <a:ext cx="8473219" cy="4483546"/>
            <a:chOff x="269190" y="209550"/>
            <a:chExt cx="8473219" cy="4483546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67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67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67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917998"/>
              <a:ext cx="67358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F9EB-4A00-C845-A859-FA4CB57EC65B}"/>
                </a:ext>
              </a:extLst>
            </p:cNvPr>
            <p:cNvSpPr txBox="1"/>
            <p:nvPr/>
          </p:nvSpPr>
          <p:spPr>
            <a:xfrm>
              <a:off x="2499959" y="3917998"/>
              <a:ext cx="914401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2"/>
              <a:ext cx="1295400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37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8" y="666750"/>
              <a:ext cx="2932044" cy="64633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80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385377" y="4323764"/>
              <a:ext cx="3357032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Side s = new Side(0,0,3,4);</a:t>
              </a:r>
            </a:p>
            <a:p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Approvals.Verify</a:t>
              </a: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($”{s}.length = {</a:t>
              </a:r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s.Length</a:t>
              </a: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}”);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269190" y="4278782"/>
              <a:ext cx="3365940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67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 rot="16200000">
            <a:off x="-2162421" y="2981076"/>
            <a:ext cx="6258816" cy="91082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 rot="16200000">
            <a:off x="1359788" y="705896"/>
            <a:ext cx="6125816" cy="559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A side has a distance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A side has endpoints</a:t>
            </a:r>
            <a:br>
              <a:rPr lang="en-US" sz="2667" i="0" dirty="0">
                <a:solidFill>
                  <a:schemeClr val="tx1"/>
                </a:solidFill>
              </a:rPr>
            </a:br>
            <a:br>
              <a:rPr lang="en-US" sz="2667" i="0" dirty="0">
                <a:solidFill>
                  <a:schemeClr val="tx1"/>
                </a:solidFill>
              </a:rPr>
            </a:br>
            <a:endParaRPr lang="en-US" sz="2667" i="0" dirty="0">
              <a:solidFill>
                <a:schemeClr val="tx1"/>
              </a:solidFill>
            </a:endParaRP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3 points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3 sides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Perimeter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Get sides touching a point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Get sides opposite a point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The angle for the 2 sides </a:t>
            </a:r>
            <a:br>
              <a:rPr lang="en-US" sz="2667" i="0" dirty="0">
                <a:solidFill>
                  <a:schemeClr val="tx1"/>
                </a:solidFill>
              </a:rPr>
            </a:br>
            <a:r>
              <a:rPr lang="en-US" sz="2667" i="0" dirty="0">
                <a:solidFill>
                  <a:schemeClr val="tx1"/>
                </a:solidFill>
              </a:rPr>
              <a:t>	touching a point</a:t>
            </a:r>
            <a:br>
              <a:rPr lang="en-US" sz="2667" i="0" dirty="0">
                <a:solidFill>
                  <a:schemeClr val="tx1"/>
                </a:solidFill>
              </a:rPr>
            </a:br>
            <a:endParaRPr lang="en-US" sz="2667" i="0" dirty="0">
              <a:solidFill>
                <a:schemeClr val="tx1"/>
              </a:solidFill>
            </a:endParaRP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3 angles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Right Triangle</a:t>
            </a:r>
          </a:p>
          <a:p>
            <a:pPr indent="-609585" algn="l">
              <a:spcBef>
                <a:spcPts val="800"/>
              </a:spcBef>
              <a:buFont typeface="+mj-lt"/>
              <a:buAutoNum type="arabicPeriod"/>
            </a:pPr>
            <a:endParaRPr lang="en-US" sz="2667" i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2E64-423D-EE1F-128C-2B00652025E8}"/>
              </a:ext>
            </a:extLst>
          </p:cNvPr>
          <p:cNvSpPr txBox="1"/>
          <p:nvPr/>
        </p:nvSpPr>
        <p:spPr>
          <a:xfrm rot="16200000">
            <a:off x="5218148" y="4292727"/>
            <a:ext cx="224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l-GR" b="0" i="1" dirty="0">
                <a:solidFill>
                  <a:srgbClr val="202124"/>
                </a:solidFill>
                <a:effectLst/>
                <a:latin typeface="STIXGeneral"/>
              </a:rPr>
              <a:t>γ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 </a:t>
            </a:r>
            <a:r>
              <a:rPr lang="el-GR" b="0" i="0" dirty="0">
                <a:solidFill>
                  <a:srgbClr val="202124"/>
                </a:solidFill>
                <a:effectLst/>
                <a:latin typeface="STIXGeneral"/>
              </a:rPr>
              <a:t>=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STIXGeneral"/>
              </a:rPr>
              <a:t>acos</a:t>
            </a:r>
            <a:r>
              <a:rPr lang="en-US" dirty="0">
                <a:solidFill>
                  <a:srgbClr val="202124"/>
                </a:solidFill>
                <a:latin typeface="STIXGeneral"/>
              </a:rPr>
              <a:t>((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a</a:t>
            </a:r>
            <a:r>
              <a:rPr lang="en-US" b="0" i="0" baseline="30000" dirty="0">
                <a:solidFill>
                  <a:srgbClr val="202124"/>
                </a:solidFill>
                <a:effectLst/>
                <a:latin typeface="STIXGeneral"/>
              </a:rPr>
              <a:t>2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+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b</a:t>
            </a:r>
            <a:r>
              <a:rPr lang="en-US" b="0" i="0" baseline="30000" dirty="0">
                <a:solidFill>
                  <a:srgbClr val="202124"/>
                </a:solidFill>
                <a:effectLst/>
                <a:latin typeface="STIXGeneral"/>
              </a:rPr>
              <a:t>2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-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c</a:t>
            </a:r>
            <a:r>
              <a:rPr lang="en-US" b="0" i="0" baseline="30000" dirty="0">
                <a:solidFill>
                  <a:srgbClr val="202124"/>
                </a:solidFill>
                <a:effectLst/>
                <a:latin typeface="STIXGeneral"/>
              </a:rPr>
              <a:t>2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) / 2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ab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D7F55B-01C3-D78C-B73F-3B50E6D646E8}"/>
              </a:ext>
            </a:extLst>
          </p:cNvPr>
          <p:cNvGrpSpPr/>
          <p:nvPr/>
        </p:nvGrpSpPr>
        <p:grpSpPr>
          <a:xfrm rot="16200000">
            <a:off x="6047607" y="1432178"/>
            <a:ext cx="1181100" cy="879277"/>
            <a:chOff x="7258050" y="1128862"/>
            <a:chExt cx="1181100" cy="8792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EADDB-49B6-C892-12B4-28DDBC0A9C9B}"/>
                </a:ext>
              </a:extLst>
            </p:cNvPr>
            <p:cNvSpPr txBox="1"/>
            <p:nvPr/>
          </p:nvSpPr>
          <p:spPr>
            <a:xfrm>
              <a:off x="7362742" y="1458738"/>
              <a:ext cx="2698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l-GR" sz="1200" b="0" i="1" dirty="0">
                  <a:solidFill>
                    <a:srgbClr val="202124"/>
                  </a:solidFill>
                  <a:effectLst/>
                  <a:latin typeface="STIXGeneral"/>
                </a:rPr>
                <a:t>γ</a:t>
              </a:r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E96EA1-882A-3FDB-7389-58EE9005E326}"/>
                </a:ext>
              </a:extLst>
            </p:cNvPr>
            <p:cNvSpPr txBox="1"/>
            <p:nvPr/>
          </p:nvSpPr>
          <p:spPr>
            <a:xfrm>
              <a:off x="7680324" y="1700362"/>
              <a:ext cx="269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202124"/>
                  </a:solidFill>
                  <a:latin typeface="STIXGeneral"/>
                </a:rPr>
                <a:t>a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1D3A9A-0943-6D94-377D-0695C6E490E6}"/>
                </a:ext>
              </a:extLst>
            </p:cNvPr>
            <p:cNvSpPr txBox="1"/>
            <p:nvPr/>
          </p:nvSpPr>
          <p:spPr>
            <a:xfrm>
              <a:off x="8085932" y="1138482"/>
              <a:ext cx="269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202124"/>
                  </a:solidFill>
                  <a:latin typeface="STIXGeneral"/>
                </a:rPr>
                <a:t>c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90370A-591E-4C0F-55B4-465E26CCD749}"/>
                </a:ext>
              </a:extLst>
            </p:cNvPr>
            <p:cNvSpPr txBox="1"/>
            <p:nvPr/>
          </p:nvSpPr>
          <p:spPr>
            <a:xfrm>
              <a:off x="7358058" y="1140078"/>
              <a:ext cx="269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202124"/>
                  </a:solidFill>
                  <a:latin typeface="STIXGeneral"/>
                </a:rPr>
                <a:t>b</a:t>
              </a:r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F05CF19-4963-873C-40C2-BD57302BEBD3}"/>
                </a:ext>
              </a:extLst>
            </p:cNvPr>
            <p:cNvSpPr/>
            <p:nvPr/>
          </p:nvSpPr>
          <p:spPr>
            <a:xfrm>
              <a:off x="7258051" y="1482184"/>
              <a:ext cx="326433" cy="218178"/>
            </a:xfrm>
            <a:custGeom>
              <a:avLst/>
              <a:gdLst>
                <a:gd name="connsiteX0" fmla="*/ 237572 w 326433"/>
                <a:gd name="connsiteY0" fmla="*/ 0 h 218178"/>
                <a:gd name="connsiteX1" fmla="*/ 274534 w 326433"/>
                <a:gd name="connsiteY1" fmla="*/ 44798 h 218178"/>
                <a:gd name="connsiteX2" fmla="*/ 321194 w 326433"/>
                <a:gd name="connsiteY2" fmla="*/ 155682 h 218178"/>
                <a:gd name="connsiteX3" fmla="*/ 326433 w 326433"/>
                <a:gd name="connsiteY3" fmla="*/ 207648 h 218178"/>
                <a:gd name="connsiteX4" fmla="*/ 0 w 326433"/>
                <a:gd name="connsiteY4" fmla="*/ 218178 h 21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3" h="218178">
                  <a:moveTo>
                    <a:pt x="237572" y="0"/>
                  </a:moveTo>
                  <a:lnTo>
                    <a:pt x="274534" y="44798"/>
                  </a:lnTo>
                  <a:cubicBezTo>
                    <a:pt x="296825" y="77793"/>
                    <a:pt x="312932" y="115308"/>
                    <a:pt x="321194" y="155682"/>
                  </a:cubicBezTo>
                  <a:lnTo>
                    <a:pt x="326433" y="207648"/>
                  </a:lnTo>
                  <a:lnTo>
                    <a:pt x="0" y="218178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61D69CF-F014-D9C9-DC8B-216F169D0983}"/>
                </a:ext>
              </a:extLst>
            </p:cNvPr>
            <p:cNvSpPr/>
            <p:nvPr/>
          </p:nvSpPr>
          <p:spPr>
            <a:xfrm>
              <a:off x="7258050" y="1128862"/>
              <a:ext cx="1181100" cy="571500"/>
            </a:xfrm>
            <a:custGeom>
              <a:avLst/>
              <a:gdLst>
                <a:gd name="connsiteX0" fmla="*/ 0 w 1181100"/>
                <a:gd name="connsiteY0" fmla="*/ 571500 h 571500"/>
                <a:gd name="connsiteX1" fmla="*/ 622300 w 1181100"/>
                <a:gd name="connsiteY1" fmla="*/ 0 h 571500"/>
                <a:gd name="connsiteX2" fmla="*/ 1181100 w 1181100"/>
                <a:gd name="connsiteY2" fmla="*/ 533400 h 571500"/>
                <a:gd name="connsiteX3" fmla="*/ 0 w 11811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100" h="571500">
                  <a:moveTo>
                    <a:pt x="0" y="571500"/>
                  </a:moveTo>
                  <a:lnTo>
                    <a:pt x="622300" y="0"/>
                  </a:lnTo>
                  <a:lnTo>
                    <a:pt x="1181100" y="533400"/>
                  </a:lnTo>
                  <a:lnTo>
                    <a:pt x="0" y="57150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958B08-2724-A4B3-58E9-6E6B853AC431}"/>
              </a:ext>
            </a:extLst>
          </p:cNvPr>
          <p:cNvGrpSpPr/>
          <p:nvPr/>
        </p:nvGrpSpPr>
        <p:grpSpPr>
          <a:xfrm rot="16200000">
            <a:off x="177803" y="4300879"/>
            <a:ext cx="2692400" cy="502766"/>
            <a:chOff x="1202267" y="448546"/>
            <a:chExt cx="2692400" cy="50276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D0ECCC-1007-523F-3D01-721830E5DB92}"/>
                </a:ext>
              </a:extLst>
            </p:cNvPr>
            <p:cNvCxnSpPr>
              <a:cxnSpLocks/>
            </p:cNvCxnSpPr>
            <p:nvPr/>
          </p:nvCxnSpPr>
          <p:spPr>
            <a:xfrm>
              <a:off x="1202267" y="716863"/>
              <a:ext cx="269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5ACCA1-9565-FD08-63D5-1A3383197076}"/>
                </a:ext>
              </a:extLst>
            </p:cNvPr>
            <p:cNvSpPr txBox="1"/>
            <p:nvPr/>
          </p:nvSpPr>
          <p:spPr>
            <a:xfrm>
              <a:off x="2112434" y="448546"/>
              <a:ext cx="872067" cy="5027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layfair Display"/>
                  <a:sym typeface="Playfair Display"/>
                </a:rPr>
                <a:t>Side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1B86AF-119A-3FC9-70AC-F008F64DBA56}"/>
              </a:ext>
            </a:extLst>
          </p:cNvPr>
          <p:cNvGrpSpPr/>
          <p:nvPr/>
        </p:nvGrpSpPr>
        <p:grpSpPr>
          <a:xfrm rot="16200000">
            <a:off x="1817130" y="4300879"/>
            <a:ext cx="2692400" cy="502766"/>
            <a:chOff x="4108408" y="485447"/>
            <a:chExt cx="2692400" cy="50276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951309-6ED4-5C0F-5601-EF5D09B13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08408" y="753764"/>
              <a:ext cx="269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646ACC-4144-EB56-28FB-9723B36DFF18}"/>
                </a:ext>
              </a:extLst>
            </p:cNvPr>
            <p:cNvSpPr txBox="1"/>
            <p:nvPr/>
          </p:nvSpPr>
          <p:spPr>
            <a:xfrm>
              <a:off x="4719947" y="485447"/>
              <a:ext cx="1469322" cy="5027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layfair Display"/>
                  <a:sym typeface="Playfair Display"/>
                </a:rPr>
                <a:t>Triangle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19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 rot="16200000">
            <a:off x="-2162421" y="2981076"/>
            <a:ext cx="6258816" cy="91082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dirty="0"/>
              <a:t>Bowling</a:t>
            </a:r>
            <a:endParaRPr dirty="0"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 rot="16200000">
            <a:off x="1359788" y="705896"/>
            <a:ext cx="6125816" cy="559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endParaRPr lang="en-US" sz="2667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1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77934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(1/6)</a:t>
            </a:r>
            <a:endParaRPr dirty="0"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180495" y="2328204"/>
            <a:ext cx="8684105" cy="399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None/>
            </a:pPr>
            <a:r>
              <a:rPr lang="en-US" sz="4000" dirty="0"/>
              <a:t>Write the code you </a:t>
            </a:r>
            <a:r>
              <a:rPr lang="en-US" sz="4000" b="1" i="1" dirty="0"/>
              <a:t>want</a:t>
            </a:r>
            <a:r>
              <a:rPr lang="en-US" sz="4000" b="1" dirty="0"/>
              <a:t> </a:t>
            </a:r>
            <a:r>
              <a:rPr lang="en-US" sz="4000" dirty="0"/>
              <a:t>to exist, regardless of what currently does</a:t>
            </a:r>
          </a:p>
          <a:p>
            <a:pPr marL="0" indent="0" algn="ctr">
              <a:buNone/>
            </a:pPr>
            <a:r>
              <a:rPr lang="en-US" sz="36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36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36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36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None/>
            </a:pPr>
            <a:r>
              <a:rPr lang="en-US" sz="3600" i="1" dirty="0" err="1">
                <a:solidFill>
                  <a:srgbClr val="00612B"/>
                </a:solidFill>
              </a:rPr>
              <a:t>array.first</a:t>
            </a:r>
            <a:r>
              <a:rPr lang="en-US" sz="36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4111632" y="1467874"/>
            <a:ext cx="821830" cy="1064175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867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83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82880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(1/6)</a:t>
            </a:r>
            <a:endParaRPr dirty="0"/>
          </a:p>
        </p:txBody>
      </p:sp>
      <p:sp>
        <p:nvSpPr>
          <p:cNvPr id="55" name="Google Shape;198;p29">
            <a:extLst>
              <a:ext uri="{FF2B5EF4-FFF2-40B4-BE49-F238E27FC236}">
                <a16:creationId xmlns:a16="http://schemas.microsoft.com/office/drawing/2014/main" id="{F9F6B155-F6BA-1A45-85A0-54C6BCBD7517}"/>
              </a:ext>
            </a:extLst>
          </p:cNvPr>
          <p:cNvSpPr txBox="1">
            <a:spLocks/>
          </p:cNvSpPr>
          <p:nvPr/>
        </p:nvSpPr>
        <p:spPr>
          <a:xfrm>
            <a:off x="325966" y="2177562"/>
            <a:ext cx="8492067" cy="410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solidFill>
                  <a:schemeClr val="bg1">
                    <a:lumMod val="6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it </a:t>
            </a:r>
            <a:r>
              <a:rPr lang="en-US" sz="4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then</a:t>
            </a: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 create it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public Piece[][] board;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board[x][y] = piece;</a:t>
            </a:r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1028" name="Picture 4" descr="Credit Card Icon 3077794">
            <a:extLst>
              <a:ext uri="{FF2B5EF4-FFF2-40B4-BE49-F238E27FC236}">
                <a16:creationId xmlns:a16="http://schemas.microsoft.com/office/drawing/2014/main" id="{90183C6C-D8A7-2A4C-9878-D197A7CE7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12" y="1055384"/>
            <a:ext cx="1233254" cy="123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DB00A2BE-D29E-376F-7AD1-13061CE9CBFC}"/>
              </a:ext>
            </a:extLst>
          </p:cNvPr>
          <p:cNvSpPr/>
          <p:nvPr/>
        </p:nvSpPr>
        <p:spPr>
          <a:xfrm>
            <a:off x="2675468" y="4284132"/>
            <a:ext cx="1171279" cy="76200"/>
          </a:xfrm>
          <a:custGeom>
            <a:avLst/>
            <a:gdLst>
              <a:gd name="connsiteX0" fmla="*/ 0 w 5291667"/>
              <a:gd name="connsiteY0" fmla="*/ 254000 h 541913"/>
              <a:gd name="connsiteX1" fmla="*/ 270934 w 5291667"/>
              <a:gd name="connsiteY1" fmla="*/ 33867 h 541913"/>
              <a:gd name="connsiteX2" fmla="*/ 575734 w 5291667"/>
              <a:gd name="connsiteY2" fmla="*/ 533400 h 541913"/>
              <a:gd name="connsiteX3" fmla="*/ 922867 w 5291667"/>
              <a:gd name="connsiteY3" fmla="*/ 33867 h 541913"/>
              <a:gd name="connsiteX4" fmla="*/ 1236134 w 5291667"/>
              <a:gd name="connsiteY4" fmla="*/ 524934 h 541913"/>
              <a:gd name="connsiteX5" fmla="*/ 1600200 w 5291667"/>
              <a:gd name="connsiteY5" fmla="*/ 8467 h 541913"/>
              <a:gd name="connsiteX6" fmla="*/ 1913467 w 5291667"/>
              <a:gd name="connsiteY6" fmla="*/ 533400 h 541913"/>
              <a:gd name="connsiteX7" fmla="*/ 2269067 w 5291667"/>
              <a:gd name="connsiteY7" fmla="*/ 42334 h 541913"/>
              <a:gd name="connsiteX8" fmla="*/ 2531534 w 5291667"/>
              <a:gd name="connsiteY8" fmla="*/ 508000 h 541913"/>
              <a:gd name="connsiteX9" fmla="*/ 2904067 w 5291667"/>
              <a:gd name="connsiteY9" fmla="*/ 16934 h 541913"/>
              <a:gd name="connsiteX10" fmla="*/ 3132667 w 5291667"/>
              <a:gd name="connsiteY10" fmla="*/ 508000 h 541913"/>
              <a:gd name="connsiteX11" fmla="*/ 3420534 w 5291667"/>
              <a:gd name="connsiteY11" fmla="*/ 16934 h 541913"/>
              <a:gd name="connsiteX12" fmla="*/ 3742267 w 5291667"/>
              <a:gd name="connsiteY12" fmla="*/ 474134 h 541913"/>
              <a:gd name="connsiteX13" fmla="*/ 4055534 w 5291667"/>
              <a:gd name="connsiteY13" fmla="*/ 42334 h 541913"/>
              <a:gd name="connsiteX14" fmla="*/ 4284134 w 5291667"/>
              <a:gd name="connsiteY14" fmla="*/ 491067 h 541913"/>
              <a:gd name="connsiteX15" fmla="*/ 4597400 w 5291667"/>
              <a:gd name="connsiteY15" fmla="*/ 33867 h 541913"/>
              <a:gd name="connsiteX16" fmla="*/ 4936067 w 5291667"/>
              <a:gd name="connsiteY16" fmla="*/ 541867 h 541913"/>
              <a:gd name="connsiteX17" fmla="*/ 5291667 w 5291667"/>
              <a:gd name="connsiteY17" fmla="*/ 0 h 5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91667" h="541913">
                <a:moveTo>
                  <a:pt x="0" y="254000"/>
                </a:moveTo>
                <a:cubicBezTo>
                  <a:pt x="87489" y="120650"/>
                  <a:pt x="174978" y="-12700"/>
                  <a:pt x="270934" y="33867"/>
                </a:cubicBezTo>
                <a:cubicBezTo>
                  <a:pt x="366890" y="80434"/>
                  <a:pt x="467079" y="533400"/>
                  <a:pt x="575734" y="533400"/>
                </a:cubicBezTo>
                <a:cubicBezTo>
                  <a:pt x="684389" y="533400"/>
                  <a:pt x="812800" y="35278"/>
                  <a:pt x="922867" y="33867"/>
                </a:cubicBezTo>
                <a:cubicBezTo>
                  <a:pt x="1032934" y="32456"/>
                  <a:pt x="1123245" y="529167"/>
                  <a:pt x="1236134" y="524934"/>
                </a:cubicBezTo>
                <a:cubicBezTo>
                  <a:pt x="1349023" y="520701"/>
                  <a:pt x="1487311" y="7056"/>
                  <a:pt x="1600200" y="8467"/>
                </a:cubicBezTo>
                <a:cubicBezTo>
                  <a:pt x="1713089" y="9878"/>
                  <a:pt x="1801989" y="527756"/>
                  <a:pt x="1913467" y="533400"/>
                </a:cubicBezTo>
                <a:cubicBezTo>
                  <a:pt x="2024945" y="539045"/>
                  <a:pt x="2166056" y="46567"/>
                  <a:pt x="2269067" y="42334"/>
                </a:cubicBezTo>
                <a:cubicBezTo>
                  <a:pt x="2372078" y="38101"/>
                  <a:pt x="2425701" y="512233"/>
                  <a:pt x="2531534" y="508000"/>
                </a:cubicBezTo>
                <a:cubicBezTo>
                  <a:pt x="2637367" y="503767"/>
                  <a:pt x="2803878" y="16934"/>
                  <a:pt x="2904067" y="16934"/>
                </a:cubicBezTo>
                <a:cubicBezTo>
                  <a:pt x="3004256" y="16934"/>
                  <a:pt x="3046589" y="508000"/>
                  <a:pt x="3132667" y="508000"/>
                </a:cubicBezTo>
                <a:cubicBezTo>
                  <a:pt x="3218745" y="508000"/>
                  <a:pt x="3318934" y="22578"/>
                  <a:pt x="3420534" y="16934"/>
                </a:cubicBezTo>
                <a:cubicBezTo>
                  <a:pt x="3522134" y="11290"/>
                  <a:pt x="3636434" y="469901"/>
                  <a:pt x="3742267" y="474134"/>
                </a:cubicBezTo>
                <a:cubicBezTo>
                  <a:pt x="3848100" y="478367"/>
                  <a:pt x="3965223" y="39512"/>
                  <a:pt x="4055534" y="42334"/>
                </a:cubicBezTo>
                <a:cubicBezTo>
                  <a:pt x="4145845" y="45156"/>
                  <a:pt x="4193823" y="492478"/>
                  <a:pt x="4284134" y="491067"/>
                </a:cubicBezTo>
                <a:cubicBezTo>
                  <a:pt x="4374445" y="489656"/>
                  <a:pt x="4488745" y="25400"/>
                  <a:pt x="4597400" y="33867"/>
                </a:cubicBezTo>
                <a:cubicBezTo>
                  <a:pt x="4706055" y="42334"/>
                  <a:pt x="4820356" y="547511"/>
                  <a:pt x="4936067" y="541867"/>
                </a:cubicBezTo>
                <a:cubicBezTo>
                  <a:pt x="5051778" y="536223"/>
                  <a:pt x="5171722" y="268111"/>
                  <a:pt x="5291667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98;p29">
            <a:extLst>
              <a:ext uri="{FF2B5EF4-FFF2-40B4-BE49-F238E27FC236}">
                <a16:creationId xmlns:a16="http://schemas.microsoft.com/office/drawing/2014/main" id="{AE58CD2D-6A28-5143-BEF2-824F6DE1ACAC}"/>
              </a:ext>
            </a:extLst>
          </p:cNvPr>
          <p:cNvSpPr txBox="1">
            <a:spLocks/>
          </p:cNvSpPr>
          <p:nvPr/>
        </p:nvSpPr>
        <p:spPr>
          <a:xfrm>
            <a:off x="332576" y="2717371"/>
            <a:ext cx="8478847" cy="375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Evaluate the consequences</a:t>
            </a:r>
          </a:p>
          <a:p>
            <a:pPr marL="0" indent="0" algn="ctr">
              <a:buNone/>
            </a:pPr>
            <a:r>
              <a:rPr lang="en-US" sz="3600" dirty="0"/>
              <a:t>Ask yourself “</a:t>
            </a:r>
            <a:r>
              <a:rPr lang="en-US" sz="3600" dirty="0">
                <a:solidFill>
                  <a:srgbClr val="00612B"/>
                </a:solidFill>
              </a:rPr>
              <a:t>what are the resulting </a:t>
            </a:r>
            <a:r>
              <a:rPr lang="en-US" sz="3600" b="1" i="1" dirty="0">
                <a:solidFill>
                  <a:srgbClr val="00612B"/>
                </a:solidFill>
              </a:rPr>
              <a:t>classes</a:t>
            </a:r>
            <a:r>
              <a:rPr lang="en-US" sz="3600" dirty="0">
                <a:solidFill>
                  <a:srgbClr val="00612B"/>
                </a:solidFill>
              </a:rPr>
              <a:t> and </a:t>
            </a:r>
            <a:r>
              <a:rPr lang="en-US" sz="3600" b="1" i="1" dirty="0">
                <a:solidFill>
                  <a:srgbClr val="00612B"/>
                </a:solidFill>
              </a:rPr>
              <a:t>methods</a:t>
            </a:r>
            <a:r>
              <a:rPr lang="en-US" sz="3600" dirty="0">
                <a:solidFill>
                  <a:srgbClr val="00612B"/>
                </a:solidFill>
              </a:rPr>
              <a:t> from this implementation</a:t>
            </a:r>
            <a:r>
              <a:rPr lang="en-US" sz="3600" dirty="0"/>
              <a:t>?”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200" dirty="0"/>
              <a:t>Do you like the implications?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DA4E062-3E96-874C-986C-9A1424CA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99" y="1467875"/>
            <a:ext cx="1176802" cy="1176802"/>
          </a:xfrm>
          <a:prstGeom prst="rect">
            <a:avLst/>
          </a:prstGeom>
        </p:spPr>
      </p:pic>
      <p:sp>
        <p:nvSpPr>
          <p:cNvPr id="6" name="Google Shape;197;p29">
            <a:extLst>
              <a:ext uri="{FF2B5EF4-FFF2-40B4-BE49-F238E27FC236}">
                <a16:creationId xmlns:a16="http://schemas.microsoft.com/office/drawing/2014/main" id="{6E10AF39-FE5C-1A72-6264-C49DB1B12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016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(3/6)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07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82880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(4/6)</a:t>
            </a:r>
            <a:endParaRPr dirty="0"/>
          </a:p>
        </p:txBody>
      </p:sp>
      <p:sp>
        <p:nvSpPr>
          <p:cNvPr id="36" name="Google Shape;198;p29">
            <a:extLst>
              <a:ext uri="{FF2B5EF4-FFF2-40B4-BE49-F238E27FC236}">
                <a16:creationId xmlns:a16="http://schemas.microsoft.com/office/drawing/2014/main" id="{84529113-52F9-9140-A3EA-74B586695B03}"/>
              </a:ext>
            </a:extLst>
          </p:cNvPr>
          <p:cNvSpPr txBox="1">
            <a:spLocks/>
          </p:cNvSpPr>
          <p:nvPr/>
        </p:nvSpPr>
        <p:spPr>
          <a:xfrm>
            <a:off x="221481" y="2363802"/>
            <a:ext cx="8701038" cy="334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Tools</a:t>
            </a:r>
          </a:p>
          <a:p>
            <a:pPr marL="0" indent="0" algn="ctr">
              <a:buNone/>
            </a:pPr>
            <a:r>
              <a:rPr lang="en-US" sz="3600" dirty="0"/>
              <a:t>Most of your code can be completed or generated by your tools. </a:t>
            </a:r>
          </a:p>
          <a:p>
            <a:pPr marL="0" indent="0" algn="ctr">
              <a:buNone/>
            </a:pPr>
            <a:r>
              <a:rPr lang="en-US" sz="3600" dirty="0"/>
              <a:t>Use </a:t>
            </a:r>
            <a:r>
              <a:rPr lang="en-US" sz="3600" b="1" dirty="0"/>
              <a:t>Autocomplete</a:t>
            </a:r>
            <a:r>
              <a:rPr lang="en-US" sz="3600" dirty="0"/>
              <a:t> and </a:t>
            </a:r>
            <a:r>
              <a:rPr lang="en-US" sz="3600" b="1" dirty="0" err="1"/>
              <a:t>QuickFix</a:t>
            </a:r>
            <a:r>
              <a:rPr lang="en-US" sz="3600" dirty="0"/>
              <a:t> </a:t>
            </a:r>
          </a:p>
        </p:txBody>
      </p:sp>
      <p:grpSp>
        <p:nvGrpSpPr>
          <p:cNvPr id="38" name="Google Shape;469;p37">
            <a:extLst>
              <a:ext uri="{FF2B5EF4-FFF2-40B4-BE49-F238E27FC236}">
                <a16:creationId xmlns:a16="http://schemas.microsoft.com/office/drawing/2014/main" id="{438A8EE1-AD78-9648-A10D-EA88F173EAA3}"/>
              </a:ext>
            </a:extLst>
          </p:cNvPr>
          <p:cNvGrpSpPr/>
          <p:nvPr/>
        </p:nvGrpSpPr>
        <p:grpSpPr>
          <a:xfrm>
            <a:off x="3833251" y="1347002"/>
            <a:ext cx="1314482" cy="977336"/>
            <a:chOff x="5247525" y="3007275"/>
            <a:chExt cx="517575" cy="384825"/>
          </a:xfrm>
        </p:grpSpPr>
        <p:sp>
          <p:nvSpPr>
            <p:cNvPr id="39" name="Google Shape;470;p37">
              <a:extLst>
                <a:ext uri="{FF2B5EF4-FFF2-40B4-BE49-F238E27FC236}">
                  <a16:creationId xmlns:a16="http://schemas.microsoft.com/office/drawing/2014/main" id="{3290A73B-7CAC-694E-9B80-2007E2F1CA64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71;p37">
              <a:extLst>
                <a:ext uri="{FF2B5EF4-FFF2-40B4-BE49-F238E27FC236}">
                  <a16:creationId xmlns:a16="http://schemas.microsoft.com/office/drawing/2014/main" id="{4BCBE819-132D-384A-8EA5-CE8FCDB38D27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C6C92C-5C87-B152-EB07-3517323E9FA6}"/>
              </a:ext>
            </a:extLst>
          </p:cNvPr>
          <p:cNvSpPr txBox="1"/>
          <p:nvPr/>
        </p:nvSpPr>
        <p:spPr>
          <a:xfrm>
            <a:off x="2599257" y="4927600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ctrl+space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EE90B-6246-D052-7D62-F1F0E827FB08}"/>
              </a:ext>
            </a:extLst>
          </p:cNvPr>
          <p:cNvSpPr txBox="1"/>
          <p:nvPr/>
        </p:nvSpPr>
        <p:spPr>
          <a:xfrm>
            <a:off x="6341528" y="492760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alt+enter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066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82880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(5/6)</a:t>
            </a:r>
            <a:endParaRPr dirty="0"/>
          </a:p>
        </p:txBody>
      </p:sp>
      <p:sp>
        <p:nvSpPr>
          <p:cNvPr id="41" name="Google Shape;198;p29">
            <a:extLst>
              <a:ext uri="{FF2B5EF4-FFF2-40B4-BE49-F238E27FC236}">
                <a16:creationId xmlns:a16="http://schemas.microsoft.com/office/drawing/2014/main" id="{92E904F4-4035-A04C-AA06-6FDCF517E8D2}"/>
              </a:ext>
            </a:extLst>
          </p:cNvPr>
          <p:cNvSpPr txBox="1">
            <a:spLocks/>
          </p:cNvSpPr>
          <p:nvPr/>
        </p:nvSpPr>
        <p:spPr>
          <a:xfrm>
            <a:off x="287082" y="2702191"/>
            <a:ext cx="8577518" cy="385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Programming By </a:t>
            </a:r>
            <a:r>
              <a:rPr lang="en-US" sz="4400" b="1" i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</a:p>
          <a:p>
            <a:pPr marL="0" indent="0" algn="ctr">
              <a:buNone/>
            </a:pPr>
            <a:r>
              <a:rPr lang="en-US" sz="3600" dirty="0"/>
              <a:t>Read your errors, let them </a:t>
            </a:r>
            <a:r>
              <a:rPr lang="en-US" sz="3600" b="1" i="1" dirty="0"/>
              <a:t>guide</a:t>
            </a:r>
            <a:r>
              <a:rPr lang="en-US" sz="3600" dirty="0"/>
              <a:t> you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“Failure helps us see what success should look like”</a:t>
            </a:r>
          </a:p>
        </p:txBody>
      </p:sp>
      <p:sp>
        <p:nvSpPr>
          <p:cNvPr id="45" name="Google Shape;540;p37">
            <a:extLst>
              <a:ext uri="{FF2B5EF4-FFF2-40B4-BE49-F238E27FC236}">
                <a16:creationId xmlns:a16="http://schemas.microsoft.com/office/drawing/2014/main" id="{460D5D45-3D53-0644-A2F1-9A2692141944}"/>
              </a:ext>
            </a:extLst>
          </p:cNvPr>
          <p:cNvSpPr/>
          <p:nvPr/>
        </p:nvSpPr>
        <p:spPr>
          <a:xfrm>
            <a:off x="4032647" y="1284757"/>
            <a:ext cx="1078706" cy="107876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6415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82880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(6/6)</a:t>
            </a:r>
            <a:endParaRPr dirty="0"/>
          </a:p>
        </p:txBody>
      </p:sp>
      <p:sp>
        <p:nvSpPr>
          <p:cNvPr id="46" name="Google Shape;198;p29">
            <a:extLst>
              <a:ext uri="{FF2B5EF4-FFF2-40B4-BE49-F238E27FC236}">
                <a16:creationId xmlns:a16="http://schemas.microsoft.com/office/drawing/2014/main" id="{C3E6C3E2-AC15-A043-9ABC-A317B8F95BCF}"/>
              </a:ext>
            </a:extLst>
          </p:cNvPr>
          <p:cNvSpPr txBox="1">
            <a:spLocks/>
          </p:cNvSpPr>
          <p:nvPr/>
        </p:nvSpPr>
        <p:spPr>
          <a:xfrm>
            <a:off x="221474" y="2235041"/>
            <a:ext cx="8701051" cy="321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Y.A.G.N.I</a:t>
            </a:r>
            <a:endParaRPr lang="en-US" sz="4400" b="1" i="1" dirty="0">
              <a:solidFill>
                <a:srgbClr val="C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C00000"/>
                </a:solidFill>
              </a:rPr>
              <a:t>“You </a:t>
            </a:r>
            <a:r>
              <a:rPr lang="en-US" sz="3600" i="1" dirty="0" err="1">
                <a:solidFill>
                  <a:srgbClr val="C00000"/>
                </a:solidFill>
              </a:rPr>
              <a:t>ain’t</a:t>
            </a:r>
            <a:r>
              <a:rPr lang="en-US" sz="3600" i="1" dirty="0">
                <a:solidFill>
                  <a:srgbClr val="C00000"/>
                </a:solidFill>
              </a:rPr>
              <a:t> going to need it”</a:t>
            </a:r>
          </a:p>
          <a:p>
            <a:pPr marL="0" indent="0" algn="ctr">
              <a:buNone/>
            </a:pPr>
            <a:r>
              <a:rPr lang="en-US" sz="3600" dirty="0"/>
              <a:t>Do the simplest thing that can possibly work. You can improve it later.</a:t>
            </a:r>
          </a:p>
        </p:txBody>
      </p:sp>
      <p:grpSp>
        <p:nvGrpSpPr>
          <p:cNvPr id="60" name="Google Shape;378;p37">
            <a:extLst>
              <a:ext uri="{FF2B5EF4-FFF2-40B4-BE49-F238E27FC236}">
                <a16:creationId xmlns:a16="http://schemas.microsoft.com/office/drawing/2014/main" id="{A91B3957-2676-894F-B717-51842133F5B0}"/>
              </a:ext>
            </a:extLst>
          </p:cNvPr>
          <p:cNvGrpSpPr/>
          <p:nvPr/>
        </p:nvGrpSpPr>
        <p:grpSpPr>
          <a:xfrm>
            <a:off x="4192438" y="1378415"/>
            <a:ext cx="759123" cy="759080"/>
            <a:chOff x="1923675" y="1633650"/>
            <a:chExt cx="436000" cy="435975"/>
          </a:xfrm>
        </p:grpSpPr>
        <p:sp>
          <p:nvSpPr>
            <p:cNvPr id="61" name="Google Shape;379;p37">
              <a:extLst>
                <a:ext uri="{FF2B5EF4-FFF2-40B4-BE49-F238E27FC236}">
                  <a16:creationId xmlns:a16="http://schemas.microsoft.com/office/drawing/2014/main" id="{BDD0CD44-1BAD-964C-893B-9B13C02D27C4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380;p37">
              <a:extLst>
                <a:ext uri="{FF2B5EF4-FFF2-40B4-BE49-F238E27FC236}">
                  <a16:creationId xmlns:a16="http://schemas.microsoft.com/office/drawing/2014/main" id="{F0DC0B8D-6E48-8F4B-8E5C-656F459968DE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381;p37">
              <a:extLst>
                <a:ext uri="{FF2B5EF4-FFF2-40B4-BE49-F238E27FC236}">
                  <a16:creationId xmlns:a16="http://schemas.microsoft.com/office/drawing/2014/main" id="{119D08A9-017F-0345-B5DA-A47254C33EE1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382;p37">
              <a:extLst>
                <a:ext uri="{FF2B5EF4-FFF2-40B4-BE49-F238E27FC236}">
                  <a16:creationId xmlns:a16="http://schemas.microsoft.com/office/drawing/2014/main" id="{318D9A27-29D2-3D46-B7F1-1391C9957631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383;p37">
              <a:extLst>
                <a:ext uri="{FF2B5EF4-FFF2-40B4-BE49-F238E27FC236}">
                  <a16:creationId xmlns:a16="http://schemas.microsoft.com/office/drawing/2014/main" id="{062E4C94-8AC7-CE4E-81A5-5A664A765FD0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384;p37">
              <a:extLst>
                <a:ext uri="{FF2B5EF4-FFF2-40B4-BE49-F238E27FC236}">
                  <a16:creationId xmlns:a16="http://schemas.microsoft.com/office/drawing/2014/main" id="{FC0D56A7-417B-C546-B1B7-0A98CBA2248A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3782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(1/5)</a:t>
            </a:r>
            <a:endParaRPr dirty="0"/>
          </a:p>
        </p:txBody>
      </p:sp>
      <p:sp>
        <p:nvSpPr>
          <p:cNvPr id="79" name="Google Shape;450;p37">
            <a:extLst>
              <a:ext uri="{FF2B5EF4-FFF2-40B4-BE49-F238E27FC236}">
                <a16:creationId xmlns:a16="http://schemas.microsoft.com/office/drawing/2014/main" id="{198AEE8B-85B7-6C47-93CB-730943A6EC2B}"/>
              </a:ext>
            </a:extLst>
          </p:cNvPr>
          <p:cNvSpPr/>
          <p:nvPr/>
        </p:nvSpPr>
        <p:spPr>
          <a:xfrm>
            <a:off x="4197499" y="1147428"/>
            <a:ext cx="749001" cy="78967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465667" y="2241672"/>
            <a:ext cx="8390466" cy="413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From the user perspective</a:t>
            </a:r>
          </a:p>
          <a:p>
            <a:pPr marL="0" indent="0" algn="ctr">
              <a:buNone/>
            </a:pPr>
            <a:r>
              <a:rPr lang="en-US" sz="4000" dirty="0"/>
              <a:t>You are writing what the user does, not what the program does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1.Get Shovel 2. Dig Hole 3. Place Pole…</a:t>
            </a:r>
          </a:p>
          <a:p>
            <a:pPr marL="0" indent="0" algn="ctr">
              <a:buNone/>
            </a:pPr>
            <a:r>
              <a:rPr lang="en-US" sz="3600" i="1" dirty="0" err="1">
                <a:solidFill>
                  <a:srgbClr val="00612B"/>
                </a:solidFill>
              </a:rPr>
              <a:t>setupFlagPole</a:t>
            </a:r>
            <a:r>
              <a:rPr lang="en-US" sz="3600" i="1" dirty="0">
                <a:solidFill>
                  <a:srgbClr val="00612B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246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(2/5)</a:t>
            </a:r>
            <a:endParaRPr dirty="0"/>
          </a:p>
        </p:txBody>
      </p:sp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304799" y="2455333"/>
            <a:ext cx="8568267" cy="405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Edit</a:t>
            </a:r>
          </a:p>
          <a:p>
            <a:pPr marL="0" indent="0" algn="ctr">
              <a:buNone/>
            </a:pPr>
            <a:r>
              <a:rPr lang="en-US" sz="2400" dirty="0"/>
              <a:t>Improve on your 1</a:t>
            </a:r>
            <a:r>
              <a:rPr lang="en-US" sz="2400" baseline="30000" dirty="0"/>
              <a:t>st</a:t>
            </a:r>
            <a:r>
              <a:rPr lang="en-US" sz="2400" dirty="0"/>
              <a:t> draft.</a:t>
            </a:r>
            <a:br>
              <a:rPr lang="en-US" sz="2400" dirty="0"/>
            </a:br>
            <a:r>
              <a:rPr lang="en-US" sz="2400" dirty="0"/>
              <a:t>The better your English is, the better the code will be.</a:t>
            </a:r>
            <a:br>
              <a:rPr lang="en-US" sz="2400" dirty="0"/>
            </a:br>
            <a:r>
              <a:rPr lang="en-US" sz="2400" dirty="0"/>
              <a:t>There will never be an easier time to refactor 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Ask to make a game for the category of </a:t>
            </a:r>
            <a:r>
              <a:rPr lang="en-US" sz="3600" i="1" strike="sngStrike" dirty="0" err="1">
                <a:solidFill>
                  <a:srgbClr val="851300"/>
                </a:solidFill>
              </a:rPr>
              <a:t>TicTacToe</a:t>
            </a:r>
            <a:endParaRPr lang="en-US" sz="3600" i="1" strike="sngStrike" dirty="0">
              <a:solidFill>
                <a:srgbClr val="851300"/>
              </a:solidFill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Create a </a:t>
            </a:r>
            <a:r>
              <a:rPr lang="en-US" sz="3600" i="1" dirty="0" err="1">
                <a:solidFill>
                  <a:srgbClr val="00612B"/>
                </a:solidFill>
              </a:rPr>
              <a:t>TicTacToe</a:t>
            </a:r>
            <a:r>
              <a:rPr lang="en-US" sz="3600" i="1" dirty="0">
                <a:solidFill>
                  <a:srgbClr val="00612B"/>
                </a:solidFill>
              </a:rPr>
              <a:t> game</a:t>
            </a:r>
          </a:p>
        </p:txBody>
      </p:sp>
      <p:grpSp>
        <p:nvGrpSpPr>
          <p:cNvPr id="90" name="Google Shape;451;p37">
            <a:extLst>
              <a:ext uri="{FF2B5EF4-FFF2-40B4-BE49-F238E27FC236}">
                <a16:creationId xmlns:a16="http://schemas.microsoft.com/office/drawing/2014/main" id="{1C14B683-E343-F241-97D5-9B23EB8D9DB1}"/>
              </a:ext>
            </a:extLst>
          </p:cNvPr>
          <p:cNvGrpSpPr/>
          <p:nvPr/>
        </p:nvGrpSpPr>
        <p:grpSpPr>
          <a:xfrm>
            <a:off x="3937000" y="1074268"/>
            <a:ext cx="1130619" cy="1063737"/>
            <a:chOff x="5972700" y="2330200"/>
            <a:chExt cx="411625" cy="387275"/>
          </a:xfrm>
        </p:grpSpPr>
        <p:sp>
          <p:nvSpPr>
            <p:cNvPr id="91" name="Google Shape;452;p37">
              <a:extLst>
                <a:ext uri="{FF2B5EF4-FFF2-40B4-BE49-F238E27FC236}">
                  <a16:creationId xmlns:a16="http://schemas.microsoft.com/office/drawing/2014/main" id="{A9DF17F3-83A0-614F-B3DF-E3B5A86FF29A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" name="Google Shape;453;p37">
              <a:extLst>
                <a:ext uri="{FF2B5EF4-FFF2-40B4-BE49-F238E27FC236}">
                  <a16:creationId xmlns:a16="http://schemas.microsoft.com/office/drawing/2014/main" id="{C79AA3A3-9611-E64F-9D9A-E0F2587637BD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1939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-1005393" y="451075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/>
              <a:t>4 Ben</a:t>
            </a:r>
            <a:r>
              <a:rPr lang="en-US" sz="3200" dirty="0"/>
              <a:t>e</a:t>
            </a:r>
            <a:r>
              <a:rPr lang="en" sz="3200" dirty="0"/>
              <a:t>fits of Tests</a:t>
            </a:r>
            <a:endParaRPr sz="3200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662940" y="1697300"/>
            <a:ext cx="7818120" cy="46425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745048" indent="-609585">
              <a:buFont typeface="+mj-lt"/>
              <a:buAutoNum type="arabicPeriod"/>
            </a:pPr>
            <a:r>
              <a:rPr lang="en-US" sz="6000" dirty="0"/>
              <a:t>Specification</a:t>
            </a:r>
          </a:p>
          <a:p>
            <a:pPr marL="745048" indent="-609585">
              <a:buFont typeface="+mj-lt"/>
              <a:buAutoNum type="arabicPeriod"/>
            </a:pPr>
            <a:r>
              <a:rPr lang="en-US" sz="6000" dirty="0"/>
              <a:t>Feedback</a:t>
            </a:r>
          </a:p>
          <a:p>
            <a:pPr marL="745048" indent="-609585">
              <a:buFont typeface="+mj-lt"/>
              <a:buAutoNum type="arabicPeriod"/>
            </a:pPr>
            <a:r>
              <a:rPr lang="en-US" sz="6000" dirty="0"/>
              <a:t>Regression</a:t>
            </a:r>
          </a:p>
          <a:p>
            <a:pPr marL="745048" indent="-609585">
              <a:buFont typeface="+mj-lt"/>
              <a:buAutoNum type="arabicPeriod"/>
            </a:pPr>
            <a:r>
              <a:rPr lang="en-US" sz="6000" dirty="0"/>
              <a:t>Granularity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(3/5)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308464" y="2266508"/>
            <a:ext cx="8556135" cy="42471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Effect</a:t>
            </a:r>
            <a:endParaRPr sz="48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" sz="4000" dirty="0"/>
              <a:t>Make sure you have the correct </a:t>
            </a:r>
            <a:r>
              <a:rPr lang="en-US" sz="4000" dirty="0"/>
              <a:t>outcome</a:t>
            </a:r>
            <a:endParaRPr lang="en" sz="4000" dirty="0"/>
          </a:p>
          <a:p>
            <a:pPr marL="0" indent="0" algn="ctr">
              <a:buNone/>
            </a:pPr>
            <a:r>
              <a:rPr lang="en-US" sz="3600" i="1" dirty="0">
                <a:solidFill>
                  <a:srgbClr val="851300"/>
                </a:solidFill>
              </a:rPr>
              <a:t>P</a:t>
            </a:r>
            <a:r>
              <a:rPr lang="en" sz="3600" i="1" dirty="0">
                <a:solidFill>
                  <a:srgbClr val="851300"/>
                </a:solidFill>
              </a:rPr>
              <a:t>lace a ‘X’ at 1,2</a:t>
            </a:r>
          </a:p>
          <a:p>
            <a:pPr marL="0" indent="0" algn="ctr">
              <a:buNone/>
            </a:pPr>
            <a:r>
              <a:rPr lang="en" sz="3600" i="1" dirty="0">
                <a:solidFill>
                  <a:srgbClr val="00612B"/>
                </a:solidFill>
              </a:rPr>
              <a:t>Check X is at 1,2</a:t>
            </a:r>
            <a:endParaRPr sz="3600" i="1" dirty="0">
              <a:solidFill>
                <a:srgbClr val="00612B"/>
              </a:solidFill>
            </a:endParaRPr>
          </a:p>
        </p:txBody>
      </p:sp>
      <p:grpSp>
        <p:nvGrpSpPr>
          <p:cNvPr id="106" name="Google Shape;454;p37">
            <a:extLst>
              <a:ext uri="{FF2B5EF4-FFF2-40B4-BE49-F238E27FC236}">
                <a16:creationId xmlns:a16="http://schemas.microsoft.com/office/drawing/2014/main" id="{01DE4B4A-96E6-294F-AFFF-CB458E5C9DF2}"/>
              </a:ext>
            </a:extLst>
          </p:cNvPr>
          <p:cNvGrpSpPr/>
          <p:nvPr/>
        </p:nvGrpSpPr>
        <p:grpSpPr>
          <a:xfrm>
            <a:off x="4513892" y="1249708"/>
            <a:ext cx="146051" cy="532260"/>
            <a:chOff x="732125" y="2958550"/>
            <a:chExt cx="130325" cy="474950"/>
          </a:xfrm>
        </p:grpSpPr>
        <p:sp>
          <p:nvSpPr>
            <p:cNvPr id="107" name="Google Shape;455;p37">
              <a:extLst>
                <a:ext uri="{FF2B5EF4-FFF2-40B4-BE49-F238E27FC236}">
                  <a16:creationId xmlns:a16="http://schemas.microsoft.com/office/drawing/2014/main" id="{B6411FDE-6F72-1C41-B7F0-402089A5EE65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456;p37">
              <a:extLst>
                <a:ext uri="{FF2B5EF4-FFF2-40B4-BE49-F238E27FC236}">
                  <a16:creationId xmlns:a16="http://schemas.microsoft.com/office/drawing/2014/main" id="{293DAA02-4699-6846-92F3-66C1FAD85780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457;p37">
              <a:extLst>
                <a:ext uri="{FF2B5EF4-FFF2-40B4-BE49-F238E27FC236}">
                  <a16:creationId xmlns:a16="http://schemas.microsoft.com/office/drawing/2014/main" id="{6CA547FD-8FC7-8C45-92A2-215570DB5B52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458;p37">
              <a:extLst>
                <a:ext uri="{FF2B5EF4-FFF2-40B4-BE49-F238E27FC236}">
                  <a16:creationId xmlns:a16="http://schemas.microsoft.com/office/drawing/2014/main" id="{130ABF0E-C004-344A-8643-DB959AA162AE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459;p37">
              <a:extLst>
                <a:ext uri="{FF2B5EF4-FFF2-40B4-BE49-F238E27FC236}">
                  <a16:creationId xmlns:a16="http://schemas.microsoft.com/office/drawing/2014/main" id="{A72C1CCA-AAD0-3945-8736-8B68A6118157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460;p37">
              <a:extLst>
                <a:ext uri="{FF2B5EF4-FFF2-40B4-BE49-F238E27FC236}">
                  <a16:creationId xmlns:a16="http://schemas.microsoft.com/office/drawing/2014/main" id="{5BB1ED75-1169-244A-85A6-13B31B0B5EB7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461;p37">
              <a:extLst>
                <a:ext uri="{FF2B5EF4-FFF2-40B4-BE49-F238E27FC236}">
                  <a16:creationId xmlns:a16="http://schemas.microsoft.com/office/drawing/2014/main" id="{C05C0CED-78D1-D644-B48D-D94FE3D35C6F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5" name="Google Shape;462;p37">
              <a:extLst>
                <a:ext uri="{FF2B5EF4-FFF2-40B4-BE49-F238E27FC236}">
                  <a16:creationId xmlns:a16="http://schemas.microsoft.com/office/drawing/2014/main" id="{3A7872B1-1186-F249-9E2E-9CBCA771FC60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FF9062-AD5D-1847-9844-54CB32D6F3FC}"/>
              </a:ext>
            </a:extLst>
          </p:cNvPr>
          <p:cNvSpPr txBox="1"/>
          <p:nvPr/>
        </p:nvSpPr>
        <p:spPr>
          <a:xfrm>
            <a:off x="2429932" y="5136607"/>
            <a:ext cx="4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612B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52672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(4/5)</a:t>
            </a:r>
            <a:endParaRPr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03879" y="2207682"/>
            <a:ext cx="8551333" cy="40249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Cause</a:t>
            </a:r>
            <a:endParaRPr sz="48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" sz="4000" dirty="0"/>
              <a:t>Make sure it happened for the right reasons</a:t>
            </a:r>
          </a:p>
          <a:p>
            <a:pPr marL="0" indent="0" algn="ctr">
              <a:buNone/>
            </a:pPr>
            <a:r>
              <a:rPr lang="en-US" sz="4000" i="1" dirty="0">
                <a:solidFill>
                  <a:srgbClr val="00612B"/>
                </a:solidFill>
              </a:rPr>
              <a:t>Check 1,2 is blank</a:t>
            </a:r>
            <a:endParaRPr lang="en-US" sz="4000" i="1" dirty="0">
              <a:solidFill>
                <a:srgbClr val="851300"/>
              </a:solidFill>
            </a:endParaRPr>
          </a:p>
          <a:p>
            <a:pPr marL="0" indent="0" algn="ctr">
              <a:spcBef>
                <a:spcPts val="267"/>
              </a:spcBef>
              <a:buNone/>
            </a:pPr>
            <a:r>
              <a:rPr lang="en-US" sz="4000" i="1" dirty="0">
                <a:solidFill>
                  <a:srgbClr val="851300"/>
                </a:solidFill>
              </a:rPr>
              <a:t>Place a ‘X’ at 1,2</a:t>
            </a:r>
          </a:p>
          <a:p>
            <a:pPr marL="0" indent="0" algn="ctr">
              <a:spcBef>
                <a:spcPts val="267"/>
              </a:spcBef>
              <a:buNone/>
            </a:pPr>
            <a:r>
              <a:rPr lang="en-US" sz="4000" i="1" dirty="0">
                <a:solidFill>
                  <a:srgbClr val="851300"/>
                </a:solidFill>
              </a:rPr>
              <a:t>Check X is at 1,2</a:t>
            </a:r>
            <a:endParaRPr sz="4000" i="1" dirty="0">
              <a:solidFill>
                <a:srgbClr val="851300"/>
              </a:solidFill>
            </a:endParaRPr>
          </a:p>
        </p:txBody>
      </p:sp>
      <p:grpSp>
        <p:nvGrpSpPr>
          <p:cNvPr id="97" name="Google Shape;417;p37">
            <a:extLst>
              <a:ext uri="{FF2B5EF4-FFF2-40B4-BE49-F238E27FC236}">
                <a16:creationId xmlns:a16="http://schemas.microsoft.com/office/drawing/2014/main" id="{3D2D2402-1F98-294B-9AB8-A53ABC689670}"/>
              </a:ext>
            </a:extLst>
          </p:cNvPr>
          <p:cNvGrpSpPr/>
          <p:nvPr/>
        </p:nvGrpSpPr>
        <p:grpSpPr>
          <a:xfrm>
            <a:off x="4009230" y="1061372"/>
            <a:ext cx="1125539" cy="1208858"/>
            <a:chOff x="616425" y="2329600"/>
            <a:chExt cx="361700" cy="388475"/>
          </a:xfrm>
        </p:grpSpPr>
        <p:sp>
          <p:nvSpPr>
            <p:cNvPr id="98" name="Google Shape;418;p37">
              <a:extLst>
                <a:ext uri="{FF2B5EF4-FFF2-40B4-BE49-F238E27FC236}">
                  <a16:creationId xmlns:a16="http://schemas.microsoft.com/office/drawing/2014/main" id="{C9713231-4811-524A-BC48-DB2E81692DCD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" name="Google Shape;419;p37">
              <a:extLst>
                <a:ext uri="{FF2B5EF4-FFF2-40B4-BE49-F238E27FC236}">
                  <a16:creationId xmlns:a16="http://schemas.microsoft.com/office/drawing/2014/main" id="{FA2DDAD1-B034-5C49-97B9-D76009E18ACE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" name="Google Shape;420;p37">
              <a:extLst>
                <a:ext uri="{FF2B5EF4-FFF2-40B4-BE49-F238E27FC236}">
                  <a16:creationId xmlns:a16="http://schemas.microsoft.com/office/drawing/2014/main" id="{9CE8CB9B-5F0C-C844-AD2C-DECA6CE0B134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421;p37">
              <a:extLst>
                <a:ext uri="{FF2B5EF4-FFF2-40B4-BE49-F238E27FC236}">
                  <a16:creationId xmlns:a16="http://schemas.microsoft.com/office/drawing/2014/main" id="{B38231E9-8DA7-5D43-A954-75AD0FBCC3E3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422;p37">
              <a:extLst>
                <a:ext uri="{FF2B5EF4-FFF2-40B4-BE49-F238E27FC236}">
                  <a16:creationId xmlns:a16="http://schemas.microsoft.com/office/drawing/2014/main" id="{D08C5A6B-DE5A-CD49-8DAD-ADB83536DA1B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423;p37">
              <a:extLst>
                <a:ext uri="{FF2B5EF4-FFF2-40B4-BE49-F238E27FC236}">
                  <a16:creationId xmlns:a16="http://schemas.microsoft.com/office/drawing/2014/main" id="{FEDC4DAE-836E-0F4D-985C-748BB8E2A347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424;p37">
              <a:extLst>
                <a:ext uri="{FF2B5EF4-FFF2-40B4-BE49-F238E27FC236}">
                  <a16:creationId xmlns:a16="http://schemas.microsoft.com/office/drawing/2014/main" id="{5D355AAF-4658-2C46-9E0F-22098014B56E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5" name="Google Shape;425;p37">
              <a:extLst>
                <a:ext uri="{FF2B5EF4-FFF2-40B4-BE49-F238E27FC236}">
                  <a16:creationId xmlns:a16="http://schemas.microsoft.com/office/drawing/2014/main" id="{5891E554-D353-CF42-9394-60A3BB0BE909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FAF19FF-5748-20FC-8EBD-5F38A1172BCD}"/>
              </a:ext>
            </a:extLst>
          </p:cNvPr>
          <p:cNvSpPr txBox="1"/>
          <p:nvPr/>
        </p:nvSpPr>
        <p:spPr>
          <a:xfrm>
            <a:off x="2150532" y="4476207"/>
            <a:ext cx="4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612B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76953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(5/5)</a:t>
            </a:r>
            <a:endParaRPr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180731" y="1846961"/>
            <a:ext cx="8836267" cy="49856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Complete</a:t>
            </a:r>
          </a:p>
          <a:p>
            <a:pPr marL="0" indent="0" algn="ctr">
              <a:buNone/>
            </a:pPr>
            <a:r>
              <a:rPr lang="en-US" sz="3600" dirty="0"/>
              <a:t>The world begins and ends with your test. </a:t>
            </a:r>
          </a:p>
          <a:p>
            <a:pPr marL="0" indent="0" algn="ctr">
              <a:buNone/>
            </a:pPr>
            <a:r>
              <a:rPr lang="en-US" sz="3600" dirty="0"/>
              <a:t>Make sure it has everything it needs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Create a board</a:t>
            </a:r>
          </a:p>
          <a:p>
            <a:pPr marL="0" indent="0" algn="ctr">
              <a:spcBef>
                <a:spcPts val="267"/>
              </a:spcBef>
              <a:buNone/>
            </a:pPr>
            <a:r>
              <a:rPr lang="en-US" sz="3600" i="1" dirty="0">
                <a:solidFill>
                  <a:srgbClr val="851300"/>
                </a:solidFill>
              </a:rPr>
              <a:t>Check 1,2 is blank</a:t>
            </a:r>
          </a:p>
          <a:p>
            <a:pPr marL="0" indent="0" algn="ctr">
              <a:spcBef>
                <a:spcPts val="267"/>
              </a:spcBef>
              <a:buNone/>
            </a:pPr>
            <a:r>
              <a:rPr lang="en-US" sz="3600" i="1" dirty="0">
                <a:solidFill>
                  <a:srgbClr val="851300"/>
                </a:solidFill>
              </a:rPr>
              <a:t>Place a ‘X’ at 1,2</a:t>
            </a:r>
          </a:p>
          <a:p>
            <a:pPr marL="0" indent="0" algn="ctr">
              <a:spcBef>
                <a:spcPts val="267"/>
              </a:spcBef>
              <a:buNone/>
            </a:pPr>
            <a:r>
              <a:rPr lang="en-US" sz="3600" i="1" dirty="0">
                <a:solidFill>
                  <a:srgbClr val="851300"/>
                </a:solidFill>
              </a:rPr>
              <a:t>Check X is at 1,2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116" name="Google Shape;524;p37">
            <a:extLst>
              <a:ext uri="{FF2B5EF4-FFF2-40B4-BE49-F238E27FC236}">
                <a16:creationId xmlns:a16="http://schemas.microsoft.com/office/drawing/2014/main" id="{C9552471-6EDD-6C4D-A86D-A46AEA77F0CE}"/>
              </a:ext>
            </a:extLst>
          </p:cNvPr>
          <p:cNvGrpSpPr/>
          <p:nvPr/>
        </p:nvGrpSpPr>
        <p:grpSpPr>
          <a:xfrm>
            <a:off x="4030132" y="1093151"/>
            <a:ext cx="1083736" cy="1083736"/>
            <a:chOff x="5941025" y="3634400"/>
            <a:chExt cx="467650" cy="467650"/>
          </a:xfrm>
        </p:grpSpPr>
        <p:sp>
          <p:nvSpPr>
            <p:cNvPr id="117" name="Google Shape;525;p37">
              <a:extLst>
                <a:ext uri="{FF2B5EF4-FFF2-40B4-BE49-F238E27FC236}">
                  <a16:creationId xmlns:a16="http://schemas.microsoft.com/office/drawing/2014/main" id="{3189FA15-9F44-F247-9688-7046ED5386BB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526;p37">
              <a:extLst>
                <a:ext uri="{FF2B5EF4-FFF2-40B4-BE49-F238E27FC236}">
                  <a16:creationId xmlns:a16="http://schemas.microsoft.com/office/drawing/2014/main" id="{1A540A88-1C34-8B47-AE8D-9BA30AAE4570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527;p37">
              <a:extLst>
                <a:ext uri="{FF2B5EF4-FFF2-40B4-BE49-F238E27FC236}">
                  <a16:creationId xmlns:a16="http://schemas.microsoft.com/office/drawing/2014/main" id="{7DD742AB-4B2E-1B46-B27F-A31463B7C013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528;p37">
              <a:extLst>
                <a:ext uri="{FF2B5EF4-FFF2-40B4-BE49-F238E27FC236}">
                  <a16:creationId xmlns:a16="http://schemas.microsoft.com/office/drawing/2014/main" id="{58F7F49B-7D4B-E04A-9E59-CC418226C10B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529;p37">
              <a:extLst>
                <a:ext uri="{FF2B5EF4-FFF2-40B4-BE49-F238E27FC236}">
                  <a16:creationId xmlns:a16="http://schemas.microsoft.com/office/drawing/2014/main" id="{FA575EB8-545F-DE4A-9C58-F192431EBE54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530;p37">
              <a:extLst>
                <a:ext uri="{FF2B5EF4-FFF2-40B4-BE49-F238E27FC236}">
                  <a16:creationId xmlns:a16="http://schemas.microsoft.com/office/drawing/2014/main" id="{7504AC39-E749-1A4E-B7D0-2226976FE1FD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037BD9-F4DC-5FE7-C0C5-3E8D3FBCACBE}"/>
              </a:ext>
            </a:extLst>
          </p:cNvPr>
          <p:cNvSpPr txBox="1"/>
          <p:nvPr/>
        </p:nvSpPr>
        <p:spPr>
          <a:xfrm>
            <a:off x="2700866" y="4027474"/>
            <a:ext cx="4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612B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150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647;p37">
            <a:extLst>
              <a:ext uri="{FF2B5EF4-FFF2-40B4-BE49-F238E27FC236}">
                <a16:creationId xmlns:a16="http://schemas.microsoft.com/office/drawing/2014/main" id="{A26F36A7-0808-E540-A721-C23AAD006202}"/>
              </a:ext>
            </a:extLst>
          </p:cNvPr>
          <p:cNvGrpSpPr/>
          <p:nvPr/>
        </p:nvGrpSpPr>
        <p:grpSpPr>
          <a:xfrm>
            <a:off x="3893979" y="1562147"/>
            <a:ext cx="1229042" cy="1163827"/>
            <a:chOff x="5973900" y="318475"/>
            <a:chExt cx="401900" cy="380575"/>
          </a:xfrm>
        </p:grpSpPr>
        <p:sp>
          <p:nvSpPr>
            <p:cNvPr id="41" name="Google Shape;648;p37">
              <a:extLst>
                <a:ext uri="{FF2B5EF4-FFF2-40B4-BE49-F238E27FC236}">
                  <a16:creationId xmlns:a16="http://schemas.microsoft.com/office/drawing/2014/main" id="{BE6EB940-4096-604E-BAF4-265250FC0632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49;p37">
              <a:extLst>
                <a:ext uri="{FF2B5EF4-FFF2-40B4-BE49-F238E27FC236}">
                  <a16:creationId xmlns:a16="http://schemas.microsoft.com/office/drawing/2014/main" id="{62A220AB-09CE-A240-ADE0-3964DF6E4DCF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50;p37">
              <a:extLst>
                <a:ext uri="{FF2B5EF4-FFF2-40B4-BE49-F238E27FC236}">
                  <a16:creationId xmlns:a16="http://schemas.microsoft.com/office/drawing/2014/main" id="{5E89092F-D35F-6044-991C-2EB8212A69D0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51;p37">
              <a:extLst>
                <a:ext uri="{FF2B5EF4-FFF2-40B4-BE49-F238E27FC236}">
                  <a16:creationId xmlns:a16="http://schemas.microsoft.com/office/drawing/2014/main" id="{7117F917-FD2E-F749-A544-3D0B04B40A5F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52;p37">
              <a:extLst>
                <a:ext uri="{FF2B5EF4-FFF2-40B4-BE49-F238E27FC236}">
                  <a16:creationId xmlns:a16="http://schemas.microsoft.com/office/drawing/2014/main" id="{B3ADB984-A240-EB43-AE18-CA7FF01E3D69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53;p37">
              <a:extLst>
                <a:ext uri="{FF2B5EF4-FFF2-40B4-BE49-F238E27FC236}">
                  <a16:creationId xmlns:a16="http://schemas.microsoft.com/office/drawing/2014/main" id="{0060A744-A3E3-E148-9C6A-3B9648E25207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54;p37">
              <a:extLst>
                <a:ext uri="{FF2B5EF4-FFF2-40B4-BE49-F238E27FC236}">
                  <a16:creationId xmlns:a16="http://schemas.microsoft.com/office/drawing/2014/main" id="{2AAA9DD6-CB83-5B4F-8660-489CCB35E5CA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55;p37">
              <a:extLst>
                <a:ext uri="{FF2B5EF4-FFF2-40B4-BE49-F238E27FC236}">
                  <a16:creationId xmlns:a16="http://schemas.microsoft.com/office/drawing/2014/main" id="{6E1BE4DD-394C-7F4B-9248-DA907BE3680A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56;p37">
              <a:extLst>
                <a:ext uri="{FF2B5EF4-FFF2-40B4-BE49-F238E27FC236}">
                  <a16:creationId xmlns:a16="http://schemas.microsoft.com/office/drawing/2014/main" id="{6637AEEA-C6A1-104B-BD35-2A20C01083A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57;p37">
              <a:extLst>
                <a:ext uri="{FF2B5EF4-FFF2-40B4-BE49-F238E27FC236}">
                  <a16:creationId xmlns:a16="http://schemas.microsoft.com/office/drawing/2014/main" id="{4E47C540-7F4D-7A4A-9B2E-2CE7263D93A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58;p37">
              <a:extLst>
                <a:ext uri="{FF2B5EF4-FFF2-40B4-BE49-F238E27FC236}">
                  <a16:creationId xmlns:a16="http://schemas.microsoft.com/office/drawing/2014/main" id="{1FFF272B-F0B8-8B48-8265-5A7FBA77F330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59;p37">
              <a:extLst>
                <a:ext uri="{FF2B5EF4-FFF2-40B4-BE49-F238E27FC236}">
                  <a16:creationId xmlns:a16="http://schemas.microsoft.com/office/drawing/2014/main" id="{B285804B-7CDB-174C-BD61-5E6910FF5A0B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60;p37">
              <a:extLst>
                <a:ext uri="{FF2B5EF4-FFF2-40B4-BE49-F238E27FC236}">
                  <a16:creationId xmlns:a16="http://schemas.microsoft.com/office/drawing/2014/main" id="{15850083-8AD4-074E-9F37-654B02A3C1CA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61;p37">
              <a:extLst>
                <a:ext uri="{FF2B5EF4-FFF2-40B4-BE49-F238E27FC236}">
                  <a16:creationId xmlns:a16="http://schemas.microsoft.com/office/drawing/2014/main" id="{0FC8124D-5C15-2046-912F-6461150855E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352423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(1/6)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1060187" y="2648109"/>
            <a:ext cx="6923998" cy="37588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" sz="36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 the Past</a:t>
            </a:r>
            <a:endParaRPr sz="36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" sz="2400" dirty="0"/>
              <a:t>The past already happened. No ifs or conditionals, no branches. </a:t>
            </a:r>
          </a:p>
          <a:p>
            <a:pPr marL="0" indent="0" algn="ctr">
              <a:buNone/>
            </a:pPr>
            <a:r>
              <a:rPr lang="en" sz="2400" i="1" strike="sngStrike" dirty="0">
                <a:solidFill>
                  <a:srgbClr val="851300"/>
                </a:solidFill>
              </a:rPr>
              <a:t>Sam might go to a store sometime  tomorrow.</a:t>
            </a:r>
          </a:p>
          <a:p>
            <a:pPr marL="0" indent="0" algn="ctr">
              <a:buNone/>
            </a:pPr>
            <a:r>
              <a:rPr lang="en" sz="2400" i="1" dirty="0">
                <a:solidFill>
                  <a:srgbClr val="00612B"/>
                </a:solidFill>
              </a:rPr>
              <a:t>Sam went to the video store at 11:15 yesterday </a:t>
            </a:r>
            <a:endParaRPr sz="2400" i="1" dirty="0">
              <a:solidFill>
                <a:srgbClr val="0061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3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72;p37">
            <a:extLst>
              <a:ext uri="{FF2B5EF4-FFF2-40B4-BE49-F238E27FC236}">
                <a16:creationId xmlns:a16="http://schemas.microsoft.com/office/drawing/2014/main" id="{9D18580B-218A-AD44-8D57-A02976DDB9E7}"/>
              </a:ext>
            </a:extLst>
          </p:cNvPr>
          <p:cNvGrpSpPr/>
          <p:nvPr/>
        </p:nvGrpSpPr>
        <p:grpSpPr>
          <a:xfrm>
            <a:off x="4118526" y="1509060"/>
            <a:ext cx="906962" cy="925974"/>
            <a:chOff x="3951850" y="2985350"/>
            <a:chExt cx="407950" cy="416500"/>
          </a:xfrm>
        </p:grpSpPr>
        <p:sp>
          <p:nvSpPr>
            <p:cNvPr id="56" name="Google Shape;473;p37">
              <a:extLst>
                <a:ext uri="{FF2B5EF4-FFF2-40B4-BE49-F238E27FC236}">
                  <a16:creationId xmlns:a16="http://schemas.microsoft.com/office/drawing/2014/main" id="{34FDEC29-98E4-824F-A887-81EC4404AFE9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474;p37">
              <a:extLst>
                <a:ext uri="{FF2B5EF4-FFF2-40B4-BE49-F238E27FC236}">
                  <a16:creationId xmlns:a16="http://schemas.microsoft.com/office/drawing/2014/main" id="{74FFCCB2-6E11-DE49-B859-F844AA413890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475;p37">
              <a:extLst>
                <a:ext uri="{FF2B5EF4-FFF2-40B4-BE49-F238E27FC236}">
                  <a16:creationId xmlns:a16="http://schemas.microsoft.com/office/drawing/2014/main" id="{2A6AA459-EF12-E143-B7FD-EEEF9AEBA3C4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476;p37">
              <a:extLst>
                <a:ext uri="{FF2B5EF4-FFF2-40B4-BE49-F238E27FC236}">
                  <a16:creationId xmlns:a16="http://schemas.microsoft.com/office/drawing/2014/main" id="{CCB7A27B-8980-8342-B8B1-2F4C6BEFC35B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1511307" y="2435034"/>
            <a:ext cx="6121400" cy="41790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Specific Details</a:t>
            </a:r>
            <a:endParaRPr sz="4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" sz="3600" dirty="0"/>
              <a:t>The devil is in the details. Make sure they are clear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Create a game board.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Create a crossword board that is 18 x 23</a:t>
            </a:r>
          </a:p>
          <a:p>
            <a:pPr marL="0" indent="0" algn="ctr">
              <a:buNone/>
            </a:pPr>
            <a:endParaRPr sz="3600" dirty="0"/>
          </a:p>
        </p:txBody>
      </p:sp>
      <p:sp>
        <p:nvSpPr>
          <p:cNvPr id="6" name="Google Shape;197;p29">
            <a:extLst>
              <a:ext uri="{FF2B5EF4-FFF2-40B4-BE49-F238E27FC236}">
                <a16:creationId xmlns:a16="http://schemas.microsoft.com/office/drawing/2014/main" id="{A2AA6599-4D4F-9740-2BD0-C6CA923664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2423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(2/6)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512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921910" y="2428951"/>
            <a:ext cx="7028290" cy="38154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Avoid Symmetry</a:t>
            </a:r>
            <a:endParaRPr sz="4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-US" sz="3600" dirty="0"/>
              <a:t>Symmetry is a smell in test as you can easily get a false positive 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Place a piece at (5,5).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Place a piece at (4,5)</a:t>
            </a:r>
            <a:endParaRPr sz="3600" dirty="0"/>
          </a:p>
          <a:p>
            <a:pPr marL="0" indent="0" algn="ctr">
              <a:buNone/>
            </a:pPr>
            <a:endParaRPr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FF1A36-E9CC-F2DE-039F-5CBF285F4FAE}"/>
              </a:ext>
            </a:extLst>
          </p:cNvPr>
          <p:cNvGrpSpPr/>
          <p:nvPr/>
        </p:nvGrpSpPr>
        <p:grpSpPr>
          <a:xfrm>
            <a:off x="3927655" y="1345516"/>
            <a:ext cx="1016800" cy="1016800"/>
            <a:chOff x="4265356" y="2702282"/>
            <a:chExt cx="307733" cy="307733"/>
          </a:xfrm>
        </p:grpSpPr>
        <p:sp>
          <p:nvSpPr>
            <p:cNvPr id="61" name="Google Shape;437;p37">
              <a:extLst>
                <a:ext uri="{FF2B5EF4-FFF2-40B4-BE49-F238E27FC236}">
                  <a16:creationId xmlns:a16="http://schemas.microsoft.com/office/drawing/2014/main" id="{0206A39B-23EF-BE4E-8B35-9D2958559378}"/>
                </a:ext>
              </a:extLst>
            </p:cNvPr>
            <p:cNvSpPr/>
            <p:nvPr/>
          </p:nvSpPr>
          <p:spPr>
            <a:xfrm>
              <a:off x="4265356" y="2702282"/>
              <a:ext cx="307733" cy="307733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438;p37">
              <a:extLst>
                <a:ext uri="{FF2B5EF4-FFF2-40B4-BE49-F238E27FC236}">
                  <a16:creationId xmlns:a16="http://schemas.microsoft.com/office/drawing/2014/main" id="{9F8C5313-06FA-DC4F-85D9-59A9A7393EBE}"/>
                </a:ext>
              </a:extLst>
            </p:cNvPr>
            <p:cNvSpPr/>
            <p:nvPr/>
          </p:nvSpPr>
          <p:spPr>
            <a:xfrm>
              <a:off x="4464443" y="2839427"/>
              <a:ext cx="35421" cy="38368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439;p37">
              <a:extLst>
                <a:ext uri="{FF2B5EF4-FFF2-40B4-BE49-F238E27FC236}">
                  <a16:creationId xmlns:a16="http://schemas.microsoft.com/office/drawing/2014/main" id="{986F65ED-20C6-034C-886B-766AF67A4494}"/>
                </a:ext>
              </a:extLst>
            </p:cNvPr>
            <p:cNvSpPr/>
            <p:nvPr/>
          </p:nvSpPr>
          <p:spPr>
            <a:xfrm>
              <a:off x="4338601" y="2839427"/>
              <a:ext cx="35421" cy="38368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440;p37">
              <a:extLst>
                <a:ext uri="{FF2B5EF4-FFF2-40B4-BE49-F238E27FC236}">
                  <a16:creationId xmlns:a16="http://schemas.microsoft.com/office/drawing/2014/main" id="{810A1CCE-7878-4749-BE27-5957F04D50A4}"/>
                </a:ext>
              </a:extLst>
            </p:cNvPr>
            <p:cNvSpPr/>
            <p:nvPr/>
          </p:nvSpPr>
          <p:spPr>
            <a:xfrm>
              <a:off x="4416266" y="2914145"/>
              <a:ext cx="80632" cy="25088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" name="Google Shape;197;p29">
            <a:extLst>
              <a:ext uri="{FF2B5EF4-FFF2-40B4-BE49-F238E27FC236}">
                <a16:creationId xmlns:a16="http://schemas.microsoft.com/office/drawing/2014/main" id="{98F7638D-82EA-6C84-D1E1-19E87D6FB3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471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(3/6)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71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331024" y="2439851"/>
            <a:ext cx="8482776" cy="385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Start Simple</a:t>
            </a:r>
          </a:p>
          <a:p>
            <a:pPr marL="0" indent="0" algn="ctr">
              <a:buNone/>
            </a:pPr>
            <a:r>
              <a:rPr lang="en-US" sz="4000" dirty="0"/>
              <a:t>You are building complexity, don’t start with it.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851300"/>
                </a:solidFill>
              </a:rPr>
              <a:t>3*5/4</a:t>
            </a:r>
            <a:r>
              <a:rPr lang="en-US" sz="3600" i="1" baseline="30000" dirty="0">
                <a:solidFill>
                  <a:srgbClr val="851300"/>
                </a:solidFill>
              </a:rPr>
              <a:t>2 </a:t>
            </a:r>
            <a:r>
              <a:rPr lang="en-US" sz="3600" i="1" dirty="0">
                <a:solidFill>
                  <a:srgbClr val="851300"/>
                </a:solidFill>
              </a:rPr>
              <a:t>= 0.9375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1+1 = 2</a:t>
            </a:r>
          </a:p>
        </p:txBody>
      </p:sp>
      <p:sp>
        <p:nvSpPr>
          <p:cNvPr id="153" name="Google Shape;390;p37">
            <a:extLst>
              <a:ext uri="{FF2B5EF4-FFF2-40B4-BE49-F238E27FC236}">
                <a16:creationId xmlns:a16="http://schemas.microsoft.com/office/drawing/2014/main" id="{DAE9BCA4-209D-AC4A-B8F0-D129D665BD10}"/>
              </a:ext>
            </a:extLst>
          </p:cNvPr>
          <p:cNvSpPr/>
          <p:nvPr/>
        </p:nvSpPr>
        <p:spPr>
          <a:xfrm>
            <a:off x="3911827" y="1410351"/>
            <a:ext cx="922425" cy="92242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BD009-2DEE-2940-A348-32C71F8401E6}"/>
              </a:ext>
            </a:extLst>
          </p:cNvPr>
          <p:cNvCxnSpPr/>
          <p:nvPr/>
        </p:nvCxnSpPr>
        <p:spPr>
          <a:xfrm>
            <a:off x="3145697" y="5086159"/>
            <a:ext cx="1688555" cy="0"/>
          </a:xfrm>
          <a:prstGeom prst="line">
            <a:avLst/>
          </a:prstGeom>
          <a:ln>
            <a:solidFill>
              <a:srgbClr val="C00003">
                <a:alpha val="4862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97;p29">
            <a:extLst>
              <a:ext uri="{FF2B5EF4-FFF2-40B4-BE49-F238E27FC236}">
                <a16:creationId xmlns:a16="http://schemas.microsoft.com/office/drawing/2014/main" id="{C1EE4237-0152-A64E-5DDA-E8FA04030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471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(4/6)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36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184496" y="5893117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343418" y="2414836"/>
            <a:ext cx="8413757" cy="387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Happy Path</a:t>
            </a:r>
          </a:p>
          <a:p>
            <a:pPr marL="0" indent="0" algn="ctr">
              <a:buNone/>
            </a:pPr>
            <a:r>
              <a:rPr lang="en-US" sz="4000" dirty="0"/>
              <a:t>Sketch out the main things that can go right before focusing on what can go wrong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It’s illegal to place a piece on an …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Player 1 puts an X in the middle to win</a:t>
            </a:r>
          </a:p>
        </p:txBody>
      </p:sp>
      <p:grpSp>
        <p:nvGrpSpPr>
          <p:cNvPr id="125" name="Google Shape;595;p37">
            <a:extLst>
              <a:ext uri="{FF2B5EF4-FFF2-40B4-BE49-F238E27FC236}">
                <a16:creationId xmlns:a16="http://schemas.microsoft.com/office/drawing/2014/main" id="{5F74C9D9-D0A5-8845-9154-89E78AC8E316}"/>
              </a:ext>
            </a:extLst>
          </p:cNvPr>
          <p:cNvGrpSpPr/>
          <p:nvPr/>
        </p:nvGrpSpPr>
        <p:grpSpPr>
          <a:xfrm>
            <a:off x="3866309" y="1467875"/>
            <a:ext cx="1367975" cy="1220005"/>
            <a:chOff x="3927500" y="301425"/>
            <a:chExt cx="461550" cy="411625"/>
          </a:xfrm>
        </p:grpSpPr>
        <p:sp>
          <p:nvSpPr>
            <p:cNvPr id="126" name="Google Shape;596;p37">
              <a:extLst>
                <a:ext uri="{FF2B5EF4-FFF2-40B4-BE49-F238E27FC236}">
                  <a16:creationId xmlns:a16="http://schemas.microsoft.com/office/drawing/2014/main" id="{3CEA6031-96C8-474E-95D8-0DEE6F4E4A22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597;p37">
              <a:extLst>
                <a:ext uri="{FF2B5EF4-FFF2-40B4-BE49-F238E27FC236}">
                  <a16:creationId xmlns:a16="http://schemas.microsoft.com/office/drawing/2014/main" id="{678B4D4F-DE07-E44D-ACDB-0AE3743E74B1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598;p37">
              <a:extLst>
                <a:ext uri="{FF2B5EF4-FFF2-40B4-BE49-F238E27FC236}">
                  <a16:creationId xmlns:a16="http://schemas.microsoft.com/office/drawing/2014/main" id="{564977C1-74BA-1B4E-9F14-44DD56378CB5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599;p37">
              <a:extLst>
                <a:ext uri="{FF2B5EF4-FFF2-40B4-BE49-F238E27FC236}">
                  <a16:creationId xmlns:a16="http://schemas.microsoft.com/office/drawing/2014/main" id="{00E8D308-D652-9A4D-9A5C-55A9B0031709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0" name="Google Shape;600;p37">
              <a:extLst>
                <a:ext uri="{FF2B5EF4-FFF2-40B4-BE49-F238E27FC236}">
                  <a16:creationId xmlns:a16="http://schemas.microsoft.com/office/drawing/2014/main" id="{C45409D5-108C-2E4A-842D-12087261CA96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1" name="Google Shape;601;p37">
              <a:extLst>
                <a:ext uri="{FF2B5EF4-FFF2-40B4-BE49-F238E27FC236}">
                  <a16:creationId xmlns:a16="http://schemas.microsoft.com/office/drawing/2014/main" id="{56C0D67B-DFDD-4E4E-9E27-075EB87562EF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602;p37">
              <a:extLst>
                <a:ext uri="{FF2B5EF4-FFF2-40B4-BE49-F238E27FC236}">
                  <a16:creationId xmlns:a16="http://schemas.microsoft.com/office/drawing/2014/main" id="{71F6DAFC-9918-AE4D-BB91-FF39F1AE0689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603;p37">
              <a:extLst>
                <a:ext uri="{FF2B5EF4-FFF2-40B4-BE49-F238E27FC236}">
                  <a16:creationId xmlns:a16="http://schemas.microsoft.com/office/drawing/2014/main" id="{8B9DA79B-C745-C040-AE33-479CF15BDBDB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604;p37">
              <a:extLst>
                <a:ext uri="{FF2B5EF4-FFF2-40B4-BE49-F238E27FC236}">
                  <a16:creationId xmlns:a16="http://schemas.microsoft.com/office/drawing/2014/main" id="{275F62E8-634C-8749-8B03-E7BC0C8DF5B0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605;p37">
              <a:extLst>
                <a:ext uri="{FF2B5EF4-FFF2-40B4-BE49-F238E27FC236}">
                  <a16:creationId xmlns:a16="http://schemas.microsoft.com/office/drawing/2014/main" id="{09697933-9388-9448-83DD-E18D81380EFE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6" name="Google Shape;606;p37">
              <a:extLst>
                <a:ext uri="{FF2B5EF4-FFF2-40B4-BE49-F238E27FC236}">
                  <a16:creationId xmlns:a16="http://schemas.microsoft.com/office/drawing/2014/main" id="{BE477B58-B643-E34E-A4BD-05390FFCD1A1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7" name="Google Shape;607;p37">
              <a:extLst>
                <a:ext uri="{FF2B5EF4-FFF2-40B4-BE49-F238E27FC236}">
                  <a16:creationId xmlns:a16="http://schemas.microsoft.com/office/drawing/2014/main" id="{40410110-1F41-0140-9C74-12DE5DD7B5FB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608;p37">
              <a:extLst>
                <a:ext uri="{FF2B5EF4-FFF2-40B4-BE49-F238E27FC236}">
                  <a16:creationId xmlns:a16="http://schemas.microsoft.com/office/drawing/2014/main" id="{0DD448FE-E846-EF49-8F3B-1C11217707DE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609;p37">
              <a:extLst>
                <a:ext uri="{FF2B5EF4-FFF2-40B4-BE49-F238E27FC236}">
                  <a16:creationId xmlns:a16="http://schemas.microsoft.com/office/drawing/2014/main" id="{77A9B8B1-2980-B444-8A95-C8071C68EA30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610;p37">
              <a:extLst>
                <a:ext uri="{FF2B5EF4-FFF2-40B4-BE49-F238E27FC236}">
                  <a16:creationId xmlns:a16="http://schemas.microsoft.com/office/drawing/2014/main" id="{522940A7-89E4-394A-95F6-958FFA5D25AF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611;p37">
              <a:extLst>
                <a:ext uri="{FF2B5EF4-FFF2-40B4-BE49-F238E27FC236}">
                  <a16:creationId xmlns:a16="http://schemas.microsoft.com/office/drawing/2014/main" id="{02798226-1E65-C149-BEDC-803C0CA0E301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2" name="Google Shape;612;p37">
              <a:extLst>
                <a:ext uri="{FF2B5EF4-FFF2-40B4-BE49-F238E27FC236}">
                  <a16:creationId xmlns:a16="http://schemas.microsoft.com/office/drawing/2014/main" id="{DC1B404B-1E5B-7A42-95CF-6DA3D088FB4C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3" name="Google Shape;613;p37">
              <a:extLst>
                <a:ext uri="{FF2B5EF4-FFF2-40B4-BE49-F238E27FC236}">
                  <a16:creationId xmlns:a16="http://schemas.microsoft.com/office/drawing/2014/main" id="{FD9081B0-98DC-BC4C-A2DF-1F4765A80B7F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4" name="Google Shape;614;p37">
              <a:extLst>
                <a:ext uri="{FF2B5EF4-FFF2-40B4-BE49-F238E27FC236}">
                  <a16:creationId xmlns:a16="http://schemas.microsoft.com/office/drawing/2014/main" id="{45C9B0F1-911C-F84B-BEEA-99126B7EE737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" name="Google Shape;615;p37">
              <a:extLst>
                <a:ext uri="{FF2B5EF4-FFF2-40B4-BE49-F238E27FC236}">
                  <a16:creationId xmlns:a16="http://schemas.microsoft.com/office/drawing/2014/main" id="{9496A8CA-16DF-1042-85DD-60C8ADA32360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" name="Google Shape;616;p37">
              <a:extLst>
                <a:ext uri="{FF2B5EF4-FFF2-40B4-BE49-F238E27FC236}">
                  <a16:creationId xmlns:a16="http://schemas.microsoft.com/office/drawing/2014/main" id="{04154A72-B951-8D40-A48A-5BDDFA26599A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" name="Google Shape;617;p37">
              <a:extLst>
                <a:ext uri="{FF2B5EF4-FFF2-40B4-BE49-F238E27FC236}">
                  <a16:creationId xmlns:a16="http://schemas.microsoft.com/office/drawing/2014/main" id="{1D8561CB-74B5-784C-9FF0-7B95CC527EF4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" name="Google Shape;618;p37">
              <a:extLst>
                <a:ext uri="{FF2B5EF4-FFF2-40B4-BE49-F238E27FC236}">
                  <a16:creationId xmlns:a16="http://schemas.microsoft.com/office/drawing/2014/main" id="{FF867AB7-40E7-FB44-B0B8-2B1033C40A81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9" name="Google Shape;619;p37">
              <a:extLst>
                <a:ext uri="{FF2B5EF4-FFF2-40B4-BE49-F238E27FC236}">
                  <a16:creationId xmlns:a16="http://schemas.microsoft.com/office/drawing/2014/main" id="{76CEEF7C-1227-9D41-9B77-067308C6050F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0" name="Google Shape;620;p37">
              <a:extLst>
                <a:ext uri="{FF2B5EF4-FFF2-40B4-BE49-F238E27FC236}">
                  <a16:creationId xmlns:a16="http://schemas.microsoft.com/office/drawing/2014/main" id="{260F9F18-F649-264E-A91F-E2A59AB1FD28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1" name="Google Shape;621;p37">
              <a:extLst>
                <a:ext uri="{FF2B5EF4-FFF2-40B4-BE49-F238E27FC236}">
                  <a16:creationId xmlns:a16="http://schemas.microsoft.com/office/drawing/2014/main" id="{8AD0398F-EF7D-EA40-8A9D-B409AFC349E9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2" name="Google Shape;622;p37">
              <a:extLst>
                <a:ext uri="{FF2B5EF4-FFF2-40B4-BE49-F238E27FC236}">
                  <a16:creationId xmlns:a16="http://schemas.microsoft.com/office/drawing/2014/main" id="{84DB7CBE-494E-934F-82FF-10ED6FB2F858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" name="Google Shape;197;p29">
            <a:extLst>
              <a:ext uri="{FF2B5EF4-FFF2-40B4-BE49-F238E27FC236}">
                <a16:creationId xmlns:a16="http://schemas.microsoft.com/office/drawing/2014/main" id="{D4175E88-A14A-347F-09B1-E2E29172E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0712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(5/6)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73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381000" y="2378535"/>
            <a:ext cx="8331200" cy="402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Reality is Optional</a:t>
            </a:r>
          </a:p>
          <a:p>
            <a:pPr marL="0" indent="0" algn="ctr">
              <a:buNone/>
            </a:pPr>
            <a:r>
              <a:rPr lang="en-US" sz="4000" dirty="0"/>
              <a:t>You only need to use realistic situations when they are also convenient. Otherwise, don’t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Password = 2FX_V?Az8Wm/9CuZ%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Password = Password</a:t>
            </a:r>
          </a:p>
        </p:txBody>
      </p:sp>
      <p:pic>
        <p:nvPicPr>
          <p:cNvPr id="77" name="Picture 4" descr="How to Draw a Scarecrow - Really Easy Drawing Tutorial">
            <a:extLst>
              <a:ext uri="{FF2B5EF4-FFF2-40B4-BE49-F238E27FC236}">
                <a16:creationId xmlns:a16="http://schemas.microsoft.com/office/drawing/2014/main" id="{F4787572-0CFA-7844-A7CA-D4EC97BE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32" y="1179025"/>
            <a:ext cx="1612936" cy="16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97;p29">
            <a:extLst>
              <a:ext uri="{FF2B5EF4-FFF2-40B4-BE49-F238E27FC236}">
                <a16:creationId xmlns:a16="http://schemas.microsoft.com/office/drawing/2014/main" id="{D4175E88-A14A-347F-09B1-E2E29172E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016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(6/6)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45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15366" y="1671320"/>
            <a:ext cx="6284667" cy="4945380"/>
          </a:xfrm>
        </p:spPr>
        <p:txBody>
          <a:bodyPr/>
          <a:lstStyle/>
          <a:p>
            <a:r>
              <a:rPr lang="en-GB" sz="13800" dirty="0">
                <a:solidFill>
                  <a:schemeClr val="tx1"/>
                </a:solidFill>
              </a:rPr>
              <a:t>Do</a:t>
            </a:r>
            <a:br>
              <a:rPr lang="en-GB" sz="13800" dirty="0">
                <a:solidFill>
                  <a:schemeClr val="tx1"/>
                </a:solidFill>
              </a:rPr>
            </a:br>
            <a:r>
              <a:rPr lang="en-GB" sz="13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Google Shape;198;p29">
            <a:extLst>
              <a:ext uri="{FF2B5EF4-FFF2-40B4-BE49-F238E27FC236}">
                <a16:creationId xmlns:a16="http://schemas.microsoft.com/office/drawing/2014/main" id="{E5F6E51F-EC3D-D67A-2696-E89A7E17D042}"/>
              </a:ext>
            </a:extLst>
          </p:cNvPr>
          <p:cNvSpPr txBox="1">
            <a:spLocks/>
          </p:cNvSpPr>
          <p:nvPr/>
        </p:nvSpPr>
        <p:spPr>
          <a:xfrm>
            <a:off x="292099" y="549852"/>
            <a:ext cx="8331200" cy="112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Parts of a Test</a:t>
            </a:r>
          </a:p>
        </p:txBody>
      </p:sp>
    </p:spTree>
    <p:extLst>
      <p:ext uri="{BB962C8B-B14F-4D97-AF65-F5344CB8AC3E}">
        <p14:creationId xmlns:p14="http://schemas.microsoft.com/office/powerpoint/2010/main" val="1475005755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831</Words>
  <Application>Microsoft Macintosh PowerPoint</Application>
  <PresentationFormat>Letter Paper (8.5x11 in)</PresentationFormat>
  <Paragraphs>146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Fira Code</vt:lpstr>
      <vt:lpstr>Playfair Display</vt:lpstr>
      <vt:lpstr>PT Serif</vt:lpstr>
      <vt:lpstr>Stencil</vt:lpstr>
      <vt:lpstr>STIXGeneral</vt:lpstr>
      <vt:lpstr>Portia template</vt:lpstr>
      <vt:lpstr>The Testing Circle</vt:lpstr>
      <vt:lpstr>4 Benefits of Tests</vt:lpstr>
      <vt:lpstr>Rules for Test Scenarios (1/6)</vt:lpstr>
      <vt:lpstr>Rules for Test Scenarios (2/6)</vt:lpstr>
      <vt:lpstr>Rules for Test Scenarios (3/6)</vt:lpstr>
      <vt:lpstr>Rules for Test Scenarios (4/6)</vt:lpstr>
      <vt:lpstr>Rules for Test Scenarios (5/6)</vt:lpstr>
      <vt:lpstr>Rules for Test Scenarios (6/6)</vt:lpstr>
      <vt:lpstr>Do Verify</vt:lpstr>
      <vt:lpstr> Triangles</vt:lpstr>
      <vt:lpstr> Bowling</vt:lpstr>
      <vt:lpstr>Rules for Creating Code with Consume First (1/6)</vt:lpstr>
      <vt:lpstr>Rules for Creating Code with Consume First (1/6)</vt:lpstr>
      <vt:lpstr>Rules for Creating Code with Consume First (3/6)</vt:lpstr>
      <vt:lpstr>Rules for Creating Code with Consume First (4/6)</vt:lpstr>
      <vt:lpstr>Rules for Creating Code with Consume First (5/6)</vt:lpstr>
      <vt:lpstr>Rules for Creating Code with Consume First (6/6)</vt:lpstr>
      <vt:lpstr>Rules for Translating Test Scenarios (1/5)</vt:lpstr>
      <vt:lpstr>Rules for Translating Test Scenarios (2/5)</vt:lpstr>
      <vt:lpstr>Rules for Translating Test Scenarios (3/5)</vt:lpstr>
      <vt:lpstr>Rules for Translating Test Scenarios (4/5)</vt:lpstr>
      <vt:lpstr>Rules for Translating Test Scenarios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33</cp:revision>
  <dcterms:modified xsi:type="dcterms:W3CDTF">2023-01-16T01:42:18Z</dcterms:modified>
</cp:coreProperties>
</file>