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64" r:id="rId3"/>
    <p:sldId id="410" r:id="rId4"/>
    <p:sldId id="406" r:id="rId5"/>
    <p:sldId id="412" r:id="rId6"/>
    <p:sldId id="407" r:id="rId7"/>
    <p:sldId id="408" r:id="rId8"/>
    <p:sldId id="409" r:id="rId9"/>
    <p:sldId id="273" r:id="rId10"/>
    <p:sldId id="403" r:id="rId11"/>
    <p:sldId id="411" r:id="rId12"/>
    <p:sldId id="413" r:id="rId13"/>
    <p:sldId id="28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00"/>
    <a:srgbClr val="931D1F"/>
    <a:srgbClr val="596B35"/>
    <a:srgbClr val="5E3B1E"/>
    <a:srgbClr val="4B3E5C"/>
    <a:srgbClr val="9179B2"/>
    <a:srgbClr val="382F45"/>
    <a:srgbClr val="1A1620"/>
    <a:srgbClr val="01102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71973"/>
  </p:normalViewPr>
  <p:slideViewPr>
    <p:cSldViewPr>
      <p:cViewPr varScale="1">
        <p:scale>
          <a:sx n="120" d="100"/>
          <a:sy n="120" d="100"/>
        </p:scale>
        <p:origin x="2072" y="176"/>
      </p:cViewPr>
      <p:guideLst>
        <p:guide orient="horz" pos="2160"/>
        <p:guide pos="2880"/>
        <p:guide orient="horz" pos="162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3/22/23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333333"/>
                </a:solidFill>
                <a:effectLst/>
                <a:latin typeface="Open Sans" panose="020B0606030504020204" pitchFamily="34" charset="0"/>
              </a:rPr>
              <a:t>Behaviour</a:t>
            </a:r>
            <a:r>
              <a:rPr lang="en-US" b="0" i="0" dirty="0">
                <a:solidFill>
                  <a:srgbClr val="333333"/>
                </a:solidFill>
                <a:effectLst/>
                <a:latin typeface="Open Sans" panose="020B0606030504020204" pitchFamily="34" charset="0"/>
              </a:rPr>
              <a:t> Driven Development (BDD) is said to be able to evolve a good design and working code. But can it really?</a:t>
            </a:r>
          </a:p>
          <a:p>
            <a:pPr algn="l"/>
            <a:r>
              <a:rPr lang="en-US" b="0" i="0" dirty="0">
                <a:solidFill>
                  <a:srgbClr val="333333"/>
                </a:solidFill>
                <a:effectLst/>
                <a:latin typeface="Open Sans" panose="020B0606030504020204" pitchFamily="34" charset="0"/>
              </a:rPr>
              <a:t>This session is going to focus on the </a:t>
            </a:r>
            <a:r>
              <a:rPr lang="en-US" b="0" i="0" dirty="0" err="1">
                <a:solidFill>
                  <a:srgbClr val="333333"/>
                </a:solidFill>
                <a:effectLst/>
                <a:latin typeface="Open Sans" panose="020B0606030504020204" pitchFamily="34" charset="0"/>
              </a:rPr>
              <a:t>microskill</a:t>
            </a:r>
            <a:r>
              <a:rPr lang="en-US" b="0" i="0" dirty="0">
                <a:solidFill>
                  <a:srgbClr val="333333"/>
                </a:solidFill>
                <a:effectLst/>
                <a:latin typeface="Open Sans" panose="020B0606030504020204" pitchFamily="34" charset="0"/>
              </a:rPr>
              <a:t> of writing tests to craft code.</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While many people are comfortable with getting a happy path example, continuing to craft test to evolve a more complete specification is often undeveloped in the 3 amigos (developers, testers and business/product); This session will focus on learning this </a:t>
            </a:r>
            <a:r>
              <a:rPr lang="en-US" b="0" i="0" dirty="0" err="1">
                <a:solidFill>
                  <a:srgbClr val="333333"/>
                </a:solidFill>
                <a:effectLst/>
                <a:latin typeface="Open Sans" panose="020B0606030504020204" pitchFamily="34" charset="0"/>
              </a:rPr>
              <a:t>microskill</a:t>
            </a:r>
            <a:r>
              <a:rPr lang="en-US" b="0" i="0" dirty="0">
                <a:solidFill>
                  <a:srgbClr val="333333"/>
                </a:solidFill>
                <a:effectLst/>
                <a:latin typeface="Open Sans" panose="020B0606030504020204" pitchFamily="34" charset="0"/>
              </a:rPr>
              <a:t>.</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To aid in the feedback loop you (the audience) will write all the test. I (the presenter) will turn them into code and write code to make them pass. I will follow 3 rules:</a:t>
            </a:r>
          </a:p>
          <a:p>
            <a:pPr algn="l">
              <a:buFont typeface="+mj-lt"/>
              <a:buAutoNum type="arabicPeriod"/>
            </a:pPr>
            <a:r>
              <a:rPr lang="en-US" b="0" i="0" dirty="0">
                <a:solidFill>
                  <a:srgbClr val="333333"/>
                </a:solidFill>
                <a:effectLst/>
                <a:latin typeface="Open Sans" panose="020B0606030504020204" pitchFamily="34" charset="0"/>
              </a:rPr>
              <a:t>All tests must pass</a:t>
            </a:r>
          </a:p>
          <a:p>
            <a:pPr algn="l">
              <a:buFont typeface="+mj-lt"/>
              <a:buAutoNum type="arabicPeriod"/>
            </a:pPr>
            <a:r>
              <a:rPr lang="en-US" b="0" i="0" dirty="0">
                <a:solidFill>
                  <a:srgbClr val="333333"/>
                </a:solidFill>
                <a:effectLst/>
                <a:latin typeface="Open Sans" panose="020B0606030504020204" pitchFamily="34" charset="0"/>
              </a:rPr>
              <a:t>I'm not trying to help</a:t>
            </a:r>
          </a:p>
          <a:p>
            <a:pPr algn="l">
              <a:buFont typeface="+mj-lt"/>
              <a:buAutoNum type="arabicPeriod"/>
            </a:pPr>
            <a:r>
              <a:rPr lang="en-US" b="0" i="0" dirty="0">
                <a:solidFill>
                  <a:srgbClr val="333333"/>
                </a:solidFill>
                <a:effectLst/>
                <a:latin typeface="Open Sans" panose="020B0606030504020204" pitchFamily="34" charset="0"/>
              </a:rPr>
              <a:t>but I'm also lazy</a:t>
            </a:r>
          </a:p>
          <a:p>
            <a:pPr algn="l"/>
            <a:r>
              <a:rPr lang="en-US" b="0" i="0" dirty="0">
                <a:solidFill>
                  <a:srgbClr val="333333"/>
                </a:solidFill>
                <a:effectLst/>
                <a:latin typeface="Open Sans" panose="020B0606030504020204" pitchFamily="34" charset="0"/>
              </a:rPr>
              <a:t>These come together to say, "If you can make it so it's easier for me to do the right thing than the wrong thing, then I will".</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Learning the </a:t>
            </a:r>
            <a:r>
              <a:rPr lang="en-US" b="0" i="0" dirty="0" err="1">
                <a:solidFill>
                  <a:srgbClr val="333333"/>
                </a:solidFill>
                <a:effectLst/>
                <a:latin typeface="Open Sans" panose="020B0606030504020204" pitchFamily="34" charset="0"/>
              </a:rPr>
              <a:t>microskill</a:t>
            </a:r>
            <a:r>
              <a:rPr lang="en-US" b="0" i="0" dirty="0">
                <a:solidFill>
                  <a:srgbClr val="333333"/>
                </a:solidFill>
                <a:effectLst/>
                <a:latin typeface="Open Sans" panose="020B0606030504020204" pitchFamily="34" charset="0"/>
              </a:rPr>
              <a:t> of crafting constraints through tests to achieve this is what the session is all about.</a:t>
            </a:r>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On a typical session we will go thru this cycle about 15-20 times.</a:t>
            </a:r>
          </a:p>
          <a:p>
            <a:pPr algn="l"/>
            <a:r>
              <a:rPr lang="en-US" b="0" i="0" dirty="0">
                <a:solidFill>
                  <a:srgbClr val="333333"/>
                </a:solidFill>
                <a:effectLst/>
                <a:latin typeface="Open Sans" panose="020B0606030504020204" pitchFamily="34" charset="0"/>
              </a:rPr>
              <a:t>(Note: </a:t>
            </a:r>
            <a:r>
              <a:rPr lang="en-US" b="1" i="0" dirty="0">
                <a:solidFill>
                  <a:srgbClr val="333333"/>
                </a:solidFill>
                <a:effectLst/>
                <a:latin typeface="Open Sans" panose="020B0606030504020204" pitchFamily="34" charset="0"/>
              </a:rPr>
              <a:t>No coding is required to attend this session</a:t>
            </a:r>
            <a:r>
              <a:rPr lang="en-US" b="0" i="0" dirty="0">
                <a:solidFill>
                  <a:srgbClr val="333333"/>
                </a:solidFill>
                <a:effectLst/>
                <a:latin typeface="Open Sans" panose="020B0606030504020204" pitchFamily="34" charset="0"/>
              </a:rPr>
              <a:t>, but basic BDD skills are helpful)</a:t>
            </a:r>
          </a:p>
          <a:p>
            <a:endParaRPr lang="en-US" dirty="0"/>
          </a:p>
        </p:txBody>
      </p:sp>
      <p:sp>
        <p:nvSpPr>
          <p:cNvPr id="4" name="Slide Number Placeholder 3"/>
          <p:cNvSpPr>
            <a:spLocks noGrp="1"/>
          </p:cNvSpPr>
          <p:nvPr>
            <p:ph type="sldNum" sz="quarter" idx="5"/>
          </p:nvPr>
        </p:nvSpPr>
        <p:spPr/>
        <p:txBody>
          <a:bodyPr/>
          <a:lstStyle/>
          <a:p>
            <a:fld id="{B1AF69FF-2872-D347-BEBD-3F983EC9ED0B}" type="slidenum">
              <a:rPr lang="en-US" smtClean="0"/>
              <a:t>2</a:t>
            </a:fld>
            <a:endParaRPr lang="en-US"/>
          </a:p>
        </p:txBody>
      </p:sp>
    </p:spTree>
    <p:extLst>
      <p:ext uri="{BB962C8B-B14F-4D97-AF65-F5344CB8AC3E}">
        <p14:creationId xmlns:p14="http://schemas.microsoft.com/office/powerpoint/2010/main" val="331644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97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3/22/23</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1713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06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726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hite" type="blank">
  <p:cSld name="Blank white">
    <p:spTree>
      <p:nvGrpSpPr>
        <p:cNvPr id="1" name="Shape 43"/>
        <p:cNvGrpSpPr/>
        <p:nvPr/>
      </p:nvGrpSpPr>
      <p:grpSpPr>
        <a:xfrm>
          <a:off x="0" y="0"/>
          <a:ext cx="0" cy="0"/>
          <a:chOff x="0" y="0"/>
          <a:chExt cx="0" cy="0"/>
        </a:xfrm>
      </p:grpSpPr>
      <p:sp>
        <p:nvSpPr>
          <p:cNvPr id="44" name="Google Shape;44;p10"/>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9473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black">
  <p:cSld name="Blank black">
    <p:bg>
      <p:bgPr>
        <a:solidFill>
          <a:srgbClr val="000000"/>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5715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8336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localhost/Volumes/art/Corporate/Events/2017/Kickoff/PPT/Awards/back_1.jp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4" r:link="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66995060"/>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microskill</a:t>
            </a:r>
            <a:br>
              <a:rPr lang="en-US" sz="4800" dirty="0">
                <a:solidFill>
                  <a:schemeClr val="bg1">
                    <a:lumMod val="65000"/>
                  </a:schemeClr>
                </a:solidFill>
              </a:rPr>
            </a:br>
            <a:r>
              <a:rPr lang="en-US" sz="3600" dirty="0">
                <a:solidFill>
                  <a:schemeClr val="bg1">
                    <a:lumMod val="65000"/>
                  </a:schemeClr>
                </a:solidFill>
              </a:rPr>
              <a:t>crafting constraints through tests</a:t>
            </a: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28841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62150"/>
            <a:ext cx="2362200" cy="1219200"/>
          </a:xfrm>
        </p:spPr>
        <p:txBody>
          <a:bodyPr anchor="ctr">
            <a:noAutofit/>
          </a:bodyPr>
          <a:lstStyle/>
          <a:p>
            <a:pPr algn="ctr"/>
            <a:r>
              <a:rPr lang="en-US" sz="3600" dirty="0"/>
              <a:t>Working</a:t>
            </a:r>
            <a:endParaRPr lang="en-US" sz="1400" dirty="0"/>
          </a:p>
        </p:txBody>
      </p:sp>
      <p:sp>
        <p:nvSpPr>
          <p:cNvPr id="2" name="Title 3">
            <a:extLst>
              <a:ext uri="{FF2B5EF4-FFF2-40B4-BE49-F238E27FC236}">
                <a16:creationId xmlns:a16="http://schemas.microsoft.com/office/drawing/2014/main" id="{D7213F50-6D63-5D5A-A2C0-4B884048ED7F}"/>
              </a:ext>
            </a:extLst>
          </p:cNvPr>
          <p:cNvSpPr txBox="1">
            <a:spLocks/>
          </p:cNvSpPr>
          <p:nvPr/>
        </p:nvSpPr>
        <p:spPr>
          <a:xfrm>
            <a:off x="2819400" y="133350"/>
            <a:ext cx="2819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Refinement</a:t>
            </a:r>
            <a:endParaRPr lang="en-US" sz="1400" dirty="0"/>
          </a:p>
        </p:txBody>
      </p:sp>
      <p:sp>
        <p:nvSpPr>
          <p:cNvPr id="3" name="Title 3">
            <a:extLst>
              <a:ext uri="{FF2B5EF4-FFF2-40B4-BE49-F238E27FC236}">
                <a16:creationId xmlns:a16="http://schemas.microsoft.com/office/drawing/2014/main" id="{B6B07C5F-B5CF-2A4F-7C21-4624F74C04C1}"/>
              </a:ext>
            </a:extLst>
          </p:cNvPr>
          <p:cNvSpPr txBox="1">
            <a:spLocks/>
          </p:cNvSpPr>
          <p:nvPr/>
        </p:nvSpPr>
        <p:spPr>
          <a:xfrm>
            <a:off x="3276600" y="1915933"/>
            <a:ext cx="25908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Reporting</a:t>
            </a:r>
            <a:endParaRPr lang="en-US" sz="1400" dirty="0"/>
          </a:p>
        </p:txBody>
      </p:sp>
      <p:sp>
        <p:nvSpPr>
          <p:cNvPr id="5" name="Title 3">
            <a:extLst>
              <a:ext uri="{FF2B5EF4-FFF2-40B4-BE49-F238E27FC236}">
                <a16:creationId xmlns:a16="http://schemas.microsoft.com/office/drawing/2014/main" id="{ED23F72D-CA69-CC7B-2B3F-FD4728242DE5}"/>
              </a:ext>
            </a:extLst>
          </p:cNvPr>
          <p:cNvSpPr txBox="1">
            <a:spLocks/>
          </p:cNvSpPr>
          <p:nvPr/>
        </p:nvSpPr>
        <p:spPr>
          <a:xfrm>
            <a:off x="2819400" y="3638550"/>
            <a:ext cx="3200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New Feature</a:t>
            </a:r>
            <a:endParaRPr lang="en-US" sz="1400" dirty="0"/>
          </a:p>
        </p:txBody>
      </p:sp>
      <p:cxnSp>
        <p:nvCxnSpPr>
          <p:cNvPr id="7" name="Straight Arrow Connector 6">
            <a:extLst>
              <a:ext uri="{FF2B5EF4-FFF2-40B4-BE49-F238E27FC236}">
                <a16:creationId xmlns:a16="http://schemas.microsoft.com/office/drawing/2014/main" id="{C2ACCC46-789A-35FF-2EA9-E90551D81F10}"/>
              </a:ext>
            </a:extLst>
          </p:cNvPr>
          <p:cNvCxnSpPr>
            <a:stCxn id="4" idx="3"/>
          </p:cNvCxnSpPr>
          <p:nvPr/>
        </p:nvCxnSpPr>
        <p:spPr>
          <a:xfrm flipV="1">
            <a:off x="2362200" y="9715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3FD05F8-CFA9-0C92-4BA2-6BF85E03900F}"/>
              </a:ext>
            </a:extLst>
          </p:cNvPr>
          <p:cNvCxnSpPr>
            <a:cxnSpLocks/>
            <a:stCxn id="4" idx="3"/>
          </p:cNvCxnSpPr>
          <p:nvPr/>
        </p:nvCxnSpPr>
        <p:spPr>
          <a:xfrm>
            <a:off x="2362200" y="25717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CE21CD-DB00-A35F-0AF8-1D3D75D67397}"/>
              </a:ext>
            </a:extLst>
          </p:cNvPr>
          <p:cNvCxnSpPr>
            <a:cxnSpLocks/>
            <a:stCxn id="4" idx="3"/>
          </p:cNvCxnSpPr>
          <p:nvPr/>
        </p:nvCxnSpPr>
        <p:spPr>
          <a:xfrm>
            <a:off x="2362200" y="2571750"/>
            <a:ext cx="8382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6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1298FB5-F327-BEF2-BF1D-DCA283336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5143500" cy="5143500"/>
          </a:xfrm>
          <a:prstGeom prst="rect">
            <a:avLst/>
          </a:prstGeom>
        </p:spPr>
      </p:pic>
      <p:sp>
        <p:nvSpPr>
          <p:cNvPr id="5" name="TextBox 4">
            <a:extLst>
              <a:ext uri="{FF2B5EF4-FFF2-40B4-BE49-F238E27FC236}">
                <a16:creationId xmlns:a16="http://schemas.microsoft.com/office/drawing/2014/main" id="{B8394CA6-B93B-9D8B-DAE0-B68EF788A820}"/>
              </a:ext>
            </a:extLst>
          </p:cNvPr>
          <p:cNvSpPr txBox="1"/>
          <p:nvPr/>
        </p:nvSpPr>
        <p:spPr>
          <a:xfrm>
            <a:off x="5181600" y="4476750"/>
            <a:ext cx="4048208" cy="246221"/>
          </a:xfrm>
          <a:prstGeom prst="rect">
            <a:avLst/>
          </a:prstGeom>
          <a:noFill/>
        </p:spPr>
        <p:txBody>
          <a:bodyPr wrap="square">
            <a:spAutoFit/>
          </a:bodyPr>
          <a:lstStyle/>
          <a:p>
            <a:r>
              <a:rPr lang="en-US" sz="1000" dirty="0">
                <a:solidFill>
                  <a:schemeClr val="bg1"/>
                </a:solidFill>
              </a:rPr>
              <a:t>https://</a:t>
            </a:r>
            <a:r>
              <a:rPr lang="en-US" sz="1000" dirty="0" err="1">
                <a:solidFill>
                  <a:schemeClr val="bg1"/>
                </a:solidFill>
              </a:rPr>
              <a:t>github.com</a:t>
            </a:r>
            <a:r>
              <a:rPr lang="en-US" sz="1000" dirty="0">
                <a:solidFill>
                  <a:schemeClr val="bg1"/>
                </a:solidFill>
              </a:rPr>
              <a:t>/</a:t>
            </a:r>
            <a:r>
              <a:rPr lang="en-US" sz="1000" dirty="0" err="1">
                <a:solidFill>
                  <a:schemeClr val="bg1"/>
                </a:solidFill>
              </a:rPr>
              <a:t>isidore</a:t>
            </a:r>
            <a:r>
              <a:rPr lang="en-US" sz="1000" dirty="0">
                <a:solidFill>
                  <a:schemeClr val="bg1"/>
                </a:solidFill>
              </a:rPr>
              <a:t>/Talks/blob/master/</a:t>
            </a:r>
            <a:r>
              <a:rPr lang="en-US" sz="1000" dirty="0" err="1">
                <a:solidFill>
                  <a:schemeClr val="bg1"/>
                </a:solidFill>
              </a:rPr>
              <a:t>BDDvsEvilProgrammer.md</a:t>
            </a:r>
            <a:endParaRPr lang="en-US" sz="1000" dirty="0">
              <a:solidFill>
                <a:schemeClr val="bg1"/>
              </a:solidFill>
            </a:endParaRPr>
          </a:p>
        </p:txBody>
      </p:sp>
    </p:spTree>
    <p:extLst>
      <p:ext uri="{BB962C8B-B14F-4D97-AF65-F5344CB8AC3E}">
        <p14:creationId xmlns:p14="http://schemas.microsoft.com/office/powerpoint/2010/main" val="189957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t">
            <a:normAutofit/>
          </a:bodyPr>
          <a:lstStyle/>
          <a:p>
            <a:pPr algn="ctr">
              <a:lnSpc>
                <a:spcPct val="70000"/>
              </a:lnSpc>
            </a:pPr>
            <a:br>
              <a:rPr lang="en-US" sz="8000" dirty="0"/>
            </a:br>
            <a:br>
              <a:rPr lang="en-US" sz="8000" dirty="0"/>
            </a:b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vs</a:t>
            </a:r>
            <a:r>
              <a:rPr lang="en-US" sz="4800" b="1" dirty="0"/>
              <a:t> Evil Programmer</a:t>
            </a:r>
            <a:endParaRPr lang="en-US" dirty="0">
              <a:solidFill>
                <a:schemeClr val="bg1">
                  <a:lumMod val="65000"/>
                </a:schemeClr>
              </a:solidFill>
            </a:endParaRPr>
          </a:p>
        </p:txBody>
      </p:sp>
      <p:pic>
        <p:nvPicPr>
          <p:cNvPr id="5" name="Picture 4"/>
          <p:cNvPicPr>
            <a:picLocks noChangeAspect="1"/>
          </p:cNvPicPr>
          <p:nvPr/>
        </p:nvPicPr>
        <p:blipFill>
          <a:blip r:embed="rId3"/>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91524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1298FB5-F327-BEF2-BF1D-DCA283336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5143500" cy="5143500"/>
          </a:xfrm>
          <a:prstGeom prst="rect">
            <a:avLst/>
          </a:prstGeom>
        </p:spPr>
      </p:pic>
      <p:sp>
        <p:nvSpPr>
          <p:cNvPr id="5" name="TextBox 4">
            <a:extLst>
              <a:ext uri="{FF2B5EF4-FFF2-40B4-BE49-F238E27FC236}">
                <a16:creationId xmlns:a16="http://schemas.microsoft.com/office/drawing/2014/main" id="{B8394CA6-B93B-9D8B-DAE0-B68EF788A820}"/>
              </a:ext>
            </a:extLst>
          </p:cNvPr>
          <p:cNvSpPr txBox="1"/>
          <p:nvPr/>
        </p:nvSpPr>
        <p:spPr>
          <a:xfrm>
            <a:off x="5181600" y="4476750"/>
            <a:ext cx="4048208" cy="246221"/>
          </a:xfrm>
          <a:prstGeom prst="rect">
            <a:avLst/>
          </a:prstGeom>
          <a:noFill/>
        </p:spPr>
        <p:txBody>
          <a:bodyPr wrap="square">
            <a:spAutoFit/>
          </a:bodyPr>
          <a:lstStyle/>
          <a:p>
            <a:r>
              <a:rPr lang="en-US" sz="1000" dirty="0">
                <a:solidFill>
                  <a:schemeClr val="bg1"/>
                </a:solidFill>
              </a:rPr>
              <a:t>https://</a:t>
            </a:r>
            <a:r>
              <a:rPr lang="en-US" sz="1000" dirty="0" err="1">
                <a:solidFill>
                  <a:schemeClr val="bg1"/>
                </a:solidFill>
              </a:rPr>
              <a:t>github.com</a:t>
            </a:r>
            <a:r>
              <a:rPr lang="en-US" sz="1000" dirty="0">
                <a:solidFill>
                  <a:schemeClr val="bg1"/>
                </a:solidFill>
              </a:rPr>
              <a:t>/</a:t>
            </a:r>
            <a:r>
              <a:rPr lang="en-US" sz="1000" dirty="0" err="1">
                <a:solidFill>
                  <a:schemeClr val="bg1"/>
                </a:solidFill>
              </a:rPr>
              <a:t>isidore</a:t>
            </a:r>
            <a:r>
              <a:rPr lang="en-US" sz="1000" dirty="0">
                <a:solidFill>
                  <a:schemeClr val="bg1"/>
                </a:solidFill>
              </a:rPr>
              <a:t>/Talks/blob/master/</a:t>
            </a:r>
            <a:r>
              <a:rPr lang="en-US" sz="1000" dirty="0" err="1">
                <a:solidFill>
                  <a:schemeClr val="bg1"/>
                </a:solidFill>
              </a:rPr>
              <a:t>BDDvsEvilProgrammer.md</a:t>
            </a:r>
            <a:endParaRPr lang="en-US" sz="1000" dirty="0">
              <a:solidFill>
                <a:schemeClr val="bg1"/>
              </a:solidFill>
            </a:endParaRPr>
          </a:p>
        </p:txBody>
      </p:sp>
    </p:spTree>
    <p:extLst>
      <p:ext uri="{BB962C8B-B14F-4D97-AF65-F5344CB8AC3E}">
        <p14:creationId xmlns:p14="http://schemas.microsoft.com/office/powerpoint/2010/main" val="21098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5507" y="1885950"/>
            <a:ext cx="1932140"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Rules:</a:t>
            </a:r>
          </a:p>
        </p:txBody>
      </p:sp>
    </p:spTree>
    <p:extLst>
      <p:ext uri="{BB962C8B-B14F-4D97-AF65-F5344CB8AC3E}">
        <p14:creationId xmlns:p14="http://schemas.microsoft.com/office/powerpoint/2010/main" val="285703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658" y="1885950"/>
            <a:ext cx="7917852"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#1 All tests must </a:t>
            </a:r>
            <a:r>
              <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rPr>
              <a:t>pass</a:t>
            </a:r>
          </a:p>
        </p:txBody>
      </p:sp>
    </p:spTree>
    <p:extLst>
      <p:ext uri="{BB962C8B-B14F-4D97-AF65-F5344CB8AC3E}">
        <p14:creationId xmlns:p14="http://schemas.microsoft.com/office/powerpoint/2010/main" val="21098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50" y="1885950"/>
            <a:ext cx="8845277"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#2 I’m not trying to help</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241589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851" y="1885950"/>
            <a:ext cx="7145481"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#3 But </a:t>
            </a: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t>
            </a: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also lazy</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389568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55" name="Google Shape;472;p37">
            <a:extLst>
              <a:ext uri="{FF2B5EF4-FFF2-40B4-BE49-F238E27FC236}">
                <a16:creationId xmlns:a16="http://schemas.microsoft.com/office/drawing/2014/main" id="{9D18580B-218A-AD44-8D57-A02976DDB9E7}"/>
              </a:ext>
            </a:extLst>
          </p:cNvPr>
          <p:cNvGrpSpPr/>
          <p:nvPr/>
        </p:nvGrpSpPr>
        <p:grpSpPr>
          <a:xfrm>
            <a:off x="4414923" y="1001594"/>
            <a:ext cx="247015" cy="252192"/>
            <a:chOff x="3951850" y="2985350"/>
            <a:chExt cx="407950" cy="416500"/>
          </a:xfrm>
        </p:grpSpPr>
        <p:sp>
          <p:nvSpPr>
            <p:cNvPr id="56" name="Google Shape;473;p37">
              <a:extLst>
                <a:ext uri="{FF2B5EF4-FFF2-40B4-BE49-F238E27FC236}">
                  <a16:creationId xmlns:a16="http://schemas.microsoft.com/office/drawing/2014/main" id="{34FDEC29-98E4-824F-A887-81EC4404AFE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74;p37">
              <a:extLst>
                <a:ext uri="{FF2B5EF4-FFF2-40B4-BE49-F238E27FC236}">
                  <a16:creationId xmlns:a16="http://schemas.microsoft.com/office/drawing/2014/main" id="{74FFCCB2-6E11-DE49-B859-F844AA413890}"/>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75;p37">
              <a:extLst>
                <a:ext uri="{FF2B5EF4-FFF2-40B4-BE49-F238E27FC236}">
                  <a16:creationId xmlns:a16="http://schemas.microsoft.com/office/drawing/2014/main" id="{2A6AA459-EF12-E143-B7FD-EEEF9AEBA3C4}"/>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76;p37">
              <a:extLst>
                <a:ext uri="{FF2B5EF4-FFF2-40B4-BE49-F238E27FC236}">
                  <a16:creationId xmlns:a16="http://schemas.microsoft.com/office/drawing/2014/main" id="{CCB7A27B-8980-8342-B8B1-2F4C6BEFC35B}"/>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0" name="Google Shape;647;p37">
            <a:extLst>
              <a:ext uri="{FF2B5EF4-FFF2-40B4-BE49-F238E27FC236}">
                <a16:creationId xmlns:a16="http://schemas.microsoft.com/office/drawing/2014/main" id="{A26F36A7-0808-E540-A721-C23AAD006202}"/>
              </a:ext>
            </a:extLst>
          </p:cNvPr>
          <p:cNvGrpSpPr/>
          <p:nvPr/>
        </p:nvGrpSpPr>
        <p:grpSpPr>
          <a:xfrm>
            <a:off x="1856880" y="991146"/>
            <a:ext cx="337797" cy="319873"/>
            <a:chOff x="5973900" y="318475"/>
            <a:chExt cx="401900" cy="380575"/>
          </a:xfrm>
        </p:grpSpPr>
        <p:sp>
          <p:nvSpPr>
            <p:cNvPr id="41" name="Google Shape;648;p37">
              <a:extLst>
                <a:ext uri="{FF2B5EF4-FFF2-40B4-BE49-F238E27FC236}">
                  <a16:creationId xmlns:a16="http://schemas.microsoft.com/office/drawing/2014/main" id="{BE6EB940-4096-604E-BAF4-265250FC0632}"/>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649;p37">
              <a:extLst>
                <a:ext uri="{FF2B5EF4-FFF2-40B4-BE49-F238E27FC236}">
                  <a16:creationId xmlns:a16="http://schemas.microsoft.com/office/drawing/2014/main" id="{62A220AB-09CE-A240-ADE0-3964DF6E4DCF}"/>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650;p37">
              <a:extLst>
                <a:ext uri="{FF2B5EF4-FFF2-40B4-BE49-F238E27FC236}">
                  <a16:creationId xmlns:a16="http://schemas.microsoft.com/office/drawing/2014/main" id="{5E89092F-D35F-6044-991C-2EB8212A69D0}"/>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651;p37">
              <a:extLst>
                <a:ext uri="{FF2B5EF4-FFF2-40B4-BE49-F238E27FC236}">
                  <a16:creationId xmlns:a16="http://schemas.microsoft.com/office/drawing/2014/main" id="{7117F917-FD2E-F749-A544-3D0B04B40A5F}"/>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652;p37">
              <a:extLst>
                <a:ext uri="{FF2B5EF4-FFF2-40B4-BE49-F238E27FC236}">
                  <a16:creationId xmlns:a16="http://schemas.microsoft.com/office/drawing/2014/main" id="{B3ADB984-A240-EB43-AE18-CA7FF01E3D69}"/>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653;p37">
              <a:extLst>
                <a:ext uri="{FF2B5EF4-FFF2-40B4-BE49-F238E27FC236}">
                  <a16:creationId xmlns:a16="http://schemas.microsoft.com/office/drawing/2014/main" id="{0060A744-A3E3-E148-9C6A-3B9648E25207}"/>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654;p37">
              <a:extLst>
                <a:ext uri="{FF2B5EF4-FFF2-40B4-BE49-F238E27FC236}">
                  <a16:creationId xmlns:a16="http://schemas.microsoft.com/office/drawing/2014/main" id="{2AAA9DD6-CB83-5B4F-8660-489CCB35E5CA}"/>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655;p37">
              <a:extLst>
                <a:ext uri="{FF2B5EF4-FFF2-40B4-BE49-F238E27FC236}">
                  <a16:creationId xmlns:a16="http://schemas.microsoft.com/office/drawing/2014/main" id="{6E1BE4DD-394C-7F4B-9248-DA907BE3680A}"/>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656;p37">
              <a:extLst>
                <a:ext uri="{FF2B5EF4-FFF2-40B4-BE49-F238E27FC236}">
                  <a16:creationId xmlns:a16="http://schemas.microsoft.com/office/drawing/2014/main" id="{6637AEEA-C6A1-104B-BD35-2A20C01083AD}"/>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657;p37">
              <a:extLst>
                <a:ext uri="{FF2B5EF4-FFF2-40B4-BE49-F238E27FC236}">
                  <a16:creationId xmlns:a16="http://schemas.microsoft.com/office/drawing/2014/main" id="{4E47C540-7F4D-7A4A-9B2E-2CE7263D93AC}"/>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658;p37">
              <a:extLst>
                <a:ext uri="{FF2B5EF4-FFF2-40B4-BE49-F238E27FC236}">
                  <a16:creationId xmlns:a16="http://schemas.microsoft.com/office/drawing/2014/main" id="{1FFF272B-F0B8-8B48-8265-5A7FBA77F330}"/>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659;p37">
              <a:extLst>
                <a:ext uri="{FF2B5EF4-FFF2-40B4-BE49-F238E27FC236}">
                  <a16:creationId xmlns:a16="http://schemas.microsoft.com/office/drawing/2014/main" id="{B285804B-7CDB-174C-BD61-5E6910FF5A0B}"/>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660;p37">
              <a:extLst>
                <a:ext uri="{FF2B5EF4-FFF2-40B4-BE49-F238E27FC236}">
                  <a16:creationId xmlns:a16="http://schemas.microsoft.com/office/drawing/2014/main" id="{15850083-8AD4-074E-9F37-654B02A3C1CA}"/>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661;p37">
              <a:extLst>
                <a:ext uri="{FF2B5EF4-FFF2-40B4-BE49-F238E27FC236}">
                  <a16:creationId xmlns:a16="http://schemas.microsoft.com/office/drawing/2014/main" id="{0FC8124D-5C15-2046-912F-6461150855E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7" name="Google Shape;197;p29"/>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Rules for Test Scenarios</a:t>
            </a:r>
            <a:endParaRPr dirty="0"/>
          </a:p>
        </p:txBody>
      </p:sp>
      <p:sp>
        <p:nvSpPr>
          <p:cNvPr id="198" name="Google Shape;198;p29"/>
          <p:cNvSpPr txBox="1">
            <a:spLocks noGrp="1"/>
          </p:cNvSpPr>
          <p:nvPr>
            <p:ph type="body" idx="1"/>
          </p:nvPr>
        </p:nvSpPr>
        <p:spPr>
          <a:xfrm>
            <a:off x="843109"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In the Past</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past already happened. No if’s or conditionals, no branches. </a:t>
            </a:r>
          </a:p>
          <a:p>
            <a:pPr marL="0" lvl="0" indent="0" algn="ctr" rtl="0">
              <a:spcBef>
                <a:spcPts val="600"/>
              </a:spcBef>
              <a:spcAft>
                <a:spcPts val="0"/>
              </a:spcAft>
              <a:buNone/>
            </a:pPr>
            <a:r>
              <a:rPr lang="en" sz="1100" i="1" strike="sngStrike" dirty="0">
                <a:solidFill>
                  <a:srgbClr val="851300"/>
                </a:solidFill>
              </a:rPr>
              <a:t>Sam might go to a store sometime  tomorrow.</a:t>
            </a:r>
          </a:p>
          <a:p>
            <a:pPr marL="0" lvl="0" indent="0" algn="ctr" rtl="0">
              <a:spcBef>
                <a:spcPts val="600"/>
              </a:spcBef>
              <a:spcAft>
                <a:spcPts val="0"/>
              </a:spcAft>
              <a:buNone/>
            </a:pPr>
            <a:r>
              <a:rPr lang="en" sz="1100" i="1" dirty="0">
                <a:solidFill>
                  <a:srgbClr val="00612B"/>
                </a:solidFill>
              </a:rPr>
              <a:t>Sam went to the video store at 11:15 yesterday </a:t>
            </a:r>
            <a:endParaRPr sz="1100" i="1" dirty="0">
              <a:solidFill>
                <a:srgbClr val="00612B"/>
              </a:solidFill>
            </a:endParaRPr>
          </a:p>
        </p:txBody>
      </p:sp>
      <p:sp>
        <p:nvSpPr>
          <p:cNvPr id="199" name="Google Shape;199;p29"/>
          <p:cNvSpPr txBox="1">
            <a:spLocks noGrp="1"/>
          </p:cNvSpPr>
          <p:nvPr>
            <p:ph type="body" idx="2"/>
          </p:nvPr>
        </p:nvSpPr>
        <p:spPr>
          <a:xfrm>
            <a:off x="3370050"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Specific Details</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devil is in the details. Make sure they are clear</a:t>
            </a:r>
          </a:p>
          <a:p>
            <a:pPr marL="0" lvl="0" indent="0" algn="ctr">
              <a:buNone/>
            </a:pPr>
            <a:r>
              <a:rPr lang="en-US" sz="1200" i="1" strike="sngStrike" dirty="0">
                <a:solidFill>
                  <a:srgbClr val="851300"/>
                </a:solidFill>
              </a:rPr>
              <a:t>Create a game board.</a:t>
            </a:r>
          </a:p>
          <a:p>
            <a:pPr marL="0" lvl="0" indent="0" algn="ctr">
              <a:buNone/>
            </a:pPr>
            <a:r>
              <a:rPr lang="en-US" sz="1200" i="1" dirty="0">
                <a:solidFill>
                  <a:srgbClr val="00612B"/>
                </a:solidFill>
              </a:rPr>
              <a:t>Create a crossword board that is 18 x 23</a:t>
            </a:r>
          </a:p>
          <a:p>
            <a:pPr marL="0" lvl="0" indent="0" algn="ctr" rtl="0">
              <a:spcBef>
                <a:spcPts val="600"/>
              </a:spcBef>
              <a:spcAft>
                <a:spcPts val="0"/>
              </a:spcAft>
              <a:buNone/>
            </a:pPr>
            <a:endParaRPr sz="1200" dirty="0"/>
          </a:p>
        </p:txBody>
      </p:sp>
      <p:sp>
        <p:nvSpPr>
          <p:cNvPr id="200" name="Google Shape;200;p29"/>
          <p:cNvSpPr txBox="1">
            <a:spLocks noGrp="1"/>
          </p:cNvSpPr>
          <p:nvPr>
            <p:ph type="body" idx="3"/>
          </p:nvPr>
        </p:nvSpPr>
        <p:spPr>
          <a:xfrm>
            <a:off x="5896991"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Avoid Symmetry</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US" sz="1200" dirty="0"/>
              <a:t>Symmetry is a smell in test as you can easily get a false positive </a:t>
            </a:r>
          </a:p>
          <a:p>
            <a:pPr marL="0" lvl="0" indent="0" algn="ctr">
              <a:buNone/>
            </a:pPr>
            <a:r>
              <a:rPr lang="en-US" sz="1200" i="1" strike="sngStrike" dirty="0">
                <a:solidFill>
                  <a:srgbClr val="851300"/>
                </a:solidFill>
              </a:rPr>
              <a:t>Place a piece at (5,5).</a:t>
            </a:r>
          </a:p>
          <a:p>
            <a:pPr marL="0" lvl="0" indent="0" algn="ctr">
              <a:buNone/>
            </a:pPr>
            <a:r>
              <a:rPr lang="en-US" sz="1200" i="1" dirty="0">
                <a:solidFill>
                  <a:srgbClr val="00612B"/>
                </a:solidFill>
              </a:rPr>
              <a:t>Place a piece at (4,5)</a:t>
            </a:r>
            <a:endParaRPr sz="1200" dirty="0"/>
          </a:p>
          <a:p>
            <a:pPr marL="0" lvl="0" indent="0" algn="ctr" rtl="0">
              <a:spcBef>
                <a:spcPts val="600"/>
              </a:spcBef>
              <a:spcAft>
                <a:spcPts val="0"/>
              </a:spcAft>
              <a:buNone/>
            </a:pPr>
            <a:endParaRPr sz="1200" dirty="0"/>
          </a:p>
        </p:txBody>
      </p:sp>
      <p:sp>
        <p:nvSpPr>
          <p:cNvPr id="234" name="Google Shape;234;p29"/>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100" b="0" i="0" u="none" strike="noStrike" kern="0" cap="none" spc="0" normalizeH="0" baseline="0" noProof="0">
                <a:ln>
                  <a:noFill/>
                </a:ln>
                <a:solidFill>
                  <a:srgbClr val="CCCCCC"/>
                </a:solidFill>
                <a:effectLst/>
                <a:uLnTx/>
                <a:uFillTx/>
                <a:latin typeface="PT Serif"/>
                <a:sym typeface="PT Serif"/>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CCCCCC"/>
              </a:solidFill>
              <a:effectLst/>
              <a:uLnTx/>
              <a:uFillTx/>
              <a:latin typeface="PT Serif"/>
              <a:sym typeface="PT Serif"/>
            </a:endParaRPr>
          </a:p>
        </p:txBody>
      </p:sp>
      <p:grpSp>
        <p:nvGrpSpPr>
          <p:cNvPr id="60" name="Google Shape;436;p37">
            <a:extLst>
              <a:ext uri="{FF2B5EF4-FFF2-40B4-BE49-F238E27FC236}">
                <a16:creationId xmlns:a16="http://schemas.microsoft.com/office/drawing/2014/main" id="{BCB2E75D-E37B-CC4C-883D-C1A238121AAD}"/>
              </a:ext>
            </a:extLst>
          </p:cNvPr>
          <p:cNvGrpSpPr/>
          <p:nvPr/>
        </p:nvGrpSpPr>
        <p:grpSpPr>
          <a:xfrm>
            <a:off x="6970917" y="1007536"/>
            <a:ext cx="230800" cy="230800"/>
            <a:chOff x="2623275" y="2333250"/>
            <a:chExt cx="381175" cy="381175"/>
          </a:xfrm>
        </p:grpSpPr>
        <p:sp>
          <p:nvSpPr>
            <p:cNvPr id="61" name="Google Shape;437;p37">
              <a:extLst>
                <a:ext uri="{FF2B5EF4-FFF2-40B4-BE49-F238E27FC236}">
                  <a16:creationId xmlns:a16="http://schemas.microsoft.com/office/drawing/2014/main" id="{0206A39B-23EF-BE4E-8B35-9D2958559378}"/>
                </a:ext>
              </a:extLst>
            </p:cNvPr>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38;p37">
              <a:extLst>
                <a:ext uri="{FF2B5EF4-FFF2-40B4-BE49-F238E27FC236}">
                  <a16:creationId xmlns:a16="http://schemas.microsoft.com/office/drawing/2014/main" id="{9F8C5313-06FA-DC4F-85D9-59A9A7393EBE}"/>
                </a:ext>
              </a:extLst>
            </p:cNvPr>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39;p37">
              <a:extLst>
                <a:ext uri="{FF2B5EF4-FFF2-40B4-BE49-F238E27FC236}">
                  <a16:creationId xmlns:a16="http://schemas.microsoft.com/office/drawing/2014/main" id="{986F65ED-20C6-034C-886B-766AF67A4494}"/>
                </a:ext>
              </a:extLst>
            </p:cNvPr>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40;p37">
              <a:extLst>
                <a:ext uri="{FF2B5EF4-FFF2-40B4-BE49-F238E27FC236}">
                  <a16:creationId xmlns:a16="http://schemas.microsoft.com/office/drawing/2014/main" id="{810A1CCE-7878-4749-BE27-5957F04D50A4}"/>
                </a:ext>
              </a:extLst>
            </p:cNvPr>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2" name="Google Shape;198;p29">
            <a:extLst>
              <a:ext uri="{FF2B5EF4-FFF2-40B4-BE49-F238E27FC236}">
                <a16:creationId xmlns:a16="http://schemas.microsoft.com/office/drawing/2014/main" id="{848143CA-9FC0-7C4D-ABEF-2B3329ECAAC1}"/>
              </a:ext>
            </a:extLst>
          </p:cNvPr>
          <p:cNvSpPr txBox="1">
            <a:spLocks/>
          </p:cNvSpPr>
          <p:nvPr/>
        </p:nvSpPr>
        <p:spPr>
          <a:xfrm>
            <a:off x="781668" y="3292768"/>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Start Simple</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are building complexity, don’t start with it.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851300"/>
                </a:solidFill>
                <a:effectLst/>
                <a:uLnTx/>
                <a:uFillTx/>
                <a:latin typeface="PT Serif"/>
                <a:sym typeface="PT Serif"/>
              </a:rPr>
              <a:t>3*5/4</a:t>
            </a:r>
            <a:r>
              <a:rPr kumimoji="0" lang="en-US" sz="1100" b="0" i="1" u="none" strike="noStrike" kern="0" cap="none" spc="0" normalizeH="0" baseline="30000" noProof="0" dirty="0">
                <a:ln>
                  <a:noFill/>
                </a:ln>
                <a:solidFill>
                  <a:srgbClr val="851300"/>
                </a:solidFill>
                <a:effectLst/>
                <a:uLnTx/>
                <a:uFillTx/>
                <a:latin typeface="PT Serif"/>
                <a:sym typeface="PT Serif"/>
              </a:rPr>
              <a:t>2 </a:t>
            </a:r>
            <a:r>
              <a:rPr kumimoji="0" lang="en-US" sz="1100" b="0" i="1" u="none" strike="noStrike" kern="0" cap="none" spc="0" normalizeH="0" baseline="0" noProof="0" dirty="0">
                <a:ln>
                  <a:noFill/>
                </a:ln>
                <a:solidFill>
                  <a:srgbClr val="851300"/>
                </a:solidFill>
                <a:effectLst/>
                <a:uLnTx/>
                <a:uFillTx/>
                <a:latin typeface="PT Serif"/>
                <a:sym typeface="PT Serif"/>
              </a:rPr>
              <a:t>= 0.9375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1+1 = 2</a:t>
            </a:r>
          </a:p>
        </p:txBody>
      </p:sp>
      <p:sp>
        <p:nvSpPr>
          <p:cNvPr id="108" name="Google Shape;198;p29">
            <a:extLst>
              <a:ext uri="{FF2B5EF4-FFF2-40B4-BE49-F238E27FC236}">
                <a16:creationId xmlns:a16="http://schemas.microsoft.com/office/drawing/2014/main" id="{44C87B2D-E2AF-F140-9877-A6FEFB8D79F9}"/>
              </a:ext>
            </a:extLst>
          </p:cNvPr>
          <p:cNvSpPr txBox="1">
            <a:spLocks/>
          </p:cNvSpPr>
          <p:nvPr/>
        </p:nvSpPr>
        <p:spPr>
          <a:xfrm>
            <a:off x="3298153" y="3210790"/>
            <a:ext cx="2472457"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Happy Path</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Sketch out the main things that can go right before focusing on what can go wrong</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It’s illegal to place a piece on an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Player 1 puts an X in the middle to win</a:t>
            </a:r>
          </a:p>
        </p:txBody>
      </p:sp>
      <p:sp>
        <p:nvSpPr>
          <p:cNvPr id="124" name="Google Shape;198;p29">
            <a:extLst>
              <a:ext uri="{FF2B5EF4-FFF2-40B4-BE49-F238E27FC236}">
                <a16:creationId xmlns:a16="http://schemas.microsoft.com/office/drawing/2014/main" id="{79FB44A5-D80C-2141-8288-17FF0ED4B699}"/>
              </a:ext>
            </a:extLst>
          </p:cNvPr>
          <p:cNvSpPr txBox="1">
            <a:spLocks/>
          </p:cNvSpPr>
          <p:nvPr/>
        </p:nvSpPr>
        <p:spPr>
          <a:xfrm>
            <a:off x="5832030" y="3184076"/>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Reality is Optional</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only need to use realistic situations when they are also convenient. Otherwise, don’t</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Password = 2FX_V?Az8Wm/9CuZ%</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Password = Password</a:t>
            </a:r>
          </a:p>
        </p:txBody>
      </p:sp>
      <p:grpSp>
        <p:nvGrpSpPr>
          <p:cNvPr id="125" name="Google Shape;595;p37">
            <a:extLst>
              <a:ext uri="{FF2B5EF4-FFF2-40B4-BE49-F238E27FC236}">
                <a16:creationId xmlns:a16="http://schemas.microsoft.com/office/drawing/2014/main" id="{5F74C9D9-D0A5-8845-9154-89E78AC8E316}"/>
              </a:ext>
            </a:extLst>
          </p:cNvPr>
          <p:cNvGrpSpPr/>
          <p:nvPr/>
        </p:nvGrpSpPr>
        <p:grpSpPr>
          <a:xfrm>
            <a:off x="4374693" y="2990543"/>
            <a:ext cx="387933" cy="345971"/>
            <a:chOff x="3927500" y="301425"/>
            <a:chExt cx="461550" cy="411625"/>
          </a:xfrm>
        </p:grpSpPr>
        <p:sp>
          <p:nvSpPr>
            <p:cNvPr id="126" name="Google Shape;596;p37">
              <a:extLst>
                <a:ext uri="{FF2B5EF4-FFF2-40B4-BE49-F238E27FC236}">
                  <a16:creationId xmlns:a16="http://schemas.microsoft.com/office/drawing/2014/main" id="{3CEA6031-96C8-474E-95D8-0DEE6F4E4A22}"/>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597;p37">
              <a:extLst>
                <a:ext uri="{FF2B5EF4-FFF2-40B4-BE49-F238E27FC236}">
                  <a16:creationId xmlns:a16="http://schemas.microsoft.com/office/drawing/2014/main" id="{678B4D4F-DE07-E44D-ACDB-0AE3743E74B1}"/>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598;p37">
              <a:extLst>
                <a:ext uri="{FF2B5EF4-FFF2-40B4-BE49-F238E27FC236}">
                  <a16:creationId xmlns:a16="http://schemas.microsoft.com/office/drawing/2014/main" id="{564977C1-74BA-1B4E-9F14-44DD56378CB5}"/>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599;p37">
              <a:extLst>
                <a:ext uri="{FF2B5EF4-FFF2-40B4-BE49-F238E27FC236}">
                  <a16:creationId xmlns:a16="http://schemas.microsoft.com/office/drawing/2014/main" id="{00E8D308-D652-9A4D-9A5C-55A9B0031709}"/>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600;p37">
              <a:extLst>
                <a:ext uri="{FF2B5EF4-FFF2-40B4-BE49-F238E27FC236}">
                  <a16:creationId xmlns:a16="http://schemas.microsoft.com/office/drawing/2014/main" id="{C45409D5-108C-2E4A-842D-12087261CA96}"/>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601;p37">
              <a:extLst>
                <a:ext uri="{FF2B5EF4-FFF2-40B4-BE49-F238E27FC236}">
                  <a16:creationId xmlns:a16="http://schemas.microsoft.com/office/drawing/2014/main" id="{56C0D67B-DFDD-4E4E-9E27-075EB87562EF}"/>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602;p37">
              <a:extLst>
                <a:ext uri="{FF2B5EF4-FFF2-40B4-BE49-F238E27FC236}">
                  <a16:creationId xmlns:a16="http://schemas.microsoft.com/office/drawing/2014/main" id="{71F6DAFC-9918-AE4D-BB91-FF39F1AE0689}"/>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603;p37">
              <a:extLst>
                <a:ext uri="{FF2B5EF4-FFF2-40B4-BE49-F238E27FC236}">
                  <a16:creationId xmlns:a16="http://schemas.microsoft.com/office/drawing/2014/main" id="{8B9DA79B-C745-C040-AE33-479CF15BDBDB}"/>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604;p37">
              <a:extLst>
                <a:ext uri="{FF2B5EF4-FFF2-40B4-BE49-F238E27FC236}">
                  <a16:creationId xmlns:a16="http://schemas.microsoft.com/office/drawing/2014/main" id="{275F62E8-634C-8749-8B03-E7BC0C8DF5B0}"/>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605;p37">
              <a:extLst>
                <a:ext uri="{FF2B5EF4-FFF2-40B4-BE49-F238E27FC236}">
                  <a16:creationId xmlns:a16="http://schemas.microsoft.com/office/drawing/2014/main" id="{09697933-9388-9448-83DD-E18D81380EFE}"/>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606;p37">
              <a:extLst>
                <a:ext uri="{FF2B5EF4-FFF2-40B4-BE49-F238E27FC236}">
                  <a16:creationId xmlns:a16="http://schemas.microsoft.com/office/drawing/2014/main" id="{BE477B58-B643-E34E-A4BD-05390FFCD1A1}"/>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607;p37">
              <a:extLst>
                <a:ext uri="{FF2B5EF4-FFF2-40B4-BE49-F238E27FC236}">
                  <a16:creationId xmlns:a16="http://schemas.microsoft.com/office/drawing/2014/main" id="{40410110-1F41-0140-9C74-12DE5DD7B5FB}"/>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608;p37">
              <a:extLst>
                <a:ext uri="{FF2B5EF4-FFF2-40B4-BE49-F238E27FC236}">
                  <a16:creationId xmlns:a16="http://schemas.microsoft.com/office/drawing/2014/main" id="{0DD448FE-E846-EF49-8F3B-1C11217707DE}"/>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609;p37">
              <a:extLst>
                <a:ext uri="{FF2B5EF4-FFF2-40B4-BE49-F238E27FC236}">
                  <a16:creationId xmlns:a16="http://schemas.microsoft.com/office/drawing/2014/main" id="{77A9B8B1-2980-B444-8A95-C8071C68EA30}"/>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610;p37">
              <a:extLst>
                <a:ext uri="{FF2B5EF4-FFF2-40B4-BE49-F238E27FC236}">
                  <a16:creationId xmlns:a16="http://schemas.microsoft.com/office/drawing/2014/main" id="{522940A7-89E4-394A-95F6-958FFA5D25AF}"/>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611;p37">
              <a:extLst>
                <a:ext uri="{FF2B5EF4-FFF2-40B4-BE49-F238E27FC236}">
                  <a16:creationId xmlns:a16="http://schemas.microsoft.com/office/drawing/2014/main" id="{02798226-1E65-C149-BEDC-803C0CA0E301}"/>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612;p37">
              <a:extLst>
                <a:ext uri="{FF2B5EF4-FFF2-40B4-BE49-F238E27FC236}">
                  <a16:creationId xmlns:a16="http://schemas.microsoft.com/office/drawing/2014/main" id="{DC1B404B-1E5B-7A42-95CF-6DA3D088FB4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613;p37">
              <a:extLst>
                <a:ext uri="{FF2B5EF4-FFF2-40B4-BE49-F238E27FC236}">
                  <a16:creationId xmlns:a16="http://schemas.microsoft.com/office/drawing/2014/main" id="{FD9081B0-98DC-BC4C-A2DF-1F4765A80B7F}"/>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614;p37">
              <a:extLst>
                <a:ext uri="{FF2B5EF4-FFF2-40B4-BE49-F238E27FC236}">
                  <a16:creationId xmlns:a16="http://schemas.microsoft.com/office/drawing/2014/main" id="{45C9B0F1-911C-F84B-BEEA-99126B7EE737}"/>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615;p37">
              <a:extLst>
                <a:ext uri="{FF2B5EF4-FFF2-40B4-BE49-F238E27FC236}">
                  <a16:creationId xmlns:a16="http://schemas.microsoft.com/office/drawing/2014/main" id="{9496A8CA-16DF-1042-85DD-60C8ADA32360}"/>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616;p37">
              <a:extLst>
                <a:ext uri="{FF2B5EF4-FFF2-40B4-BE49-F238E27FC236}">
                  <a16:creationId xmlns:a16="http://schemas.microsoft.com/office/drawing/2014/main" id="{04154A72-B951-8D40-A48A-5BDDFA26599A}"/>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617;p37">
              <a:extLst>
                <a:ext uri="{FF2B5EF4-FFF2-40B4-BE49-F238E27FC236}">
                  <a16:creationId xmlns:a16="http://schemas.microsoft.com/office/drawing/2014/main" id="{1D8561CB-74B5-784C-9FF0-7B95CC527EF4}"/>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618;p37">
              <a:extLst>
                <a:ext uri="{FF2B5EF4-FFF2-40B4-BE49-F238E27FC236}">
                  <a16:creationId xmlns:a16="http://schemas.microsoft.com/office/drawing/2014/main" id="{FF867AB7-40E7-FB44-B0B8-2B1033C40A81}"/>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619;p37">
              <a:extLst>
                <a:ext uri="{FF2B5EF4-FFF2-40B4-BE49-F238E27FC236}">
                  <a16:creationId xmlns:a16="http://schemas.microsoft.com/office/drawing/2014/main" id="{76CEEF7C-1227-9D41-9B77-067308C6050F}"/>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620;p37">
              <a:extLst>
                <a:ext uri="{FF2B5EF4-FFF2-40B4-BE49-F238E27FC236}">
                  <a16:creationId xmlns:a16="http://schemas.microsoft.com/office/drawing/2014/main" id="{260F9F18-F649-264E-A91F-E2A59AB1FD28}"/>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621;p37">
              <a:extLst>
                <a:ext uri="{FF2B5EF4-FFF2-40B4-BE49-F238E27FC236}">
                  <a16:creationId xmlns:a16="http://schemas.microsoft.com/office/drawing/2014/main" id="{8AD0398F-EF7D-EA40-8A9D-B409AFC349E9}"/>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622;p37">
              <a:extLst>
                <a:ext uri="{FF2B5EF4-FFF2-40B4-BE49-F238E27FC236}">
                  <a16:creationId xmlns:a16="http://schemas.microsoft.com/office/drawing/2014/main" id="{84DB7CBE-494E-934F-82FF-10ED6FB2F858}"/>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3" name="Google Shape;390;p37">
            <a:extLst>
              <a:ext uri="{FF2B5EF4-FFF2-40B4-BE49-F238E27FC236}">
                <a16:creationId xmlns:a16="http://schemas.microsoft.com/office/drawing/2014/main" id="{DAE9BCA4-209D-AC4A-B8F0-D129D665BD10}"/>
              </a:ext>
            </a:extLst>
          </p:cNvPr>
          <p:cNvSpPr/>
          <p:nvPr/>
        </p:nvSpPr>
        <p:spPr>
          <a:xfrm>
            <a:off x="1832306" y="306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 name="Straight Connector 14">
            <a:extLst>
              <a:ext uri="{FF2B5EF4-FFF2-40B4-BE49-F238E27FC236}">
                <a16:creationId xmlns:a16="http://schemas.microsoft.com/office/drawing/2014/main" id="{32CBD009-2DEE-2940-A348-32C71F8401E6}"/>
              </a:ext>
            </a:extLst>
          </p:cNvPr>
          <p:cNvCxnSpPr/>
          <p:nvPr/>
        </p:nvCxnSpPr>
        <p:spPr>
          <a:xfrm>
            <a:off x="1368673" y="4303060"/>
            <a:ext cx="1266416" cy="0"/>
          </a:xfrm>
          <a:prstGeom prst="line">
            <a:avLst/>
          </a:prstGeom>
          <a:ln>
            <a:solidFill>
              <a:srgbClr val="C00003">
                <a:alpha val="48627"/>
              </a:srgbClr>
            </a:solidFill>
          </a:ln>
        </p:spPr>
        <p:style>
          <a:lnRef idx="1">
            <a:schemeClr val="accent1"/>
          </a:lnRef>
          <a:fillRef idx="0">
            <a:schemeClr val="accent1"/>
          </a:fillRef>
          <a:effectRef idx="0">
            <a:schemeClr val="accent1"/>
          </a:effectRef>
          <a:fontRef idx="minor">
            <a:schemeClr val="tx1"/>
          </a:fontRef>
        </p:style>
      </p:cxnSp>
      <p:pic>
        <p:nvPicPr>
          <p:cNvPr id="77" name="Picture 4" descr="How to Draw a Scarecrow - Really Easy Drawing Tutorial">
            <a:extLst>
              <a:ext uri="{FF2B5EF4-FFF2-40B4-BE49-F238E27FC236}">
                <a16:creationId xmlns:a16="http://schemas.microsoft.com/office/drawing/2014/main" id="{F4787572-0CFA-7844-A7CA-D4EC97BE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097" y="2918627"/>
            <a:ext cx="453353" cy="45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1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ctr">
            <a:noAutofit/>
          </a:bodyPr>
          <a:lstStyle/>
          <a:p>
            <a:pPr algn="ctr"/>
            <a:r>
              <a:rPr lang="en-US" sz="8000" dirty="0"/>
              <a:t>Given</a:t>
            </a:r>
            <a:br>
              <a:rPr lang="en-US" sz="8000" dirty="0"/>
            </a:br>
            <a:r>
              <a:rPr lang="en-US" sz="8000" dirty="0"/>
              <a:t>When </a:t>
            </a:r>
            <a:br>
              <a:rPr lang="en-US" sz="8000" dirty="0"/>
            </a:br>
            <a:r>
              <a:rPr lang="en-US" sz="8000" dirty="0"/>
              <a:t>Then</a:t>
            </a:r>
            <a:endParaRPr lang="en-US" dirty="0"/>
          </a:p>
        </p:txBody>
      </p:sp>
    </p:spTree>
    <p:extLst>
      <p:ext uri="{BB962C8B-B14F-4D97-AF65-F5344CB8AC3E}">
        <p14:creationId xmlns:p14="http://schemas.microsoft.com/office/powerpoint/2010/main" val="3845779545"/>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7583</TotalTime>
  <Words>526</Words>
  <Application>Microsoft Macintosh PowerPoint</Application>
  <PresentationFormat>On-screen Show (16:9)</PresentationFormat>
  <Paragraphs>53</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Open Sans</vt:lpstr>
      <vt:lpstr>Playfair Display</vt:lpstr>
      <vt:lpstr>PT Serif</vt:lpstr>
      <vt:lpstr>Q1_Kickoff-PPT-Template-2</vt:lpstr>
      <vt:lpstr>Portia template</vt:lpstr>
      <vt:lpstr>BDD microskill crafting constraints through tests</vt:lpstr>
      <vt:lpstr>BDD vs Evil Programmer</vt:lpstr>
      <vt:lpstr>PowerPoint Presentation</vt:lpstr>
      <vt:lpstr>PowerPoint Presentation</vt:lpstr>
      <vt:lpstr>PowerPoint Presentation</vt:lpstr>
      <vt:lpstr>PowerPoint Presentation</vt:lpstr>
      <vt:lpstr>PowerPoint Presentation</vt:lpstr>
      <vt:lpstr>Rules for Test Scenarios</vt:lpstr>
      <vt:lpstr>Given When  Then</vt:lpstr>
      <vt:lpstr>Working</vt:lpstr>
      <vt:lpstr>PowerPoint Presentation</vt:lpstr>
      <vt:lpstr>  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142</cp:revision>
  <dcterms:created xsi:type="dcterms:W3CDTF">2016-01-26T00:10:02Z</dcterms:created>
  <dcterms:modified xsi:type="dcterms:W3CDTF">2023-03-23T13:54:37Z</dcterms:modified>
  <cp:category/>
</cp:coreProperties>
</file>