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19"/>
  </p:notesMasterIdLst>
  <p:sldIdLst>
    <p:sldId id="256" r:id="rId2"/>
    <p:sldId id="285" r:id="rId3"/>
    <p:sldId id="291" r:id="rId4"/>
    <p:sldId id="261" r:id="rId5"/>
    <p:sldId id="273" r:id="rId6"/>
    <p:sldId id="382" r:id="rId7"/>
    <p:sldId id="920" r:id="rId8"/>
    <p:sldId id="921" r:id="rId9"/>
    <p:sldId id="922" r:id="rId10"/>
    <p:sldId id="923" r:id="rId11"/>
    <p:sldId id="924" r:id="rId12"/>
    <p:sldId id="289" r:id="rId13"/>
    <p:sldId id="290" r:id="rId14"/>
    <p:sldId id="925" r:id="rId15"/>
    <p:sldId id="292" r:id="rId16"/>
    <p:sldId id="288" r:id="rId17"/>
    <p:sldId id="278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2B"/>
    <a:srgbClr val="F5F512"/>
    <a:srgbClr val="00C200"/>
    <a:srgbClr val="AD4AF8"/>
    <a:srgbClr val="C00003"/>
    <a:srgbClr val="851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B76C27-B8ED-485F-B809-3D0CC19F9F6C}">
  <a:tblStyle styleId="{27B76C27-B8ED-485F-B809-3D0CC19F9F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13"/>
    <p:restoredTop sz="94742"/>
  </p:normalViewPr>
  <p:slideViewPr>
    <p:cSldViewPr snapToGrid="0" snapToObjects="1">
      <p:cViewPr varScale="1">
        <p:scale>
          <a:sx n="213" d="100"/>
          <a:sy n="213" d="100"/>
        </p:scale>
        <p:origin x="2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9" d="100"/>
        <a:sy n="17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849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030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3091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126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123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036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971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Typical explanation of parts of a unit test</a:t>
            </a:r>
          </a:p>
        </p:txBody>
      </p:sp>
    </p:spTree>
    <p:extLst>
      <p:ext uri="{BB962C8B-B14F-4D97-AF65-F5344CB8AC3E}">
        <p14:creationId xmlns:p14="http://schemas.microsoft.com/office/powerpoint/2010/main" val="2132230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BDD parts (Behaviour Driven Development)</a:t>
            </a:r>
          </a:p>
          <a:p>
            <a:r>
              <a:rPr lang="en-GB" dirty="0"/>
              <a:t>Equivalent</a:t>
            </a:r>
          </a:p>
        </p:txBody>
      </p:sp>
    </p:spTree>
    <p:extLst>
      <p:ext uri="{BB962C8B-B14F-4D97-AF65-F5344CB8AC3E}">
        <p14:creationId xmlns:p14="http://schemas.microsoft.com/office/powerpoint/2010/main" val="2975588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everything has all 3 parts</a:t>
            </a:r>
          </a:p>
          <a:p>
            <a:r>
              <a:rPr lang="en-GB" dirty="0"/>
              <a:t>Though Assert is required!</a:t>
            </a:r>
          </a:p>
        </p:txBody>
      </p:sp>
    </p:spTree>
    <p:extLst>
      <p:ext uri="{BB962C8B-B14F-4D97-AF65-F5344CB8AC3E}">
        <p14:creationId xmlns:p14="http://schemas.microsoft.com/office/powerpoint/2010/main" val="1503107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must have at least an arrange or an act.</a:t>
            </a:r>
          </a:p>
          <a:p>
            <a:r>
              <a:rPr lang="en-GB" dirty="0"/>
              <a:t>Can’t just have an assert.</a:t>
            </a:r>
          </a:p>
        </p:txBody>
      </p:sp>
    </p:spTree>
    <p:extLst>
      <p:ext uri="{BB962C8B-B14F-4D97-AF65-F5344CB8AC3E}">
        <p14:creationId xmlns:p14="http://schemas.microsoft.com/office/powerpoint/2010/main" val="284014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we think of it as…</a:t>
            </a:r>
          </a:p>
        </p:txBody>
      </p:sp>
    </p:spTree>
    <p:extLst>
      <p:ext uri="{BB962C8B-B14F-4D97-AF65-F5344CB8AC3E}">
        <p14:creationId xmlns:p14="http://schemas.microsoft.com/office/powerpoint/2010/main" val="44827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ack">
  <p:cSld name="BLANK_1"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3859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333645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593431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105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Driven Development</a:t>
            </a:r>
            <a:br>
              <a:rPr lang="en-US" dirty="0"/>
            </a:br>
            <a:r>
              <a:rPr lang="en-US" dirty="0"/>
              <a:t>Microskills</a:t>
            </a:r>
            <a:endParaRPr dirty="0"/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AEF1A622-3913-FE4B-8C46-80FD1F83D1BD}"/>
              </a:ext>
            </a:extLst>
          </p:cNvPr>
          <p:cNvSpPr txBox="1">
            <a:spLocks/>
          </p:cNvSpPr>
          <p:nvPr/>
        </p:nvSpPr>
        <p:spPr>
          <a:xfrm>
            <a:off x="3424646" y="3151613"/>
            <a:ext cx="5904600" cy="7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i="1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with </a:t>
            </a:r>
            <a:r>
              <a:rPr lang="en-US" sz="2400" i="1" dirty="0">
                <a:solidFill>
                  <a:schemeClr val="bg1">
                    <a:lumMod val="85000"/>
                  </a:schemeClr>
                </a:solidFill>
                <a:latin typeface="Playfair Display"/>
                <a:sym typeface="Playfair Display"/>
              </a:rPr>
              <a:t>Llewellyn Falco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304D1-32C2-F647-A621-8563A14750BD}"/>
              </a:ext>
            </a:extLst>
          </p:cNvPr>
          <p:cNvSpPr txBox="1"/>
          <p:nvPr/>
        </p:nvSpPr>
        <p:spPr>
          <a:xfrm>
            <a:off x="318052" y="4264229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TCaiyun" panose="020B0400000000000000" pitchFamily="34" charset="-122"/>
                <a:ea typeface="STCaiyun" panose="020B0400000000000000" pitchFamily="34" charset="-122"/>
              </a:rPr>
              <a:t>Week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tx1"/>
                </a:solidFill>
              </a:rPr>
              <a:t>Arrange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Act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Assert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7378F7-2735-475D-92BA-740035CE5C5A}"/>
              </a:ext>
            </a:extLst>
          </p:cNvPr>
          <p:cNvSpPr txBox="1">
            <a:spLocks/>
          </p:cNvSpPr>
          <p:nvPr/>
        </p:nvSpPr>
        <p:spPr>
          <a:xfrm>
            <a:off x="1442718" y="1327573"/>
            <a:ext cx="2309708" cy="26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pPr algn="r"/>
            <a:r>
              <a:rPr lang="en-GB" sz="6000" dirty="0">
                <a:solidFill>
                  <a:schemeClr val="tx1"/>
                </a:solidFill>
              </a:rPr>
              <a:t>Given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When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Then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27A0D7C8-97F6-4683-B29A-16A89503C713}"/>
              </a:ext>
            </a:extLst>
          </p:cNvPr>
          <p:cNvSpPr/>
          <p:nvPr/>
        </p:nvSpPr>
        <p:spPr>
          <a:xfrm>
            <a:off x="3948856" y="2346960"/>
            <a:ext cx="819572" cy="480906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81A626C-2234-4AC1-8ACD-A230C85C2451}"/>
              </a:ext>
            </a:extLst>
          </p:cNvPr>
          <p:cNvSpPr/>
          <p:nvPr/>
        </p:nvSpPr>
        <p:spPr>
          <a:xfrm>
            <a:off x="3948856" y="1419013"/>
            <a:ext cx="819572" cy="480906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872CB844-1830-401E-8582-ECAED9D15FD4}"/>
              </a:ext>
            </a:extLst>
          </p:cNvPr>
          <p:cNvSpPr/>
          <p:nvPr/>
        </p:nvSpPr>
        <p:spPr>
          <a:xfrm>
            <a:off x="3948856" y="3274907"/>
            <a:ext cx="819572" cy="480906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1C13BF-EEC3-4D28-B900-CA468997572B}"/>
              </a:ext>
            </a:extLst>
          </p:cNvPr>
          <p:cNvSpPr/>
          <p:nvPr/>
        </p:nvSpPr>
        <p:spPr>
          <a:xfrm>
            <a:off x="1598506" y="1090507"/>
            <a:ext cx="7121981" cy="1957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470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488266" y="1327573"/>
            <a:ext cx="4713500" cy="2636520"/>
          </a:xfrm>
        </p:spPr>
        <p:txBody>
          <a:bodyPr/>
          <a:lstStyle/>
          <a:p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Do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Verify</a:t>
            </a:r>
          </a:p>
        </p:txBody>
      </p:sp>
    </p:spTree>
    <p:extLst>
      <p:ext uri="{BB962C8B-B14F-4D97-AF65-F5344CB8AC3E}">
        <p14:creationId xmlns:p14="http://schemas.microsoft.com/office/powerpoint/2010/main" val="1475005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477078" y="437323"/>
            <a:ext cx="8189844" cy="1089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Practice – </a:t>
            </a:r>
            <a:r>
              <a:rPr lang="en" dirty="0"/>
              <a:t>Translating Test Scenarios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Google Shape;109;p19">
            <a:extLst>
              <a:ext uri="{FF2B5EF4-FFF2-40B4-BE49-F238E27FC236}">
                <a16:creationId xmlns:a16="http://schemas.microsoft.com/office/drawing/2014/main" id="{E4EBC9ED-1A3B-E445-A612-F8BC677AA041}"/>
              </a:ext>
            </a:extLst>
          </p:cNvPr>
          <p:cNvSpPr txBox="1">
            <a:spLocks/>
          </p:cNvSpPr>
          <p:nvPr/>
        </p:nvSpPr>
        <p:spPr>
          <a:xfrm>
            <a:off x="1161032" y="1598157"/>
            <a:ext cx="7163984" cy="2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sz="2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Minesweeper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Tic tac toe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Othello (reversi)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chess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snake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checkers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battleship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natural sort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family tree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Shopping receipt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Anagrams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Bank account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Sudoku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highlight>
                  <a:srgbClr val="000000"/>
                </a:highlight>
              </a:rPr>
              <a:t>Hangman</a:t>
            </a:r>
          </a:p>
          <a:p>
            <a:pPr indent="-457200" algn="l">
              <a:spcBef>
                <a:spcPts val="600"/>
              </a:spcBef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68127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477078" y="437323"/>
            <a:ext cx="8189844" cy="1089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Practice – </a:t>
            </a:r>
            <a:r>
              <a:rPr lang="en" dirty="0"/>
              <a:t>Translating English to Code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Google Shape;279;p34">
            <a:extLst>
              <a:ext uri="{FF2B5EF4-FFF2-40B4-BE49-F238E27FC236}">
                <a16:creationId xmlns:a16="http://schemas.microsoft.com/office/drawing/2014/main" id="{04C2FF3A-D8A9-414A-84A8-6E23E60FCBB4}"/>
              </a:ext>
            </a:extLst>
          </p:cNvPr>
          <p:cNvSpPr txBox="1">
            <a:spLocks/>
          </p:cNvSpPr>
          <p:nvPr/>
        </p:nvSpPr>
        <p:spPr>
          <a:xfrm>
            <a:off x="1802250" y="2179350"/>
            <a:ext cx="5539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sz="4800" dirty="0">
                <a:latin typeface="Playfair Display"/>
                <a:ea typeface="Playfair Display"/>
                <a:cs typeface="Playfair Display"/>
                <a:sym typeface="Playfair Display"/>
              </a:rPr>
              <a:t>Micro-API Design</a:t>
            </a:r>
          </a:p>
        </p:txBody>
      </p:sp>
    </p:spTree>
    <p:extLst>
      <p:ext uri="{BB962C8B-B14F-4D97-AF65-F5344CB8AC3E}">
        <p14:creationId xmlns:p14="http://schemas.microsoft.com/office/powerpoint/2010/main" val="1422196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 for Creating Code</a:t>
            </a:r>
            <a:endParaRPr dirty="0"/>
          </a:p>
        </p:txBody>
      </p:sp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08" name="Google Shape;198;p29">
            <a:extLst>
              <a:ext uri="{FF2B5EF4-FFF2-40B4-BE49-F238E27FC236}">
                <a16:creationId xmlns:a16="http://schemas.microsoft.com/office/drawing/2014/main" id="{44C87B2D-E2AF-F140-9877-A6FEFB8D79F9}"/>
              </a:ext>
            </a:extLst>
          </p:cNvPr>
          <p:cNvSpPr txBox="1">
            <a:spLocks/>
          </p:cNvSpPr>
          <p:nvPr/>
        </p:nvSpPr>
        <p:spPr>
          <a:xfrm>
            <a:off x="603079" y="1324500"/>
            <a:ext cx="2472457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Use your imagination 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Write the code you </a:t>
            </a:r>
            <a:r>
              <a:rPr lang="en-US" sz="1200" b="1" i="1" dirty="0"/>
              <a:t>want</a:t>
            </a:r>
            <a:r>
              <a:rPr lang="en-US" sz="1200" b="1" dirty="0"/>
              <a:t> </a:t>
            </a:r>
            <a:r>
              <a:rPr lang="en-US" sz="1200" dirty="0"/>
              <a:t>to exist, regardless of what currently does</a:t>
            </a:r>
          </a:p>
          <a:p>
            <a:pPr marL="0" indent="0" algn="ctr">
              <a:buFont typeface="PT Serif"/>
              <a:buNone/>
            </a:pPr>
            <a:r>
              <a:rPr lang="en-US" sz="1100" i="1" strike="sngStrike" dirty="0" err="1">
                <a:solidFill>
                  <a:srgbClr val="851300"/>
                </a:solidFill>
              </a:rPr>
              <a:t>array.isEmpty</a:t>
            </a:r>
            <a:r>
              <a:rPr lang="en-US" sz="1100" i="1" strike="sngStrike" dirty="0">
                <a:solidFill>
                  <a:srgbClr val="851300"/>
                </a:solidFill>
              </a:rPr>
              <a:t>() ? null : </a:t>
            </a:r>
            <a:r>
              <a:rPr lang="en-US" sz="1100" i="1" strike="sngStrike" dirty="0" err="1">
                <a:solidFill>
                  <a:srgbClr val="851300"/>
                </a:solidFill>
              </a:rPr>
              <a:t>array.get</a:t>
            </a:r>
            <a:r>
              <a:rPr lang="en-US" sz="1100" i="1" strike="sngStrike" dirty="0">
                <a:solidFill>
                  <a:srgbClr val="851300"/>
                </a:solidFill>
              </a:rPr>
              <a:t>(0)</a:t>
            </a:r>
          </a:p>
          <a:p>
            <a:pPr marL="0" indent="0" algn="ctr">
              <a:buFont typeface="PT Serif"/>
              <a:buNone/>
            </a:pPr>
            <a:r>
              <a:rPr lang="en-US" sz="1100" i="1" dirty="0" err="1">
                <a:solidFill>
                  <a:srgbClr val="00612B"/>
                </a:solidFill>
              </a:rPr>
              <a:t>array.first</a:t>
            </a:r>
            <a:r>
              <a:rPr lang="en-US" sz="1100" i="1" dirty="0">
                <a:solidFill>
                  <a:srgbClr val="00612B"/>
                </a:solidFill>
              </a:rPr>
              <a:t>()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EBB38B-80EC-BC4E-80C7-6FA2687142AB}"/>
              </a:ext>
            </a:extLst>
          </p:cNvPr>
          <p:cNvGrpSpPr/>
          <p:nvPr/>
        </p:nvGrpSpPr>
        <p:grpSpPr>
          <a:xfrm>
            <a:off x="1653830" y="1117575"/>
            <a:ext cx="280246" cy="362886"/>
            <a:chOff x="4348904" y="2992389"/>
            <a:chExt cx="280246" cy="362886"/>
          </a:xfrm>
        </p:grpSpPr>
        <p:grpSp>
          <p:nvGrpSpPr>
            <p:cNvPr id="80" name="Google Shape;673;p37">
              <a:extLst>
                <a:ext uri="{FF2B5EF4-FFF2-40B4-BE49-F238E27FC236}">
                  <a16:creationId xmlns:a16="http://schemas.microsoft.com/office/drawing/2014/main" id="{2843B706-4523-8145-BCAD-B9146CAA9990}"/>
                </a:ext>
              </a:extLst>
            </p:cNvPr>
            <p:cNvGrpSpPr/>
            <p:nvPr/>
          </p:nvGrpSpPr>
          <p:grpSpPr>
            <a:xfrm>
              <a:off x="4383673" y="3012876"/>
              <a:ext cx="215966" cy="342399"/>
              <a:chOff x="6718575" y="2318625"/>
              <a:chExt cx="256950" cy="407375"/>
            </a:xfrm>
          </p:grpSpPr>
          <p:sp>
            <p:nvSpPr>
              <p:cNvPr id="81" name="Google Shape;674;p37">
                <a:extLst>
                  <a:ext uri="{FF2B5EF4-FFF2-40B4-BE49-F238E27FC236}">
                    <a16:creationId xmlns:a16="http://schemas.microsoft.com/office/drawing/2014/main" id="{9EBCC1A1-36B8-4642-99B6-435660270B64}"/>
                  </a:ext>
                </a:extLst>
              </p:cNvPr>
              <p:cNvSpPr/>
              <p:nvPr/>
            </p:nvSpPr>
            <p:spPr>
              <a:xfrm>
                <a:off x="6795900" y="2673600"/>
                <a:ext cx="10230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902" fill="none" extrusionOk="0">
                    <a:moveTo>
                      <a:pt x="4092" y="902"/>
                    </a:moveTo>
                    <a:lnTo>
                      <a:pt x="4092" y="1"/>
                    </a:lnTo>
                    <a:lnTo>
                      <a:pt x="0" y="1"/>
                    </a:lnTo>
                    <a:lnTo>
                      <a:pt x="0" y="902"/>
                    </a:lnTo>
                    <a:lnTo>
                      <a:pt x="4092" y="90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Google Shape;675;p37">
                <a:extLst>
                  <a:ext uri="{FF2B5EF4-FFF2-40B4-BE49-F238E27FC236}">
                    <a16:creationId xmlns:a16="http://schemas.microsoft.com/office/drawing/2014/main" id="{67334007-2BBE-4448-A4F9-44960E9DE79F}"/>
                  </a:ext>
                </a:extLst>
              </p:cNvPr>
              <p:cNvSpPr/>
              <p:nvPr/>
            </p:nvSpPr>
            <p:spPr>
              <a:xfrm>
                <a:off x="6795900" y="2650475"/>
                <a:ext cx="10230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902" fill="none" extrusionOk="0">
                    <a:moveTo>
                      <a:pt x="4092" y="901"/>
                    </a:moveTo>
                    <a:lnTo>
                      <a:pt x="4092" y="0"/>
                    </a:lnTo>
                    <a:lnTo>
                      <a:pt x="0" y="0"/>
                    </a:lnTo>
                    <a:lnTo>
                      <a:pt x="0" y="901"/>
                    </a:lnTo>
                    <a:lnTo>
                      <a:pt x="4092" y="90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Google Shape;676;p37">
                <a:extLst>
                  <a:ext uri="{FF2B5EF4-FFF2-40B4-BE49-F238E27FC236}">
                    <a16:creationId xmlns:a16="http://schemas.microsoft.com/office/drawing/2014/main" id="{1073F5F5-73D1-EF47-9248-369956D75183}"/>
                  </a:ext>
                </a:extLst>
              </p:cNvPr>
              <p:cNvSpPr/>
              <p:nvPr/>
            </p:nvSpPr>
            <p:spPr>
              <a:xfrm>
                <a:off x="6795900" y="2696125"/>
                <a:ext cx="102300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195" fill="none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0" y="171"/>
                    </a:lnTo>
                    <a:lnTo>
                      <a:pt x="24" y="318"/>
                    </a:lnTo>
                    <a:lnTo>
                      <a:pt x="98" y="464"/>
                    </a:lnTo>
                    <a:lnTo>
                      <a:pt x="195" y="585"/>
                    </a:lnTo>
                    <a:lnTo>
                      <a:pt x="341" y="659"/>
                    </a:lnTo>
                    <a:lnTo>
                      <a:pt x="1875" y="1170"/>
                    </a:lnTo>
                    <a:lnTo>
                      <a:pt x="1875" y="1170"/>
                    </a:lnTo>
                    <a:lnTo>
                      <a:pt x="2046" y="1194"/>
                    </a:lnTo>
                    <a:lnTo>
                      <a:pt x="2046" y="1194"/>
                    </a:lnTo>
                    <a:lnTo>
                      <a:pt x="2216" y="1170"/>
                    </a:lnTo>
                    <a:lnTo>
                      <a:pt x="3751" y="659"/>
                    </a:lnTo>
                    <a:lnTo>
                      <a:pt x="3751" y="659"/>
                    </a:lnTo>
                    <a:lnTo>
                      <a:pt x="3897" y="585"/>
                    </a:lnTo>
                    <a:lnTo>
                      <a:pt x="3994" y="464"/>
                    </a:lnTo>
                    <a:lnTo>
                      <a:pt x="4067" y="318"/>
                    </a:lnTo>
                    <a:lnTo>
                      <a:pt x="4092" y="171"/>
                    </a:lnTo>
                    <a:lnTo>
                      <a:pt x="4092" y="1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Google Shape;677;p37">
                <a:extLst>
                  <a:ext uri="{FF2B5EF4-FFF2-40B4-BE49-F238E27FC236}">
                    <a16:creationId xmlns:a16="http://schemas.microsoft.com/office/drawing/2014/main" id="{30CF9606-96A9-F146-902D-68D6717DE0AE}"/>
                  </a:ext>
                </a:extLst>
              </p:cNvPr>
              <p:cNvSpPr/>
              <p:nvPr/>
            </p:nvSpPr>
            <p:spPr>
              <a:xfrm>
                <a:off x="6784925" y="2459275"/>
                <a:ext cx="35350" cy="1668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6675" fill="none" extrusionOk="0">
                    <a:moveTo>
                      <a:pt x="1413" y="6674"/>
                    </a:moveTo>
                    <a:lnTo>
                      <a:pt x="1413" y="6674"/>
                    </a:lnTo>
                    <a:lnTo>
                      <a:pt x="585" y="2850"/>
                    </a:lnTo>
                    <a:lnTo>
                      <a:pt x="1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Google Shape;678;p37">
                <a:extLst>
                  <a:ext uri="{FF2B5EF4-FFF2-40B4-BE49-F238E27FC236}">
                    <a16:creationId xmlns:a16="http://schemas.microsoft.com/office/drawing/2014/main" id="{FD588234-6561-9640-999E-789E5EA068E2}"/>
                  </a:ext>
                </a:extLst>
              </p:cNvPr>
              <p:cNvSpPr/>
              <p:nvPr/>
            </p:nvSpPr>
            <p:spPr>
              <a:xfrm>
                <a:off x="6718575" y="2318625"/>
                <a:ext cx="256950" cy="307525"/>
              </a:xfrm>
              <a:custGeom>
                <a:avLst/>
                <a:gdLst/>
                <a:ahLst/>
                <a:cxnLst/>
                <a:rect l="l" t="t" r="r" b="b"/>
                <a:pathLst>
                  <a:path w="10278" h="12301" fill="none" extrusionOk="0">
                    <a:moveTo>
                      <a:pt x="7185" y="12300"/>
                    </a:moveTo>
                    <a:lnTo>
                      <a:pt x="7185" y="12300"/>
                    </a:lnTo>
                    <a:lnTo>
                      <a:pt x="7307" y="11764"/>
                    </a:lnTo>
                    <a:lnTo>
                      <a:pt x="7477" y="11253"/>
                    </a:lnTo>
                    <a:lnTo>
                      <a:pt x="7672" y="10766"/>
                    </a:lnTo>
                    <a:lnTo>
                      <a:pt x="7891" y="10327"/>
                    </a:lnTo>
                    <a:lnTo>
                      <a:pt x="8135" y="9913"/>
                    </a:lnTo>
                    <a:lnTo>
                      <a:pt x="8378" y="9499"/>
                    </a:lnTo>
                    <a:lnTo>
                      <a:pt x="8914" y="8720"/>
                    </a:lnTo>
                    <a:lnTo>
                      <a:pt x="9182" y="8330"/>
                    </a:lnTo>
                    <a:lnTo>
                      <a:pt x="9425" y="7941"/>
                    </a:lnTo>
                    <a:lnTo>
                      <a:pt x="9645" y="7551"/>
                    </a:lnTo>
                    <a:lnTo>
                      <a:pt x="9864" y="7113"/>
                    </a:lnTo>
                    <a:lnTo>
                      <a:pt x="10034" y="6674"/>
                    </a:lnTo>
                    <a:lnTo>
                      <a:pt x="10156" y="6187"/>
                    </a:lnTo>
                    <a:lnTo>
                      <a:pt x="10229" y="5676"/>
                    </a:lnTo>
                    <a:lnTo>
                      <a:pt x="10253" y="5408"/>
                    </a:lnTo>
                    <a:lnTo>
                      <a:pt x="10278" y="5140"/>
                    </a:lnTo>
                    <a:lnTo>
                      <a:pt x="10278" y="5140"/>
                    </a:lnTo>
                    <a:lnTo>
                      <a:pt x="10229" y="4604"/>
                    </a:lnTo>
                    <a:lnTo>
                      <a:pt x="10156" y="4093"/>
                    </a:lnTo>
                    <a:lnTo>
                      <a:pt x="10034" y="3605"/>
                    </a:lnTo>
                    <a:lnTo>
                      <a:pt x="9864" y="3143"/>
                    </a:lnTo>
                    <a:lnTo>
                      <a:pt x="9645" y="2680"/>
                    </a:lnTo>
                    <a:lnTo>
                      <a:pt x="9401" y="2266"/>
                    </a:lnTo>
                    <a:lnTo>
                      <a:pt x="9084" y="1876"/>
                    </a:lnTo>
                    <a:lnTo>
                      <a:pt x="8768" y="1511"/>
                    </a:lnTo>
                    <a:lnTo>
                      <a:pt x="8402" y="1170"/>
                    </a:lnTo>
                    <a:lnTo>
                      <a:pt x="8013" y="878"/>
                    </a:lnTo>
                    <a:lnTo>
                      <a:pt x="7574" y="634"/>
                    </a:lnTo>
                    <a:lnTo>
                      <a:pt x="7136" y="415"/>
                    </a:lnTo>
                    <a:lnTo>
                      <a:pt x="6673" y="244"/>
                    </a:lnTo>
                    <a:lnTo>
                      <a:pt x="6162" y="98"/>
                    </a:lnTo>
                    <a:lnTo>
                      <a:pt x="5675" y="25"/>
                    </a:lnTo>
                    <a:lnTo>
                      <a:pt x="5139" y="1"/>
                    </a:lnTo>
                    <a:lnTo>
                      <a:pt x="5139" y="1"/>
                    </a:lnTo>
                    <a:lnTo>
                      <a:pt x="4603" y="25"/>
                    </a:lnTo>
                    <a:lnTo>
                      <a:pt x="4116" y="98"/>
                    </a:lnTo>
                    <a:lnTo>
                      <a:pt x="3605" y="244"/>
                    </a:lnTo>
                    <a:lnTo>
                      <a:pt x="3142" y="415"/>
                    </a:lnTo>
                    <a:lnTo>
                      <a:pt x="2703" y="634"/>
                    </a:lnTo>
                    <a:lnTo>
                      <a:pt x="2265" y="878"/>
                    </a:lnTo>
                    <a:lnTo>
                      <a:pt x="1875" y="1170"/>
                    </a:lnTo>
                    <a:lnTo>
                      <a:pt x="1510" y="1511"/>
                    </a:lnTo>
                    <a:lnTo>
                      <a:pt x="1193" y="1876"/>
                    </a:lnTo>
                    <a:lnTo>
                      <a:pt x="877" y="2266"/>
                    </a:lnTo>
                    <a:lnTo>
                      <a:pt x="633" y="2680"/>
                    </a:lnTo>
                    <a:lnTo>
                      <a:pt x="414" y="3143"/>
                    </a:lnTo>
                    <a:lnTo>
                      <a:pt x="244" y="3605"/>
                    </a:lnTo>
                    <a:lnTo>
                      <a:pt x="122" y="4093"/>
                    </a:lnTo>
                    <a:lnTo>
                      <a:pt x="49" y="4604"/>
                    </a:lnTo>
                    <a:lnTo>
                      <a:pt x="0" y="5140"/>
                    </a:lnTo>
                    <a:lnTo>
                      <a:pt x="0" y="5140"/>
                    </a:lnTo>
                    <a:lnTo>
                      <a:pt x="24" y="5408"/>
                    </a:lnTo>
                    <a:lnTo>
                      <a:pt x="49" y="5676"/>
                    </a:lnTo>
                    <a:lnTo>
                      <a:pt x="122" y="6187"/>
                    </a:lnTo>
                    <a:lnTo>
                      <a:pt x="244" y="6674"/>
                    </a:lnTo>
                    <a:lnTo>
                      <a:pt x="414" y="7113"/>
                    </a:lnTo>
                    <a:lnTo>
                      <a:pt x="633" y="7551"/>
                    </a:lnTo>
                    <a:lnTo>
                      <a:pt x="852" y="7941"/>
                    </a:lnTo>
                    <a:lnTo>
                      <a:pt x="1096" y="8330"/>
                    </a:lnTo>
                    <a:lnTo>
                      <a:pt x="1364" y="8720"/>
                    </a:lnTo>
                    <a:lnTo>
                      <a:pt x="1900" y="9499"/>
                    </a:lnTo>
                    <a:lnTo>
                      <a:pt x="2143" y="9913"/>
                    </a:lnTo>
                    <a:lnTo>
                      <a:pt x="2387" y="10327"/>
                    </a:lnTo>
                    <a:lnTo>
                      <a:pt x="2606" y="10766"/>
                    </a:lnTo>
                    <a:lnTo>
                      <a:pt x="2801" y="11253"/>
                    </a:lnTo>
                    <a:lnTo>
                      <a:pt x="2971" y="11764"/>
                    </a:lnTo>
                    <a:lnTo>
                      <a:pt x="3093" y="12300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Google Shape;679;p37">
                <a:extLst>
                  <a:ext uri="{FF2B5EF4-FFF2-40B4-BE49-F238E27FC236}">
                    <a16:creationId xmlns:a16="http://schemas.microsoft.com/office/drawing/2014/main" id="{E93446CE-7982-8241-9752-5039BD065DCF}"/>
                  </a:ext>
                </a:extLst>
              </p:cNvPr>
              <p:cNvSpPr/>
              <p:nvPr/>
            </p:nvSpPr>
            <p:spPr>
              <a:xfrm>
                <a:off x="6873825" y="2459275"/>
                <a:ext cx="35350" cy="1668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6675" fill="none" extrusionOk="0">
                    <a:moveTo>
                      <a:pt x="1413" y="1"/>
                    </a:moveTo>
                    <a:lnTo>
                      <a:pt x="1413" y="1"/>
                    </a:lnTo>
                    <a:lnTo>
                      <a:pt x="829" y="2850"/>
                    </a:lnTo>
                    <a:lnTo>
                      <a:pt x="1" y="6674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Google Shape;680;p37">
                <a:extLst>
                  <a:ext uri="{FF2B5EF4-FFF2-40B4-BE49-F238E27FC236}">
                    <a16:creationId xmlns:a16="http://schemas.microsoft.com/office/drawing/2014/main" id="{279A2428-017D-DB45-BAFA-CBD3D5F322F1}"/>
                  </a:ext>
                </a:extLst>
              </p:cNvPr>
              <p:cNvSpPr/>
              <p:nvPr/>
            </p:nvSpPr>
            <p:spPr>
              <a:xfrm>
                <a:off x="6801975" y="2453200"/>
                <a:ext cx="90150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3606" h="780" fill="none" extrusionOk="0">
                    <a:moveTo>
                      <a:pt x="1" y="73"/>
                    </a:moveTo>
                    <a:lnTo>
                      <a:pt x="829" y="780"/>
                    </a:lnTo>
                    <a:lnTo>
                      <a:pt x="1657" y="73"/>
                    </a:lnTo>
                    <a:lnTo>
                      <a:pt x="1657" y="73"/>
                    </a:lnTo>
                    <a:lnTo>
                      <a:pt x="1730" y="25"/>
                    </a:lnTo>
                    <a:lnTo>
                      <a:pt x="1803" y="0"/>
                    </a:lnTo>
                    <a:lnTo>
                      <a:pt x="1876" y="25"/>
                    </a:lnTo>
                    <a:lnTo>
                      <a:pt x="1949" y="73"/>
                    </a:lnTo>
                    <a:lnTo>
                      <a:pt x="2777" y="780"/>
                    </a:lnTo>
                    <a:lnTo>
                      <a:pt x="3605" y="73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Google Shape;681;p37">
                <a:extLst>
                  <a:ext uri="{FF2B5EF4-FFF2-40B4-BE49-F238E27FC236}">
                    <a16:creationId xmlns:a16="http://schemas.microsoft.com/office/drawing/2014/main" id="{4F0F97F0-C20F-B249-92E7-902AEBB547D1}"/>
                  </a:ext>
                </a:extLst>
              </p:cNvPr>
              <p:cNvSpPr/>
              <p:nvPr/>
            </p:nvSpPr>
            <p:spPr>
              <a:xfrm>
                <a:off x="6795900" y="2628550"/>
                <a:ext cx="1023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" fill="none" extrusionOk="0">
                    <a:moveTo>
                      <a:pt x="0" y="1"/>
                    </a:moveTo>
                    <a:lnTo>
                      <a:pt x="4092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9" name="Google Shape;678;p37">
              <a:extLst>
                <a:ext uri="{FF2B5EF4-FFF2-40B4-BE49-F238E27FC236}">
                  <a16:creationId xmlns:a16="http://schemas.microsoft.com/office/drawing/2014/main" id="{8EFC9425-0903-A84C-ACCD-11473B40E375}"/>
                </a:ext>
              </a:extLst>
            </p:cNvPr>
            <p:cNvSpPr/>
            <p:nvPr/>
          </p:nvSpPr>
          <p:spPr>
            <a:xfrm>
              <a:off x="4348904" y="2992389"/>
              <a:ext cx="280246" cy="28758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38100" cap="rnd" cmpd="thinThick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16" name="Google Shape;198;p29">
            <a:extLst>
              <a:ext uri="{FF2B5EF4-FFF2-40B4-BE49-F238E27FC236}">
                <a16:creationId xmlns:a16="http://schemas.microsoft.com/office/drawing/2014/main" id="{AE58CD2D-6A28-5143-BEF2-824F6DE1ACAC}"/>
              </a:ext>
            </a:extLst>
          </p:cNvPr>
          <p:cNvSpPr txBox="1">
            <a:spLocks/>
          </p:cNvSpPr>
          <p:nvPr/>
        </p:nvSpPr>
        <p:spPr>
          <a:xfrm>
            <a:off x="5826514" y="1324500"/>
            <a:ext cx="2472457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Evaluate the consequences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Ask yourself “what are the resulting </a:t>
            </a:r>
            <a:r>
              <a:rPr lang="en-US" sz="1200" b="1" i="1" dirty="0"/>
              <a:t>classes</a:t>
            </a:r>
            <a:r>
              <a:rPr lang="en-US" sz="1200" dirty="0"/>
              <a:t> and </a:t>
            </a:r>
            <a:r>
              <a:rPr lang="en-US" sz="1200" b="1" i="1" dirty="0"/>
              <a:t>methods</a:t>
            </a:r>
            <a:r>
              <a:rPr lang="en-US" sz="1200" dirty="0"/>
              <a:t> from this implementation?”</a:t>
            </a:r>
          </a:p>
        </p:txBody>
      </p:sp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4DA4E062-3E96-874C-986C-9A1424CA7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48" y="1172963"/>
            <a:ext cx="282388" cy="2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2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477078" y="437323"/>
            <a:ext cx="8189844" cy="1089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Practice – </a:t>
            </a:r>
            <a:r>
              <a:rPr lang="en" dirty="0"/>
              <a:t>Triangles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" name="Google Shape;109;p19">
            <a:extLst>
              <a:ext uri="{FF2B5EF4-FFF2-40B4-BE49-F238E27FC236}">
                <a16:creationId xmlns:a16="http://schemas.microsoft.com/office/drawing/2014/main" id="{E4EBC9ED-1A3B-E445-A612-F8BC677AA041}"/>
              </a:ext>
            </a:extLst>
          </p:cNvPr>
          <p:cNvSpPr txBox="1">
            <a:spLocks/>
          </p:cNvSpPr>
          <p:nvPr/>
        </p:nvSpPr>
        <p:spPr>
          <a:xfrm>
            <a:off x="620201" y="1526596"/>
            <a:ext cx="8189843" cy="3077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sz="2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A side has a distance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A side has endpoints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3 points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3 sides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Perimeter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Get Sides touching a point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Get sides opposite a point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The angle of 2 sides touching a point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3 angles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Right Triangle</a:t>
            </a:r>
          </a:p>
          <a:p>
            <a:pPr indent="-457200" algn="l">
              <a:spcBef>
                <a:spcPts val="600"/>
              </a:spcBef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259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745FB0-6233-4A49-80AE-9C3E66182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63" t="3338" r="7014" b="9175"/>
          <a:stretch/>
        </p:blipFill>
        <p:spPr>
          <a:xfrm>
            <a:off x="6933537" y="381224"/>
            <a:ext cx="1796995" cy="2398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B634A8-9F2A-644D-BA1A-47F100949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DC801-4617-434F-8E0F-C9A072A72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Draw 6 test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03388-39EB-0447-8ECF-6CFF2E10EC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8048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ctrTitle" idx="4294967295"/>
          </p:nvPr>
        </p:nvSpPr>
        <p:spPr>
          <a:xfrm>
            <a:off x="1802250" y="1749319"/>
            <a:ext cx="55395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999999"/>
                </a:solidFill>
              </a:rPr>
              <a:t>thanks!</a:t>
            </a:r>
            <a:endParaRPr sz="2400" i="1">
              <a:solidFill>
                <a:srgbClr val="999999"/>
              </a:solidFill>
            </a:endParaRPr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4294967295"/>
          </p:nvPr>
        </p:nvSpPr>
        <p:spPr>
          <a:xfrm>
            <a:off x="1802250" y="1945013"/>
            <a:ext cx="5539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sz="48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0" name="Google Shape;280;p34"/>
          <p:cNvSpPr txBox="1">
            <a:spLocks noGrp="1"/>
          </p:cNvSpPr>
          <p:nvPr>
            <p:ph type="body" idx="4294967295"/>
          </p:nvPr>
        </p:nvSpPr>
        <p:spPr>
          <a:xfrm>
            <a:off x="1802250" y="2936888"/>
            <a:ext cx="55395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Please connect through LinkedIn &amp; Twitter</a:t>
            </a:r>
            <a:endParaRPr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@</a:t>
            </a:r>
            <a:r>
              <a:rPr lang="en" sz="1800" dirty="0" err="1"/>
              <a:t>LlewellynFalco</a:t>
            </a:r>
            <a:endParaRPr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err="1"/>
              <a:t>Llewellyn.Falco@gmail.com</a:t>
            </a:r>
            <a:endParaRPr sz="1800" dirty="0"/>
          </a:p>
        </p:txBody>
      </p:sp>
      <p:sp>
        <p:nvSpPr>
          <p:cNvPr id="286" name="Google Shape;286;p3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81BF57-A987-B740-91F1-963E6B7C5BD5}"/>
              </a:ext>
            </a:extLst>
          </p:cNvPr>
          <p:cNvSpPr/>
          <p:nvPr/>
        </p:nvSpPr>
        <p:spPr>
          <a:xfrm>
            <a:off x="6163212" y="4542979"/>
            <a:ext cx="2763898" cy="270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Clr>
                <a:srgbClr val="1D1D1B"/>
              </a:buClr>
              <a:buSzPts val="2400"/>
            </a:pPr>
            <a:r>
              <a:rPr lang="en-US" sz="1100" dirty="0">
                <a:solidFill>
                  <a:srgbClr val="1D1D1B"/>
                </a:solidFill>
              </a:rPr>
              <a:t>Presentation template by </a:t>
            </a:r>
            <a:r>
              <a:rPr lang="en-US" sz="1100" u="sng" dirty="0">
                <a:solidFill>
                  <a:srgbClr val="1D1D1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lang="en-US" sz="1100" dirty="0">
              <a:solidFill>
                <a:srgbClr val="1D1D1B"/>
              </a:solidFill>
            </a:endParaRPr>
          </a:p>
        </p:txBody>
      </p:sp>
      <p:pic>
        <p:nvPicPr>
          <p:cNvPr id="4" name="Picture 3" descr="A person wearing headphones&#10;&#10;Description automatically generated">
            <a:extLst>
              <a:ext uri="{FF2B5EF4-FFF2-40B4-BE49-F238E27FC236}">
                <a16:creationId xmlns:a16="http://schemas.microsoft.com/office/drawing/2014/main" id="{317CBFF4-A72E-7C44-833F-93D4F4D4206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75653" y="513794"/>
            <a:ext cx="1192694" cy="1192694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Testing Circle</a:t>
            </a:r>
            <a:endParaRPr dirty="0"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10C3E3-FEF0-D44E-9061-919F387CA56A}"/>
              </a:ext>
            </a:extLst>
          </p:cNvPr>
          <p:cNvGrpSpPr/>
          <p:nvPr/>
        </p:nvGrpSpPr>
        <p:grpSpPr>
          <a:xfrm>
            <a:off x="1232459" y="911781"/>
            <a:ext cx="7235680" cy="3586562"/>
            <a:chOff x="59644" y="209550"/>
            <a:chExt cx="9647573" cy="4782082"/>
          </a:xfrm>
        </p:grpSpPr>
        <p:sp>
          <p:nvSpPr>
            <p:cNvPr id="5" name="Curved Down Arrow 4">
              <a:extLst>
                <a:ext uri="{FF2B5EF4-FFF2-40B4-BE49-F238E27FC236}">
                  <a16:creationId xmlns:a16="http://schemas.microsoft.com/office/drawing/2014/main" id="{68C9882F-C6BD-3645-80AE-32C1957AF8A6}"/>
                </a:ext>
              </a:extLst>
            </p:cNvPr>
            <p:cNvSpPr/>
            <p:nvPr/>
          </p:nvSpPr>
          <p:spPr bwMode="auto">
            <a:xfrm rot="16200000">
              <a:off x="1975038" y="2384961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6" name="Curved Down Arrow 5">
              <a:extLst>
                <a:ext uri="{FF2B5EF4-FFF2-40B4-BE49-F238E27FC236}">
                  <a16:creationId xmlns:a16="http://schemas.microsoft.com/office/drawing/2014/main" id="{3658348F-EC4C-034C-AF55-20DB84672446}"/>
                </a:ext>
              </a:extLst>
            </p:cNvPr>
            <p:cNvSpPr/>
            <p:nvPr/>
          </p:nvSpPr>
          <p:spPr bwMode="auto">
            <a:xfrm rot="5400000">
              <a:off x="4943704" y="2384962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7" name="Curved Down Arrow 6">
              <a:extLst>
                <a:ext uri="{FF2B5EF4-FFF2-40B4-BE49-F238E27FC236}">
                  <a16:creationId xmlns:a16="http://schemas.microsoft.com/office/drawing/2014/main" id="{C882CB66-D8AD-A346-A705-6F49BB3321EA}"/>
                </a:ext>
              </a:extLst>
            </p:cNvPr>
            <p:cNvSpPr/>
            <p:nvPr/>
          </p:nvSpPr>
          <p:spPr bwMode="auto">
            <a:xfrm>
              <a:off x="3466927" y="913338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6AD0BB-E3E7-A54F-A9F1-D84CFEB93B70}"/>
                </a:ext>
              </a:extLst>
            </p:cNvPr>
            <p:cNvSpPr txBox="1"/>
            <p:nvPr/>
          </p:nvSpPr>
          <p:spPr>
            <a:xfrm>
              <a:off x="5486400" y="1428750"/>
              <a:ext cx="1123320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English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A53CB5-5D49-8C41-A4C8-0A144BA98D49}"/>
                </a:ext>
              </a:extLst>
            </p:cNvPr>
            <p:cNvSpPr txBox="1"/>
            <p:nvPr/>
          </p:nvSpPr>
          <p:spPr>
            <a:xfrm>
              <a:off x="5506080" y="3820168"/>
              <a:ext cx="669415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Code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5CF9EB-4A00-C845-A859-FA4CB57EC65B}"/>
                </a:ext>
              </a:extLst>
            </p:cNvPr>
            <p:cNvSpPr txBox="1"/>
            <p:nvPr/>
          </p:nvSpPr>
          <p:spPr>
            <a:xfrm>
              <a:off x="2522261" y="3867149"/>
              <a:ext cx="914401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Result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D494B2-3FBC-F54F-8785-890C72E437C4}"/>
                </a:ext>
              </a:extLst>
            </p:cNvPr>
            <p:cNvSpPr txBox="1"/>
            <p:nvPr/>
          </p:nvSpPr>
          <p:spPr>
            <a:xfrm>
              <a:off x="2133600" y="1442273"/>
              <a:ext cx="1295400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Whiteboard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80346E1-4575-8241-8F69-5A9EE8436D7D}"/>
                </a:ext>
              </a:extLst>
            </p:cNvPr>
            <p:cNvGrpSpPr/>
            <p:nvPr/>
          </p:nvGrpSpPr>
          <p:grpSpPr>
            <a:xfrm>
              <a:off x="1066800" y="209550"/>
              <a:ext cx="1010652" cy="2101516"/>
              <a:chOff x="635115" y="-227609"/>
              <a:chExt cx="1010652" cy="210151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0A64F6A-3ECD-7948-A11E-A6A1ACA326B9}"/>
                  </a:ext>
                </a:extLst>
              </p:cNvPr>
              <p:cNvSpPr/>
              <p:nvPr/>
            </p:nvSpPr>
            <p:spPr bwMode="auto">
              <a:xfrm>
                <a:off x="635115" y="29065"/>
                <a:ext cx="1010652" cy="1138989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chemeClr val="accent2"/>
                  </a:solidFill>
                  <a:latin typeface="+mj-lt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F4CF6E4-A7DE-D045-8421-9532C0AFAEEC}"/>
                  </a:ext>
                </a:extLst>
              </p:cNvPr>
              <p:cNvCxnSpPr/>
              <p:nvPr/>
            </p:nvCxnSpPr>
            <p:spPr bwMode="auto">
              <a:xfrm>
                <a:off x="1140441" y="-227609"/>
                <a:ext cx="0" cy="25667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9C7E8A3-345D-5F40-8664-3BE4209D1889}"/>
                  </a:ext>
                </a:extLst>
              </p:cNvPr>
              <p:cNvCxnSpPr/>
              <p:nvPr/>
            </p:nvCxnSpPr>
            <p:spPr bwMode="auto">
              <a:xfrm flipV="1">
                <a:off x="819599" y="1168054"/>
                <a:ext cx="184484" cy="70585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DCA3A8B-60F2-BA45-9FB7-7D2F21568DB6}"/>
                  </a:ext>
                </a:extLst>
              </p:cNvPr>
              <p:cNvCxnSpPr/>
              <p:nvPr/>
            </p:nvCxnSpPr>
            <p:spPr bwMode="auto">
              <a:xfrm flipV="1">
                <a:off x="1140441" y="1168054"/>
                <a:ext cx="0" cy="52939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85766C7-4B24-9A42-B9FB-2B3206188581}"/>
                  </a:ext>
                </a:extLst>
              </p:cNvPr>
              <p:cNvCxnSpPr/>
              <p:nvPr/>
            </p:nvCxnSpPr>
            <p:spPr bwMode="auto">
              <a:xfrm flipH="1" flipV="1">
                <a:off x="1276799" y="1168054"/>
                <a:ext cx="176463" cy="70585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4327798-5C47-6947-BDE1-DCF46BBB3C85}"/>
                  </a:ext>
                </a:extLst>
              </p:cNvPr>
              <p:cNvCxnSpPr/>
              <p:nvPr/>
            </p:nvCxnSpPr>
            <p:spPr bwMode="auto">
              <a:xfrm>
                <a:off x="1140441" y="173520"/>
                <a:ext cx="0" cy="842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D2446D0-D8F7-9645-90E7-B50BA12954A7}"/>
                  </a:ext>
                </a:extLst>
              </p:cNvPr>
              <p:cNvCxnSpPr/>
              <p:nvPr/>
            </p:nvCxnSpPr>
            <p:spPr bwMode="auto">
              <a:xfrm flipV="1">
                <a:off x="762000" y="598559"/>
                <a:ext cx="691262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A246317-415E-F14B-B831-D6C701ACBC8E}"/>
                  </a:ext>
                </a:extLst>
              </p:cNvPr>
              <p:cNvCxnSpPr/>
              <p:nvPr/>
            </p:nvCxnSpPr>
            <p:spPr bwMode="auto">
              <a:xfrm flipV="1">
                <a:off x="1140441" y="380254"/>
                <a:ext cx="224589" cy="218123"/>
              </a:xfrm>
              <a:prstGeom prst="line">
                <a:avLst/>
              </a:prstGeom>
              <a:ln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AE3291-6CB5-AD49-A525-F16206E2471B}"/>
                </a:ext>
              </a:extLst>
            </p:cNvPr>
            <p:cNvSpPr txBox="1"/>
            <p:nvPr/>
          </p:nvSpPr>
          <p:spPr>
            <a:xfrm>
              <a:off x="5714999" y="666750"/>
              <a:ext cx="2932044" cy="677108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00B050"/>
                  </a:solidFill>
                  <a:latin typeface="+mj-lt"/>
                </a:rPr>
                <a:t>// Create side (0,0) – (3,4)</a:t>
              </a:r>
            </a:p>
            <a:p>
              <a:r>
                <a:rPr lang="en-US" sz="1350" dirty="0">
                  <a:solidFill>
                    <a:srgbClr val="00B050"/>
                  </a:solidFill>
                  <a:latin typeface="+mj-lt"/>
                </a:rPr>
                <a:t>// Verify length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AE37F8-E8CC-104A-80E4-FE4E61C42651}"/>
                </a:ext>
              </a:extLst>
            </p:cNvPr>
            <p:cNvSpPr txBox="1"/>
            <p:nvPr/>
          </p:nvSpPr>
          <p:spPr>
            <a:xfrm>
              <a:off x="5482020" y="4376079"/>
              <a:ext cx="4225197" cy="615553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Side s = new Side(0,0,3,4);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Approvals.Verify(s + “ length = “ +s.Length);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634C45-C2C2-6B49-8C6A-A3186393EBE7}"/>
                </a:ext>
              </a:extLst>
            </p:cNvPr>
            <p:cNvSpPr txBox="1"/>
            <p:nvPr/>
          </p:nvSpPr>
          <p:spPr>
            <a:xfrm>
              <a:off x="59644" y="4400549"/>
              <a:ext cx="3483064" cy="43088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Side (0,0) – (3,4) length = 5</a:t>
              </a:r>
            </a:p>
          </p:txBody>
        </p:sp>
        <p:sp>
          <p:nvSpPr>
            <p:cNvPr id="16" name="Curved Down Arrow 15">
              <a:extLst>
                <a:ext uri="{FF2B5EF4-FFF2-40B4-BE49-F238E27FC236}">
                  <a16:creationId xmlns:a16="http://schemas.microsoft.com/office/drawing/2014/main" id="{89E550DD-EEA0-FF4C-B6AE-22981F34E95D}"/>
                </a:ext>
              </a:extLst>
            </p:cNvPr>
            <p:cNvSpPr/>
            <p:nvPr/>
          </p:nvSpPr>
          <p:spPr bwMode="auto">
            <a:xfrm rot="10800000">
              <a:off x="3442867" y="3769457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97E986-CE69-1D49-A0C1-61E73DCE4502}"/>
                </a:ext>
              </a:extLst>
            </p:cNvPr>
            <p:cNvSpPr txBox="1"/>
            <p:nvPr/>
          </p:nvSpPr>
          <p:spPr>
            <a:xfrm>
              <a:off x="2860876" y="2495550"/>
              <a:ext cx="3314617" cy="6771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Testing Circle</a:t>
              </a:r>
            </a:p>
          </p:txBody>
        </p:sp>
      </p:grpSp>
      <p:sp>
        <p:nvSpPr>
          <p:cNvPr id="26" name="Curved Down Arrow 25">
            <a:extLst>
              <a:ext uri="{FF2B5EF4-FFF2-40B4-BE49-F238E27FC236}">
                <a16:creationId xmlns:a16="http://schemas.microsoft.com/office/drawing/2014/main" id="{F7F96EDD-81FF-D84A-8347-0E5C57DEC0DD}"/>
              </a:ext>
            </a:extLst>
          </p:cNvPr>
          <p:cNvSpPr/>
          <p:nvPr/>
        </p:nvSpPr>
        <p:spPr bwMode="auto">
          <a:xfrm>
            <a:off x="3789630" y="1433651"/>
            <a:ext cx="1529365" cy="685800"/>
          </a:xfrm>
          <a:prstGeom prst="curvedDownArrow">
            <a:avLst/>
          </a:prstGeom>
          <a:solidFill>
            <a:srgbClr val="AD4AF8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58281C-4283-6041-AEE6-FF1039AB5673}"/>
              </a:ext>
            </a:extLst>
          </p:cNvPr>
          <p:cNvGrpSpPr/>
          <p:nvPr/>
        </p:nvGrpSpPr>
        <p:grpSpPr>
          <a:xfrm>
            <a:off x="5819347" y="485462"/>
            <a:ext cx="1853662" cy="746416"/>
            <a:chOff x="5819347" y="485462"/>
            <a:chExt cx="1853662" cy="746416"/>
          </a:xfrm>
        </p:grpSpPr>
        <p:sp>
          <p:nvSpPr>
            <p:cNvPr id="2" name="Line Callout 1 (Border and Accent Bar) 1">
              <a:extLst>
                <a:ext uri="{FF2B5EF4-FFF2-40B4-BE49-F238E27FC236}">
                  <a16:creationId xmlns:a16="http://schemas.microsoft.com/office/drawing/2014/main" id="{DE202B3E-3385-1549-8DC5-D13E056E986D}"/>
                </a:ext>
              </a:extLst>
            </p:cNvPr>
            <p:cNvSpPr/>
            <p:nvPr/>
          </p:nvSpPr>
          <p:spPr>
            <a:xfrm>
              <a:off x="5819347" y="485462"/>
              <a:ext cx="1853662" cy="399037"/>
            </a:xfrm>
            <a:prstGeom prst="accentBorderCallout1">
              <a:avLst>
                <a:gd name="adj1" fmla="val 45283"/>
                <a:gd name="adj2" fmla="val -8746"/>
                <a:gd name="adj3" fmla="val 248833"/>
                <a:gd name="adj4" fmla="val -5268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Native language</a:t>
              </a:r>
            </a:p>
          </p:txBody>
        </p:sp>
        <p:sp>
          <p:nvSpPr>
            <p:cNvPr id="3" name="Striped Right Arrow 2">
              <a:extLst>
                <a:ext uri="{FF2B5EF4-FFF2-40B4-BE49-F238E27FC236}">
                  <a16:creationId xmlns:a16="http://schemas.microsoft.com/office/drawing/2014/main" id="{20FD78B1-BACB-764D-9BF7-2976BFAB39AD}"/>
                </a:ext>
              </a:extLst>
            </p:cNvPr>
            <p:cNvSpPr/>
            <p:nvPr/>
          </p:nvSpPr>
          <p:spPr>
            <a:xfrm rot="5400000">
              <a:off x="6526313" y="779895"/>
              <a:ext cx="300848" cy="603117"/>
            </a:xfrm>
            <a:prstGeom prst="stripedRightArrow">
              <a:avLst/>
            </a:prstGeom>
            <a:ln w="952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852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5E2D5-5308-2B4A-96B6-BA84DAB27D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70A234CD-3373-AB4A-A30D-FC1C1CE32CA7}"/>
              </a:ext>
            </a:extLst>
          </p:cNvPr>
          <p:cNvSpPr txBox="1">
            <a:spLocks/>
          </p:cNvSpPr>
          <p:nvPr/>
        </p:nvSpPr>
        <p:spPr>
          <a:xfrm>
            <a:off x="7130446" y="4554897"/>
            <a:ext cx="324454" cy="25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algn="r"/>
            <a:fld id="{00000000-1234-1234-1234-123412341234}" type="slidenum">
              <a:rPr lang="uk-UA" smtClean="0"/>
              <a:pPr algn="r"/>
              <a:t>3</a:t>
            </a:fld>
            <a:endParaRPr lang="uk-UA"/>
          </a:p>
        </p:txBody>
      </p:sp>
      <p:sp>
        <p:nvSpPr>
          <p:cNvPr id="15" name="Google Shape;258;p27">
            <a:extLst>
              <a:ext uri="{FF2B5EF4-FFF2-40B4-BE49-F238E27FC236}">
                <a16:creationId xmlns:a16="http://schemas.microsoft.com/office/drawing/2014/main" id="{705BB489-3FE2-944D-B7C6-89EBAE27EDA9}"/>
              </a:ext>
            </a:extLst>
          </p:cNvPr>
          <p:cNvSpPr txBox="1"/>
          <p:nvPr/>
        </p:nvSpPr>
        <p:spPr>
          <a:xfrm>
            <a:off x="1851097" y="985681"/>
            <a:ext cx="4989816" cy="3389908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F3C6C1-4CED-4D46-BAA0-14AB1DA4DDF1}"/>
              </a:ext>
            </a:extLst>
          </p:cNvPr>
          <p:cNvSpPr/>
          <p:nvPr/>
        </p:nvSpPr>
        <p:spPr>
          <a:xfrm>
            <a:off x="2373193" y="3825484"/>
            <a:ext cx="40501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4000" b="1" spc="6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AWARENESS</a:t>
            </a:r>
            <a:endParaRPr lang="en-US" b="1" spc="600" dirty="0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4C60EB0A-5229-E641-AAAE-B55D2BE369E7}"/>
              </a:ext>
            </a:extLst>
          </p:cNvPr>
          <p:cNvSpPr/>
          <p:nvPr/>
        </p:nvSpPr>
        <p:spPr>
          <a:xfrm>
            <a:off x="2026723" y="1132007"/>
            <a:ext cx="738658" cy="3121642"/>
          </a:xfrm>
          <a:prstGeom prst="upArrow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D78CE7-95B4-8747-B3AF-D48F1833F4C0}"/>
              </a:ext>
            </a:extLst>
          </p:cNvPr>
          <p:cNvSpPr/>
          <p:nvPr/>
        </p:nvSpPr>
        <p:spPr>
          <a:xfrm rot="16200000">
            <a:off x="460909" y="2519395"/>
            <a:ext cx="38245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3200" b="1" spc="-15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PROFICIENCY</a:t>
            </a:r>
            <a:endParaRPr lang="en-US" sz="1100" b="1" spc="-150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397ADEB2-FFD5-094A-AB46-6F47194C65AE}"/>
              </a:ext>
            </a:extLst>
          </p:cNvPr>
          <p:cNvSpPr/>
          <p:nvPr/>
        </p:nvSpPr>
        <p:spPr>
          <a:xfrm rot="5400000">
            <a:off x="3414800" y="2061192"/>
            <a:ext cx="697515" cy="2363279"/>
          </a:xfrm>
          <a:prstGeom prst="upArrow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516A44-792A-9E44-A16A-09AE583BCE2E}"/>
              </a:ext>
            </a:extLst>
          </p:cNvPr>
          <p:cNvSpPr/>
          <p:nvPr/>
        </p:nvSpPr>
        <p:spPr>
          <a:xfrm>
            <a:off x="1441303" y="2974633"/>
            <a:ext cx="4050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800" b="1" spc="-15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FLUENCY</a:t>
            </a:r>
            <a:endParaRPr lang="en-US" sz="1100" b="1" spc="-1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225B86-4967-7C44-AE15-07A6F167750B}"/>
              </a:ext>
            </a:extLst>
          </p:cNvPr>
          <p:cNvSpPr/>
          <p:nvPr/>
        </p:nvSpPr>
        <p:spPr>
          <a:xfrm>
            <a:off x="1463481" y="387742"/>
            <a:ext cx="3638912" cy="429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6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Types of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2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</a:t>
            </a:r>
            <a:r>
              <a:rPr lang="en-US" dirty="0"/>
              <a:t>e</a:t>
            </a:r>
            <a:r>
              <a:rPr lang="en" dirty="0"/>
              <a:t>fits of Tests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Specification</a:t>
            </a:r>
          </a:p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Feedback</a:t>
            </a:r>
          </a:p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Regression</a:t>
            </a:r>
          </a:p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Granularity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6" name="Google Shape;378;p37">
            <a:extLst>
              <a:ext uri="{FF2B5EF4-FFF2-40B4-BE49-F238E27FC236}">
                <a16:creationId xmlns:a16="http://schemas.microsoft.com/office/drawing/2014/main" id="{FBE86052-CFBD-A742-A6DE-8EBDE1029278}"/>
              </a:ext>
            </a:extLst>
          </p:cNvPr>
          <p:cNvGrpSpPr/>
          <p:nvPr/>
        </p:nvGrpSpPr>
        <p:grpSpPr>
          <a:xfrm rot="1414613">
            <a:off x="3474543" y="2025852"/>
            <a:ext cx="366458" cy="366437"/>
            <a:chOff x="1923675" y="1633650"/>
            <a:chExt cx="436000" cy="435975"/>
          </a:xfrm>
        </p:grpSpPr>
        <p:sp>
          <p:nvSpPr>
            <p:cNvPr id="7" name="Google Shape;379;p37">
              <a:extLst>
                <a:ext uri="{FF2B5EF4-FFF2-40B4-BE49-F238E27FC236}">
                  <a16:creationId xmlns:a16="http://schemas.microsoft.com/office/drawing/2014/main" id="{0E469509-1C5D-2C42-A9D4-DE019A46DDD1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80;p37">
              <a:extLst>
                <a:ext uri="{FF2B5EF4-FFF2-40B4-BE49-F238E27FC236}">
                  <a16:creationId xmlns:a16="http://schemas.microsoft.com/office/drawing/2014/main" id="{AC6E6045-C27F-AB46-95BD-BBEBFB917329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1;p37">
              <a:extLst>
                <a:ext uri="{FF2B5EF4-FFF2-40B4-BE49-F238E27FC236}">
                  <a16:creationId xmlns:a16="http://schemas.microsoft.com/office/drawing/2014/main" id="{85E2BF3A-2C9B-0D4F-A8EA-FA4C0DFBDEDE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2;p37">
              <a:extLst>
                <a:ext uri="{FF2B5EF4-FFF2-40B4-BE49-F238E27FC236}">
                  <a16:creationId xmlns:a16="http://schemas.microsoft.com/office/drawing/2014/main" id="{C00FC121-EB41-2145-B92F-CCA964A9DDA5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83;p37">
              <a:extLst>
                <a:ext uri="{FF2B5EF4-FFF2-40B4-BE49-F238E27FC236}">
                  <a16:creationId xmlns:a16="http://schemas.microsoft.com/office/drawing/2014/main" id="{747AFDDA-234D-2448-9125-9413300E8579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4;p37">
              <a:extLst>
                <a:ext uri="{FF2B5EF4-FFF2-40B4-BE49-F238E27FC236}">
                  <a16:creationId xmlns:a16="http://schemas.microsoft.com/office/drawing/2014/main" id="{B3B7860E-FC39-4843-B596-93299A49D590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518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388955" y="174681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 for Translating Test Scenarios</a:t>
            </a:r>
            <a:endParaRPr dirty="0"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843109" y="2922345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Verify Effect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Make sure you have the correct </a:t>
            </a:r>
            <a:r>
              <a:rPr lang="en-US" sz="1200" dirty="0"/>
              <a:t>outcome</a:t>
            </a:r>
            <a:endParaRPr lang="en" sz="12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i="1" dirty="0">
                <a:solidFill>
                  <a:srgbClr val="851300"/>
                </a:solidFill>
              </a:rPr>
              <a:t>P</a:t>
            </a:r>
            <a:r>
              <a:rPr lang="en" sz="1100" i="1" dirty="0">
                <a:solidFill>
                  <a:srgbClr val="851300"/>
                </a:solidFill>
              </a:rPr>
              <a:t>lace a ‘X’ at 1,2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i="1" dirty="0">
                <a:solidFill>
                  <a:srgbClr val="00612B"/>
                </a:solidFill>
              </a:rPr>
              <a:t>Check X is at 1,2</a:t>
            </a:r>
            <a:endParaRPr sz="1100" i="1" dirty="0">
              <a:solidFill>
                <a:srgbClr val="00612B"/>
              </a:solidFill>
            </a:endParaRPr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2"/>
          </p:nvPr>
        </p:nvSpPr>
        <p:spPr>
          <a:xfrm>
            <a:off x="3370050" y="2922345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Verify Cause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Make sure it happened for the right reasons</a:t>
            </a:r>
          </a:p>
          <a:p>
            <a:pPr marL="0" indent="0" algn="ctr">
              <a:buNone/>
            </a:pPr>
            <a:r>
              <a:rPr lang="en-US" sz="1200" i="1" dirty="0">
                <a:solidFill>
                  <a:srgbClr val="00612B"/>
                </a:solidFill>
              </a:rPr>
              <a:t>Check 1,2 is blank</a:t>
            </a:r>
            <a:endParaRPr lang="en-US" sz="1200" i="1" dirty="0">
              <a:solidFill>
                <a:srgbClr val="851300"/>
              </a:solidFill>
            </a:endParaRPr>
          </a:p>
          <a:p>
            <a:pPr marL="0" lvl="0" indent="0" algn="ctr">
              <a:spcBef>
                <a:spcPts val="200"/>
              </a:spcBef>
              <a:buNone/>
            </a:pPr>
            <a:r>
              <a:rPr lang="en-US" sz="1200" i="1" dirty="0">
                <a:solidFill>
                  <a:srgbClr val="851300"/>
                </a:solidFill>
              </a:rPr>
              <a:t>Place a ‘X’ at 1,2</a:t>
            </a:r>
          </a:p>
          <a:p>
            <a:pPr marL="0" lvl="0" indent="0" algn="ctr">
              <a:spcBef>
                <a:spcPts val="200"/>
              </a:spcBef>
              <a:buNone/>
            </a:pPr>
            <a:r>
              <a:rPr lang="en-US" sz="1200" i="1" dirty="0">
                <a:solidFill>
                  <a:srgbClr val="851300"/>
                </a:solidFill>
              </a:rPr>
              <a:t>Check X is at 1,2</a:t>
            </a:r>
            <a:endParaRPr sz="1200" i="1" dirty="0">
              <a:solidFill>
                <a:srgbClr val="851300"/>
              </a:solidFill>
            </a:endParaRPr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3"/>
          </p:nvPr>
        </p:nvSpPr>
        <p:spPr>
          <a:xfrm>
            <a:off x="5896991" y="2922345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Complete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The world begins and ends with your test. Make sure it has everything it needs</a:t>
            </a:r>
          </a:p>
          <a:p>
            <a:pPr marL="0" indent="0" algn="ctr">
              <a:buNone/>
            </a:pPr>
            <a:r>
              <a:rPr lang="en-US" sz="1200" i="1" dirty="0">
                <a:solidFill>
                  <a:srgbClr val="00612B"/>
                </a:solidFill>
              </a:rPr>
              <a:t>Create a board</a:t>
            </a:r>
          </a:p>
          <a:p>
            <a:pPr marL="0" indent="0" algn="ctr">
              <a:spcBef>
                <a:spcPts val="200"/>
              </a:spcBef>
              <a:buNone/>
            </a:pPr>
            <a:r>
              <a:rPr lang="en-US" sz="1200" i="1" dirty="0">
                <a:solidFill>
                  <a:srgbClr val="851300"/>
                </a:solidFill>
              </a:rPr>
              <a:t>Check 1,2 is blank</a:t>
            </a:r>
          </a:p>
          <a:p>
            <a:pPr marL="0" lvl="0" indent="0" algn="ctr">
              <a:spcBef>
                <a:spcPts val="200"/>
              </a:spcBef>
              <a:buNone/>
            </a:pPr>
            <a:r>
              <a:rPr lang="en-US" sz="1200" i="1" dirty="0">
                <a:solidFill>
                  <a:srgbClr val="851300"/>
                </a:solidFill>
              </a:rPr>
              <a:t>Place a ‘X’ at 1,2</a:t>
            </a:r>
          </a:p>
          <a:p>
            <a:pPr marL="0" lvl="0" indent="0" algn="ctr">
              <a:spcBef>
                <a:spcPts val="200"/>
              </a:spcBef>
              <a:buNone/>
            </a:pPr>
            <a:r>
              <a:rPr lang="en-US" sz="1200" i="1" dirty="0">
                <a:solidFill>
                  <a:srgbClr val="851300"/>
                </a:solidFill>
              </a:rPr>
              <a:t>Check X is at 1,2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  <p:sp>
        <p:nvSpPr>
          <p:cNvPr id="79" name="Google Shape;450;p37">
            <a:extLst>
              <a:ext uri="{FF2B5EF4-FFF2-40B4-BE49-F238E27FC236}">
                <a16:creationId xmlns:a16="http://schemas.microsoft.com/office/drawing/2014/main" id="{198AEE8B-85B7-6C47-93CB-730943A6EC2B}"/>
              </a:ext>
            </a:extLst>
          </p:cNvPr>
          <p:cNvSpPr/>
          <p:nvPr/>
        </p:nvSpPr>
        <p:spPr>
          <a:xfrm>
            <a:off x="1965549" y="77215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98;p29">
            <a:extLst>
              <a:ext uri="{FF2B5EF4-FFF2-40B4-BE49-F238E27FC236}">
                <a16:creationId xmlns:a16="http://schemas.microsoft.com/office/drawing/2014/main" id="{79FB44A5-D80C-2141-8288-17FF0ED4B699}"/>
              </a:ext>
            </a:extLst>
          </p:cNvPr>
          <p:cNvSpPr txBox="1">
            <a:spLocks/>
          </p:cNvSpPr>
          <p:nvPr/>
        </p:nvSpPr>
        <p:spPr>
          <a:xfrm>
            <a:off x="773156" y="951004"/>
            <a:ext cx="2656704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From the user perspective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You are writing what the user does, not what the program does</a:t>
            </a:r>
          </a:p>
          <a:p>
            <a:pPr marL="0" indent="0" algn="ctr">
              <a:buNone/>
            </a:pPr>
            <a:r>
              <a:rPr lang="en-US" sz="1100" i="1" strike="sngStrike" dirty="0">
                <a:solidFill>
                  <a:srgbClr val="851300"/>
                </a:solidFill>
              </a:rPr>
              <a:t>1.Get Shovel 2. Dig Hole 3. Place Pole…</a:t>
            </a:r>
          </a:p>
          <a:p>
            <a:pPr marL="0" indent="0" algn="ctr">
              <a:buFont typeface="PT Serif"/>
              <a:buNone/>
            </a:pPr>
            <a:r>
              <a:rPr lang="en-US" sz="1100" i="1" dirty="0" err="1">
                <a:solidFill>
                  <a:srgbClr val="00612B"/>
                </a:solidFill>
              </a:rPr>
              <a:t>setupFlagPole</a:t>
            </a:r>
            <a:r>
              <a:rPr lang="en-US" sz="1100" i="1" dirty="0">
                <a:solidFill>
                  <a:srgbClr val="00612B"/>
                </a:solidFill>
              </a:rPr>
              <a:t>()</a:t>
            </a:r>
          </a:p>
        </p:txBody>
      </p:sp>
      <p:sp>
        <p:nvSpPr>
          <p:cNvPr id="92" name="Google Shape;198;p29">
            <a:extLst>
              <a:ext uri="{FF2B5EF4-FFF2-40B4-BE49-F238E27FC236}">
                <a16:creationId xmlns:a16="http://schemas.microsoft.com/office/drawing/2014/main" id="{848143CA-9FC0-7C4D-ABEF-2B3329ECAAC1}"/>
              </a:ext>
            </a:extLst>
          </p:cNvPr>
          <p:cNvSpPr txBox="1">
            <a:spLocks/>
          </p:cNvSpPr>
          <p:nvPr/>
        </p:nvSpPr>
        <p:spPr>
          <a:xfrm>
            <a:off x="4793129" y="951004"/>
            <a:ext cx="3961926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Edit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Improve on your 1</a:t>
            </a:r>
            <a:r>
              <a:rPr lang="en-US" sz="1200" baseline="30000" dirty="0"/>
              <a:t>st</a:t>
            </a:r>
            <a:r>
              <a:rPr lang="en-US" sz="1200" dirty="0"/>
              <a:t> draft.</a:t>
            </a:r>
            <a:br>
              <a:rPr lang="en-US" sz="1200" dirty="0"/>
            </a:br>
            <a:r>
              <a:rPr lang="en-US" sz="1200" dirty="0"/>
              <a:t>The better your English is, the better the code will be.</a:t>
            </a:r>
            <a:br>
              <a:rPr lang="en-US" sz="1200" dirty="0"/>
            </a:br>
            <a:r>
              <a:rPr lang="en-US" sz="1200" dirty="0"/>
              <a:t>There will never be an easier time to refactor </a:t>
            </a:r>
          </a:p>
          <a:p>
            <a:pPr marL="0" indent="0" algn="ctr">
              <a:buFont typeface="PT Serif"/>
              <a:buNone/>
            </a:pPr>
            <a:r>
              <a:rPr lang="en-US" sz="1100" i="1" strike="sngStrike" dirty="0">
                <a:solidFill>
                  <a:srgbClr val="851300"/>
                </a:solidFill>
              </a:rPr>
              <a:t>Ask to make a game for the category of </a:t>
            </a:r>
            <a:r>
              <a:rPr lang="en-US" sz="1100" i="1" strike="sngStrike" dirty="0" err="1">
                <a:solidFill>
                  <a:srgbClr val="851300"/>
                </a:solidFill>
              </a:rPr>
              <a:t>TicTacToe</a:t>
            </a:r>
            <a:endParaRPr lang="en-US" sz="1100" i="1" strike="sngStrike" dirty="0">
              <a:solidFill>
                <a:srgbClr val="851300"/>
              </a:solidFill>
            </a:endParaRPr>
          </a:p>
          <a:p>
            <a:pPr marL="0" indent="0" algn="ctr">
              <a:buFont typeface="PT Serif"/>
              <a:buNone/>
            </a:pPr>
            <a:r>
              <a:rPr lang="en-US" sz="1100" i="1" dirty="0">
                <a:solidFill>
                  <a:srgbClr val="00612B"/>
                </a:solidFill>
              </a:rPr>
              <a:t>Create a </a:t>
            </a:r>
            <a:r>
              <a:rPr lang="en-US" sz="1100" i="1" dirty="0" err="1">
                <a:solidFill>
                  <a:srgbClr val="00612B"/>
                </a:solidFill>
              </a:rPr>
              <a:t>TicTacToe</a:t>
            </a:r>
            <a:r>
              <a:rPr lang="en-US" sz="1100" i="1" dirty="0">
                <a:solidFill>
                  <a:srgbClr val="00612B"/>
                </a:solidFill>
              </a:rPr>
              <a:t> game</a:t>
            </a:r>
          </a:p>
        </p:txBody>
      </p:sp>
      <p:grpSp>
        <p:nvGrpSpPr>
          <p:cNvPr id="90" name="Google Shape;451;p37">
            <a:extLst>
              <a:ext uri="{FF2B5EF4-FFF2-40B4-BE49-F238E27FC236}">
                <a16:creationId xmlns:a16="http://schemas.microsoft.com/office/drawing/2014/main" id="{1C14B683-E343-F241-97D5-9B23EB8D9DB1}"/>
              </a:ext>
            </a:extLst>
          </p:cNvPr>
          <p:cNvGrpSpPr/>
          <p:nvPr/>
        </p:nvGrpSpPr>
        <p:grpSpPr>
          <a:xfrm>
            <a:off x="6623393" y="727921"/>
            <a:ext cx="345971" cy="325505"/>
            <a:chOff x="5972700" y="2330200"/>
            <a:chExt cx="411625" cy="387275"/>
          </a:xfrm>
        </p:grpSpPr>
        <p:sp>
          <p:nvSpPr>
            <p:cNvPr id="91" name="Google Shape;452;p37">
              <a:extLst>
                <a:ext uri="{FF2B5EF4-FFF2-40B4-BE49-F238E27FC236}">
                  <a16:creationId xmlns:a16="http://schemas.microsoft.com/office/drawing/2014/main" id="{A9DF17F3-83A0-614F-B3DF-E3B5A86FF29A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53;p37">
              <a:extLst>
                <a:ext uri="{FF2B5EF4-FFF2-40B4-BE49-F238E27FC236}">
                  <a16:creationId xmlns:a16="http://schemas.microsoft.com/office/drawing/2014/main" id="{C79AA3A3-9611-E64F-9D9A-E0F2587637BD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417;p37">
            <a:extLst>
              <a:ext uri="{FF2B5EF4-FFF2-40B4-BE49-F238E27FC236}">
                <a16:creationId xmlns:a16="http://schemas.microsoft.com/office/drawing/2014/main" id="{3D2D2402-1F98-294B-9AB8-A53ABC689670}"/>
              </a:ext>
            </a:extLst>
          </p:cNvPr>
          <p:cNvGrpSpPr/>
          <p:nvPr/>
        </p:nvGrpSpPr>
        <p:grpSpPr>
          <a:xfrm>
            <a:off x="4419995" y="2696958"/>
            <a:ext cx="304009" cy="326513"/>
            <a:chOff x="616425" y="2329600"/>
            <a:chExt cx="361700" cy="388475"/>
          </a:xfrm>
        </p:grpSpPr>
        <p:sp>
          <p:nvSpPr>
            <p:cNvPr id="98" name="Google Shape;418;p37">
              <a:extLst>
                <a:ext uri="{FF2B5EF4-FFF2-40B4-BE49-F238E27FC236}">
                  <a16:creationId xmlns:a16="http://schemas.microsoft.com/office/drawing/2014/main" id="{C9713231-4811-524A-BC48-DB2E81692DCD}"/>
                </a:ext>
              </a:extLst>
            </p:cNvPr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19;p37">
              <a:extLst>
                <a:ext uri="{FF2B5EF4-FFF2-40B4-BE49-F238E27FC236}">
                  <a16:creationId xmlns:a16="http://schemas.microsoft.com/office/drawing/2014/main" id="{FA2DDAD1-B034-5C49-97B9-D76009E18ACE}"/>
                </a:ext>
              </a:extLst>
            </p:cNvPr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20;p37">
              <a:extLst>
                <a:ext uri="{FF2B5EF4-FFF2-40B4-BE49-F238E27FC236}">
                  <a16:creationId xmlns:a16="http://schemas.microsoft.com/office/drawing/2014/main" id="{9CE8CB9B-5F0C-C844-AD2C-DECA6CE0B134}"/>
                </a:ext>
              </a:extLst>
            </p:cNvPr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21;p37">
              <a:extLst>
                <a:ext uri="{FF2B5EF4-FFF2-40B4-BE49-F238E27FC236}">
                  <a16:creationId xmlns:a16="http://schemas.microsoft.com/office/drawing/2014/main" id="{B38231E9-8DA7-5D43-A954-75AD0FBCC3E3}"/>
                </a:ext>
              </a:extLst>
            </p:cNvPr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22;p37">
              <a:extLst>
                <a:ext uri="{FF2B5EF4-FFF2-40B4-BE49-F238E27FC236}">
                  <a16:creationId xmlns:a16="http://schemas.microsoft.com/office/drawing/2014/main" id="{D08C5A6B-DE5A-CD49-8DAD-ADB83536DA1B}"/>
                </a:ext>
              </a:extLst>
            </p:cNvPr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23;p37">
              <a:extLst>
                <a:ext uri="{FF2B5EF4-FFF2-40B4-BE49-F238E27FC236}">
                  <a16:creationId xmlns:a16="http://schemas.microsoft.com/office/drawing/2014/main" id="{FEDC4DAE-836E-0F4D-985C-748BB8E2A347}"/>
                </a:ext>
              </a:extLst>
            </p:cNvPr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24;p37">
              <a:extLst>
                <a:ext uri="{FF2B5EF4-FFF2-40B4-BE49-F238E27FC236}">
                  <a16:creationId xmlns:a16="http://schemas.microsoft.com/office/drawing/2014/main" id="{5D355AAF-4658-2C46-9E0F-22098014B56E}"/>
                </a:ext>
              </a:extLst>
            </p:cNvPr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25;p37">
              <a:extLst>
                <a:ext uri="{FF2B5EF4-FFF2-40B4-BE49-F238E27FC236}">
                  <a16:creationId xmlns:a16="http://schemas.microsoft.com/office/drawing/2014/main" id="{5891E554-D353-CF42-9394-60A3BB0BE909}"/>
                </a:ext>
              </a:extLst>
            </p:cNvPr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454;p37">
            <a:extLst>
              <a:ext uri="{FF2B5EF4-FFF2-40B4-BE49-F238E27FC236}">
                <a16:creationId xmlns:a16="http://schemas.microsoft.com/office/drawing/2014/main" id="{01DE4B4A-96E6-294F-AFFF-CB458E5C9DF2}"/>
              </a:ext>
            </a:extLst>
          </p:cNvPr>
          <p:cNvGrpSpPr/>
          <p:nvPr/>
        </p:nvGrpSpPr>
        <p:grpSpPr>
          <a:xfrm>
            <a:off x="2070969" y="2660617"/>
            <a:ext cx="109538" cy="399195"/>
            <a:chOff x="732125" y="2958550"/>
            <a:chExt cx="130325" cy="474950"/>
          </a:xfrm>
        </p:grpSpPr>
        <p:sp>
          <p:nvSpPr>
            <p:cNvPr id="107" name="Google Shape;455;p37">
              <a:extLst>
                <a:ext uri="{FF2B5EF4-FFF2-40B4-BE49-F238E27FC236}">
                  <a16:creationId xmlns:a16="http://schemas.microsoft.com/office/drawing/2014/main" id="{B6411FDE-6F72-1C41-B7F0-402089A5EE65}"/>
                </a:ext>
              </a:extLst>
            </p:cNvPr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56;p37">
              <a:extLst>
                <a:ext uri="{FF2B5EF4-FFF2-40B4-BE49-F238E27FC236}">
                  <a16:creationId xmlns:a16="http://schemas.microsoft.com/office/drawing/2014/main" id="{293DAA02-4699-6846-92F3-66C1FAD85780}"/>
                </a:ext>
              </a:extLst>
            </p:cNvPr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57;p37">
              <a:extLst>
                <a:ext uri="{FF2B5EF4-FFF2-40B4-BE49-F238E27FC236}">
                  <a16:creationId xmlns:a16="http://schemas.microsoft.com/office/drawing/2014/main" id="{6CA547FD-8FC7-8C45-92A2-215570DB5B52}"/>
                </a:ext>
              </a:extLst>
            </p:cNvPr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58;p37">
              <a:extLst>
                <a:ext uri="{FF2B5EF4-FFF2-40B4-BE49-F238E27FC236}">
                  <a16:creationId xmlns:a16="http://schemas.microsoft.com/office/drawing/2014/main" id="{130ABF0E-C004-344A-8643-DB959AA162AE}"/>
                </a:ext>
              </a:extLst>
            </p:cNvPr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59;p37">
              <a:extLst>
                <a:ext uri="{FF2B5EF4-FFF2-40B4-BE49-F238E27FC236}">
                  <a16:creationId xmlns:a16="http://schemas.microsoft.com/office/drawing/2014/main" id="{A72C1CCA-AAD0-3945-8736-8B68A6118157}"/>
                </a:ext>
              </a:extLst>
            </p:cNvPr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60;p37">
              <a:extLst>
                <a:ext uri="{FF2B5EF4-FFF2-40B4-BE49-F238E27FC236}">
                  <a16:creationId xmlns:a16="http://schemas.microsoft.com/office/drawing/2014/main" id="{5BB1ED75-1169-244A-85A6-13B31B0B5EB7}"/>
                </a:ext>
              </a:extLst>
            </p:cNvPr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61;p37">
              <a:extLst>
                <a:ext uri="{FF2B5EF4-FFF2-40B4-BE49-F238E27FC236}">
                  <a16:creationId xmlns:a16="http://schemas.microsoft.com/office/drawing/2014/main" id="{C05C0CED-78D1-D644-B48D-D94FE3D35C6F}"/>
                </a:ext>
              </a:extLst>
            </p:cNvPr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62;p37">
              <a:extLst>
                <a:ext uri="{FF2B5EF4-FFF2-40B4-BE49-F238E27FC236}">
                  <a16:creationId xmlns:a16="http://schemas.microsoft.com/office/drawing/2014/main" id="{3A7872B1-1186-F249-9E2E-9CBCA771FC60}"/>
                </a:ext>
              </a:extLst>
            </p:cNvPr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524;p37">
            <a:extLst>
              <a:ext uri="{FF2B5EF4-FFF2-40B4-BE49-F238E27FC236}">
                <a16:creationId xmlns:a16="http://schemas.microsoft.com/office/drawing/2014/main" id="{C9552471-6EDD-6C4D-A86D-A46AEA77F0CE}"/>
              </a:ext>
            </a:extLst>
          </p:cNvPr>
          <p:cNvGrpSpPr/>
          <p:nvPr/>
        </p:nvGrpSpPr>
        <p:grpSpPr>
          <a:xfrm>
            <a:off x="6856035" y="2663684"/>
            <a:ext cx="393060" cy="393060"/>
            <a:chOff x="5941025" y="3634400"/>
            <a:chExt cx="467650" cy="467650"/>
          </a:xfrm>
        </p:grpSpPr>
        <p:sp>
          <p:nvSpPr>
            <p:cNvPr id="117" name="Google Shape;525;p37">
              <a:extLst>
                <a:ext uri="{FF2B5EF4-FFF2-40B4-BE49-F238E27FC236}">
                  <a16:creationId xmlns:a16="http://schemas.microsoft.com/office/drawing/2014/main" id="{3189FA15-9F44-F247-9688-7046ED5386BB}"/>
                </a:ext>
              </a:extLst>
            </p:cNvPr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26;p37">
              <a:extLst>
                <a:ext uri="{FF2B5EF4-FFF2-40B4-BE49-F238E27FC236}">
                  <a16:creationId xmlns:a16="http://schemas.microsoft.com/office/drawing/2014/main" id="{1A540A88-1C34-8B47-AE8D-9BA30AAE4570}"/>
                </a:ext>
              </a:extLst>
            </p:cNvPr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27;p37">
              <a:extLst>
                <a:ext uri="{FF2B5EF4-FFF2-40B4-BE49-F238E27FC236}">
                  <a16:creationId xmlns:a16="http://schemas.microsoft.com/office/drawing/2014/main" id="{7DD742AB-4B2E-1B46-B27F-A31463B7C013}"/>
                </a:ext>
              </a:extLst>
            </p:cNvPr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28;p37">
              <a:extLst>
                <a:ext uri="{FF2B5EF4-FFF2-40B4-BE49-F238E27FC236}">
                  <a16:creationId xmlns:a16="http://schemas.microsoft.com/office/drawing/2014/main" id="{58F7F49B-7D4B-E04A-9E59-CC418226C10B}"/>
                </a:ext>
              </a:extLst>
            </p:cNvPr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29;p37">
              <a:extLst>
                <a:ext uri="{FF2B5EF4-FFF2-40B4-BE49-F238E27FC236}">
                  <a16:creationId xmlns:a16="http://schemas.microsoft.com/office/drawing/2014/main" id="{FA575EB8-545F-DE4A-9C58-F192431EBE54}"/>
                </a:ext>
              </a:extLst>
            </p:cNvPr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30;p37">
              <a:extLst>
                <a:ext uri="{FF2B5EF4-FFF2-40B4-BE49-F238E27FC236}">
                  <a16:creationId xmlns:a16="http://schemas.microsoft.com/office/drawing/2014/main" id="{7504AC39-E749-1A4E-B7D0-2226976FE1FD}"/>
                </a:ext>
              </a:extLst>
            </p:cNvPr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1FF9062-AD5D-1847-9844-54CB32D6F3FC}"/>
              </a:ext>
            </a:extLst>
          </p:cNvPr>
          <p:cNvSpPr txBox="1"/>
          <p:nvPr/>
        </p:nvSpPr>
        <p:spPr>
          <a:xfrm>
            <a:off x="1320799" y="4020042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612B"/>
                </a:solidFill>
              </a:rPr>
              <a:t>+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CCF392-E00B-E441-A674-EE1D18958D2D}"/>
              </a:ext>
            </a:extLst>
          </p:cNvPr>
          <p:cNvSpPr txBox="1"/>
          <p:nvPr/>
        </p:nvSpPr>
        <p:spPr>
          <a:xfrm>
            <a:off x="3759192" y="3780983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612B"/>
                </a:solidFill>
              </a:rPr>
              <a:t>+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5FDB73-8E45-814F-90C6-935EAD0CA795}"/>
              </a:ext>
            </a:extLst>
          </p:cNvPr>
          <p:cNvSpPr txBox="1"/>
          <p:nvPr/>
        </p:nvSpPr>
        <p:spPr>
          <a:xfrm>
            <a:off x="6394811" y="397223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612B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2071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tx1"/>
                </a:solidFill>
              </a:rPr>
              <a:t>Arrange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Act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153408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tx1"/>
                </a:solidFill>
              </a:rPr>
              <a:t>Arrange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Act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Assert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B27E10-1EBA-4339-9A62-5693DF7B46C1}"/>
              </a:ext>
            </a:extLst>
          </p:cNvPr>
          <p:cNvCxnSpPr/>
          <p:nvPr/>
        </p:nvCxnSpPr>
        <p:spPr>
          <a:xfrm>
            <a:off x="4375573" y="1097280"/>
            <a:ext cx="0" cy="29802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B87378F7-2735-475D-92BA-740035CE5C5A}"/>
              </a:ext>
            </a:extLst>
          </p:cNvPr>
          <p:cNvSpPr txBox="1">
            <a:spLocks/>
          </p:cNvSpPr>
          <p:nvPr/>
        </p:nvSpPr>
        <p:spPr>
          <a:xfrm>
            <a:off x="1442718" y="1327573"/>
            <a:ext cx="2309708" cy="26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pPr algn="r"/>
            <a:r>
              <a:rPr lang="en-GB" sz="6000" dirty="0">
                <a:solidFill>
                  <a:schemeClr val="tx1"/>
                </a:solidFill>
              </a:rPr>
              <a:t>Given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When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108513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tx1"/>
                </a:solidFill>
              </a:rPr>
              <a:t>Arrange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Act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Assert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7378F7-2735-475D-92BA-740035CE5C5A}"/>
              </a:ext>
            </a:extLst>
          </p:cNvPr>
          <p:cNvSpPr txBox="1">
            <a:spLocks/>
          </p:cNvSpPr>
          <p:nvPr/>
        </p:nvSpPr>
        <p:spPr>
          <a:xfrm>
            <a:off x="1442718" y="1327573"/>
            <a:ext cx="2309708" cy="26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pPr algn="r"/>
            <a:r>
              <a:rPr lang="en-GB" sz="6000" dirty="0">
                <a:solidFill>
                  <a:schemeClr val="tx1"/>
                </a:solidFill>
              </a:rPr>
              <a:t>Given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When</a:t>
            </a:r>
            <a:br>
              <a:rPr lang="en-GB" sz="6000" dirty="0">
                <a:solidFill>
                  <a:schemeClr val="tx1"/>
                </a:solidFill>
              </a:rPr>
            </a:br>
            <a:r>
              <a:rPr lang="en-GB" sz="6000" dirty="0">
                <a:solidFill>
                  <a:schemeClr val="tx1"/>
                </a:solidFill>
              </a:rPr>
              <a:t>Then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27A0D7C8-97F6-4683-B29A-16A89503C713}"/>
              </a:ext>
            </a:extLst>
          </p:cNvPr>
          <p:cNvSpPr/>
          <p:nvPr/>
        </p:nvSpPr>
        <p:spPr>
          <a:xfrm>
            <a:off x="3948856" y="2346960"/>
            <a:ext cx="819572" cy="480906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81A626C-2234-4AC1-8ACD-A230C85C2451}"/>
              </a:ext>
            </a:extLst>
          </p:cNvPr>
          <p:cNvSpPr/>
          <p:nvPr/>
        </p:nvSpPr>
        <p:spPr>
          <a:xfrm>
            <a:off x="3948856" y="1419013"/>
            <a:ext cx="819572" cy="480906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872CB844-1830-401E-8582-ECAED9D15FD4}"/>
              </a:ext>
            </a:extLst>
          </p:cNvPr>
          <p:cNvSpPr/>
          <p:nvPr/>
        </p:nvSpPr>
        <p:spPr>
          <a:xfrm>
            <a:off x="3948856" y="3274907"/>
            <a:ext cx="819572" cy="480906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72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55CE6-E3A1-44C7-A696-54B108E714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5D447-7772-4C83-A43F-0B72C9617C05}"/>
              </a:ext>
            </a:extLst>
          </p:cNvPr>
          <p:cNvSpPr txBox="1"/>
          <p:nvPr/>
        </p:nvSpPr>
        <p:spPr>
          <a:xfrm>
            <a:off x="856826" y="1199998"/>
            <a:ext cx="55981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TEST_CASE(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"Test Setup"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TrigMath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math; </a:t>
            </a:r>
            <a:r>
              <a:rPr lang="en-US" sz="1200" b="1" dirty="0">
                <a:solidFill>
                  <a:srgbClr val="00C200"/>
                </a:solidFill>
                <a:latin typeface="Consolas" panose="020B0609020204030204" pitchFamily="49" charset="0"/>
              </a:rPr>
              <a:t>// Arrange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REQUIRE(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math.DEG_TO_RAD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(0.0174532925)); </a:t>
            </a:r>
            <a:r>
              <a:rPr lang="en-US" sz="1200" b="1" dirty="0">
                <a:solidFill>
                  <a:srgbClr val="00C200"/>
                </a:solidFill>
                <a:latin typeface="Consolas" panose="020B0609020204030204" pitchFamily="49" charset="0"/>
              </a:rPr>
              <a:t>// Assert</a:t>
            </a:r>
          </a:p>
          <a:p>
            <a:r>
              <a:rPr lang="en-US" sz="1200" b="1" dirty="0">
                <a:solidFill>
                  <a:srgbClr val="00C2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9F016-2D89-4CA4-9F54-26F34B70B52E}"/>
              </a:ext>
            </a:extLst>
          </p:cNvPr>
          <p:cNvSpPr txBox="1"/>
          <p:nvPr/>
        </p:nvSpPr>
        <p:spPr>
          <a:xfrm>
            <a:off x="530443" y="876815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"/>
              </a:rPr>
              <a:t>#1</a:t>
            </a:r>
            <a:endParaRPr lang="en-US" dirty="0">
              <a:solidFill>
                <a:srgbClr val="399EB3"/>
              </a:solidFill>
              <a:latin typeface="Dosi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5B7D3-F6B1-4F07-81B9-159E9CDA63F7}"/>
              </a:ext>
            </a:extLst>
          </p:cNvPr>
          <p:cNvSpPr txBox="1"/>
          <p:nvPr/>
        </p:nvSpPr>
        <p:spPr>
          <a:xfrm>
            <a:off x="856825" y="2804628"/>
            <a:ext cx="55981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TEST_CASE(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"Test Function"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result = pow(2, 3); </a:t>
            </a:r>
            <a:r>
              <a:rPr lang="en-US" sz="1200" b="1" dirty="0">
                <a:solidFill>
                  <a:srgbClr val="00C200"/>
                </a:solidFill>
                <a:latin typeface="Consolas" panose="020B0609020204030204" pitchFamily="49" charset="0"/>
              </a:rPr>
              <a:t>// Act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REQUIRE(result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(8)); </a:t>
            </a:r>
            <a:r>
              <a:rPr lang="en-US" sz="1200" b="1" dirty="0">
                <a:solidFill>
                  <a:srgbClr val="00C200"/>
                </a:solidFill>
                <a:latin typeface="Consolas" panose="020B0609020204030204" pitchFamily="49" charset="0"/>
              </a:rPr>
              <a:t>// Assert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2C60D-15A2-4C39-BC77-49F092EBCCF7}"/>
              </a:ext>
            </a:extLst>
          </p:cNvPr>
          <p:cNvSpPr txBox="1"/>
          <p:nvPr/>
        </p:nvSpPr>
        <p:spPr>
          <a:xfrm>
            <a:off x="530442" y="2486045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"/>
              </a:rPr>
              <a:t>#2</a:t>
            </a:r>
            <a:endParaRPr lang="en-US" dirty="0">
              <a:solidFill>
                <a:srgbClr val="399EB3"/>
              </a:solidFill>
              <a:latin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254483708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587</Words>
  <Application>Microsoft Macintosh PowerPoint</Application>
  <PresentationFormat>On-screen Show (16:9)</PresentationFormat>
  <Paragraphs>134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STCaiyun</vt:lpstr>
      <vt:lpstr>Arial</vt:lpstr>
      <vt:lpstr>Consolas</vt:lpstr>
      <vt:lpstr>Cousine</vt:lpstr>
      <vt:lpstr>Dosis</vt:lpstr>
      <vt:lpstr>Dosis ExtraLight</vt:lpstr>
      <vt:lpstr>Playfair Display</vt:lpstr>
      <vt:lpstr>PT Serif</vt:lpstr>
      <vt:lpstr>Portia template</vt:lpstr>
      <vt:lpstr>Test Driven Development Microskills</vt:lpstr>
      <vt:lpstr>The Testing Circle</vt:lpstr>
      <vt:lpstr>PowerPoint Presentation</vt:lpstr>
      <vt:lpstr>Benefits of Tests</vt:lpstr>
      <vt:lpstr>Rules for Translating Test Scenarios</vt:lpstr>
      <vt:lpstr>Arrange Act Assert</vt:lpstr>
      <vt:lpstr>Arrange Act Assert</vt:lpstr>
      <vt:lpstr>Arrange Act Assert</vt:lpstr>
      <vt:lpstr>PowerPoint Presentation</vt:lpstr>
      <vt:lpstr>Arrange Act Assert</vt:lpstr>
      <vt:lpstr> Do Verify</vt:lpstr>
      <vt:lpstr>2. Practice – Translating Test Scenarios</vt:lpstr>
      <vt:lpstr>3. Practice – Translating English to Code</vt:lpstr>
      <vt:lpstr>Rules for Creating Code</vt:lpstr>
      <vt:lpstr>4. Practice – Triangles</vt:lpstr>
      <vt:lpstr>Home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Microskills</dc:title>
  <cp:lastModifiedBy>Clare Macrae</cp:lastModifiedBy>
  <cp:revision>40</cp:revision>
  <dcterms:modified xsi:type="dcterms:W3CDTF">2020-11-16T19:02:23Z</dcterms:modified>
</cp:coreProperties>
</file>